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c819c8872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c819c88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c819c8872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c819c88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c819c8872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c819c887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819c8872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c819c887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c819c8872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c819c88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c819c8872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c819c887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c819c8872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c819c887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c819c887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c819c887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c819c8872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c819c88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Employee Retention Prediction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Science Course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115" name="Google Shape;115;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Lorem ipsum dolor sit amet, consectetur adipiscing elit, sed do eiusmod tempor incididunt ut labore et dolore magna aliqua</a:t>
            </a:r>
            <a:endParaRPr sz="1600"/>
          </a:p>
          <a:p>
            <a:pPr indent="-330200" lvl="0" marL="457200" rtl="0" algn="l">
              <a:spcBef>
                <a:spcPts val="0"/>
              </a:spcBef>
              <a:spcAft>
                <a:spcPts val="0"/>
              </a:spcAft>
              <a:buSzPts val="1600"/>
              <a:buAutoNum type="arabicPeriod"/>
            </a:pPr>
            <a:r>
              <a:rPr lang="en" sz="1600"/>
              <a:t>Incididunt ut labore et dolore</a:t>
            </a:r>
            <a:endParaRPr sz="1600"/>
          </a:p>
          <a:p>
            <a:pPr indent="-330200" lvl="0" marL="457200" rtl="0" algn="l">
              <a:spcBef>
                <a:spcPts val="0"/>
              </a:spcBef>
              <a:spcAft>
                <a:spcPts val="0"/>
              </a:spcAft>
              <a:buSzPts val="1600"/>
              <a:buAutoNum type="arabicPeriod"/>
            </a:pPr>
            <a:r>
              <a:rPr lang="en" sz="1600"/>
              <a:t>Consectetur adipiscing elit, sed do eiusmod tempor incididunt ut labore et dolore magna aliqua</a:t>
            </a:r>
            <a:endParaRPr sz="1600"/>
          </a:p>
          <a:p>
            <a:pPr indent="-330200" lvl="0" marL="457200" rtl="0" algn="l">
              <a:spcBef>
                <a:spcPts val="0"/>
              </a:spcBef>
              <a:spcAft>
                <a:spcPts val="0"/>
              </a:spcAft>
              <a:buSzPts val="1600"/>
              <a:buAutoNum type="arabicPeriod"/>
            </a:pPr>
            <a:r>
              <a:rPr lang="en" sz="1600"/>
              <a:t>Incididunt ut labore et dolore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Materials</a:t>
            </a:r>
            <a:endParaRPr/>
          </a:p>
        </p:txBody>
      </p:sp>
      <p:sp>
        <p:nvSpPr>
          <p:cNvPr id="121" name="Google Shape;121;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 around the house!</a:t>
            </a:r>
            <a:endParaRPr/>
          </a:p>
        </p:txBody>
      </p:sp>
      <p:sp>
        <p:nvSpPr>
          <p:cNvPr id="122" name="Google Shape;122;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2 drinking glasses</a:t>
            </a:r>
            <a:endParaRPr/>
          </a:p>
          <a:p>
            <a:pPr indent="-342900" lvl="0" marL="457200" rtl="0" algn="l">
              <a:spcBef>
                <a:spcPts val="0"/>
              </a:spcBef>
              <a:spcAft>
                <a:spcPts val="0"/>
              </a:spcAft>
              <a:buSzPts val="1800"/>
              <a:buChar char="●"/>
            </a:pPr>
            <a:r>
              <a:rPr lang="en"/>
              <a:t>Table salt</a:t>
            </a:r>
            <a:endParaRPr/>
          </a:p>
          <a:p>
            <a:pPr indent="-342900" lvl="0" marL="457200" rtl="0" algn="l">
              <a:spcBef>
                <a:spcPts val="0"/>
              </a:spcBef>
              <a:spcAft>
                <a:spcPts val="0"/>
              </a:spcAft>
              <a:buSzPts val="1800"/>
              <a:buChar char="●"/>
            </a:pPr>
            <a:r>
              <a:rPr lang="en"/>
              <a:t>2 eggs</a:t>
            </a:r>
            <a:endParaRPr/>
          </a:p>
          <a:p>
            <a:pPr indent="-342900" lvl="0" marL="457200" rtl="0" algn="l">
              <a:spcBef>
                <a:spcPts val="0"/>
              </a:spcBef>
              <a:spcAft>
                <a:spcPts val="0"/>
              </a:spcAft>
              <a:buSzPts val="1800"/>
              <a:buChar char="●"/>
            </a:pPr>
            <a:r>
              <a:rPr lang="en"/>
              <a:t>Water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128" name="Google Shape;128;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Lorem ipsum dolor sit amet, consectetur adipiscing elit, sed do eiusmod tempor incididunt ut labore et dolore magna aliqua</a:t>
            </a:r>
            <a:endParaRPr sz="1600"/>
          </a:p>
          <a:p>
            <a:pPr indent="-330200" lvl="0" marL="457200" rtl="0" algn="l">
              <a:spcBef>
                <a:spcPts val="0"/>
              </a:spcBef>
              <a:spcAft>
                <a:spcPts val="0"/>
              </a:spcAft>
              <a:buSzPts val="1600"/>
              <a:buAutoNum type="arabicPeriod"/>
            </a:pPr>
            <a:r>
              <a:rPr lang="en" sz="1600"/>
              <a:t>Incididunt ut labore et dolore</a:t>
            </a:r>
            <a:endParaRPr sz="1600"/>
          </a:p>
          <a:p>
            <a:pPr indent="-330200" lvl="0" marL="457200" rtl="0" algn="l">
              <a:spcBef>
                <a:spcPts val="0"/>
              </a:spcBef>
              <a:spcAft>
                <a:spcPts val="0"/>
              </a:spcAft>
              <a:buSzPts val="1600"/>
              <a:buAutoNum type="arabicPeriod"/>
            </a:pPr>
            <a:r>
              <a:rPr lang="en" sz="1600"/>
              <a:t>Consectetur adipiscing elit, sed do eiusmod tempor incididunt ut labore et dolore magna aliqua</a:t>
            </a:r>
            <a:endParaRPr sz="1600"/>
          </a:p>
          <a:p>
            <a:pPr indent="-330200" lvl="0" marL="457200" rtl="0" algn="l">
              <a:spcBef>
                <a:spcPts val="0"/>
              </a:spcBef>
              <a:spcAft>
                <a:spcPts val="0"/>
              </a:spcAft>
              <a:buSzPts val="1600"/>
              <a:buAutoNum type="arabicPeriod"/>
            </a:pPr>
            <a:r>
              <a:rPr lang="en" sz="1600"/>
              <a:t>Incididunt ut labore et dolore</a:t>
            </a:r>
            <a:endParaRPr sz="1600"/>
          </a:p>
        </p:txBody>
      </p:sp>
      <p:pic>
        <p:nvPicPr>
          <p:cNvPr descr="Overhead shot of hand holding cup of light-colored tea with lemon slices floating in it" id="129" name="Google Shape;129;p24"/>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Modern, round computer speaker" id="130" name="Google Shape;130;p24"/>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Empty upside down mason jars resting on picket fence posts" id="131" name="Google Shape;131;p24"/>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Tell the audience what you expect to happen...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I think this is what’s going to happen because…</a:t>
            </a:r>
            <a:endParaRPr b="1" sz="1800"/>
          </a:p>
          <a:p>
            <a:pPr indent="0" lvl="0" marL="0" rtl="0" algn="l">
              <a:spcBef>
                <a:spcPts val="1200"/>
              </a:spcBef>
              <a:spcAft>
                <a:spcPts val="12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147" name="Google Shape;147;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Variables that may affect the outcome...</a:t>
            </a:r>
            <a:endParaRPr b="1" sz="1800"/>
          </a:p>
          <a:p>
            <a:pPr indent="-330200" lvl="0" marL="457200" rtl="0" algn="l">
              <a:spcBef>
                <a:spcPts val="1200"/>
              </a:spcBef>
              <a:spcAft>
                <a:spcPts val="0"/>
              </a:spcAft>
              <a:buSzPts val="1600"/>
              <a:buChar char="●"/>
            </a:pPr>
            <a:r>
              <a:rPr lang="en" sz="1600"/>
              <a:t>Lorem ipsum dolor sit amet, consectetur adipiscing elit</a:t>
            </a:r>
            <a:endParaRPr sz="1600"/>
          </a:p>
          <a:p>
            <a:pPr indent="-330200" lvl="0" marL="457200" rtl="0" algn="l">
              <a:spcBef>
                <a:spcPts val="0"/>
              </a:spcBef>
              <a:spcAft>
                <a:spcPts val="0"/>
              </a:spcAft>
              <a:buSzPts val="1600"/>
              <a:buChar char="●"/>
            </a:pPr>
            <a:r>
              <a:rPr lang="en" sz="1600"/>
              <a:t>Sed do eiusmod tempor incididunt ut labore et dolore magna aliqua</a:t>
            </a:r>
            <a:endParaRPr sz="1600"/>
          </a:p>
        </p:txBody>
      </p:sp>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support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pic>
        <p:nvPicPr>
          <p:cNvPr descr="Looking through a cardboard paper-towel roll towards light at the end of it" id="153" name="Google Shape;153;p28"/>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154" name="Google Shape;154;p28"/>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55" name="Google Shape;155;p28"/>
          <p:cNvSpPr txBox="1"/>
          <p:nvPr>
            <p:ph idx="1" type="body"/>
          </p:nvPr>
        </p:nvSpPr>
        <p:spPr>
          <a:xfrm>
            <a:off x="311700" y="4236825"/>
            <a:ext cx="5998800" cy="598800"/>
          </a:xfrm>
          <a:prstGeom prst="rect">
            <a:avLst/>
          </a:prstGeom>
          <a:solidFill>
            <a:schemeClr val="lt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t>The experiment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Lorem ipsum dolor sit amet, consectetur adipiscing elit, sed do eiusmod tempor incididunt ut labore et dolore magna aliqua. Ut enim ad minim veniam, quis nostrud exercitation ullamco laboris nisi ut aliquip.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Is there a way for the companies to know that their e</a:t>
            </a:r>
            <a:r>
              <a:rPr lang="en"/>
              <a:t>mployees</a:t>
            </a:r>
            <a:r>
              <a:rPr lang="en"/>
              <a:t> are going to leave?</a:t>
            </a:r>
            <a:endParaRPr/>
          </a:p>
        </p:txBody>
      </p:sp>
      <p:sp>
        <p:nvSpPr>
          <p:cNvPr id="66" name="Google Shape;66;p14"/>
          <p:cNvSpPr txBox="1"/>
          <p:nvPr/>
        </p:nvSpPr>
        <p:spPr>
          <a:xfrm>
            <a:off x="5993675" y="4442125"/>
            <a:ext cx="2603700" cy="47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900">
                <a:latin typeface="Proxima Nova"/>
                <a:ea typeface="Proxima Nova"/>
                <a:cs typeface="Proxima Nova"/>
                <a:sym typeface="Proxima Nova"/>
              </a:rPr>
              <a:t>Let’s find out...</a:t>
            </a:r>
            <a:endParaRPr i="1"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80"/>
              <a:t>Employee Retention Prediction</a:t>
            </a:r>
            <a:endParaRPr sz="3180"/>
          </a:p>
        </p:txBody>
      </p:sp>
      <p:sp>
        <p:nvSpPr>
          <p:cNvPr id="72" name="Google Shape;72;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sz="1900"/>
              <a:t>u</a:t>
            </a:r>
            <a:r>
              <a:rPr i="1" lang="en" sz="1900"/>
              <a:t>sing Data Science</a:t>
            </a:r>
            <a:endParaRPr i="1" sz="1900"/>
          </a:p>
        </p:txBody>
      </p:sp>
      <p:sp>
        <p:nvSpPr>
          <p:cNvPr id="73" name="Google Shape;73;p15"/>
          <p:cNvSpPr txBox="1"/>
          <p:nvPr>
            <p:ph idx="2" type="body"/>
          </p:nvPr>
        </p:nvSpPr>
        <p:spPr>
          <a:xfrm>
            <a:off x="4792800" y="1384950"/>
            <a:ext cx="4165800" cy="23736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0"/>
              </a:spcAft>
              <a:buSzPts val="1800"/>
              <a:buChar char="●"/>
            </a:pPr>
            <a:r>
              <a:rPr lang="en"/>
              <a:t>Companies invest a lot in their employees.</a:t>
            </a:r>
            <a:endParaRPr/>
          </a:p>
          <a:p>
            <a:pPr indent="-342900" lvl="0" marL="457200" rtl="0" algn="l">
              <a:spcBef>
                <a:spcPts val="0"/>
              </a:spcBef>
              <a:spcAft>
                <a:spcPts val="0"/>
              </a:spcAft>
              <a:buSzPts val="1800"/>
              <a:buChar char="●"/>
            </a:pPr>
            <a:r>
              <a:rPr lang="en"/>
              <a:t>Obviously, companies don’t want to invest in people who don’t want to continue working with them.</a:t>
            </a:r>
            <a:endParaRPr/>
          </a:p>
          <a:p>
            <a:pPr indent="-342900" lvl="0" marL="457200" rtl="0" algn="l">
              <a:spcBef>
                <a:spcPts val="0"/>
              </a:spcBef>
              <a:spcAft>
                <a:spcPts val="0"/>
              </a:spcAft>
              <a:buSzPts val="1800"/>
              <a:buChar char="●"/>
            </a:pPr>
            <a:r>
              <a:rPr lang="en"/>
              <a:t>So companies take survey to know more about their employees.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65500" y="2234700"/>
            <a:ext cx="4045200" cy="6741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3180"/>
              <a:t>Datasets</a:t>
            </a:r>
            <a:endParaRPr sz="3180"/>
          </a:p>
        </p:txBody>
      </p:sp>
      <p:sp>
        <p:nvSpPr>
          <p:cNvPr id="79" name="Google Shape;79;p16"/>
          <p:cNvSpPr txBox="1"/>
          <p:nvPr>
            <p:ph idx="2" type="body"/>
          </p:nvPr>
        </p:nvSpPr>
        <p:spPr>
          <a:xfrm>
            <a:off x="4960750" y="2181600"/>
            <a:ext cx="3837000" cy="10989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0"/>
              </a:spcAft>
              <a:buSzPts val="1800"/>
              <a:buChar char="●"/>
            </a:pPr>
            <a:r>
              <a:rPr lang="en"/>
              <a:t>HR Dataset (9 attributes)</a:t>
            </a:r>
            <a:endParaRPr/>
          </a:p>
          <a:p>
            <a:pPr indent="-342900" lvl="0" marL="457200" rtl="0" algn="l">
              <a:spcBef>
                <a:spcPts val="0"/>
              </a:spcBef>
              <a:spcAft>
                <a:spcPts val="0"/>
              </a:spcAft>
              <a:buSzPts val="1800"/>
              <a:buChar char="●"/>
            </a:pPr>
            <a:r>
              <a:rPr lang="en"/>
              <a:t>Employee Survey Dataset (2 attributes)</a:t>
            </a:r>
            <a:endParaRPr/>
          </a:p>
        </p:txBody>
      </p:sp>
      <p:sp>
        <p:nvSpPr>
          <p:cNvPr id="80" name="Google Shape;80;p16"/>
          <p:cNvSpPr txBox="1"/>
          <p:nvPr>
            <p:ph idx="1" type="subTitle"/>
          </p:nvPr>
        </p:nvSpPr>
        <p:spPr>
          <a:xfrm>
            <a:off x="265500" y="29088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sz="1600"/>
              <a:t>11 attributes &amp; 14999 data points</a:t>
            </a:r>
            <a:endParaRPr i="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39875" y="2234700"/>
            <a:ext cx="4045200" cy="6741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3180"/>
              <a:t>Models</a:t>
            </a:r>
            <a:endParaRPr sz="3180"/>
          </a:p>
        </p:txBody>
      </p:sp>
      <p:sp>
        <p:nvSpPr>
          <p:cNvPr id="86" name="Google Shape;86;p17"/>
          <p:cNvSpPr txBox="1"/>
          <p:nvPr>
            <p:ph idx="2" type="body"/>
          </p:nvPr>
        </p:nvSpPr>
        <p:spPr>
          <a:xfrm>
            <a:off x="4928875" y="1863000"/>
            <a:ext cx="3837000" cy="14175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0"/>
              </a:spcAft>
              <a:buSzPts val="1800"/>
              <a:buChar char="●"/>
            </a:pPr>
            <a:r>
              <a:rPr lang="en"/>
              <a:t>Decision Tree</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K Nearest Neighbours</a:t>
            </a:r>
            <a:endParaRPr/>
          </a:p>
          <a:p>
            <a:pPr indent="-342900" lvl="0" marL="457200" rtl="0" algn="l">
              <a:spcBef>
                <a:spcPts val="0"/>
              </a:spcBef>
              <a:spcAft>
                <a:spcPts val="0"/>
              </a:spcAft>
              <a:buSzPts val="1800"/>
              <a:buChar char="●"/>
            </a:pPr>
            <a:r>
              <a:rPr lang="en"/>
              <a:t>Support Vector Machine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13" y="23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a:t>
            </a:r>
            <a:endParaRPr/>
          </a:p>
        </p:txBody>
      </p:sp>
      <p:pic>
        <p:nvPicPr>
          <p:cNvPr id="92" name="Google Shape;92;p18" title="Points scored"/>
          <p:cNvPicPr preferRelativeResize="0"/>
          <p:nvPr/>
        </p:nvPicPr>
        <p:blipFill>
          <a:blip r:embed="rId3">
            <a:alphaModFix/>
          </a:blip>
          <a:stretch>
            <a:fillRect/>
          </a:stretch>
        </p:blipFill>
        <p:spPr>
          <a:xfrm>
            <a:off x="1482263" y="1110075"/>
            <a:ext cx="61794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Let’s have a look at the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840550" y="568850"/>
            <a:ext cx="3462900" cy="923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Thank You!!</a:t>
            </a:r>
            <a:endParaRPr/>
          </a:p>
        </p:txBody>
      </p:sp>
      <p:sp>
        <p:nvSpPr>
          <p:cNvPr id="103" name="Google Shape;103;p20"/>
          <p:cNvSpPr txBox="1"/>
          <p:nvPr/>
        </p:nvSpPr>
        <p:spPr>
          <a:xfrm>
            <a:off x="2552850" y="2136025"/>
            <a:ext cx="4038300" cy="187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Proxima Nova"/>
                <a:ea typeface="Proxima Nova"/>
                <a:cs typeface="Proxima Nova"/>
                <a:sym typeface="Proxima Nova"/>
              </a:rPr>
              <a:t>TY-08</a:t>
            </a:r>
            <a:endParaRPr sz="2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2200">
                <a:solidFill>
                  <a:schemeClr val="dk1"/>
                </a:solidFill>
                <a:latin typeface="Proxima Nova"/>
                <a:ea typeface="Proxima Nova"/>
                <a:cs typeface="Proxima Nova"/>
                <a:sym typeface="Proxima Nova"/>
              </a:rPr>
              <a:t>Yash Halgaonkar - 16</a:t>
            </a:r>
            <a:endParaRPr sz="2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2200">
                <a:solidFill>
                  <a:schemeClr val="dk1"/>
                </a:solidFill>
                <a:latin typeface="Proxima Nova"/>
                <a:ea typeface="Proxima Nova"/>
                <a:cs typeface="Proxima Nova"/>
                <a:sym typeface="Proxima Nova"/>
              </a:rPr>
              <a:t>Aditya Giradkar - 10</a:t>
            </a:r>
            <a:endParaRPr sz="2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2200">
                <a:solidFill>
                  <a:schemeClr val="dk1"/>
                </a:solidFill>
                <a:latin typeface="Proxima Nova"/>
                <a:ea typeface="Proxima Nova"/>
                <a:cs typeface="Proxima Nova"/>
                <a:sym typeface="Proxima Nova"/>
              </a:rPr>
              <a:t>Shivam Itankar - 28</a:t>
            </a:r>
            <a:endParaRPr sz="2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2200">
                <a:solidFill>
                  <a:schemeClr val="dk1"/>
                </a:solidFill>
                <a:latin typeface="Proxima Nova"/>
                <a:ea typeface="Proxima Nova"/>
                <a:cs typeface="Proxima Nova"/>
                <a:sym typeface="Proxima Nova"/>
              </a:rPr>
              <a:t>Mansi Jadhav - 31</a:t>
            </a:r>
            <a:endParaRPr sz="2200">
              <a:solidFill>
                <a:schemeClr val="dk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09" name="Google Shape;109;p21"/>
          <p:cNvSpPr txBox="1"/>
          <p:nvPr/>
        </p:nvSpPr>
        <p:spPr>
          <a:xfrm>
            <a:off x="510450" y="3283775"/>
            <a:ext cx="4304100" cy="76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Proxima Nova"/>
              <a:buAutoNum type="arabicPeriod"/>
            </a:pPr>
            <a:r>
              <a:rPr lang="en" sz="1900">
                <a:solidFill>
                  <a:schemeClr val="lt1"/>
                </a:solidFill>
                <a:latin typeface="Proxima Nova"/>
                <a:ea typeface="Proxima Nova"/>
                <a:cs typeface="Proxima Nova"/>
                <a:sym typeface="Proxima Nova"/>
              </a:rPr>
              <a:t>HR Data</a:t>
            </a:r>
            <a:endParaRPr sz="1900">
              <a:solidFill>
                <a:schemeClr val="lt1"/>
              </a:solidFill>
              <a:latin typeface="Proxima Nova"/>
              <a:ea typeface="Proxima Nova"/>
              <a:cs typeface="Proxima Nova"/>
              <a:sym typeface="Proxima Nova"/>
            </a:endParaRPr>
          </a:p>
          <a:p>
            <a:pPr indent="-349250" lvl="0" marL="457200" rtl="0" algn="l">
              <a:spcBef>
                <a:spcPts val="0"/>
              </a:spcBef>
              <a:spcAft>
                <a:spcPts val="0"/>
              </a:spcAft>
              <a:buClr>
                <a:schemeClr val="lt1"/>
              </a:buClr>
              <a:buSzPts val="1900"/>
              <a:buFont typeface="Proxima Nova"/>
              <a:buAutoNum type="arabicPeriod"/>
            </a:pPr>
            <a:r>
              <a:rPr lang="en" sz="1900">
                <a:solidFill>
                  <a:schemeClr val="lt1"/>
                </a:solidFill>
                <a:latin typeface="Proxima Nova"/>
                <a:ea typeface="Proxima Nova"/>
                <a:cs typeface="Proxima Nova"/>
                <a:sym typeface="Proxima Nova"/>
              </a:rPr>
              <a:t>Employee Survey Data</a:t>
            </a:r>
            <a:endParaRPr sz="1900">
              <a:solidFill>
                <a:schemeClr val="lt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