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1"/>
  </p:notesMasterIdLst>
  <p:sldIdLst>
    <p:sldId id="264" r:id="rId5"/>
    <p:sldId id="265" r:id="rId6"/>
    <p:sldId id="266" r:id="rId7"/>
    <p:sldId id="268" r:id="rId8"/>
    <p:sldId id="269" r:id="rId9"/>
    <p:sldId id="27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6DBDFE-DD3D-4291-A404-1B97A83A6EA8}" type="datetimeFigureOut">
              <a:rPr lang="en-US" smtClean="0"/>
              <a:t>4/17/2024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456DE3-4E01-4AFD-AD42-42312842ED89}" type="slidenum">
              <a:rPr lang="en-US" smtClean="0"/>
              <a:t>‹#›</a:t>
            </a:fld>
            <a:endParaRPr lang="en-US" dirty="0"/>
          </a:p>
        </p:txBody>
      </p:sp>
    </p:spTree>
    <p:extLst>
      <p:ext uri="{BB962C8B-B14F-4D97-AF65-F5344CB8AC3E}">
        <p14:creationId xmlns:p14="http://schemas.microsoft.com/office/powerpoint/2010/main" val="702961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9870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4/17/2024</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184701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4/17/2024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75881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4/17/2024</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69732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4/17/2024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00582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4/17/2024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20732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4/17/2024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3587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4/17/2024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75327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4/17/2024</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32160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4/17/2024</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99103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4/17/2024</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720901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flower illustrations">
            <a:extLst>
              <a:ext uri="{FF2B5EF4-FFF2-40B4-BE49-F238E27FC236}">
                <a16:creationId xmlns:a16="http://schemas.microsoft.com/office/drawing/2014/main" id="{46768272-0F6A-4E58-A45C-F10D015D8952}"/>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0" y="-839"/>
            <a:ext cx="12191980" cy="6858000"/>
          </a:xfrm>
          <a:prstGeom prst="rect">
            <a:avLst/>
          </a:prstGeom>
        </p:spPr>
      </p:pic>
      <p:sp useBgFill="1">
        <p:nvSpPr>
          <p:cNvPr id="73" name="Rectangle 72">
            <a:extLst>
              <a:ext uri="{FF2B5EF4-FFF2-40B4-BE49-F238E27FC236}">
                <a16:creationId xmlns:a16="http://schemas.microsoft.com/office/drawing/2014/main" id="{BF9FFE17-DE95-4821-ACC1-B90C95449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75" name="Rectangle 74">
            <a:extLst>
              <a:ext uri="{FF2B5EF4-FFF2-40B4-BE49-F238E27FC236}">
                <a16:creationId xmlns:a16="http://schemas.microsoft.com/office/drawing/2014/main" id="{03CF76AF-FF72-4430-A772-058403290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771132" y="2091263"/>
            <a:ext cx="8649738" cy="2590800"/>
          </a:xfrm>
        </p:spPr>
        <p:txBody>
          <a:bodyPr>
            <a:noAutofit/>
          </a:bodyPr>
          <a:lstStyle/>
          <a:p>
            <a:r>
              <a:rPr lang="en-US" sz="5100" cap="none" dirty="0">
                <a:solidFill>
                  <a:schemeClr val="accent1">
                    <a:lumMod val="50000"/>
                  </a:schemeClr>
                </a:solidFill>
                <a:effectLst/>
              </a:rPr>
              <a:t>Intelligent Predictive Maintenance for Smart Building Systems</a:t>
            </a:r>
            <a:endParaRPr lang="en-US" sz="5100" cap="none" dirty="0">
              <a:solidFill>
                <a:schemeClr val="accent1">
                  <a:lumMod val="50000"/>
                </a:schemeClr>
              </a:solidFill>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1771130" y="4682062"/>
            <a:ext cx="8652788" cy="457201"/>
          </a:xfrm>
        </p:spPr>
        <p:txBody>
          <a:bodyPr>
            <a:normAutofit/>
          </a:bodyPr>
          <a:lstStyle/>
          <a:p>
            <a:pPr>
              <a:spcAft>
                <a:spcPts val="600"/>
              </a:spcAft>
            </a:pPr>
            <a:r>
              <a:rPr lang="en-US" dirty="0"/>
              <a:t>Yashashree Bedmutha</a:t>
            </a:r>
            <a:endParaRPr lang="en-US" sz="1800" dirty="0"/>
          </a:p>
        </p:txBody>
      </p:sp>
      <p:sp>
        <p:nvSpPr>
          <p:cNvPr id="77" name="Rectangle 76">
            <a:extLst>
              <a:ext uri="{FF2B5EF4-FFF2-40B4-BE49-F238E27FC236}">
                <a16:creationId xmlns:a16="http://schemas.microsoft.com/office/drawing/2014/main" id="{0B1C8180-2FDD-4202-8C45-4057CB1AB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9" name="Straight Connector 78">
            <a:extLst>
              <a:ext uri="{FF2B5EF4-FFF2-40B4-BE49-F238E27FC236}">
                <a16:creationId xmlns:a16="http://schemas.microsoft.com/office/drawing/2014/main" id="{D6E86CC6-13EA-4A88-86AD-CF27BF52CC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F80B441-4F7D-4B40-8A13-FED03A1F3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70C7FD1A-44B1-4E4C-B0C9-A8103DCCD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80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441D0-D8AB-E71B-23C5-05383A781D33}"/>
              </a:ext>
            </a:extLst>
          </p:cNvPr>
          <p:cNvSpPr>
            <a:spLocks noGrp="1"/>
          </p:cNvSpPr>
          <p:nvPr>
            <p:ph type="title"/>
          </p:nvPr>
        </p:nvSpPr>
        <p:spPr>
          <a:xfrm>
            <a:off x="914400" y="642594"/>
            <a:ext cx="10210800" cy="1371600"/>
          </a:xfrm>
        </p:spPr>
        <p:txBody>
          <a:bodyPr/>
          <a:lstStyle/>
          <a:p>
            <a:r>
              <a:rPr lang="en-IN" b="1" u="sng" dirty="0"/>
              <a:t>Introduction</a:t>
            </a:r>
          </a:p>
        </p:txBody>
      </p:sp>
      <p:sp>
        <p:nvSpPr>
          <p:cNvPr id="4" name="Content Placeholder 3">
            <a:extLst>
              <a:ext uri="{FF2B5EF4-FFF2-40B4-BE49-F238E27FC236}">
                <a16:creationId xmlns:a16="http://schemas.microsoft.com/office/drawing/2014/main" id="{8B4A5189-30EC-4600-F854-62902B3B7380}"/>
              </a:ext>
            </a:extLst>
          </p:cNvPr>
          <p:cNvSpPr>
            <a:spLocks noGrp="1"/>
          </p:cNvSpPr>
          <p:nvPr>
            <p:ph idx="1"/>
          </p:nvPr>
        </p:nvSpPr>
        <p:spPr>
          <a:xfrm>
            <a:off x="914400" y="1828800"/>
            <a:ext cx="7576457" cy="3015007"/>
          </a:xfrm>
        </p:spPr>
        <p:txBody>
          <a:bodyPr>
            <a:noAutofit/>
          </a:bodyPr>
          <a:lstStyle/>
          <a:p>
            <a:pPr marL="0" indent="0">
              <a:buNone/>
            </a:pPr>
            <a:r>
              <a:rPr lang="en-US" sz="2000" kern="100" dirty="0">
                <a:solidFill>
                  <a:schemeClr val="tx1">
                    <a:lumMod val="95000"/>
                    <a:lumOff val="5000"/>
                  </a:schemeClr>
                </a:solidFill>
                <a:effectLst/>
                <a:ea typeface="Calibri" panose="020F0502020204030204" pitchFamily="34" charset="0"/>
                <a:cs typeface="Times New Roman" panose="02020603050405020304" pitchFamily="18" charset="0"/>
              </a:rPr>
              <a:t>A state-of-the-art approach called Intelligent Predictive Maintenance for Smart Building Systems seeks to revolutionize the building management sector by advocating proactive maintenance practices in the era of smart buildings. The rise of contemporary smart buildings has made it more and more important to take a preventative rather than a reactive approach to building maintenance. The efficacy of conventional reactive tactics in guaranteeing the uninterrupted operation and longevity of systems is dwindling. Using cutting edge technology, the Intelligent Predictive Maintenance for Smart Building Systems project develops a proactive maintenance model that can recognize, forecast, and address problems before they worsen.</a:t>
            </a:r>
          </a:p>
          <a:p>
            <a:pPr marL="0" indent="0" algn="ctr">
              <a:buNone/>
            </a:pPr>
            <a:endParaRPr lang="en-US" sz="2000" kern="100" dirty="0">
              <a:solidFill>
                <a:schemeClr val="tx1">
                  <a:lumMod val="95000"/>
                  <a:lumOff val="5000"/>
                </a:schemeClr>
              </a:solidFill>
              <a:effectLst/>
              <a:ea typeface="Calibri" panose="020F0502020204030204" pitchFamily="34" charset="0"/>
              <a:cs typeface="Times New Roman" panose="02020603050405020304" pitchFamily="18" charset="0"/>
            </a:endParaRPr>
          </a:p>
          <a:p>
            <a:pPr marL="0" indent="0" algn="ctr">
              <a:buNone/>
            </a:pPr>
            <a:endParaRPr lang="en-IN" sz="2000" kern="100" dirty="0">
              <a:solidFill>
                <a:schemeClr val="tx1">
                  <a:lumMod val="95000"/>
                  <a:lumOff val="5000"/>
                </a:schemeClr>
              </a:solidFill>
              <a:effectLst/>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78D4D592-87E3-7C4A-DD04-0E459022F0FF}"/>
              </a:ext>
            </a:extLst>
          </p:cNvPr>
          <p:cNvPicPr>
            <a:picLocks noChangeAspect="1"/>
          </p:cNvPicPr>
          <p:nvPr/>
        </p:nvPicPr>
        <p:blipFill>
          <a:blip r:embed="rId2"/>
          <a:stretch>
            <a:fillRect/>
          </a:stretch>
        </p:blipFill>
        <p:spPr>
          <a:xfrm>
            <a:off x="8490857" y="2120821"/>
            <a:ext cx="3217507" cy="3217507"/>
          </a:xfrm>
          <a:prstGeom prst="rect">
            <a:avLst/>
          </a:prstGeom>
        </p:spPr>
      </p:pic>
    </p:spTree>
    <p:extLst>
      <p:ext uri="{BB962C8B-B14F-4D97-AF65-F5344CB8AC3E}">
        <p14:creationId xmlns:p14="http://schemas.microsoft.com/office/powerpoint/2010/main" val="5885350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B7A401-DB1C-14E1-48F0-DDCE4E304C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4E7D5E-9FB1-FBE9-D948-93B23F560A87}"/>
              </a:ext>
            </a:extLst>
          </p:cNvPr>
          <p:cNvSpPr>
            <a:spLocks noGrp="1"/>
          </p:cNvSpPr>
          <p:nvPr>
            <p:ph type="title"/>
          </p:nvPr>
        </p:nvSpPr>
        <p:spPr/>
        <p:txBody>
          <a:bodyPr/>
          <a:lstStyle/>
          <a:p>
            <a:r>
              <a:rPr lang="en-IN" b="1" u="sng" dirty="0"/>
              <a:t>Purpose</a:t>
            </a:r>
          </a:p>
        </p:txBody>
      </p:sp>
      <p:sp>
        <p:nvSpPr>
          <p:cNvPr id="4" name="Content Placeholder 3">
            <a:extLst>
              <a:ext uri="{FF2B5EF4-FFF2-40B4-BE49-F238E27FC236}">
                <a16:creationId xmlns:a16="http://schemas.microsoft.com/office/drawing/2014/main" id="{D37AFA47-A87A-986A-8A37-E1DE06EE244D}"/>
              </a:ext>
            </a:extLst>
          </p:cNvPr>
          <p:cNvSpPr>
            <a:spLocks noGrp="1"/>
          </p:cNvSpPr>
          <p:nvPr>
            <p:ph idx="1"/>
          </p:nvPr>
        </p:nvSpPr>
        <p:spPr>
          <a:xfrm>
            <a:off x="4640425" y="1511559"/>
            <a:ext cx="6565641" cy="4450515"/>
          </a:xfrm>
        </p:spPr>
        <p:txBody>
          <a:bodyPr>
            <a:noAutofit/>
          </a:bodyPr>
          <a:lstStyle/>
          <a:p>
            <a:pPr marL="0" indent="0">
              <a:buNone/>
            </a:pPr>
            <a:r>
              <a:rPr lang="en-US" sz="1600" dirty="0"/>
              <a:t>In the era of smart buildings, the Intelligent Predictive Maintenance for Smart Building Systems project seeks to revolutionize the building management sector by advocating proactive maintenance techniques. Using cutting edge technology, the project develops a proactive maintenance model that can recognize, forecast, and resolve problems before they worsen. The system can identify issues, effectively schedule maintenance, predict the need for repair, and interface with current building control systems thanks to sensor and machine learning technologies. Long-term cost and resource savings, increased safety, and less downtime can all be achieved with this proactive strategy. Predictive maintenance, machine learning, deep learning, sensor fusion, anomaly detection, fault localization, building management systems, wearable technology, data analysis, and occupant-focused maintenance optimization are among the technical elements of the project.</a:t>
            </a:r>
          </a:p>
        </p:txBody>
      </p:sp>
      <p:pic>
        <p:nvPicPr>
          <p:cNvPr id="5" name="Picture 4">
            <a:extLst>
              <a:ext uri="{FF2B5EF4-FFF2-40B4-BE49-F238E27FC236}">
                <a16:creationId xmlns:a16="http://schemas.microsoft.com/office/drawing/2014/main" id="{0D88739A-77A0-26BE-A63E-268397880EE6}"/>
              </a:ext>
            </a:extLst>
          </p:cNvPr>
          <p:cNvPicPr>
            <a:picLocks noChangeAspect="1"/>
          </p:cNvPicPr>
          <p:nvPr/>
        </p:nvPicPr>
        <p:blipFill>
          <a:blip r:embed="rId2"/>
          <a:stretch>
            <a:fillRect/>
          </a:stretch>
        </p:blipFill>
        <p:spPr>
          <a:xfrm>
            <a:off x="914399" y="2289576"/>
            <a:ext cx="3426511" cy="3426511"/>
          </a:xfrm>
          <a:prstGeom prst="rect">
            <a:avLst/>
          </a:prstGeom>
        </p:spPr>
      </p:pic>
    </p:spTree>
    <p:extLst>
      <p:ext uri="{BB962C8B-B14F-4D97-AF65-F5344CB8AC3E}">
        <p14:creationId xmlns:p14="http://schemas.microsoft.com/office/powerpoint/2010/main" val="35004592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4A79C-E3FE-E14B-AE5C-8E0FF96DF194}"/>
              </a:ext>
            </a:extLst>
          </p:cNvPr>
          <p:cNvSpPr>
            <a:spLocks noGrp="1"/>
          </p:cNvSpPr>
          <p:nvPr>
            <p:ph type="title"/>
          </p:nvPr>
        </p:nvSpPr>
        <p:spPr/>
        <p:txBody>
          <a:bodyPr/>
          <a:lstStyle/>
          <a:p>
            <a:r>
              <a:rPr lang="en-IN" b="1" u="sng" dirty="0"/>
              <a:t>Scope </a:t>
            </a:r>
          </a:p>
        </p:txBody>
      </p:sp>
      <p:sp>
        <p:nvSpPr>
          <p:cNvPr id="3" name="Content Placeholder 2">
            <a:extLst>
              <a:ext uri="{FF2B5EF4-FFF2-40B4-BE49-F238E27FC236}">
                <a16:creationId xmlns:a16="http://schemas.microsoft.com/office/drawing/2014/main" id="{A5863316-8BA0-1971-401B-970CE1D3289B}"/>
              </a:ext>
            </a:extLst>
          </p:cNvPr>
          <p:cNvSpPr>
            <a:spLocks noGrp="1"/>
          </p:cNvSpPr>
          <p:nvPr>
            <p:ph idx="1"/>
          </p:nvPr>
        </p:nvSpPr>
        <p:spPr>
          <a:xfrm>
            <a:off x="1066800" y="2103120"/>
            <a:ext cx="6630955" cy="3849624"/>
          </a:xfrm>
        </p:spPr>
        <p:txBody>
          <a:bodyPr>
            <a:normAutofit/>
          </a:bodyPr>
          <a:lstStyle/>
          <a:p>
            <a:pPr marL="0" indent="0">
              <a:buNone/>
            </a:pPr>
            <a:r>
              <a:rPr lang="en-US" sz="1600" dirty="0"/>
              <a:t>The goal of the massive Intelligent Predictive Maintenance for Smart Building Systems project is to introduce proactive maintenance solutions specifically designed for smart buildings, thereby transforming building management practices. This project develops a proactive maintenance model that can recognize, anticipate, and resolve problems before they become more serious by utilizing state-of-the-art sensor and machine learning technologies. The system can effectively schedule maintenance, forecast maintenance needs, and interface with current building control systems by emphasizing wearable technology and real-world data. In contrast to conventional reactive maintenance techniques, the project's proactive approach offers a more economical and effective means of managing building systems.</a:t>
            </a:r>
          </a:p>
        </p:txBody>
      </p:sp>
      <p:pic>
        <p:nvPicPr>
          <p:cNvPr id="5" name="Picture 4">
            <a:extLst>
              <a:ext uri="{FF2B5EF4-FFF2-40B4-BE49-F238E27FC236}">
                <a16:creationId xmlns:a16="http://schemas.microsoft.com/office/drawing/2014/main" id="{D0E3500A-6DA5-97D3-A1ED-F9601E15FA74}"/>
              </a:ext>
            </a:extLst>
          </p:cNvPr>
          <p:cNvPicPr>
            <a:picLocks noChangeAspect="1"/>
          </p:cNvPicPr>
          <p:nvPr/>
        </p:nvPicPr>
        <p:blipFill>
          <a:blip r:embed="rId2"/>
          <a:stretch>
            <a:fillRect/>
          </a:stretch>
        </p:blipFill>
        <p:spPr>
          <a:xfrm>
            <a:off x="8537511" y="2103120"/>
            <a:ext cx="2911151" cy="2911151"/>
          </a:xfrm>
          <a:prstGeom prst="rect">
            <a:avLst/>
          </a:prstGeom>
        </p:spPr>
      </p:pic>
    </p:spTree>
    <p:extLst>
      <p:ext uri="{BB962C8B-B14F-4D97-AF65-F5344CB8AC3E}">
        <p14:creationId xmlns:p14="http://schemas.microsoft.com/office/powerpoint/2010/main" val="959891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E235148-AB68-6FC2-D2FA-41BEA6090A25}"/>
              </a:ext>
            </a:extLst>
          </p:cNvPr>
          <p:cNvSpPr txBox="1"/>
          <p:nvPr/>
        </p:nvSpPr>
        <p:spPr>
          <a:xfrm>
            <a:off x="765110" y="709127"/>
            <a:ext cx="7623110" cy="5078313"/>
          </a:xfrm>
          <a:prstGeom prst="rect">
            <a:avLst/>
          </a:prstGeom>
          <a:noFill/>
        </p:spPr>
        <p:txBody>
          <a:bodyPr wrap="square" rtlCol="0">
            <a:spAutoFit/>
          </a:bodyPr>
          <a:lstStyle/>
          <a:p>
            <a:r>
              <a:rPr lang="en-US" b="1" u="sng" dirty="0"/>
              <a:t>Proactive Maintenance Model: </a:t>
            </a:r>
            <a:r>
              <a:rPr lang="en-US" dirty="0"/>
              <a:t>The project introduces a proactive maintenance model that shifts the paradigm from reactive to preventative maintenance strategies. By utilizing sensor and machine learning technology, the system can predict and prevent issues before they occur, enhancing the overall efficiency and reliability of building systems.</a:t>
            </a:r>
          </a:p>
          <a:p>
            <a:r>
              <a:rPr lang="en-US" b="1" u="sng" dirty="0"/>
              <a:t>Real-World Data Analysis: </a:t>
            </a:r>
            <a:r>
              <a:rPr lang="en-US" dirty="0"/>
              <a:t>Through the analysis of real-world data, including temperature, air quality, and occupancy rates, the system can identify anomalies and trends that may indicate potential issues. This data-driven approach allows for early problem recognition and targeted maintenance interventions, improving the overall performance of smart building systems.</a:t>
            </a:r>
          </a:p>
          <a:p>
            <a:r>
              <a:rPr lang="en-US" b="1" u="sng" dirty="0"/>
              <a:t>Wearable Technology Integration: </a:t>
            </a:r>
            <a:r>
              <a:rPr lang="en-US" dirty="0"/>
              <a:t>The project incorporates wearable technology to provide real-time data and instructions to maintenance personnel, enhancing the efficiency and effectiveness of maintenance operations. This integration ensures that maintenance staff have access to critical information and guidance, facilitating timely and accurate maintenance activities.</a:t>
            </a:r>
            <a:endParaRPr lang="en-IN" dirty="0"/>
          </a:p>
        </p:txBody>
      </p:sp>
      <p:pic>
        <p:nvPicPr>
          <p:cNvPr id="6" name="Picture 5">
            <a:extLst>
              <a:ext uri="{FF2B5EF4-FFF2-40B4-BE49-F238E27FC236}">
                <a16:creationId xmlns:a16="http://schemas.microsoft.com/office/drawing/2014/main" id="{2C5EDC8D-358A-53E7-A584-691C482D824C}"/>
              </a:ext>
            </a:extLst>
          </p:cNvPr>
          <p:cNvPicPr>
            <a:picLocks noChangeAspect="1"/>
          </p:cNvPicPr>
          <p:nvPr/>
        </p:nvPicPr>
        <p:blipFill>
          <a:blip r:embed="rId2"/>
          <a:stretch>
            <a:fillRect/>
          </a:stretch>
        </p:blipFill>
        <p:spPr>
          <a:xfrm>
            <a:off x="8812763" y="594048"/>
            <a:ext cx="2614127" cy="2614127"/>
          </a:xfrm>
          <a:prstGeom prst="rect">
            <a:avLst/>
          </a:prstGeom>
        </p:spPr>
      </p:pic>
      <p:pic>
        <p:nvPicPr>
          <p:cNvPr id="8" name="Picture 7">
            <a:extLst>
              <a:ext uri="{FF2B5EF4-FFF2-40B4-BE49-F238E27FC236}">
                <a16:creationId xmlns:a16="http://schemas.microsoft.com/office/drawing/2014/main" id="{9E20BF1E-20FA-7CC9-9ECB-8CD26C4245DB}"/>
              </a:ext>
            </a:extLst>
          </p:cNvPr>
          <p:cNvPicPr>
            <a:picLocks noChangeAspect="1"/>
          </p:cNvPicPr>
          <p:nvPr/>
        </p:nvPicPr>
        <p:blipFill>
          <a:blip r:embed="rId3"/>
          <a:stretch>
            <a:fillRect/>
          </a:stretch>
        </p:blipFill>
        <p:spPr>
          <a:xfrm>
            <a:off x="8812763" y="3649826"/>
            <a:ext cx="2614127" cy="2470152"/>
          </a:xfrm>
          <a:prstGeom prst="rect">
            <a:avLst/>
          </a:prstGeom>
        </p:spPr>
      </p:pic>
    </p:spTree>
    <p:extLst>
      <p:ext uri="{BB962C8B-B14F-4D97-AF65-F5344CB8AC3E}">
        <p14:creationId xmlns:p14="http://schemas.microsoft.com/office/powerpoint/2010/main" val="541813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E235148-AB68-6FC2-D2FA-41BEA6090A25}"/>
              </a:ext>
            </a:extLst>
          </p:cNvPr>
          <p:cNvSpPr txBox="1"/>
          <p:nvPr/>
        </p:nvSpPr>
        <p:spPr>
          <a:xfrm>
            <a:off x="5019869" y="709127"/>
            <a:ext cx="6578082" cy="5016758"/>
          </a:xfrm>
          <a:prstGeom prst="rect">
            <a:avLst/>
          </a:prstGeom>
          <a:noFill/>
        </p:spPr>
        <p:txBody>
          <a:bodyPr wrap="square" rtlCol="0">
            <a:spAutoFit/>
          </a:bodyPr>
          <a:lstStyle/>
          <a:p>
            <a:r>
              <a:rPr lang="en-US" sz="2000" b="1" u="sng" dirty="0"/>
              <a:t>Data Analysis and Maintenance Optimization</a:t>
            </a:r>
            <a:r>
              <a:rPr lang="en-US" sz="2000" dirty="0"/>
              <a:t>: Data analysis plays a crucial role in the project by optimizing maintenance schedules, reducing costs, and allocating resources efficiently. By leveraging data-driven insights, the system can enhance maintenance procedures and improve the sustainability of smart buildings.</a:t>
            </a:r>
          </a:p>
          <a:p>
            <a:endParaRPr lang="en-US" sz="2000" dirty="0"/>
          </a:p>
          <a:p>
            <a:r>
              <a:rPr lang="en-US" sz="2000" b="1" u="sng" dirty="0"/>
              <a:t>Training Materials and Instructions: </a:t>
            </a:r>
            <a:r>
              <a:rPr lang="en-US" sz="2000" dirty="0"/>
              <a:t>The project includes training materials and instructions to assist individuals in better understanding and maintaining buildings. This educational component enhances the usability of the system and ensures that building managers and maintenance personnel can effectively utilize the proactive maintenance model, further enhancing the intelligence and dependability of smart buildings.</a:t>
            </a:r>
            <a:endParaRPr lang="en-IN" sz="2000" dirty="0"/>
          </a:p>
        </p:txBody>
      </p:sp>
      <p:pic>
        <p:nvPicPr>
          <p:cNvPr id="3" name="Picture 2">
            <a:extLst>
              <a:ext uri="{FF2B5EF4-FFF2-40B4-BE49-F238E27FC236}">
                <a16:creationId xmlns:a16="http://schemas.microsoft.com/office/drawing/2014/main" id="{83BC9BA5-B1E2-236D-BEE4-EA921AE00CEA}"/>
              </a:ext>
            </a:extLst>
          </p:cNvPr>
          <p:cNvPicPr>
            <a:picLocks noChangeAspect="1"/>
          </p:cNvPicPr>
          <p:nvPr/>
        </p:nvPicPr>
        <p:blipFill>
          <a:blip r:embed="rId2"/>
          <a:stretch>
            <a:fillRect/>
          </a:stretch>
        </p:blipFill>
        <p:spPr>
          <a:xfrm>
            <a:off x="1250301" y="709127"/>
            <a:ext cx="2435291" cy="2435291"/>
          </a:xfrm>
          <a:prstGeom prst="rect">
            <a:avLst/>
          </a:prstGeom>
        </p:spPr>
      </p:pic>
      <p:pic>
        <p:nvPicPr>
          <p:cNvPr id="8" name="Picture 7">
            <a:extLst>
              <a:ext uri="{FF2B5EF4-FFF2-40B4-BE49-F238E27FC236}">
                <a16:creationId xmlns:a16="http://schemas.microsoft.com/office/drawing/2014/main" id="{9203473C-627C-1018-A268-7E533106A581}"/>
              </a:ext>
            </a:extLst>
          </p:cNvPr>
          <p:cNvPicPr>
            <a:picLocks noChangeAspect="1"/>
          </p:cNvPicPr>
          <p:nvPr/>
        </p:nvPicPr>
        <p:blipFill>
          <a:blip r:embed="rId3"/>
          <a:stretch>
            <a:fillRect/>
          </a:stretch>
        </p:blipFill>
        <p:spPr>
          <a:xfrm>
            <a:off x="1027144" y="3267269"/>
            <a:ext cx="2881604" cy="2881604"/>
          </a:xfrm>
          <a:prstGeom prst="rect">
            <a:avLst/>
          </a:prstGeom>
        </p:spPr>
      </p:pic>
    </p:spTree>
    <p:extLst>
      <p:ext uri="{BB962C8B-B14F-4D97-AF65-F5344CB8AC3E}">
        <p14:creationId xmlns:p14="http://schemas.microsoft.com/office/powerpoint/2010/main" val="39639683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259D436-C82E-43E0-8A01-53DF9CED6032}">
  <ds:schemaRefs>
    <ds:schemaRef ds:uri="http://schemas.microsoft.com/sharepoint/v3/contenttype/forms"/>
  </ds:schemaRefs>
</ds:datastoreItem>
</file>

<file path=customXml/itemProps2.xml><?xml version="1.0" encoding="utf-8"?>
<ds:datastoreItem xmlns:ds="http://schemas.openxmlformats.org/officeDocument/2006/customXml" ds:itemID="{1F91CDEB-92ED-41DC-BF33-2916A76876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46BCBFB-BBC7-42F1-95CD-058E172363A0}">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{8F650ED8-C058-4535-80ED-66316CD4D779}tf11531919_win32</Template>
  <TotalTime>42</TotalTime>
  <Words>637</Words>
  <Application>Microsoft Office PowerPoint</Application>
  <PresentationFormat>Widescreen</PresentationFormat>
  <Paragraphs>15</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Avenir Next LT Pro</vt:lpstr>
      <vt:lpstr>Avenir Next LT Pro Light</vt:lpstr>
      <vt:lpstr>Calibri</vt:lpstr>
      <vt:lpstr>Garamond</vt:lpstr>
      <vt:lpstr>SavonVTI</vt:lpstr>
      <vt:lpstr>Intelligent Predictive Maintenance for Smart Building Systems</vt:lpstr>
      <vt:lpstr>Introduction</vt:lpstr>
      <vt:lpstr>Purpose</vt:lpstr>
      <vt:lpstr>Scope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Syntax-based sentiment analysis: leveraging syntactic processing in NLP</dc:title>
  <dc:creator>Yashashree Sagar Bedmutha</dc:creator>
  <cp:lastModifiedBy>Yashashree Sagar Bedmutha</cp:lastModifiedBy>
  <cp:revision>3</cp:revision>
  <dcterms:created xsi:type="dcterms:W3CDTF">2024-02-27T15:49:02Z</dcterms:created>
  <dcterms:modified xsi:type="dcterms:W3CDTF">2024-04-17T15:59:12Z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