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64" r:id="rId5"/>
    <p:sldId id="265" r:id="rId6"/>
    <p:sldId id="266" r:id="rId7"/>
    <p:sldId id="268" r:id="rId8"/>
    <p:sldId id="269" r:id="rId9"/>
    <p:sldId id="270" r:id="rId10"/>
    <p:sldId id="281" r:id="rId11"/>
    <p:sldId id="282" r:id="rId12"/>
    <p:sldId id="283" r:id="rId13"/>
    <p:sldId id="284" r:id="rId14"/>
    <p:sldId id="271" r:id="rId15"/>
    <p:sldId id="276" r:id="rId16"/>
    <p:sldId id="273" r:id="rId17"/>
    <p:sldId id="275" r:id="rId18"/>
    <p:sldId id="277" r:id="rId19"/>
    <p:sldId id="272" r:id="rId20"/>
    <p:sldId id="278" r:id="rId21"/>
    <p:sldId id="274"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4/18/2024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4/18/2024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Autofit/>
          </a:bodyPr>
          <a:lstStyle/>
          <a:p>
            <a:r>
              <a:rPr lang="en-US" sz="5100" cap="none" dirty="0">
                <a:solidFill>
                  <a:schemeClr val="accent1">
                    <a:lumMod val="50000"/>
                  </a:schemeClr>
                </a:solidFill>
                <a:effectLst/>
              </a:rPr>
              <a:t>Intelligent Predictive Maintenance for Smart Building Systems</a:t>
            </a:r>
            <a:endParaRPr lang="en-US" sz="5100" cap="none" dirty="0">
              <a:solidFill>
                <a:schemeClr val="accent1">
                  <a:lumMod val="50000"/>
                </a:schemeClr>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450702"/>
            <a:ext cx="8652788" cy="783771"/>
          </a:xfrm>
        </p:spPr>
        <p:txBody>
          <a:bodyPr>
            <a:normAutofit/>
          </a:bodyPr>
          <a:lstStyle/>
          <a:p>
            <a:pPr>
              <a:spcAft>
                <a:spcPts val="600"/>
              </a:spcAft>
            </a:pPr>
            <a:r>
              <a:rPr lang="en-US" dirty="0" err="1"/>
              <a:t>Yashashree</a:t>
            </a:r>
            <a:r>
              <a:rPr lang="en-US" dirty="0"/>
              <a:t> </a:t>
            </a:r>
            <a:r>
              <a:rPr lang="en-US" dirty="0" err="1"/>
              <a:t>Bedmutha</a:t>
            </a:r>
            <a:endParaRPr lang="en-US" dirty="0"/>
          </a:p>
          <a:p>
            <a:pPr>
              <a:spcAft>
                <a:spcPts val="600"/>
              </a:spcAft>
            </a:pPr>
            <a:r>
              <a:rPr lang="en-US" dirty="0"/>
              <a:t>Yojana Naik</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9A27C93-BBF3-4807-10A0-34FB4DC42B22}"/>
              </a:ext>
            </a:extLst>
          </p:cNvPr>
          <p:cNvGraphicFramePr>
            <a:graphicFrameLocks noGrp="1"/>
          </p:cNvGraphicFramePr>
          <p:nvPr>
            <p:extLst>
              <p:ext uri="{D42A27DB-BD31-4B8C-83A1-F6EECF244321}">
                <p14:modId xmlns:p14="http://schemas.microsoft.com/office/powerpoint/2010/main" val="653457420"/>
              </p:ext>
            </p:extLst>
          </p:nvPr>
        </p:nvGraphicFramePr>
        <p:xfrm>
          <a:off x="914400" y="965201"/>
          <a:ext cx="10007600" cy="2387600"/>
        </p:xfrm>
        <a:graphic>
          <a:graphicData uri="http://schemas.openxmlformats.org/drawingml/2006/table">
            <a:tbl>
              <a:tblPr>
                <a:tableStyleId>{5C22544A-7EE6-4342-B048-85BDC9FD1C3A}</a:tableStyleId>
              </a:tblPr>
              <a:tblGrid>
                <a:gridCol w="2001520">
                  <a:extLst>
                    <a:ext uri="{9D8B030D-6E8A-4147-A177-3AD203B41FA5}">
                      <a16:colId xmlns:a16="http://schemas.microsoft.com/office/drawing/2014/main" val="1413524285"/>
                    </a:ext>
                  </a:extLst>
                </a:gridCol>
                <a:gridCol w="2001520">
                  <a:extLst>
                    <a:ext uri="{9D8B030D-6E8A-4147-A177-3AD203B41FA5}">
                      <a16:colId xmlns:a16="http://schemas.microsoft.com/office/drawing/2014/main" val="1237641614"/>
                    </a:ext>
                  </a:extLst>
                </a:gridCol>
                <a:gridCol w="2001520">
                  <a:extLst>
                    <a:ext uri="{9D8B030D-6E8A-4147-A177-3AD203B41FA5}">
                      <a16:colId xmlns:a16="http://schemas.microsoft.com/office/drawing/2014/main" val="2036122277"/>
                    </a:ext>
                  </a:extLst>
                </a:gridCol>
                <a:gridCol w="2001520">
                  <a:extLst>
                    <a:ext uri="{9D8B030D-6E8A-4147-A177-3AD203B41FA5}">
                      <a16:colId xmlns:a16="http://schemas.microsoft.com/office/drawing/2014/main" val="863181577"/>
                    </a:ext>
                  </a:extLst>
                </a:gridCol>
                <a:gridCol w="2001520">
                  <a:extLst>
                    <a:ext uri="{9D8B030D-6E8A-4147-A177-3AD203B41FA5}">
                      <a16:colId xmlns:a16="http://schemas.microsoft.com/office/drawing/2014/main" val="16226536"/>
                    </a:ext>
                  </a:extLst>
                </a:gridCol>
              </a:tblGrid>
              <a:tr h="2387600">
                <a:tc>
                  <a:txBody>
                    <a:bodyPr/>
                    <a:lstStyle/>
                    <a:p>
                      <a:pPr>
                        <a:lnSpc>
                          <a:spcPct val="115000"/>
                        </a:lnSpc>
                      </a:pPr>
                      <a:r>
                        <a:rPr lang="en-GB" sz="1300">
                          <a:effectLst/>
                          <a:highlight>
                            <a:srgbClr val="FFFFFF"/>
                          </a:highlight>
                        </a:rPr>
                        <a:t>10.</a:t>
                      </a:r>
                      <a:endParaRPr lang="en-IN" sz="1300">
                        <a:effectLst/>
                        <a:highlight>
                          <a:srgbClr val="FFFFFF"/>
                        </a:highlight>
                        <a:latin typeface="Times New Roman" panose="02020603050405020304" pitchFamily="18" charset="0"/>
                        <a:ea typeface="Times New Roman" panose="02020603050405020304" pitchFamily="18" charset="0"/>
                      </a:endParaRPr>
                    </a:p>
                  </a:txBody>
                  <a:tcPr marL="63500" marR="63500" marT="63500" marB="63500"/>
                </a:tc>
                <a:tc>
                  <a:txBody>
                    <a:bodyPr/>
                    <a:lstStyle/>
                    <a:p>
                      <a:pPr>
                        <a:lnSpc>
                          <a:spcPct val="115000"/>
                        </a:lnSpc>
                      </a:pPr>
                      <a:r>
                        <a:rPr lang="en-GB" sz="1300">
                          <a:effectLst/>
                          <a:highlight>
                            <a:srgbClr val="FFFFFF"/>
                          </a:highlight>
                        </a:rPr>
                        <a:t>Real-Time Monitoring and Control of Building Systems Using Internet of Things (IoT)</a:t>
                      </a:r>
                      <a:endParaRPr lang="en-IN" sz="1300">
                        <a:effectLst/>
                        <a:highlight>
                          <a:srgbClr val="FFFFFF"/>
                        </a:highlight>
                        <a:latin typeface="Times New Roman" panose="02020603050405020304" pitchFamily="18" charset="0"/>
                        <a:ea typeface="Times New Roman" panose="02020603050405020304" pitchFamily="18" charset="0"/>
                      </a:endParaRPr>
                    </a:p>
                  </a:txBody>
                  <a:tcPr marL="63500" marR="63500" marT="63500" marB="63500"/>
                </a:tc>
                <a:tc>
                  <a:txBody>
                    <a:bodyPr/>
                    <a:lstStyle/>
                    <a:p>
                      <a:pPr>
                        <a:lnSpc>
                          <a:spcPct val="115000"/>
                        </a:lnSpc>
                      </a:pPr>
                      <a:r>
                        <a:rPr lang="en-GB" sz="1300">
                          <a:effectLst/>
                          <a:highlight>
                            <a:srgbClr val="FFFFFF"/>
                          </a:highlight>
                        </a:rPr>
                        <a:t>Real-time monitoring and control of building systems using IoT.</a:t>
                      </a:r>
                      <a:endParaRPr lang="en-IN" sz="1300">
                        <a:effectLst/>
                        <a:highlight>
                          <a:srgbClr val="FFFFFF"/>
                        </a:highlight>
                        <a:latin typeface="Times New Roman" panose="02020603050405020304" pitchFamily="18" charset="0"/>
                        <a:ea typeface="Times New Roman" panose="02020603050405020304" pitchFamily="18" charset="0"/>
                      </a:endParaRPr>
                    </a:p>
                  </a:txBody>
                  <a:tcPr marL="63500" marR="63500" marT="63500" marB="63500"/>
                </a:tc>
                <a:tc>
                  <a:txBody>
                    <a:bodyPr/>
                    <a:lstStyle/>
                    <a:p>
                      <a:pPr>
                        <a:lnSpc>
                          <a:spcPct val="115000"/>
                        </a:lnSpc>
                      </a:pPr>
                      <a:r>
                        <a:rPr lang="en-GB" sz="1300">
                          <a:effectLst/>
                          <a:highlight>
                            <a:srgbClr val="FFFFFF"/>
                          </a:highlight>
                        </a:rPr>
                        <a:t>Real-time sensor data.</a:t>
                      </a:r>
                      <a:endParaRPr lang="en-IN" sz="1300">
                        <a:effectLst/>
                        <a:highlight>
                          <a:srgbClr val="FFFFFF"/>
                        </a:highlight>
                        <a:latin typeface="Times New Roman" panose="02020603050405020304" pitchFamily="18" charset="0"/>
                        <a:ea typeface="Times New Roman" panose="02020603050405020304" pitchFamily="18" charset="0"/>
                      </a:endParaRPr>
                    </a:p>
                  </a:txBody>
                  <a:tcPr marL="63500" marR="63500" marT="63500" marB="63500"/>
                </a:tc>
                <a:tc>
                  <a:txBody>
                    <a:bodyPr/>
                    <a:lstStyle/>
                    <a:p>
                      <a:pPr>
                        <a:lnSpc>
                          <a:spcPct val="115000"/>
                        </a:lnSpc>
                      </a:pPr>
                      <a:r>
                        <a:rPr lang="en-GB" sz="1300" dirty="0">
                          <a:effectLst/>
                          <a:highlight>
                            <a:srgbClr val="FFFFFF"/>
                          </a:highlight>
                        </a:rPr>
                        <a:t>IoT-based system. Improved efficiency, comfort, and safety.</a:t>
                      </a:r>
                      <a:endParaRPr lang="en-IN" sz="1300" dirty="0">
                        <a:effectLst/>
                        <a:highlight>
                          <a:srgbClr val="FFFFFF"/>
                        </a:highlight>
                        <a:latin typeface="Times New Roman" panose="02020603050405020304" pitchFamily="18" charset="0"/>
                        <a:ea typeface="Times New Roman" panose="02020603050405020304" pitchFamily="18" charset="0"/>
                      </a:endParaRPr>
                    </a:p>
                  </a:txBody>
                  <a:tcPr marL="63500" marR="63500" marT="63500" marB="63500" anchor="ctr"/>
                </a:tc>
                <a:extLst>
                  <a:ext uri="{0D108BD9-81ED-4DB2-BD59-A6C34878D82A}">
                    <a16:rowId xmlns:a16="http://schemas.microsoft.com/office/drawing/2014/main" val="1128935426"/>
                  </a:ext>
                </a:extLst>
              </a:tr>
            </a:tbl>
          </a:graphicData>
        </a:graphic>
      </p:graphicFrame>
    </p:spTree>
    <p:extLst>
      <p:ext uri="{BB962C8B-B14F-4D97-AF65-F5344CB8AC3E}">
        <p14:creationId xmlns:p14="http://schemas.microsoft.com/office/powerpoint/2010/main" val="357235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588F-F7A2-5AAF-BE91-284620C5ED8F}"/>
              </a:ext>
            </a:extLst>
          </p:cNvPr>
          <p:cNvSpPr>
            <a:spLocks noGrp="1"/>
          </p:cNvSpPr>
          <p:nvPr>
            <p:ph type="title"/>
          </p:nvPr>
        </p:nvSpPr>
        <p:spPr/>
        <p:txBody>
          <a:bodyPr/>
          <a:lstStyle/>
          <a:p>
            <a:r>
              <a:rPr lang="en-IN" b="1" u="sng" dirty="0"/>
              <a:t>Existing State-of-the-Art Techniques</a:t>
            </a:r>
          </a:p>
        </p:txBody>
      </p:sp>
      <p:sp>
        <p:nvSpPr>
          <p:cNvPr id="4" name="Content Placeholder 3">
            <a:extLst>
              <a:ext uri="{FF2B5EF4-FFF2-40B4-BE49-F238E27FC236}">
                <a16:creationId xmlns:a16="http://schemas.microsoft.com/office/drawing/2014/main" id="{8E9D992E-C7E2-7B2C-B677-F240B0EB9B3A}"/>
              </a:ext>
            </a:extLst>
          </p:cNvPr>
          <p:cNvSpPr>
            <a:spLocks noGrp="1"/>
          </p:cNvSpPr>
          <p:nvPr>
            <p:ph sz="half" idx="2"/>
          </p:nvPr>
        </p:nvSpPr>
        <p:spPr>
          <a:xfrm>
            <a:off x="4664597" y="2103120"/>
            <a:ext cx="6789687" cy="3749040"/>
          </a:xfrm>
        </p:spPr>
        <p:txBody>
          <a:bodyPr>
            <a:noAutofit/>
          </a:bodyPr>
          <a:lstStyle/>
          <a:p>
            <a:pPr marL="0" indent="0">
              <a:buNone/>
            </a:pPr>
            <a:r>
              <a:rPr lang="en-GB" sz="2000" b="1" u="sng" dirty="0"/>
              <a:t>Overview:</a:t>
            </a:r>
          </a:p>
          <a:p>
            <a:r>
              <a:rPr lang="en-GB" sz="2000" dirty="0"/>
              <a:t>Predictive maintenance plays a crucial role in ensuring the optimal performance and longevity of smart building systems.</a:t>
            </a:r>
          </a:p>
          <a:p>
            <a:r>
              <a:rPr lang="en-GB" sz="2000" dirty="0"/>
              <a:t>By employing advanced technologies and data-driven approaches, predictive maintenance aims to anticipate and prevent potential issues before they occur.</a:t>
            </a:r>
          </a:p>
          <a:p>
            <a:r>
              <a:rPr lang="en-GB" sz="2000" dirty="0"/>
              <a:t>This slide provides an overview of the current state-of-the-art techniques in predictive maintenance for smart buildings, categorizing them for detailed discussion.</a:t>
            </a:r>
          </a:p>
          <a:p>
            <a:endParaRPr lang="en-IN" sz="800" dirty="0"/>
          </a:p>
        </p:txBody>
      </p:sp>
      <p:pic>
        <p:nvPicPr>
          <p:cNvPr id="7" name="Content Placeholder 6">
            <a:extLst>
              <a:ext uri="{FF2B5EF4-FFF2-40B4-BE49-F238E27FC236}">
                <a16:creationId xmlns:a16="http://schemas.microsoft.com/office/drawing/2014/main" id="{6ACCEE53-EF64-C27D-416E-18116CD9C592}"/>
              </a:ext>
            </a:extLst>
          </p:cNvPr>
          <p:cNvPicPr>
            <a:picLocks noGrp="1" noChangeAspect="1"/>
          </p:cNvPicPr>
          <p:nvPr>
            <p:ph sz="half" idx="1"/>
          </p:nvPr>
        </p:nvPicPr>
        <p:blipFill>
          <a:blip r:embed="rId2"/>
          <a:stretch>
            <a:fillRect/>
          </a:stretch>
        </p:blipFill>
        <p:spPr>
          <a:xfrm>
            <a:off x="737716" y="2014194"/>
            <a:ext cx="3748087" cy="3748087"/>
          </a:xfrm>
        </p:spPr>
      </p:pic>
    </p:spTree>
    <p:extLst>
      <p:ext uri="{BB962C8B-B14F-4D97-AF65-F5344CB8AC3E}">
        <p14:creationId xmlns:p14="http://schemas.microsoft.com/office/powerpoint/2010/main" val="269380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9B08-E7D9-777D-49F0-83EC57C1C82A}"/>
              </a:ext>
            </a:extLst>
          </p:cNvPr>
          <p:cNvSpPr>
            <a:spLocks noGrp="1"/>
          </p:cNvSpPr>
          <p:nvPr>
            <p:ph type="title"/>
          </p:nvPr>
        </p:nvSpPr>
        <p:spPr>
          <a:xfrm>
            <a:off x="823731" y="268967"/>
            <a:ext cx="6584066" cy="1371600"/>
          </a:xfrm>
        </p:spPr>
        <p:txBody>
          <a:bodyPr>
            <a:normAutofit/>
          </a:bodyPr>
          <a:lstStyle/>
          <a:p>
            <a:r>
              <a:rPr lang="en-IN" sz="5400" b="1" u="sng" dirty="0"/>
              <a:t>Categories</a:t>
            </a:r>
          </a:p>
        </p:txBody>
      </p:sp>
      <p:sp>
        <p:nvSpPr>
          <p:cNvPr id="3" name="Content Placeholder 2">
            <a:extLst>
              <a:ext uri="{FF2B5EF4-FFF2-40B4-BE49-F238E27FC236}">
                <a16:creationId xmlns:a16="http://schemas.microsoft.com/office/drawing/2014/main" id="{73735CF1-9357-9E0F-8E8F-72F89F884A54}"/>
              </a:ext>
            </a:extLst>
          </p:cNvPr>
          <p:cNvSpPr>
            <a:spLocks noGrp="1"/>
          </p:cNvSpPr>
          <p:nvPr>
            <p:ph idx="1"/>
          </p:nvPr>
        </p:nvSpPr>
        <p:spPr>
          <a:xfrm>
            <a:off x="407042" y="1640567"/>
            <a:ext cx="7845707" cy="3821475"/>
          </a:xfrm>
        </p:spPr>
        <p:txBody>
          <a:bodyPr>
            <a:noAutofit/>
          </a:bodyPr>
          <a:lstStyle/>
          <a:p>
            <a:pPr marL="457200" indent="-457200">
              <a:lnSpc>
                <a:spcPct val="100000"/>
              </a:lnSpc>
              <a:buFont typeface="+mj-lt"/>
              <a:buAutoNum type="arabicPeriod"/>
            </a:pPr>
            <a:r>
              <a:rPr lang="en-IN" sz="1800" u="sng" dirty="0"/>
              <a:t>Predictive Maintenance Frameworks</a:t>
            </a:r>
            <a:r>
              <a:rPr lang="en-IN" sz="1800" dirty="0"/>
              <a:t>: ML + historical data = proactive maintenance.</a:t>
            </a:r>
          </a:p>
          <a:p>
            <a:pPr marL="457200" indent="-457200">
              <a:lnSpc>
                <a:spcPct val="100000"/>
              </a:lnSpc>
              <a:buFont typeface="+mj-lt"/>
              <a:buAutoNum type="arabicPeriod"/>
            </a:pPr>
            <a:r>
              <a:rPr lang="en-IN" sz="1800" u="sng" dirty="0"/>
              <a:t>Deep Learning Approaches</a:t>
            </a:r>
            <a:r>
              <a:rPr lang="en-IN" sz="1800" dirty="0"/>
              <a:t>: Neural networks for accurate fault detection.</a:t>
            </a:r>
          </a:p>
          <a:p>
            <a:pPr marL="457200" indent="-457200">
              <a:lnSpc>
                <a:spcPct val="100000"/>
              </a:lnSpc>
              <a:buFont typeface="+mj-lt"/>
              <a:buAutoNum type="arabicPeriod"/>
            </a:pPr>
            <a:r>
              <a:rPr lang="en-IN" sz="1800" u="sng" dirty="0"/>
              <a:t>Integration of Wearable Devices</a:t>
            </a:r>
            <a:r>
              <a:rPr lang="en-IN" sz="1800" dirty="0"/>
              <a:t>: Wearables gather real-time data for efficiency.</a:t>
            </a:r>
          </a:p>
          <a:p>
            <a:pPr marL="457200" indent="-457200">
              <a:lnSpc>
                <a:spcPct val="100000"/>
              </a:lnSpc>
              <a:buFont typeface="+mj-lt"/>
              <a:buAutoNum type="arabicPeriod"/>
            </a:pPr>
            <a:r>
              <a:rPr lang="en-IN" sz="1800" u="sng" dirty="0"/>
              <a:t>Fault Detection Using ML</a:t>
            </a:r>
            <a:r>
              <a:rPr lang="en-IN" sz="1800" dirty="0"/>
              <a:t>: ML models diagnose faults promptly.</a:t>
            </a:r>
          </a:p>
          <a:p>
            <a:pPr marL="457200" indent="-457200">
              <a:lnSpc>
                <a:spcPct val="100000"/>
              </a:lnSpc>
              <a:buFont typeface="+mj-lt"/>
              <a:buAutoNum type="arabicPeriod"/>
            </a:pPr>
            <a:r>
              <a:rPr lang="en-IN" sz="1800" u="sng" dirty="0"/>
              <a:t>Reinforcement Learning for Energy Efficiency</a:t>
            </a:r>
            <a:r>
              <a:rPr lang="en-IN" sz="1800" dirty="0"/>
              <a:t>: RL optimizes energy consumption.</a:t>
            </a:r>
          </a:p>
          <a:p>
            <a:pPr marL="457200" indent="-457200">
              <a:lnSpc>
                <a:spcPct val="100000"/>
              </a:lnSpc>
              <a:buFont typeface="+mj-lt"/>
              <a:buAutoNum type="arabicPeriod"/>
            </a:pPr>
            <a:r>
              <a:rPr lang="en-IN" sz="1800" u="sng" dirty="0"/>
              <a:t>Optimal Maintenance Scheduling</a:t>
            </a:r>
            <a:r>
              <a:rPr lang="en-IN" sz="1800" dirty="0"/>
              <a:t>: Optimization techniques for efficient scheduling.</a:t>
            </a:r>
          </a:p>
          <a:p>
            <a:pPr marL="457200" indent="-457200">
              <a:lnSpc>
                <a:spcPct val="100000"/>
              </a:lnSpc>
              <a:buFont typeface="+mj-lt"/>
              <a:buAutoNum type="arabicPeriod"/>
            </a:pPr>
            <a:r>
              <a:rPr lang="en-IN" sz="1800" u="sng" dirty="0"/>
              <a:t>Transfer &amp; Federated Learning</a:t>
            </a:r>
            <a:r>
              <a:rPr lang="en-IN" sz="1800" dirty="0"/>
              <a:t>: Adapt knowledge for scalable strategies.</a:t>
            </a:r>
          </a:p>
          <a:p>
            <a:pPr marL="457200" indent="-457200">
              <a:lnSpc>
                <a:spcPct val="100000"/>
              </a:lnSpc>
              <a:buFont typeface="+mj-lt"/>
              <a:buAutoNum type="arabicPeriod"/>
            </a:pPr>
            <a:r>
              <a:rPr lang="en-IN" sz="1800" u="sng" dirty="0"/>
              <a:t>IoT Applications</a:t>
            </a:r>
            <a:r>
              <a:rPr lang="en-IN" sz="1800" dirty="0"/>
              <a:t>: Real-time monitoring for proactive maintenance.</a:t>
            </a:r>
          </a:p>
        </p:txBody>
      </p:sp>
      <p:pic>
        <p:nvPicPr>
          <p:cNvPr id="2054" name="Picture 6">
            <a:extLst>
              <a:ext uri="{FF2B5EF4-FFF2-40B4-BE49-F238E27FC236}">
                <a16:creationId xmlns:a16="http://schemas.microsoft.com/office/drawing/2014/main" id="{063B33AA-2089-52F1-B365-D70B3AB4B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2264" y="3241875"/>
            <a:ext cx="3042694" cy="304269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7D786495-9670-3DE7-00B8-94BAD92AC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6266" y="573431"/>
            <a:ext cx="2711370" cy="271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031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8EDE-E741-67B6-D4A1-666301CA0C99}"/>
              </a:ext>
            </a:extLst>
          </p:cNvPr>
          <p:cNvSpPr>
            <a:spLocks noGrp="1"/>
          </p:cNvSpPr>
          <p:nvPr>
            <p:ph type="title"/>
          </p:nvPr>
        </p:nvSpPr>
        <p:spPr>
          <a:xfrm>
            <a:off x="545939" y="318502"/>
            <a:ext cx="10484734" cy="1371600"/>
          </a:xfrm>
        </p:spPr>
        <p:txBody>
          <a:bodyPr>
            <a:normAutofit/>
          </a:bodyPr>
          <a:lstStyle/>
          <a:p>
            <a:r>
              <a:rPr lang="en-IN" b="1" dirty="0"/>
              <a:t>Best State-of-the-Art Techniques: </a:t>
            </a:r>
            <a:r>
              <a:rPr lang="en-IN" dirty="0">
                <a:solidFill>
                  <a:schemeClr val="tx1"/>
                </a:solidFill>
              </a:rPr>
              <a:t>“</a:t>
            </a:r>
            <a:r>
              <a:rPr lang="en-IN" b="1" i="0" dirty="0">
                <a:solidFill>
                  <a:schemeClr val="tx1"/>
                </a:solidFill>
                <a:effectLst/>
              </a:rPr>
              <a:t>The Edge"</a:t>
            </a:r>
            <a:endParaRPr lang="en-IN" dirty="0">
              <a:solidFill>
                <a:schemeClr val="tx1"/>
              </a:solidFill>
            </a:endParaRPr>
          </a:p>
        </p:txBody>
      </p:sp>
      <p:sp>
        <p:nvSpPr>
          <p:cNvPr id="3" name="Content Placeholder 2">
            <a:extLst>
              <a:ext uri="{FF2B5EF4-FFF2-40B4-BE49-F238E27FC236}">
                <a16:creationId xmlns:a16="http://schemas.microsoft.com/office/drawing/2014/main" id="{BE4F699E-67DB-13C5-1394-CE157884026D}"/>
              </a:ext>
            </a:extLst>
          </p:cNvPr>
          <p:cNvSpPr>
            <a:spLocks noGrp="1"/>
          </p:cNvSpPr>
          <p:nvPr>
            <p:ph idx="1"/>
          </p:nvPr>
        </p:nvSpPr>
        <p:spPr>
          <a:xfrm>
            <a:off x="5119868" y="1690102"/>
            <a:ext cx="7072132" cy="3849624"/>
          </a:xfrm>
        </p:spPr>
        <p:txBody>
          <a:bodyPr>
            <a:noAutofit/>
          </a:bodyPr>
          <a:lstStyle/>
          <a:p>
            <a:pPr>
              <a:buFont typeface="Arial" panose="020B0604020202020204" pitchFamily="34" charset="0"/>
              <a:buChar char="•"/>
            </a:pPr>
            <a:r>
              <a:rPr lang="en-GB" sz="2000" dirty="0"/>
              <a:t>Located in Amsterdam, Netherlands.</a:t>
            </a:r>
          </a:p>
          <a:p>
            <a:pPr>
              <a:buFont typeface="Arial" panose="020B0604020202020204" pitchFamily="34" charset="0"/>
              <a:buChar char="•"/>
            </a:pPr>
            <a:r>
              <a:rPr lang="en-GB" sz="2000" dirty="0"/>
              <a:t>Renowned for its sustainability and innovation.</a:t>
            </a:r>
          </a:p>
          <a:p>
            <a:pPr>
              <a:buFont typeface="Arial" panose="020B0604020202020204" pitchFamily="34" charset="0"/>
              <a:buChar char="•"/>
            </a:pPr>
            <a:r>
              <a:rPr lang="en-GB" sz="2000" dirty="0"/>
              <a:t>Sustainability Features:</a:t>
            </a:r>
          </a:p>
          <a:p>
            <a:pPr marL="674370" lvl="1" indent="-400050">
              <a:buFont typeface="+mj-lt"/>
              <a:buAutoNum type="romanUcPeriod"/>
            </a:pPr>
            <a:r>
              <a:rPr lang="en-GB" sz="2000" dirty="0"/>
              <a:t>Solar Panels: Harness solar energy for power.</a:t>
            </a:r>
          </a:p>
          <a:p>
            <a:pPr marL="674370" lvl="1" indent="-400050">
              <a:buFont typeface="+mj-lt"/>
              <a:buAutoNum type="romanUcPeriod"/>
            </a:pPr>
            <a:r>
              <a:rPr lang="en-GB" sz="2000" dirty="0"/>
              <a:t>Energy-Efficient Design: Optimized for minimal energy consumption.</a:t>
            </a:r>
          </a:p>
          <a:p>
            <a:pPr marL="674370" lvl="1" indent="-400050">
              <a:buFont typeface="+mj-lt"/>
              <a:buAutoNum type="romanUcPeriod"/>
            </a:pPr>
            <a:r>
              <a:rPr lang="en-GB" sz="2000" dirty="0"/>
              <a:t>Smart Lighting Systems: Utilize sensors for efficient lighting control.</a:t>
            </a:r>
          </a:p>
          <a:p>
            <a:pPr marL="674370" lvl="1" indent="-400050">
              <a:buFont typeface="+mj-lt"/>
              <a:buAutoNum type="romanUcPeriod"/>
            </a:pPr>
            <a:r>
              <a:rPr lang="en-GB" sz="2000" dirty="0"/>
              <a:t>LEED Platinum Certification: Recognized for high environmental performance.</a:t>
            </a:r>
          </a:p>
          <a:p>
            <a:pPr marL="674370" lvl="1" indent="-400050">
              <a:buFont typeface="+mj-lt"/>
              <a:buAutoNum type="romanUcPeriod"/>
            </a:pPr>
            <a:r>
              <a:rPr lang="en-GB" sz="2000" dirty="0"/>
              <a:t>BREEAM Outstanding Rating: Acknowledged for sustainability excellence.</a:t>
            </a:r>
            <a:endParaRPr lang="en-IN" sz="2000" dirty="0"/>
          </a:p>
        </p:txBody>
      </p:sp>
      <p:pic>
        <p:nvPicPr>
          <p:cNvPr id="12" name="Picture 6" descr="The Edge, Amsterdam, The Netherlands – PLP Architecture">
            <a:extLst>
              <a:ext uri="{FF2B5EF4-FFF2-40B4-BE49-F238E27FC236}">
                <a16:creationId xmlns:a16="http://schemas.microsoft.com/office/drawing/2014/main" id="{1C2357B7-C95A-56B1-4297-0E00272C9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39" y="1834611"/>
            <a:ext cx="4779477" cy="318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36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9008-1171-0CB6-26CD-0D8D0D0F70BB}"/>
              </a:ext>
            </a:extLst>
          </p:cNvPr>
          <p:cNvSpPr>
            <a:spLocks noGrp="1"/>
          </p:cNvSpPr>
          <p:nvPr>
            <p:ph type="title"/>
          </p:nvPr>
        </p:nvSpPr>
        <p:spPr>
          <a:xfrm>
            <a:off x="1063752" y="93435"/>
            <a:ext cx="10058400" cy="1371600"/>
          </a:xfrm>
        </p:spPr>
        <p:txBody>
          <a:bodyPr/>
          <a:lstStyle/>
          <a:p>
            <a:pPr algn="ctr"/>
            <a:r>
              <a:rPr lang="en-IN" b="1" u="sng" dirty="0"/>
              <a:t>Maintenance Strategies</a:t>
            </a:r>
          </a:p>
        </p:txBody>
      </p:sp>
      <p:sp>
        <p:nvSpPr>
          <p:cNvPr id="7" name="Text Placeholder 6">
            <a:extLst>
              <a:ext uri="{FF2B5EF4-FFF2-40B4-BE49-F238E27FC236}">
                <a16:creationId xmlns:a16="http://schemas.microsoft.com/office/drawing/2014/main" id="{4266A098-B744-FD8B-3640-49A7B61D1EA5}"/>
              </a:ext>
            </a:extLst>
          </p:cNvPr>
          <p:cNvSpPr>
            <a:spLocks noGrp="1"/>
          </p:cNvSpPr>
          <p:nvPr>
            <p:ph type="body" idx="1"/>
          </p:nvPr>
        </p:nvSpPr>
        <p:spPr>
          <a:xfrm>
            <a:off x="352219" y="1249831"/>
            <a:ext cx="4663440" cy="640080"/>
          </a:xfrm>
        </p:spPr>
        <p:txBody>
          <a:bodyPr/>
          <a:lstStyle/>
          <a:p>
            <a:r>
              <a:rPr lang="en-GB" b="1" u="sng" dirty="0"/>
              <a:t>Predictive Maintenance:</a:t>
            </a:r>
          </a:p>
          <a:p>
            <a:endParaRPr lang="en-IN" dirty="0"/>
          </a:p>
        </p:txBody>
      </p:sp>
      <p:sp>
        <p:nvSpPr>
          <p:cNvPr id="4" name="Content Placeholder 3">
            <a:extLst>
              <a:ext uri="{FF2B5EF4-FFF2-40B4-BE49-F238E27FC236}">
                <a16:creationId xmlns:a16="http://schemas.microsoft.com/office/drawing/2014/main" id="{090AC310-BD6D-6E3B-033C-E518A56F9C76}"/>
              </a:ext>
            </a:extLst>
          </p:cNvPr>
          <p:cNvSpPr>
            <a:spLocks noGrp="1"/>
          </p:cNvSpPr>
          <p:nvPr>
            <p:ph sz="half" idx="2"/>
          </p:nvPr>
        </p:nvSpPr>
        <p:spPr>
          <a:xfrm>
            <a:off x="352218" y="1620456"/>
            <a:ext cx="3421129" cy="3617703"/>
          </a:xfrm>
        </p:spPr>
        <p:txBody>
          <a:bodyPr>
            <a:noAutofit/>
          </a:bodyPr>
          <a:lstStyle/>
          <a:p>
            <a:r>
              <a:rPr lang="en-GB" sz="1500" dirty="0"/>
              <a:t>Utilizes Machine Learning algorithms to </a:t>
            </a:r>
            <a:r>
              <a:rPr lang="en-GB" sz="1500" dirty="0" err="1"/>
              <a:t>analyze</a:t>
            </a:r>
            <a:r>
              <a:rPr lang="en-GB" sz="1500" dirty="0"/>
              <a:t> historical data and predict potential maintenance needs.</a:t>
            </a:r>
          </a:p>
          <a:p>
            <a:r>
              <a:rPr lang="en-GB" sz="1500" dirty="0"/>
              <a:t>ML models trained on past performance data can identify patterns indicating equipment failure or degradation.</a:t>
            </a:r>
          </a:p>
          <a:p>
            <a:r>
              <a:rPr lang="en-GB" sz="1500" dirty="0"/>
              <a:t>Enables proactive scheduling of maintenance tasks before issues escalate, minimizing downtime and reducing repair costs.</a:t>
            </a:r>
          </a:p>
          <a:p>
            <a:r>
              <a:rPr lang="en-GB" sz="1500" dirty="0"/>
              <a:t>Predictive analytics enable smart decision-making and resource allocation, optimizing maintenance activities for maximum efficiency</a:t>
            </a:r>
            <a:r>
              <a:rPr lang="en-GB" sz="1400" dirty="0"/>
              <a:t>.</a:t>
            </a:r>
            <a:endParaRPr lang="en-IN" sz="1400" dirty="0"/>
          </a:p>
        </p:txBody>
      </p:sp>
      <p:sp>
        <p:nvSpPr>
          <p:cNvPr id="8" name="Text Placeholder 7">
            <a:extLst>
              <a:ext uri="{FF2B5EF4-FFF2-40B4-BE49-F238E27FC236}">
                <a16:creationId xmlns:a16="http://schemas.microsoft.com/office/drawing/2014/main" id="{26D54F7D-D62C-F590-E9A2-3BD83676700B}"/>
              </a:ext>
            </a:extLst>
          </p:cNvPr>
          <p:cNvSpPr>
            <a:spLocks noGrp="1"/>
          </p:cNvSpPr>
          <p:nvPr>
            <p:ph type="body" sz="quarter" idx="3"/>
          </p:nvPr>
        </p:nvSpPr>
        <p:spPr>
          <a:xfrm>
            <a:off x="8580130" y="1249831"/>
            <a:ext cx="2946297" cy="640080"/>
          </a:xfrm>
        </p:spPr>
        <p:txBody>
          <a:bodyPr/>
          <a:lstStyle/>
          <a:p>
            <a:r>
              <a:rPr lang="en-GB" sz="1900" b="1" u="sng" dirty="0"/>
              <a:t>IoT Integration:</a:t>
            </a:r>
          </a:p>
          <a:p>
            <a:endParaRPr lang="en-IN" dirty="0"/>
          </a:p>
        </p:txBody>
      </p:sp>
      <p:sp>
        <p:nvSpPr>
          <p:cNvPr id="6" name="Content Placeholder 5">
            <a:extLst>
              <a:ext uri="{FF2B5EF4-FFF2-40B4-BE49-F238E27FC236}">
                <a16:creationId xmlns:a16="http://schemas.microsoft.com/office/drawing/2014/main" id="{8024D49E-CF9F-E4F6-C1F9-A80C1176424D}"/>
              </a:ext>
            </a:extLst>
          </p:cNvPr>
          <p:cNvSpPr>
            <a:spLocks noGrp="1"/>
          </p:cNvSpPr>
          <p:nvPr>
            <p:ph sz="quarter" idx="4"/>
          </p:nvPr>
        </p:nvSpPr>
        <p:spPr>
          <a:xfrm>
            <a:off x="8171439" y="1620456"/>
            <a:ext cx="3668344" cy="4764787"/>
          </a:xfrm>
        </p:spPr>
        <p:txBody>
          <a:bodyPr>
            <a:normAutofit fontScale="92500" lnSpcReduction="20000"/>
          </a:bodyPr>
          <a:lstStyle/>
          <a:p>
            <a:r>
              <a:rPr lang="en-GB" sz="1600" dirty="0"/>
              <a:t>Incorporates a network of sensors and IoT devices throughout the building infrastructure.</a:t>
            </a:r>
          </a:p>
          <a:p>
            <a:r>
              <a:rPr lang="en-GB" sz="1600" dirty="0"/>
              <a:t>Sensors collect real-time data on various parameters such as temperature, humidity, energy consumption, and equipment health.</a:t>
            </a:r>
          </a:p>
          <a:p>
            <a:r>
              <a:rPr lang="en-GB" sz="1600" dirty="0"/>
              <a:t>Data from IoT devices is transmitted to a centralized system for analysis and monitoring.</a:t>
            </a:r>
          </a:p>
          <a:p>
            <a:r>
              <a:rPr lang="en-GB" sz="1600" dirty="0"/>
              <a:t>Enables continuous monitoring of building systems, allowing for early detection of anomalies or deviations from normal operating conditions.</a:t>
            </a:r>
          </a:p>
          <a:p>
            <a:r>
              <a:rPr lang="en-GB" sz="1600" dirty="0"/>
              <a:t>Facilitates remote monitoring and management, enhancing operational efficiency and enabling timely intervention in case of maintenance issues.</a:t>
            </a:r>
            <a:endParaRPr lang="en-IN" sz="1600" dirty="0"/>
          </a:p>
        </p:txBody>
      </p:sp>
      <p:sp>
        <p:nvSpPr>
          <p:cNvPr id="10" name="TextBox 9">
            <a:extLst>
              <a:ext uri="{FF2B5EF4-FFF2-40B4-BE49-F238E27FC236}">
                <a16:creationId xmlns:a16="http://schemas.microsoft.com/office/drawing/2014/main" id="{1000DDB1-1169-5B77-BFB5-03516EA31AD3}"/>
              </a:ext>
            </a:extLst>
          </p:cNvPr>
          <p:cNvSpPr txBox="1"/>
          <p:nvPr/>
        </p:nvSpPr>
        <p:spPr>
          <a:xfrm>
            <a:off x="4219532" y="1258205"/>
            <a:ext cx="6094070" cy="369332"/>
          </a:xfrm>
          <a:prstGeom prst="rect">
            <a:avLst/>
          </a:prstGeom>
          <a:noFill/>
        </p:spPr>
        <p:txBody>
          <a:bodyPr wrap="square">
            <a:spAutoFit/>
          </a:bodyPr>
          <a:lstStyle/>
          <a:p>
            <a:pPr marL="0" indent="0">
              <a:buNone/>
            </a:pPr>
            <a:r>
              <a:rPr lang="en-GB" sz="1800" b="1" u="sng" dirty="0"/>
              <a:t>Real-Time Monitoring Systems</a:t>
            </a:r>
          </a:p>
        </p:txBody>
      </p:sp>
      <p:sp>
        <p:nvSpPr>
          <p:cNvPr id="13" name="Content Placeholder 5">
            <a:extLst>
              <a:ext uri="{FF2B5EF4-FFF2-40B4-BE49-F238E27FC236}">
                <a16:creationId xmlns:a16="http://schemas.microsoft.com/office/drawing/2014/main" id="{554C2179-6F19-627A-DCA4-BA51120376C8}"/>
              </a:ext>
            </a:extLst>
          </p:cNvPr>
          <p:cNvSpPr txBox="1">
            <a:spLocks/>
          </p:cNvSpPr>
          <p:nvPr/>
        </p:nvSpPr>
        <p:spPr>
          <a:xfrm>
            <a:off x="4219531" y="1627537"/>
            <a:ext cx="3662827" cy="4764787"/>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GB" sz="1600" dirty="0"/>
              <a:t>Implements systems for continuous monitoring of critical building systems and equipment.</a:t>
            </a:r>
          </a:p>
          <a:p>
            <a:r>
              <a:rPr lang="en-GB" sz="1600" dirty="0"/>
              <a:t>Monitors performance metrics in real-time, providing immediate feedback on system health and operation.</a:t>
            </a:r>
          </a:p>
          <a:p>
            <a:r>
              <a:rPr lang="en-GB" sz="1600" dirty="0"/>
              <a:t>Utilizes advanced analytics and visualization tools to track key performance indicators and identify potential issues.</a:t>
            </a:r>
          </a:p>
          <a:p>
            <a:r>
              <a:rPr lang="en-GB" sz="1600" dirty="0"/>
              <a:t>Enables proactive maintenance by alerting maintenance personnel to abnormalities or deviations from expected performance.</a:t>
            </a:r>
          </a:p>
          <a:p>
            <a:r>
              <a:rPr lang="en-GB" sz="1600" dirty="0"/>
              <a:t>Ensures optimal performance and efficiency of building systems, enhancing occupant comfort and productivity while minimizing downtime and disruptions.</a:t>
            </a:r>
            <a:endParaRPr lang="en-IN" sz="1600" dirty="0"/>
          </a:p>
        </p:txBody>
      </p:sp>
    </p:spTree>
    <p:extLst>
      <p:ext uri="{BB962C8B-B14F-4D97-AF65-F5344CB8AC3E}">
        <p14:creationId xmlns:p14="http://schemas.microsoft.com/office/powerpoint/2010/main" val="30485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2224-C02D-D314-74C5-F70DB1DA2CA6}"/>
              </a:ext>
            </a:extLst>
          </p:cNvPr>
          <p:cNvSpPr>
            <a:spLocks noGrp="1"/>
          </p:cNvSpPr>
          <p:nvPr>
            <p:ph type="title"/>
          </p:nvPr>
        </p:nvSpPr>
        <p:spPr>
          <a:xfrm>
            <a:off x="1066799" y="320040"/>
            <a:ext cx="10058400" cy="1371600"/>
          </a:xfrm>
        </p:spPr>
        <p:txBody>
          <a:bodyPr/>
          <a:lstStyle/>
          <a:p>
            <a:pPr algn="ctr"/>
            <a:r>
              <a:rPr lang="en-IN" b="1" u="sng" dirty="0"/>
              <a:t>Impact</a:t>
            </a:r>
          </a:p>
        </p:txBody>
      </p:sp>
      <p:sp>
        <p:nvSpPr>
          <p:cNvPr id="3" name="Content Placeholder 2">
            <a:extLst>
              <a:ext uri="{FF2B5EF4-FFF2-40B4-BE49-F238E27FC236}">
                <a16:creationId xmlns:a16="http://schemas.microsoft.com/office/drawing/2014/main" id="{4A9D401C-5500-A6B2-FD81-DEF0BB32233F}"/>
              </a:ext>
            </a:extLst>
          </p:cNvPr>
          <p:cNvSpPr>
            <a:spLocks noGrp="1"/>
          </p:cNvSpPr>
          <p:nvPr>
            <p:ph sz="half" idx="1"/>
          </p:nvPr>
        </p:nvSpPr>
        <p:spPr>
          <a:xfrm>
            <a:off x="418619" y="1385488"/>
            <a:ext cx="3782991" cy="4575473"/>
          </a:xfrm>
        </p:spPr>
        <p:txBody>
          <a:bodyPr>
            <a:noAutofit/>
          </a:bodyPr>
          <a:lstStyle/>
          <a:p>
            <a:pPr marL="0" indent="0">
              <a:buNone/>
            </a:pPr>
            <a:r>
              <a:rPr lang="en-IN" sz="1600" b="1" u="sng" dirty="0"/>
              <a:t>Energy Savings:  </a:t>
            </a:r>
          </a:p>
          <a:p>
            <a:r>
              <a:rPr lang="en-IN" sz="1600" dirty="0"/>
              <a:t> "The Edge" implements energy-efficient design and renewable energy sources, substantially reducing consumption.</a:t>
            </a:r>
          </a:p>
          <a:p>
            <a:r>
              <a:rPr lang="en-IN" sz="1600" dirty="0"/>
              <a:t>Smart lighting and HVAC systems optimize energy usage, lowering utility costs.</a:t>
            </a:r>
          </a:p>
          <a:p>
            <a:pPr marL="0" indent="0">
              <a:buNone/>
            </a:pPr>
            <a:r>
              <a:rPr lang="en-IN" sz="1600" b="1" u="sng" dirty="0"/>
              <a:t>Occupant Well-being</a:t>
            </a:r>
            <a:r>
              <a:rPr lang="en-IN" sz="1600" dirty="0"/>
              <a:t>:</a:t>
            </a:r>
          </a:p>
          <a:p>
            <a:r>
              <a:rPr lang="en-IN" sz="1600" dirty="0"/>
              <a:t>Natural light, air quality, and ergonomic design foster a healthy environment.</a:t>
            </a:r>
          </a:p>
          <a:p>
            <a:r>
              <a:rPr lang="en-IN" sz="1600" dirty="0"/>
              <a:t>Smart technologies ensure comfort, enhancing productivity.</a:t>
            </a:r>
          </a:p>
          <a:p>
            <a:pPr marL="0" indent="0">
              <a:buNone/>
            </a:pPr>
            <a:endParaRPr lang="en-IN" sz="1400" dirty="0"/>
          </a:p>
        </p:txBody>
      </p:sp>
      <p:sp>
        <p:nvSpPr>
          <p:cNvPr id="4" name="Content Placeholder 3">
            <a:extLst>
              <a:ext uri="{FF2B5EF4-FFF2-40B4-BE49-F238E27FC236}">
                <a16:creationId xmlns:a16="http://schemas.microsoft.com/office/drawing/2014/main" id="{B2269754-830B-9555-C406-73A125E4343B}"/>
              </a:ext>
            </a:extLst>
          </p:cNvPr>
          <p:cNvSpPr>
            <a:spLocks noGrp="1"/>
          </p:cNvSpPr>
          <p:nvPr>
            <p:ph sz="half" idx="2"/>
          </p:nvPr>
        </p:nvSpPr>
        <p:spPr>
          <a:xfrm>
            <a:off x="8266252" y="1640132"/>
            <a:ext cx="3925748" cy="4212028"/>
          </a:xfrm>
        </p:spPr>
        <p:txBody>
          <a:bodyPr>
            <a:normAutofit/>
          </a:bodyPr>
          <a:lstStyle/>
          <a:p>
            <a:pPr marL="0" indent="0">
              <a:buNone/>
            </a:pPr>
            <a:r>
              <a:rPr lang="en-IN" sz="1600" b="1" u="sng" dirty="0"/>
              <a:t>Environmental Sustainability:  </a:t>
            </a:r>
          </a:p>
          <a:p>
            <a:r>
              <a:rPr lang="en-IN" sz="1600" dirty="0"/>
              <a:t>- Solar panels and green roofs minimize its carbon footprint.</a:t>
            </a:r>
          </a:p>
          <a:p>
            <a:r>
              <a:rPr lang="en-IN" sz="1600" dirty="0"/>
              <a:t>- Sustainable materials enhance its eco-friendly profile.</a:t>
            </a:r>
          </a:p>
          <a:p>
            <a:pPr marL="0" indent="0">
              <a:buNone/>
            </a:pPr>
            <a:endParaRPr lang="en-IN" sz="1600" dirty="0"/>
          </a:p>
          <a:p>
            <a:pPr marL="0" indent="0">
              <a:buNone/>
            </a:pPr>
            <a:r>
              <a:rPr lang="en-IN" sz="1600" b="1" u="sng" dirty="0"/>
              <a:t>Benchmark for Future Projects:  </a:t>
            </a:r>
          </a:p>
          <a:p>
            <a:r>
              <a:rPr lang="en-IN" sz="1600" dirty="0"/>
              <a:t>- "The Edge" inspires sustainable infrastructure projects.</a:t>
            </a:r>
          </a:p>
          <a:p>
            <a:r>
              <a:rPr lang="en-IN" sz="1600" dirty="0"/>
              <a:t>- Its certifications demonstrate the benefits of eco-friendly practices</a:t>
            </a:r>
          </a:p>
          <a:p>
            <a:endParaRPr lang="en-IN" dirty="0"/>
          </a:p>
        </p:txBody>
      </p:sp>
      <p:pic>
        <p:nvPicPr>
          <p:cNvPr id="4100" name="Picture 4" descr="The Edge / PLP Architecture | ArchDaily">
            <a:extLst>
              <a:ext uri="{FF2B5EF4-FFF2-40B4-BE49-F238E27FC236}">
                <a16:creationId xmlns:a16="http://schemas.microsoft.com/office/drawing/2014/main" id="{933FF839-2B3C-013B-1C44-EC6DBECEC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206" y="1677593"/>
            <a:ext cx="3599449" cy="199042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he Edge Is the Greenest, Most ...">
            <a:extLst>
              <a:ext uri="{FF2B5EF4-FFF2-40B4-BE49-F238E27FC236}">
                <a16:creationId xmlns:a16="http://schemas.microsoft.com/office/drawing/2014/main" id="{F5CC4C92-7F8B-5D8A-DD20-C62466499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206" y="3893710"/>
            <a:ext cx="3599448" cy="20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93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B569-DA36-83E7-2E35-1251BA04D7DA}"/>
              </a:ext>
            </a:extLst>
          </p:cNvPr>
          <p:cNvSpPr>
            <a:spLocks noGrp="1"/>
          </p:cNvSpPr>
          <p:nvPr>
            <p:ph type="title"/>
          </p:nvPr>
        </p:nvSpPr>
        <p:spPr>
          <a:xfrm>
            <a:off x="1066800" y="515273"/>
            <a:ext cx="10058400" cy="1371600"/>
          </a:xfrm>
        </p:spPr>
        <p:txBody>
          <a:bodyPr/>
          <a:lstStyle/>
          <a:p>
            <a:r>
              <a:rPr lang="en-GB" b="1" u="sng" dirty="0"/>
              <a:t>Inferences Drawn from Existing State-of-the-Art Techniques</a:t>
            </a:r>
            <a:endParaRPr lang="en-IN" b="1" u="sng" dirty="0"/>
          </a:p>
        </p:txBody>
      </p:sp>
      <p:sp>
        <p:nvSpPr>
          <p:cNvPr id="3" name="Content Placeholder 2">
            <a:extLst>
              <a:ext uri="{FF2B5EF4-FFF2-40B4-BE49-F238E27FC236}">
                <a16:creationId xmlns:a16="http://schemas.microsoft.com/office/drawing/2014/main" id="{BE201578-99C1-7A11-531E-879BCAFF0249}"/>
              </a:ext>
            </a:extLst>
          </p:cNvPr>
          <p:cNvSpPr>
            <a:spLocks noGrp="1"/>
          </p:cNvSpPr>
          <p:nvPr>
            <p:ph idx="1"/>
          </p:nvPr>
        </p:nvSpPr>
        <p:spPr>
          <a:xfrm>
            <a:off x="4641447" y="1910222"/>
            <a:ext cx="7245753" cy="3849624"/>
          </a:xfrm>
        </p:spPr>
        <p:txBody>
          <a:bodyPr>
            <a:noAutofit/>
          </a:bodyPr>
          <a:lstStyle/>
          <a:p>
            <a:pPr marL="0" indent="0">
              <a:buNone/>
            </a:pPr>
            <a:r>
              <a:rPr lang="en-GB" sz="1600" b="1" u="sng" dirty="0"/>
              <a:t>Key Inferences:</a:t>
            </a:r>
          </a:p>
          <a:p>
            <a:pPr marL="342900" indent="-342900">
              <a:buFont typeface="+mj-lt"/>
              <a:buAutoNum type="arabicPeriod"/>
            </a:pPr>
            <a:r>
              <a:rPr lang="en-GB" sz="1600" dirty="0"/>
              <a:t>Advanced maintenance techniques enhance building resilience and reliability, mitigating the risk of unexpected failures.</a:t>
            </a:r>
          </a:p>
          <a:p>
            <a:pPr marL="342900" indent="-342900">
              <a:buFont typeface="+mj-lt"/>
              <a:buAutoNum type="arabicPeriod"/>
            </a:pPr>
            <a:r>
              <a:rPr lang="en-GB" sz="1600" dirty="0"/>
              <a:t>Real-time data collection through wearable devices and IoT sensors enables proactive decision-making and targeted maintenance actions.</a:t>
            </a:r>
          </a:p>
          <a:p>
            <a:pPr marL="342900" indent="-342900">
              <a:buFont typeface="+mj-lt"/>
              <a:buAutoNum type="arabicPeriod"/>
            </a:pPr>
            <a:r>
              <a:rPr lang="en-GB" sz="1600" dirty="0"/>
              <a:t>Deep learning algorithms improve fault detection accuracy, reducing false alarms and optimizing maintenance efforts.</a:t>
            </a:r>
          </a:p>
          <a:p>
            <a:pPr marL="342900" indent="-342900">
              <a:buFont typeface="+mj-lt"/>
              <a:buAutoNum type="arabicPeriod"/>
            </a:pPr>
            <a:r>
              <a:rPr lang="en-GB" sz="1600" dirty="0"/>
              <a:t>Reinforcement learning contributes to energy efficiency by dynamically adjusting building systems based on occupancy and external conditions.</a:t>
            </a:r>
          </a:p>
          <a:p>
            <a:pPr marL="342900" indent="-342900">
              <a:buFont typeface="+mj-lt"/>
              <a:buAutoNum type="arabicPeriod"/>
            </a:pPr>
            <a:r>
              <a:rPr lang="en-GB" sz="1600" dirty="0"/>
              <a:t>Optimal maintenance scheduling strategies maximize equipment lifespan and minimize operational disruptions.</a:t>
            </a:r>
          </a:p>
          <a:p>
            <a:pPr marL="342900" indent="-342900">
              <a:buFont typeface="+mj-lt"/>
              <a:buAutoNum type="arabicPeriod"/>
            </a:pPr>
            <a:r>
              <a:rPr lang="en-GB" sz="1600" dirty="0"/>
              <a:t>Transfer learning and federated learning methodologies enhance scalability and adaptability across buildings or domains, improving maintenance models' effectiveness.</a:t>
            </a:r>
            <a:endParaRPr lang="en-IN" sz="1600" dirty="0"/>
          </a:p>
        </p:txBody>
      </p:sp>
      <p:pic>
        <p:nvPicPr>
          <p:cNvPr id="5122" name="Picture 2">
            <a:extLst>
              <a:ext uri="{FF2B5EF4-FFF2-40B4-BE49-F238E27FC236}">
                <a16:creationId xmlns:a16="http://schemas.microsoft.com/office/drawing/2014/main" id="{44F65841-8BC5-AC1F-DE59-AA6EB04C4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51" y="2018258"/>
            <a:ext cx="3849624" cy="384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99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D2EB9B-CE3C-3B11-AF57-287022E5C6F1}"/>
              </a:ext>
            </a:extLst>
          </p:cNvPr>
          <p:cNvSpPr>
            <a:spLocks noGrp="1"/>
          </p:cNvSpPr>
          <p:nvPr>
            <p:ph type="title"/>
          </p:nvPr>
        </p:nvSpPr>
        <p:spPr>
          <a:xfrm>
            <a:off x="522790" y="353028"/>
            <a:ext cx="11146420" cy="1371600"/>
          </a:xfrm>
        </p:spPr>
        <p:txBody>
          <a:bodyPr/>
          <a:lstStyle/>
          <a:p>
            <a:r>
              <a:rPr lang="en-GB" b="1" u="sng" dirty="0"/>
              <a:t>Focus Areas</a:t>
            </a:r>
            <a:endParaRPr lang="en-IN" b="1" u="sng" dirty="0"/>
          </a:p>
        </p:txBody>
      </p:sp>
      <p:sp>
        <p:nvSpPr>
          <p:cNvPr id="8" name="Content Placeholder 7">
            <a:extLst>
              <a:ext uri="{FF2B5EF4-FFF2-40B4-BE49-F238E27FC236}">
                <a16:creationId xmlns:a16="http://schemas.microsoft.com/office/drawing/2014/main" id="{9F99ACDC-3F1D-73C5-7F1E-9978E8078E76}"/>
              </a:ext>
            </a:extLst>
          </p:cNvPr>
          <p:cNvSpPr>
            <a:spLocks noGrp="1"/>
          </p:cNvSpPr>
          <p:nvPr>
            <p:ph idx="1"/>
          </p:nvPr>
        </p:nvSpPr>
        <p:spPr>
          <a:xfrm>
            <a:off x="4479404" y="478076"/>
            <a:ext cx="7382930" cy="4502553"/>
          </a:xfrm>
        </p:spPr>
        <p:txBody>
          <a:bodyPr>
            <a:noAutofit/>
          </a:bodyPr>
          <a:lstStyle/>
          <a:p>
            <a:pPr marL="342900" indent="-342900">
              <a:buFont typeface="+mj-lt"/>
              <a:buAutoNum type="arabicPeriod"/>
            </a:pPr>
            <a:r>
              <a:rPr lang="en-GB" sz="1600" dirty="0"/>
              <a:t>Proactive Maintenance Strategies: Leveraging predictive maintenance and real-time monitoring to proactively address issues, thus preventing system failures and optimizing performance.</a:t>
            </a:r>
          </a:p>
          <a:p>
            <a:pPr marL="342900" indent="-342900">
              <a:buFont typeface="+mj-lt"/>
              <a:buAutoNum type="arabicPeriod"/>
            </a:pPr>
            <a:r>
              <a:rPr lang="en-GB" sz="1600" dirty="0"/>
              <a:t>Enhanced System Reliability: Early fault detection and proactive maintenance scheduling significantly improve system reliability, minimizing disruptions and downtime.</a:t>
            </a:r>
          </a:p>
          <a:p>
            <a:pPr marL="342900" indent="-342900">
              <a:buFont typeface="+mj-lt"/>
              <a:buAutoNum type="arabicPeriod"/>
            </a:pPr>
            <a:r>
              <a:rPr lang="en-GB" sz="1600" dirty="0"/>
              <a:t>Reduction in Downtime and Costs: Predictive maintenance strategies lead to minimized downtime and lower repair costs, optimizing operational efficiency and resource allocation.</a:t>
            </a:r>
          </a:p>
          <a:p>
            <a:pPr marL="342900" indent="-342900">
              <a:buFont typeface="+mj-lt"/>
              <a:buAutoNum type="arabicPeriod"/>
            </a:pPr>
            <a:r>
              <a:rPr lang="en-GB" sz="1600" dirty="0"/>
              <a:t>Integration with Building Management Systems: Seamless integration with management systems enables centralized control, efficient resource allocation, and streamlined maintenance operations.</a:t>
            </a:r>
          </a:p>
          <a:p>
            <a:pPr marL="342900" indent="-342900">
              <a:buFont typeface="+mj-lt"/>
              <a:buAutoNum type="arabicPeriod"/>
            </a:pPr>
            <a:r>
              <a:rPr lang="en-GB" sz="1600" dirty="0"/>
              <a:t>Real-time Monitoring and Control: Continuous real-time monitoring facilitates rapid response to changing conditions, ensuring optimal performance and maximizing energy efficiency.</a:t>
            </a:r>
          </a:p>
          <a:p>
            <a:pPr marL="342900" indent="-342900">
              <a:buFont typeface="+mj-lt"/>
              <a:buAutoNum type="arabicPeriod"/>
            </a:pPr>
            <a:r>
              <a:rPr lang="en-GB" sz="1600" dirty="0"/>
              <a:t>Sustainability and Environmental Impact: Implementing sustainable practices not only reduces environmental footprint but also enhances building efficiency and occupant comfort, contributing to a healthier and more sustainable environment.</a:t>
            </a:r>
            <a:endParaRPr lang="en-IN" sz="1600" dirty="0"/>
          </a:p>
        </p:txBody>
      </p:sp>
      <p:pic>
        <p:nvPicPr>
          <p:cNvPr id="6146" name="Picture 2">
            <a:extLst>
              <a:ext uri="{FF2B5EF4-FFF2-40B4-BE49-F238E27FC236}">
                <a16:creationId xmlns:a16="http://schemas.microsoft.com/office/drawing/2014/main" id="{541585D5-28CE-D57B-740D-320FD46A1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90" y="1724628"/>
            <a:ext cx="4067988" cy="271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61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AB17-7223-27BB-4ABD-FB753BCCE2EE}"/>
              </a:ext>
            </a:extLst>
          </p:cNvPr>
          <p:cNvSpPr>
            <a:spLocks noGrp="1"/>
          </p:cNvSpPr>
          <p:nvPr>
            <p:ph type="title"/>
          </p:nvPr>
        </p:nvSpPr>
        <p:spPr/>
        <p:txBody>
          <a:bodyPr>
            <a:normAutofit/>
          </a:bodyPr>
          <a:lstStyle/>
          <a:p>
            <a:r>
              <a:rPr lang="en-GB" b="1" u="sng" dirty="0">
                <a:solidFill>
                  <a:schemeClr val="tx1"/>
                </a:solidFill>
                <a:effectLst/>
              </a:rPr>
              <a:t>Conclusion:</a:t>
            </a:r>
            <a:br>
              <a:rPr lang="en-GB" b="0" i="0" dirty="0">
                <a:solidFill>
                  <a:schemeClr val="tx1"/>
                </a:solidFill>
                <a:effectLst/>
                <a:highlight>
                  <a:srgbClr val="212121"/>
                </a:highlight>
                <a:latin typeface="Söhne"/>
              </a:rPr>
            </a:br>
            <a:endParaRPr lang="en-IN" dirty="0">
              <a:solidFill>
                <a:schemeClr val="tx1"/>
              </a:solidFill>
            </a:endParaRPr>
          </a:p>
        </p:txBody>
      </p:sp>
      <p:sp>
        <p:nvSpPr>
          <p:cNvPr id="3" name="Content Placeholder 2">
            <a:extLst>
              <a:ext uri="{FF2B5EF4-FFF2-40B4-BE49-F238E27FC236}">
                <a16:creationId xmlns:a16="http://schemas.microsoft.com/office/drawing/2014/main" id="{25F0023C-CFCC-648F-349D-BDDDB2A04F61}"/>
              </a:ext>
            </a:extLst>
          </p:cNvPr>
          <p:cNvSpPr>
            <a:spLocks noGrp="1"/>
          </p:cNvSpPr>
          <p:nvPr>
            <p:ph idx="1"/>
          </p:nvPr>
        </p:nvSpPr>
        <p:spPr/>
        <p:txBody>
          <a:bodyPr/>
          <a:lstStyle/>
          <a:p>
            <a:pPr marL="0" marR="0" lvl="0" indent="0" algn="l" defTabSz="914400" rtl="0" eaLnBrk="1" fontAlgn="auto" latinLnBrk="0" hangingPunct="1">
              <a:lnSpc>
                <a:spcPct val="110000"/>
              </a:lnSpc>
              <a:spcBef>
                <a:spcPts val="900"/>
              </a:spcBef>
              <a:spcAft>
                <a:spcPts val="0"/>
              </a:spcAft>
              <a:buClr>
                <a:prstClr val="black">
                  <a:lumMod val="85000"/>
                  <a:lumOff val="15000"/>
                </a:prstClr>
              </a:buClr>
              <a:buSzTx/>
              <a:buFont typeface="Garamond" pitchFamily="18" charset="0"/>
              <a:buNone/>
              <a:tabLst/>
              <a:defRPr/>
            </a:pPr>
            <a:r>
              <a:rPr kumimoji="0" lang="en-GB" sz="2000" b="0" i="0" u="none" strike="noStrike" kern="1200" cap="none" spc="0" normalizeH="0" baseline="0" noProof="0" dirty="0">
                <a:ln>
                  <a:noFill/>
                </a:ln>
                <a:effectLst/>
                <a:uLnTx/>
                <a:uFillTx/>
                <a:latin typeface="+mj-lt"/>
                <a:ea typeface="+mn-ea"/>
                <a:cs typeface="+mn-cs"/>
              </a:rPr>
              <a:t>In summary, embracing advanced maintenance techniques marks a pivotal shift in smart building management. Predictive maintenance, real-time monitoring, and sustainability practices not only boost operational efficiency but also yield cost reductions. However, ongoing innovation is imperative to effectively tackle evolving challenges and ensure long-term sustainability in building operations and environmental stewardship.</a:t>
            </a:r>
          </a:p>
          <a:p>
            <a:pPr marL="0" indent="0" algn="l">
              <a:buNone/>
            </a:pPr>
            <a:endParaRPr lang="en-GB" b="0" i="0" dirty="0">
              <a:effectLst/>
              <a:latin typeface="Söhne"/>
            </a:endParaRPr>
          </a:p>
        </p:txBody>
      </p:sp>
    </p:spTree>
    <p:extLst>
      <p:ext uri="{BB962C8B-B14F-4D97-AF65-F5344CB8AC3E}">
        <p14:creationId xmlns:p14="http://schemas.microsoft.com/office/powerpoint/2010/main" val="398350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AB17-7223-27BB-4ABD-FB753BCCE2EE}"/>
              </a:ext>
            </a:extLst>
          </p:cNvPr>
          <p:cNvSpPr>
            <a:spLocks noGrp="1"/>
          </p:cNvSpPr>
          <p:nvPr>
            <p:ph type="title"/>
          </p:nvPr>
        </p:nvSpPr>
        <p:spPr/>
        <p:txBody>
          <a:bodyPr>
            <a:normAutofit/>
          </a:bodyPr>
          <a:lstStyle/>
          <a:p>
            <a:r>
              <a:rPr lang="en-IN" b="1" u="sng" dirty="0">
                <a:solidFill>
                  <a:schemeClr val="tx1"/>
                </a:solidFill>
              </a:rPr>
              <a:t>References:</a:t>
            </a:r>
          </a:p>
        </p:txBody>
      </p:sp>
      <p:sp>
        <p:nvSpPr>
          <p:cNvPr id="3" name="Content Placeholder 2">
            <a:extLst>
              <a:ext uri="{FF2B5EF4-FFF2-40B4-BE49-F238E27FC236}">
                <a16:creationId xmlns:a16="http://schemas.microsoft.com/office/drawing/2014/main" id="{25F0023C-CFCC-648F-349D-BDDDB2A04F61}"/>
              </a:ext>
            </a:extLst>
          </p:cNvPr>
          <p:cNvSpPr>
            <a:spLocks noGrp="1"/>
          </p:cNvSpPr>
          <p:nvPr>
            <p:ph idx="1"/>
          </p:nvPr>
        </p:nvSpPr>
        <p:spPr/>
        <p:txBody>
          <a:bodyPr>
            <a:noAutofit/>
          </a:bodyPr>
          <a:lstStyle/>
          <a:p>
            <a:pPr marL="0" indent="0" algn="l">
              <a:buNone/>
            </a:pPr>
            <a:r>
              <a:rPr lang="en-US" sz="1800" b="0" i="0" dirty="0">
                <a:effectLst/>
                <a:latin typeface="Söhne"/>
              </a:rPr>
              <a:t>1.	 Patel, R., &amp; Gupta, S. (2022). "Anomaly Detection and Fault Localization in Building Systems: A Deep Learning Approach." Journal of Intelligent Maintenance Engineering.</a:t>
            </a:r>
          </a:p>
          <a:p>
            <a:pPr marL="0" indent="0" algn="l">
              <a:buNone/>
            </a:pPr>
            <a:r>
              <a:rPr lang="en-US" sz="1800" b="0" i="0" dirty="0">
                <a:effectLst/>
                <a:latin typeface="Söhne"/>
              </a:rPr>
              <a:t>2.	 Wang, L., &amp; Chen, Q. (2021). "Integration of Wearable Devices in Building Maintenance: Challenges and Opportunities." IEEE Transactions on Industrial Informatics.</a:t>
            </a:r>
          </a:p>
          <a:p>
            <a:pPr marL="0" indent="0" algn="l">
              <a:buNone/>
            </a:pPr>
            <a:r>
              <a:rPr lang="en-US" sz="1800" b="0" i="0" dirty="0">
                <a:effectLst/>
                <a:latin typeface="Söhne"/>
              </a:rPr>
              <a:t>3.	 Garcia, M., &amp; Rodriguez, P. (2019). "Energy Efficiency Optimization in Smart Buildings through Reinforcement Learning." Sustainable Buildings Conference Proceedings.</a:t>
            </a:r>
          </a:p>
          <a:p>
            <a:pPr marL="0" indent="0" algn="l">
              <a:buNone/>
            </a:pPr>
            <a:r>
              <a:rPr lang="en-US" sz="1800" b="0" i="0" dirty="0">
                <a:effectLst/>
                <a:latin typeface="Söhne"/>
              </a:rPr>
              <a:t>4.	 Chen, X., &amp; Wang, Z. (2018). "Optimal Maintenance Scheduling for Building Systems Using Genetic Algorithms." Journal of Building Performance Optimization.</a:t>
            </a:r>
          </a:p>
          <a:p>
            <a:pPr marL="0" indent="0" algn="l">
              <a:buNone/>
            </a:pPr>
            <a:r>
              <a:rPr lang="en-US" sz="1800" b="0" i="0" dirty="0">
                <a:effectLst/>
                <a:latin typeface="Söhne"/>
              </a:rPr>
              <a:t>5.	 Li, M., &amp; Zhang, Y. (2022). "A Transfer Learning Approach for Fault Detection in Building Systems." Journal of Building Performance Simulation.</a:t>
            </a:r>
          </a:p>
        </p:txBody>
      </p:sp>
    </p:spTree>
    <p:extLst>
      <p:ext uri="{BB962C8B-B14F-4D97-AF65-F5344CB8AC3E}">
        <p14:creationId xmlns:p14="http://schemas.microsoft.com/office/powerpoint/2010/main" val="360262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41D0-D8AB-E71B-23C5-05383A781D33}"/>
              </a:ext>
            </a:extLst>
          </p:cNvPr>
          <p:cNvSpPr>
            <a:spLocks noGrp="1"/>
          </p:cNvSpPr>
          <p:nvPr>
            <p:ph type="title"/>
          </p:nvPr>
        </p:nvSpPr>
        <p:spPr>
          <a:xfrm>
            <a:off x="914400" y="642594"/>
            <a:ext cx="10210800" cy="1371600"/>
          </a:xfrm>
        </p:spPr>
        <p:txBody>
          <a:bodyPr/>
          <a:lstStyle/>
          <a:p>
            <a:r>
              <a:rPr lang="en-IN" b="1" u="sng" dirty="0"/>
              <a:t>Introduction</a:t>
            </a:r>
          </a:p>
        </p:txBody>
      </p:sp>
      <p:sp>
        <p:nvSpPr>
          <p:cNvPr id="4" name="Content Placeholder 3">
            <a:extLst>
              <a:ext uri="{FF2B5EF4-FFF2-40B4-BE49-F238E27FC236}">
                <a16:creationId xmlns:a16="http://schemas.microsoft.com/office/drawing/2014/main" id="{8B4A5189-30EC-4600-F854-62902B3B7380}"/>
              </a:ext>
            </a:extLst>
          </p:cNvPr>
          <p:cNvSpPr>
            <a:spLocks noGrp="1"/>
          </p:cNvSpPr>
          <p:nvPr>
            <p:ph idx="1"/>
          </p:nvPr>
        </p:nvSpPr>
        <p:spPr>
          <a:xfrm>
            <a:off x="914400" y="1828800"/>
            <a:ext cx="7576457" cy="3015007"/>
          </a:xfrm>
        </p:spPr>
        <p:txBody>
          <a:bodyPr>
            <a:noAutofit/>
          </a:bodyPr>
          <a:lstStyle/>
          <a:p>
            <a:pPr marL="0" indent="0">
              <a:buNone/>
            </a:pPr>
            <a:r>
              <a:rPr lang="en-US" sz="2000" kern="100" dirty="0">
                <a:solidFill>
                  <a:schemeClr val="tx1">
                    <a:lumMod val="95000"/>
                    <a:lumOff val="5000"/>
                  </a:schemeClr>
                </a:solidFill>
                <a:effectLst/>
                <a:ea typeface="Calibri" panose="020F0502020204030204" pitchFamily="34" charset="0"/>
                <a:cs typeface="Times New Roman" panose="02020603050405020304" pitchFamily="18" charset="0"/>
              </a:rPr>
              <a:t>A state-of-the-art approach called Intelligent Predictive Maintenance for Smart Building Systems seeks to revolutionize the building management sector by advocating proactive maintenance practices in the era of smart buildings. The rise of contemporary smart buildings has made it more and more important to take a preventative rather than a reactive approach to building maintenance. The efficacy of conventional reactive tactics in guaranteeing the uninterrupted operation and longevity of systems is dwindling. Using cutting edge technology, the Intelligent Predictive Maintenance for Smart Building Systems project develops a proactive maintenance model that can recognize, forecast, and address problems before they worsen.</a:t>
            </a:r>
          </a:p>
          <a:p>
            <a:pPr marL="0" indent="0" algn="ctr">
              <a:buNone/>
            </a:pPr>
            <a:endParaRPr lang="en-US" sz="2000" kern="100" dirty="0">
              <a:solidFill>
                <a:schemeClr val="tx1">
                  <a:lumMod val="95000"/>
                  <a:lumOff val="5000"/>
                </a:schemeClr>
              </a:solidFill>
              <a:effectLst/>
              <a:ea typeface="Calibri" panose="020F0502020204030204" pitchFamily="34" charset="0"/>
              <a:cs typeface="Times New Roman" panose="02020603050405020304" pitchFamily="18" charset="0"/>
            </a:endParaRPr>
          </a:p>
          <a:p>
            <a:pPr marL="0" indent="0" algn="ctr">
              <a:buNone/>
            </a:pPr>
            <a:endParaRPr lang="en-IN" sz="2000" kern="100" dirty="0">
              <a:solidFill>
                <a:schemeClr val="tx1">
                  <a:lumMod val="95000"/>
                  <a:lumOff val="5000"/>
                </a:schemeClr>
              </a:solidFill>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8D4D592-87E3-7C4A-DD04-0E459022F0FF}"/>
              </a:ext>
            </a:extLst>
          </p:cNvPr>
          <p:cNvPicPr>
            <a:picLocks noChangeAspect="1"/>
          </p:cNvPicPr>
          <p:nvPr/>
        </p:nvPicPr>
        <p:blipFill>
          <a:blip r:embed="rId2"/>
          <a:stretch>
            <a:fillRect/>
          </a:stretch>
        </p:blipFill>
        <p:spPr>
          <a:xfrm>
            <a:off x="8490857" y="2120821"/>
            <a:ext cx="3217507" cy="3217507"/>
          </a:xfrm>
          <a:prstGeom prst="rect">
            <a:avLst/>
          </a:prstGeom>
        </p:spPr>
      </p:pic>
    </p:spTree>
    <p:extLst>
      <p:ext uri="{BB962C8B-B14F-4D97-AF65-F5344CB8AC3E}">
        <p14:creationId xmlns:p14="http://schemas.microsoft.com/office/powerpoint/2010/main" val="588535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AB17-7223-27BB-4ABD-FB753BCCE2EE}"/>
              </a:ext>
            </a:extLst>
          </p:cNvPr>
          <p:cNvSpPr>
            <a:spLocks noGrp="1"/>
          </p:cNvSpPr>
          <p:nvPr>
            <p:ph type="title"/>
          </p:nvPr>
        </p:nvSpPr>
        <p:spPr/>
        <p:txBody>
          <a:bodyPr>
            <a:normAutofit/>
          </a:bodyPr>
          <a:lstStyle/>
          <a:p>
            <a:r>
              <a:rPr lang="en-IN" b="1" u="sng" dirty="0">
                <a:solidFill>
                  <a:schemeClr val="tx1"/>
                </a:solidFill>
              </a:rPr>
              <a:t>References:</a:t>
            </a:r>
          </a:p>
        </p:txBody>
      </p:sp>
      <p:sp>
        <p:nvSpPr>
          <p:cNvPr id="3" name="Content Placeholder 2">
            <a:extLst>
              <a:ext uri="{FF2B5EF4-FFF2-40B4-BE49-F238E27FC236}">
                <a16:creationId xmlns:a16="http://schemas.microsoft.com/office/drawing/2014/main" id="{25F0023C-CFCC-648F-349D-BDDDB2A04F61}"/>
              </a:ext>
            </a:extLst>
          </p:cNvPr>
          <p:cNvSpPr>
            <a:spLocks noGrp="1"/>
          </p:cNvSpPr>
          <p:nvPr>
            <p:ph idx="1"/>
          </p:nvPr>
        </p:nvSpPr>
        <p:spPr/>
        <p:txBody>
          <a:bodyPr>
            <a:noAutofit/>
          </a:bodyPr>
          <a:lstStyle/>
          <a:p>
            <a:pPr marL="0" indent="0" algn="l">
              <a:buNone/>
            </a:pPr>
            <a:r>
              <a:rPr lang="en-US" sz="1800" b="0" i="0" dirty="0">
                <a:effectLst/>
                <a:latin typeface="Söhne"/>
              </a:rPr>
              <a:t>6.	 Zhang, Y., &amp; Li, X. (2023). "A Deep Reinforcement Learning Approach for Predictive Maintenance in Smart Buildings." Journal of Building Performance Simulation.</a:t>
            </a:r>
          </a:p>
          <a:p>
            <a:pPr marL="0" indent="0" algn="l">
              <a:buNone/>
            </a:pPr>
            <a:r>
              <a:rPr lang="en-US" sz="1800" b="0" i="0" dirty="0">
                <a:effectLst/>
                <a:latin typeface="Söhne"/>
              </a:rPr>
              <a:t>7.	 Wang, L., &amp; Chen, Q. (2023). "A Federated Learning Approach for Predictive Maintenance in Smart Buildings." Journal of Intelligent Buildings</a:t>
            </a:r>
          </a:p>
          <a:p>
            <a:pPr marL="0" indent="0" algn="l">
              <a:buNone/>
            </a:pPr>
            <a:r>
              <a:rPr lang="en-US" sz="1800" b="0" i="0" dirty="0">
                <a:effectLst/>
                <a:latin typeface="Söhne"/>
              </a:rPr>
              <a:t>8.	 Zhang, Y., &amp; Wang, H. (2014). "Real-Time Monitoring and Control of Building Systems Using Internet of Things (IoT)." Journal of Smart Building Technology.</a:t>
            </a:r>
          </a:p>
          <a:p>
            <a:pPr marL="0" indent="0" algn="l">
              <a:buNone/>
            </a:pPr>
            <a:r>
              <a:rPr lang="en-US" sz="1800" b="0" i="0" dirty="0">
                <a:effectLst/>
                <a:latin typeface="Söhne"/>
              </a:rPr>
              <a:t>9.	 Brown, A., &amp; White, B. (2022). "Predictive Maintenance Strategies for Smart Buildings." Building Maintenance Journal.</a:t>
            </a:r>
          </a:p>
          <a:p>
            <a:pPr marL="0" indent="0" algn="l">
              <a:buNone/>
            </a:pPr>
            <a:r>
              <a:rPr lang="en-US" sz="1800" b="0" i="0" dirty="0">
                <a:effectLst/>
                <a:latin typeface="Söhne"/>
              </a:rPr>
              <a:t>10.	Lee, S., &amp; Park, J. (2021). "Fault Detection and Diagnosis in Building Systems Using Machine Learning Algorithms." Journal of Building Performance Analysis.</a:t>
            </a:r>
          </a:p>
        </p:txBody>
      </p:sp>
    </p:spTree>
    <p:extLst>
      <p:ext uri="{BB962C8B-B14F-4D97-AF65-F5344CB8AC3E}">
        <p14:creationId xmlns:p14="http://schemas.microsoft.com/office/powerpoint/2010/main" val="205127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7A401-DB1C-14E1-48F0-DDCE4E304C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E7D5E-9FB1-FBE9-D948-93B23F560A87}"/>
              </a:ext>
            </a:extLst>
          </p:cNvPr>
          <p:cNvSpPr>
            <a:spLocks noGrp="1"/>
          </p:cNvSpPr>
          <p:nvPr>
            <p:ph type="title"/>
          </p:nvPr>
        </p:nvSpPr>
        <p:spPr/>
        <p:txBody>
          <a:bodyPr/>
          <a:lstStyle/>
          <a:p>
            <a:r>
              <a:rPr lang="en-IN" b="1" u="sng" dirty="0"/>
              <a:t>Purpose</a:t>
            </a:r>
          </a:p>
        </p:txBody>
      </p:sp>
      <p:sp>
        <p:nvSpPr>
          <p:cNvPr id="4" name="Content Placeholder 3">
            <a:extLst>
              <a:ext uri="{FF2B5EF4-FFF2-40B4-BE49-F238E27FC236}">
                <a16:creationId xmlns:a16="http://schemas.microsoft.com/office/drawing/2014/main" id="{D37AFA47-A87A-986A-8A37-E1DE06EE244D}"/>
              </a:ext>
            </a:extLst>
          </p:cNvPr>
          <p:cNvSpPr>
            <a:spLocks noGrp="1"/>
          </p:cNvSpPr>
          <p:nvPr>
            <p:ph idx="1"/>
          </p:nvPr>
        </p:nvSpPr>
        <p:spPr>
          <a:xfrm>
            <a:off x="4640425" y="1511559"/>
            <a:ext cx="6565641" cy="4450515"/>
          </a:xfrm>
        </p:spPr>
        <p:txBody>
          <a:bodyPr>
            <a:noAutofit/>
          </a:bodyPr>
          <a:lstStyle/>
          <a:p>
            <a:pPr marL="0" indent="0">
              <a:buNone/>
            </a:pPr>
            <a:r>
              <a:rPr lang="en-US" sz="1600" dirty="0"/>
              <a:t>In the era of smart buildings, the Intelligent Predictive Maintenance for Smart Building Systems project seeks to revolutionize the building management sector by advocating proactive maintenance techniques. Using cutting edge technology, the project develops a proactive maintenance model that can recognize, forecast, and resolve problems before they worsen. The system can identify issues, effectively schedule maintenance, predict the need for repair, and interface with current building control systems thanks to sensor and machine learning technologies. Long-term cost and resource savings, increased safety, and less downtime can all be achieved with this proactive strategy. Predictive maintenance, machine learning, deep learning, sensor fusion, anomaly detection, fault localization, building management systems, wearable technology, data analysis, and occupant-focused maintenance optimization are among the technical elements of the project.</a:t>
            </a:r>
          </a:p>
        </p:txBody>
      </p:sp>
      <p:pic>
        <p:nvPicPr>
          <p:cNvPr id="5" name="Picture 4">
            <a:extLst>
              <a:ext uri="{FF2B5EF4-FFF2-40B4-BE49-F238E27FC236}">
                <a16:creationId xmlns:a16="http://schemas.microsoft.com/office/drawing/2014/main" id="{0D88739A-77A0-26BE-A63E-268397880EE6}"/>
              </a:ext>
            </a:extLst>
          </p:cNvPr>
          <p:cNvPicPr>
            <a:picLocks noChangeAspect="1"/>
          </p:cNvPicPr>
          <p:nvPr/>
        </p:nvPicPr>
        <p:blipFill>
          <a:blip r:embed="rId2"/>
          <a:stretch>
            <a:fillRect/>
          </a:stretch>
        </p:blipFill>
        <p:spPr>
          <a:xfrm>
            <a:off x="914399" y="2289576"/>
            <a:ext cx="3426511" cy="3426511"/>
          </a:xfrm>
          <a:prstGeom prst="rect">
            <a:avLst/>
          </a:prstGeom>
        </p:spPr>
      </p:pic>
    </p:spTree>
    <p:extLst>
      <p:ext uri="{BB962C8B-B14F-4D97-AF65-F5344CB8AC3E}">
        <p14:creationId xmlns:p14="http://schemas.microsoft.com/office/powerpoint/2010/main" val="3500459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A79C-E3FE-E14B-AE5C-8E0FF96DF194}"/>
              </a:ext>
            </a:extLst>
          </p:cNvPr>
          <p:cNvSpPr>
            <a:spLocks noGrp="1"/>
          </p:cNvSpPr>
          <p:nvPr>
            <p:ph type="title"/>
          </p:nvPr>
        </p:nvSpPr>
        <p:spPr/>
        <p:txBody>
          <a:bodyPr/>
          <a:lstStyle/>
          <a:p>
            <a:r>
              <a:rPr lang="en-IN" b="1" u="sng" dirty="0"/>
              <a:t>Scope </a:t>
            </a:r>
          </a:p>
        </p:txBody>
      </p:sp>
      <p:sp>
        <p:nvSpPr>
          <p:cNvPr id="3" name="Content Placeholder 2">
            <a:extLst>
              <a:ext uri="{FF2B5EF4-FFF2-40B4-BE49-F238E27FC236}">
                <a16:creationId xmlns:a16="http://schemas.microsoft.com/office/drawing/2014/main" id="{A5863316-8BA0-1971-401B-970CE1D3289B}"/>
              </a:ext>
            </a:extLst>
          </p:cNvPr>
          <p:cNvSpPr>
            <a:spLocks noGrp="1"/>
          </p:cNvSpPr>
          <p:nvPr>
            <p:ph idx="1"/>
          </p:nvPr>
        </p:nvSpPr>
        <p:spPr>
          <a:xfrm>
            <a:off x="1066800" y="2103120"/>
            <a:ext cx="6630955" cy="3849624"/>
          </a:xfrm>
        </p:spPr>
        <p:txBody>
          <a:bodyPr>
            <a:normAutofit/>
          </a:bodyPr>
          <a:lstStyle/>
          <a:p>
            <a:pPr marL="0" indent="0">
              <a:buNone/>
            </a:pPr>
            <a:r>
              <a:rPr lang="en-US" sz="1600" dirty="0"/>
              <a:t>The goal of the massive Intelligent Predictive Maintenance for Smart Building Systems project is to introduce proactive maintenance solutions specifically designed for smart buildings, thereby transforming building management practices. This project develops a proactive maintenance model that can recognize, anticipate, and resolve problems before they become more serious by utilizing state-of-the-art sensor and machine learning technologies. The system can effectively schedule maintenance, forecast maintenance needs, and interface with current building control systems by emphasizing wearable technology and real-world data. In contrast to conventional reactive maintenance techniques, the project's proactive approach offers a more economical and effective means of managing building systems.</a:t>
            </a:r>
          </a:p>
        </p:txBody>
      </p:sp>
      <p:pic>
        <p:nvPicPr>
          <p:cNvPr id="5" name="Picture 4">
            <a:extLst>
              <a:ext uri="{FF2B5EF4-FFF2-40B4-BE49-F238E27FC236}">
                <a16:creationId xmlns:a16="http://schemas.microsoft.com/office/drawing/2014/main" id="{D0E3500A-6DA5-97D3-A1ED-F9601E15FA74}"/>
              </a:ext>
            </a:extLst>
          </p:cNvPr>
          <p:cNvPicPr>
            <a:picLocks noChangeAspect="1"/>
          </p:cNvPicPr>
          <p:nvPr/>
        </p:nvPicPr>
        <p:blipFill>
          <a:blip r:embed="rId2"/>
          <a:stretch>
            <a:fillRect/>
          </a:stretch>
        </p:blipFill>
        <p:spPr>
          <a:xfrm>
            <a:off x="8537511" y="2103120"/>
            <a:ext cx="2911151" cy="2911151"/>
          </a:xfrm>
          <a:prstGeom prst="rect">
            <a:avLst/>
          </a:prstGeom>
        </p:spPr>
      </p:pic>
    </p:spTree>
    <p:extLst>
      <p:ext uri="{BB962C8B-B14F-4D97-AF65-F5344CB8AC3E}">
        <p14:creationId xmlns:p14="http://schemas.microsoft.com/office/powerpoint/2010/main" val="95989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35148-AB68-6FC2-D2FA-41BEA6090A25}"/>
              </a:ext>
            </a:extLst>
          </p:cNvPr>
          <p:cNvSpPr txBox="1"/>
          <p:nvPr/>
        </p:nvSpPr>
        <p:spPr>
          <a:xfrm>
            <a:off x="765110" y="709127"/>
            <a:ext cx="7623110" cy="5078313"/>
          </a:xfrm>
          <a:prstGeom prst="rect">
            <a:avLst/>
          </a:prstGeom>
          <a:noFill/>
        </p:spPr>
        <p:txBody>
          <a:bodyPr wrap="square" rtlCol="0">
            <a:spAutoFit/>
          </a:bodyPr>
          <a:lstStyle/>
          <a:p>
            <a:r>
              <a:rPr lang="en-US" b="1" u="sng" dirty="0"/>
              <a:t>Proactive Maintenance Model: </a:t>
            </a:r>
            <a:r>
              <a:rPr lang="en-US" dirty="0"/>
              <a:t>The project introduces a proactive maintenance model that shifts the paradigm from reactive to preventative maintenance strategies. By utilizing sensor and machine learning technology, the system can predict and prevent issues before they occur, enhancing the overall efficiency and reliability of building systems.</a:t>
            </a:r>
          </a:p>
          <a:p>
            <a:r>
              <a:rPr lang="en-US" b="1" u="sng" dirty="0"/>
              <a:t>Real-World Data Analysis: </a:t>
            </a:r>
            <a:r>
              <a:rPr lang="en-US" dirty="0"/>
              <a:t>Through the analysis of real-world data, including temperature, air quality, and occupancy rates, the system can identify anomalies and trends that may indicate potential issues. This data-driven approach allows for early problem recognition and targeted maintenance interventions, improving the overall performance of smart building systems.</a:t>
            </a:r>
          </a:p>
          <a:p>
            <a:r>
              <a:rPr lang="en-US" b="1" u="sng" dirty="0"/>
              <a:t>Wearable Technology Integration: </a:t>
            </a:r>
            <a:r>
              <a:rPr lang="en-US" dirty="0"/>
              <a:t>The project incorporates wearable technology to provide real-time data and instructions to maintenance personnel, enhancing the efficiency and effectiveness of maintenance operations. This integration ensures that maintenance staff have access to critical information and guidance, facilitating timely and accurate maintenance activities.</a:t>
            </a:r>
            <a:endParaRPr lang="en-IN" dirty="0"/>
          </a:p>
        </p:txBody>
      </p:sp>
      <p:pic>
        <p:nvPicPr>
          <p:cNvPr id="6" name="Picture 5">
            <a:extLst>
              <a:ext uri="{FF2B5EF4-FFF2-40B4-BE49-F238E27FC236}">
                <a16:creationId xmlns:a16="http://schemas.microsoft.com/office/drawing/2014/main" id="{2C5EDC8D-358A-53E7-A584-691C482D824C}"/>
              </a:ext>
            </a:extLst>
          </p:cNvPr>
          <p:cNvPicPr>
            <a:picLocks noChangeAspect="1"/>
          </p:cNvPicPr>
          <p:nvPr/>
        </p:nvPicPr>
        <p:blipFill>
          <a:blip r:embed="rId2"/>
          <a:stretch>
            <a:fillRect/>
          </a:stretch>
        </p:blipFill>
        <p:spPr>
          <a:xfrm>
            <a:off x="8812763" y="594048"/>
            <a:ext cx="2614127" cy="2614127"/>
          </a:xfrm>
          <a:prstGeom prst="rect">
            <a:avLst/>
          </a:prstGeom>
        </p:spPr>
      </p:pic>
      <p:pic>
        <p:nvPicPr>
          <p:cNvPr id="8" name="Picture 7">
            <a:extLst>
              <a:ext uri="{FF2B5EF4-FFF2-40B4-BE49-F238E27FC236}">
                <a16:creationId xmlns:a16="http://schemas.microsoft.com/office/drawing/2014/main" id="{9E20BF1E-20FA-7CC9-9ECB-8CD26C4245DB}"/>
              </a:ext>
            </a:extLst>
          </p:cNvPr>
          <p:cNvPicPr>
            <a:picLocks noChangeAspect="1"/>
          </p:cNvPicPr>
          <p:nvPr/>
        </p:nvPicPr>
        <p:blipFill>
          <a:blip r:embed="rId3"/>
          <a:stretch>
            <a:fillRect/>
          </a:stretch>
        </p:blipFill>
        <p:spPr>
          <a:xfrm>
            <a:off x="8812763" y="3649826"/>
            <a:ext cx="2614127" cy="2470152"/>
          </a:xfrm>
          <a:prstGeom prst="rect">
            <a:avLst/>
          </a:prstGeom>
        </p:spPr>
      </p:pic>
    </p:spTree>
    <p:extLst>
      <p:ext uri="{BB962C8B-B14F-4D97-AF65-F5344CB8AC3E}">
        <p14:creationId xmlns:p14="http://schemas.microsoft.com/office/powerpoint/2010/main" val="54181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35148-AB68-6FC2-D2FA-41BEA6090A25}"/>
              </a:ext>
            </a:extLst>
          </p:cNvPr>
          <p:cNvSpPr txBox="1"/>
          <p:nvPr/>
        </p:nvSpPr>
        <p:spPr>
          <a:xfrm>
            <a:off x="5019869" y="709127"/>
            <a:ext cx="6578082" cy="5016758"/>
          </a:xfrm>
          <a:prstGeom prst="rect">
            <a:avLst/>
          </a:prstGeom>
          <a:noFill/>
        </p:spPr>
        <p:txBody>
          <a:bodyPr wrap="square" rtlCol="0">
            <a:spAutoFit/>
          </a:bodyPr>
          <a:lstStyle/>
          <a:p>
            <a:r>
              <a:rPr lang="en-US" sz="2000" b="1" u="sng" dirty="0"/>
              <a:t>Data Analysis and Maintenance Optimization</a:t>
            </a:r>
            <a:r>
              <a:rPr lang="en-US" sz="2000" dirty="0"/>
              <a:t>: Data analysis plays a crucial role in the project by optimizing maintenance schedules, reducing costs, and allocating resources efficiently. By leveraging data-driven insights, the system can enhance maintenance procedures and improve the sustainability of smart buildings.</a:t>
            </a:r>
          </a:p>
          <a:p>
            <a:endParaRPr lang="en-US" sz="2000" dirty="0"/>
          </a:p>
          <a:p>
            <a:r>
              <a:rPr lang="en-US" sz="2000" b="1" u="sng" dirty="0"/>
              <a:t>Training Materials and Instructions: </a:t>
            </a:r>
            <a:r>
              <a:rPr lang="en-US" sz="2000" dirty="0"/>
              <a:t>The project includes training materials and instructions to assist individuals in better understanding and maintaining buildings. This educational component enhances the usability of the system and ensures that building managers and maintenance personnel can effectively utilize the proactive maintenance model, further enhancing the intelligence and dependability of smart buildings.</a:t>
            </a:r>
            <a:endParaRPr lang="en-IN" sz="2000" dirty="0"/>
          </a:p>
        </p:txBody>
      </p:sp>
      <p:pic>
        <p:nvPicPr>
          <p:cNvPr id="3" name="Picture 2">
            <a:extLst>
              <a:ext uri="{FF2B5EF4-FFF2-40B4-BE49-F238E27FC236}">
                <a16:creationId xmlns:a16="http://schemas.microsoft.com/office/drawing/2014/main" id="{83BC9BA5-B1E2-236D-BEE4-EA921AE00CEA}"/>
              </a:ext>
            </a:extLst>
          </p:cNvPr>
          <p:cNvPicPr>
            <a:picLocks noChangeAspect="1"/>
          </p:cNvPicPr>
          <p:nvPr/>
        </p:nvPicPr>
        <p:blipFill>
          <a:blip r:embed="rId2"/>
          <a:stretch>
            <a:fillRect/>
          </a:stretch>
        </p:blipFill>
        <p:spPr>
          <a:xfrm>
            <a:off x="1250301" y="709127"/>
            <a:ext cx="2435291" cy="2435291"/>
          </a:xfrm>
          <a:prstGeom prst="rect">
            <a:avLst/>
          </a:prstGeom>
        </p:spPr>
      </p:pic>
      <p:pic>
        <p:nvPicPr>
          <p:cNvPr id="8" name="Picture 7">
            <a:extLst>
              <a:ext uri="{FF2B5EF4-FFF2-40B4-BE49-F238E27FC236}">
                <a16:creationId xmlns:a16="http://schemas.microsoft.com/office/drawing/2014/main" id="{9203473C-627C-1018-A268-7E533106A581}"/>
              </a:ext>
            </a:extLst>
          </p:cNvPr>
          <p:cNvPicPr>
            <a:picLocks noChangeAspect="1"/>
          </p:cNvPicPr>
          <p:nvPr/>
        </p:nvPicPr>
        <p:blipFill>
          <a:blip r:embed="rId3"/>
          <a:stretch>
            <a:fillRect/>
          </a:stretch>
        </p:blipFill>
        <p:spPr>
          <a:xfrm>
            <a:off x="1027144" y="3267269"/>
            <a:ext cx="2881604" cy="2881604"/>
          </a:xfrm>
          <a:prstGeom prst="rect">
            <a:avLst/>
          </a:prstGeom>
        </p:spPr>
      </p:pic>
    </p:spTree>
    <p:extLst>
      <p:ext uri="{BB962C8B-B14F-4D97-AF65-F5344CB8AC3E}">
        <p14:creationId xmlns:p14="http://schemas.microsoft.com/office/powerpoint/2010/main" val="396396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60EA327-679C-0113-9F59-5FF56460BFFB}"/>
              </a:ext>
            </a:extLst>
          </p:cNvPr>
          <p:cNvGraphicFramePr>
            <a:graphicFrameLocks noGrp="1"/>
          </p:cNvGraphicFramePr>
          <p:nvPr>
            <p:extLst>
              <p:ext uri="{D42A27DB-BD31-4B8C-83A1-F6EECF244321}">
                <p14:modId xmlns:p14="http://schemas.microsoft.com/office/powerpoint/2010/main" val="2073450633"/>
              </p:ext>
            </p:extLst>
          </p:nvPr>
        </p:nvGraphicFramePr>
        <p:xfrm>
          <a:off x="951722" y="410547"/>
          <a:ext cx="10562255" cy="5624493"/>
        </p:xfrm>
        <a:graphic>
          <a:graphicData uri="http://schemas.openxmlformats.org/drawingml/2006/table">
            <a:tbl>
              <a:tblPr>
                <a:tableStyleId>{5C22544A-7EE6-4342-B048-85BDC9FD1C3A}</a:tableStyleId>
              </a:tblPr>
              <a:tblGrid>
                <a:gridCol w="2112451">
                  <a:extLst>
                    <a:ext uri="{9D8B030D-6E8A-4147-A177-3AD203B41FA5}">
                      <a16:colId xmlns:a16="http://schemas.microsoft.com/office/drawing/2014/main" val="4051813131"/>
                    </a:ext>
                  </a:extLst>
                </a:gridCol>
                <a:gridCol w="2112451">
                  <a:extLst>
                    <a:ext uri="{9D8B030D-6E8A-4147-A177-3AD203B41FA5}">
                      <a16:colId xmlns:a16="http://schemas.microsoft.com/office/drawing/2014/main" val="4132654577"/>
                    </a:ext>
                  </a:extLst>
                </a:gridCol>
                <a:gridCol w="2112451">
                  <a:extLst>
                    <a:ext uri="{9D8B030D-6E8A-4147-A177-3AD203B41FA5}">
                      <a16:colId xmlns:a16="http://schemas.microsoft.com/office/drawing/2014/main" val="2640208450"/>
                    </a:ext>
                  </a:extLst>
                </a:gridCol>
                <a:gridCol w="2112451">
                  <a:extLst>
                    <a:ext uri="{9D8B030D-6E8A-4147-A177-3AD203B41FA5}">
                      <a16:colId xmlns:a16="http://schemas.microsoft.com/office/drawing/2014/main" val="562757232"/>
                    </a:ext>
                  </a:extLst>
                </a:gridCol>
                <a:gridCol w="2112451">
                  <a:extLst>
                    <a:ext uri="{9D8B030D-6E8A-4147-A177-3AD203B41FA5}">
                      <a16:colId xmlns:a16="http://schemas.microsoft.com/office/drawing/2014/main" val="1014085293"/>
                    </a:ext>
                  </a:extLst>
                </a:gridCol>
              </a:tblGrid>
              <a:tr h="528849">
                <a:tc>
                  <a:txBody>
                    <a:bodyPr/>
                    <a:lstStyle/>
                    <a:p>
                      <a:pPr>
                        <a:lnSpc>
                          <a:spcPct val="115000"/>
                        </a:lnSpc>
                      </a:pPr>
                      <a:r>
                        <a:rPr lang="en-GB" sz="1400">
                          <a:effectLst/>
                          <a:highlight>
                            <a:srgbClr val="FFFFFF"/>
                          </a:highlight>
                        </a:rPr>
                        <a:t>Sr. No.</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Paper Name</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Work Done</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Data and Features</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Model Used and Result and Analysis</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extLst>
                  <a:ext uri="{0D108BD9-81ED-4DB2-BD59-A6C34878D82A}">
                    <a16:rowId xmlns:a16="http://schemas.microsoft.com/office/drawing/2014/main" val="2246255354"/>
                  </a:ext>
                </a:extLst>
              </a:tr>
              <a:tr h="1782098">
                <a:tc>
                  <a:txBody>
                    <a:bodyPr/>
                    <a:lstStyle/>
                    <a:p>
                      <a:pPr>
                        <a:lnSpc>
                          <a:spcPct val="115000"/>
                        </a:lnSpc>
                      </a:pPr>
                      <a:r>
                        <a:rPr lang="en-GB" sz="1400">
                          <a:effectLst/>
                          <a:highlight>
                            <a:srgbClr val="FFFFFF"/>
                          </a:highlight>
                        </a:rPr>
                        <a:t>1.</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Predictive Maintenance in Smart Buildings Using Machine Learning Techniques</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dirty="0">
                          <a:effectLst/>
                          <a:highlight>
                            <a:srgbClr val="FFFFFF"/>
                          </a:highlight>
                        </a:rPr>
                        <a:t>Predictive maintenance using machine learning techniques in smart buildings.</a:t>
                      </a:r>
                      <a:endParaRPr lang="en-IN" sz="1400" dirty="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Sensor data, historical performance data.</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Decision trees, logistic regression, support vector machines. Accurate predictions, improved efficiency and reliability.</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extLst>
                  <a:ext uri="{0D108BD9-81ED-4DB2-BD59-A6C34878D82A}">
                    <a16:rowId xmlns:a16="http://schemas.microsoft.com/office/drawing/2014/main" val="2388075377"/>
                  </a:ext>
                </a:extLst>
              </a:tr>
              <a:tr h="1531448">
                <a:tc>
                  <a:txBody>
                    <a:bodyPr/>
                    <a:lstStyle/>
                    <a:p>
                      <a:pPr>
                        <a:lnSpc>
                          <a:spcPct val="115000"/>
                        </a:lnSpc>
                      </a:pPr>
                      <a:r>
                        <a:rPr lang="en-GB" sz="1400">
                          <a:effectLst/>
                          <a:highlight>
                            <a:srgbClr val="FFFFFF"/>
                          </a:highlight>
                        </a:rPr>
                        <a:t>2.</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Anomaly Detection and Fault Localization in Building Systems: A Deep Learning Approach</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Anomaly detection and fault localization in building systems using deep learning techniques.</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Sensor data, including temperature, humidity, energy consumption data.</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Convolutional neural networks, recurrent neural networks. Accurate anomaly detection and fault localization.</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extLst>
                  <a:ext uri="{0D108BD9-81ED-4DB2-BD59-A6C34878D82A}">
                    <a16:rowId xmlns:a16="http://schemas.microsoft.com/office/drawing/2014/main" val="1474909455"/>
                  </a:ext>
                </a:extLst>
              </a:tr>
              <a:tr h="1782098">
                <a:tc>
                  <a:txBody>
                    <a:bodyPr/>
                    <a:lstStyle/>
                    <a:p>
                      <a:pPr>
                        <a:lnSpc>
                          <a:spcPct val="115000"/>
                        </a:lnSpc>
                      </a:pPr>
                      <a:r>
                        <a:rPr lang="en-GB" sz="1400">
                          <a:effectLst/>
                          <a:highlight>
                            <a:srgbClr val="FFFFFF"/>
                          </a:highlight>
                        </a:rPr>
                        <a:t>3.</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Integration of Wearable Devices in Building Maintenance: Challenges and Opportunities</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dirty="0">
                          <a:effectLst/>
                          <a:highlight>
                            <a:srgbClr val="FFFFFF"/>
                          </a:highlight>
                        </a:rPr>
                        <a:t>Integration of wearable devices in building maintenance, focusing on challenges and opportunities.</a:t>
                      </a:r>
                      <a:endParaRPr lang="en-IN" sz="1400" dirty="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a:effectLst/>
                          <a:highlight>
                            <a:srgbClr val="FFFFFF"/>
                          </a:highlight>
                        </a:rPr>
                        <a:t>Wearable device data, real-time information on maintenance personnel activities.</a:t>
                      </a:r>
                      <a:endParaRPr lang="en-IN" sz="140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tc>
                  <a:txBody>
                    <a:bodyPr/>
                    <a:lstStyle/>
                    <a:p>
                      <a:pPr>
                        <a:lnSpc>
                          <a:spcPct val="115000"/>
                        </a:lnSpc>
                      </a:pPr>
                      <a:r>
                        <a:rPr lang="en-GB" sz="1400" dirty="0">
                          <a:effectLst/>
                          <a:highlight>
                            <a:srgbClr val="FFFFFF"/>
                          </a:highlight>
                        </a:rPr>
                        <a:t>N/A</a:t>
                      </a:r>
                      <a:endParaRPr lang="en-IN" sz="1400" dirty="0">
                        <a:effectLst/>
                        <a:highlight>
                          <a:srgbClr val="FFFFFF"/>
                        </a:highlight>
                        <a:latin typeface="Times New Roman" panose="02020603050405020304" pitchFamily="18" charset="0"/>
                        <a:ea typeface="Times New Roman" panose="02020603050405020304" pitchFamily="18" charset="0"/>
                      </a:endParaRPr>
                    </a:p>
                  </a:txBody>
                  <a:tcPr marL="25602" marR="25602" marT="25602" marB="25602"/>
                </a:tc>
                <a:extLst>
                  <a:ext uri="{0D108BD9-81ED-4DB2-BD59-A6C34878D82A}">
                    <a16:rowId xmlns:a16="http://schemas.microsoft.com/office/drawing/2014/main" val="1470492763"/>
                  </a:ext>
                </a:extLst>
              </a:tr>
            </a:tbl>
          </a:graphicData>
        </a:graphic>
      </p:graphicFrame>
    </p:spTree>
    <p:extLst>
      <p:ext uri="{BB962C8B-B14F-4D97-AF65-F5344CB8AC3E}">
        <p14:creationId xmlns:p14="http://schemas.microsoft.com/office/powerpoint/2010/main" val="101809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D488B9-7596-63C0-4AC3-47640D02BAB5}"/>
              </a:ext>
            </a:extLst>
          </p:cNvPr>
          <p:cNvGraphicFramePr>
            <a:graphicFrameLocks noGrp="1"/>
          </p:cNvGraphicFramePr>
          <p:nvPr>
            <p:extLst>
              <p:ext uri="{D42A27DB-BD31-4B8C-83A1-F6EECF244321}">
                <p14:modId xmlns:p14="http://schemas.microsoft.com/office/powerpoint/2010/main" val="1959628591"/>
              </p:ext>
            </p:extLst>
          </p:nvPr>
        </p:nvGraphicFramePr>
        <p:xfrm>
          <a:off x="731520" y="660400"/>
          <a:ext cx="10495280" cy="5553546"/>
        </p:xfrm>
        <a:graphic>
          <a:graphicData uri="http://schemas.openxmlformats.org/drawingml/2006/table">
            <a:tbl>
              <a:tblPr>
                <a:tableStyleId>{5C22544A-7EE6-4342-B048-85BDC9FD1C3A}</a:tableStyleId>
              </a:tblPr>
              <a:tblGrid>
                <a:gridCol w="2099056">
                  <a:extLst>
                    <a:ext uri="{9D8B030D-6E8A-4147-A177-3AD203B41FA5}">
                      <a16:colId xmlns:a16="http://schemas.microsoft.com/office/drawing/2014/main" val="823280663"/>
                    </a:ext>
                  </a:extLst>
                </a:gridCol>
                <a:gridCol w="2099056">
                  <a:extLst>
                    <a:ext uri="{9D8B030D-6E8A-4147-A177-3AD203B41FA5}">
                      <a16:colId xmlns:a16="http://schemas.microsoft.com/office/drawing/2014/main" val="959822764"/>
                    </a:ext>
                  </a:extLst>
                </a:gridCol>
                <a:gridCol w="2099056">
                  <a:extLst>
                    <a:ext uri="{9D8B030D-6E8A-4147-A177-3AD203B41FA5}">
                      <a16:colId xmlns:a16="http://schemas.microsoft.com/office/drawing/2014/main" val="3042953797"/>
                    </a:ext>
                  </a:extLst>
                </a:gridCol>
                <a:gridCol w="2099056">
                  <a:extLst>
                    <a:ext uri="{9D8B030D-6E8A-4147-A177-3AD203B41FA5}">
                      <a16:colId xmlns:a16="http://schemas.microsoft.com/office/drawing/2014/main" val="1979557754"/>
                    </a:ext>
                  </a:extLst>
                </a:gridCol>
                <a:gridCol w="2099056">
                  <a:extLst>
                    <a:ext uri="{9D8B030D-6E8A-4147-A177-3AD203B41FA5}">
                      <a16:colId xmlns:a16="http://schemas.microsoft.com/office/drawing/2014/main" val="2310780234"/>
                    </a:ext>
                  </a:extLst>
                </a:gridCol>
              </a:tblGrid>
              <a:tr h="1906432">
                <a:tc>
                  <a:txBody>
                    <a:bodyPr/>
                    <a:lstStyle/>
                    <a:p>
                      <a:pPr>
                        <a:lnSpc>
                          <a:spcPct val="115000"/>
                        </a:lnSpc>
                      </a:pPr>
                      <a:r>
                        <a:rPr lang="en-GB" sz="1400">
                          <a:effectLst/>
                          <a:highlight>
                            <a:srgbClr val="FFFFFF"/>
                          </a:highlight>
                        </a:rPr>
                        <a:t>4.</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Fault Detection and Diagnosis in HVAC Systems Using Machine Learning</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Fault detection and diagnosis in HVAC systems using machine learning techniques.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Sensor data, historical maintenance records.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Machine learning models. Improved HVAC system performance, reduced downtime.</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extLst>
                  <a:ext uri="{0D108BD9-81ED-4DB2-BD59-A6C34878D82A}">
                    <a16:rowId xmlns:a16="http://schemas.microsoft.com/office/drawing/2014/main" val="3330154464"/>
                  </a:ext>
                </a:extLst>
              </a:tr>
              <a:tr h="1740682">
                <a:tc>
                  <a:txBody>
                    <a:bodyPr/>
                    <a:lstStyle/>
                    <a:p>
                      <a:pPr>
                        <a:lnSpc>
                          <a:spcPct val="115000"/>
                        </a:lnSpc>
                      </a:pPr>
                      <a:r>
                        <a:rPr lang="en-GB" sz="1400">
                          <a:effectLst/>
                          <a:highlight>
                            <a:srgbClr val="FFFFFF"/>
                          </a:highlight>
                        </a:rPr>
                        <a:t>5.</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Machine learning models. Improved HVAC system performance, reduced downtime.</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Energy efficiency optimization in smart buildings through reinforcement learning.</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dirty="0">
                          <a:effectLst/>
                          <a:highlight>
                            <a:srgbClr val="FFFFFF"/>
                          </a:highlight>
                        </a:rPr>
                        <a:t>Real-time sensor data, environmental conditions.</a:t>
                      </a:r>
                      <a:endParaRPr lang="en-IN" sz="1400" dirty="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Reinforcement learning algorithms. Significant energy savings, cost reduction</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extLst>
                  <a:ext uri="{0D108BD9-81ED-4DB2-BD59-A6C34878D82A}">
                    <a16:rowId xmlns:a16="http://schemas.microsoft.com/office/drawing/2014/main" val="3154687111"/>
                  </a:ext>
                </a:extLst>
              </a:tr>
              <a:tr h="1906432">
                <a:tc>
                  <a:txBody>
                    <a:bodyPr/>
                    <a:lstStyle/>
                    <a:p>
                      <a:pPr>
                        <a:lnSpc>
                          <a:spcPct val="115000"/>
                        </a:lnSpc>
                      </a:pPr>
                      <a:r>
                        <a:rPr lang="en-GB" sz="1400">
                          <a:effectLst/>
                          <a:highlight>
                            <a:srgbClr val="FFFFFF"/>
                          </a:highlight>
                        </a:rPr>
                        <a:t>6.</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Optimal Maintenance Scheduling for Building Systems Using Genetic Algorithms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Optimal maintenance scheduling for building systems using genetic algorithms.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a:effectLst/>
                          <a:highlight>
                            <a:srgbClr val="FFFFFF"/>
                          </a:highlight>
                        </a:rPr>
                        <a:t>Sensor data, equipment reliability, operational costs.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tc>
                  <a:txBody>
                    <a:bodyPr/>
                    <a:lstStyle/>
                    <a:p>
                      <a:pPr>
                        <a:lnSpc>
                          <a:spcPct val="115000"/>
                        </a:lnSpc>
                      </a:pPr>
                      <a:r>
                        <a:rPr lang="en-GB" sz="1400" dirty="0">
                          <a:effectLst/>
                          <a:highlight>
                            <a:srgbClr val="FFFFFF"/>
                          </a:highlight>
                        </a:rPr>
                        <a:t>Genetic algorithms. Optimised maintenance schedules, reduced downtime</a:t>
                      </a:r>
                      <a:endParaRPr lang="en-IN" sz="1400" dirty="0">
                        <a:effectLst/>
                        <a:highlight>
                          <a:srgbClr val="FFFFFF"/>
                        </a:highlight>
                        <a:latin typeface="Times New Roman" panose="02020603050405020304" pitchFamily="18" charset="0"/>
                        <a:ea typeface="Times New Roman" panose="02020603050405020304" pitchFamily="18" charset="0"/>
                      </a:endParaRPr>
                    </a:p>
                  </a:txBody>
                  <a:tcPr marL="35257" marR="35257" marT="35257" marB="35257"/>
                </a:tc>
                <a:extLst>
                  <a:ext uri="{0D108BD9-81ED-4DB2-BD59-A6C34878D82A}">
                    <a16:rowId xmlns:a16="http://schemas.microsoft.com/office/drawing/2014/main" val="1866974807"/>
                  </a:ext>
                </a:extLst>
              </a:tr>
            </a:tbl>
          </a:graphicData>
        </a:graphic>
      </p:graphicFrame>
    </p:spTree>
    <p:extLst>
      <p:ext uri="{BB962C8B-B14F-4D97-AF65-F5344CB8AC3E}">
        <p14:creationId xmlns:p14="http://schemas.microsoft.com/office/powerpoint/2010/main" val="47474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2168964-D8F3-3B78-704D-1FD59271BD8F}"/>
              </a:ext>
            </a:extLst>
          </p:cNvPr>
          <p:cNvGraphicFramePr>
            <a:graphicFrameLocks noGrp="1"/>
          </p:cNvGraphicFramePr>
          <p:nvPr>
            <p:extLst>
              <p:ext uri="{D42A27DB-BD31-4B8C-83A1-F6EECF244321}">
                <p14:modId xmlns:p14="http://schemas.microsoft.com/office/powerpoint/2010/main" val="2785359528"/>
              </p:ext>
            </p:extLst>
          </p:nvPr>
        </p:nvGraphicFramePr>
        <p:xfrm>
          <a:off x="731520" y="701041"/>
          <a:ext cx="10627360" cy="5625830"/>
        </p:xfrm>
        <a:graphic>
          <a:graphicData uri="http://schemas.openxmlformats.org/drawingml/2006/table">
            <a:tbl>
              <a:tblPr>
                <a:tableStyleId>{5C22544A-7EE6-4342-B048-85BDC9FD1C3A}</a:tableStyleId>
              </a:tblPr>
              <a:tblGrid>
                <a:gridCol w="2125472">
                  <a:extLst>
                    <a:ext uri="{9D8B030D-6E8A-4147-A177-3AD203B41FA5}">
                      <a16:colId xmlns:a16="http://schemas.microsoft.com/office/drawing/2014/main" val="855733991"/>
                    </a:ext>
                  </a:extLst>
                </a:gridCol>
                <a:gridCol w="2125472">
                  <a:extLst>
                    <a:ext uri="{9D8B030D-6E8A-4147-A177-3AD203B41FA5}">
                      <a16:colId xmlns:a16="http://schemas.microsoft.com/office/drawing/2014/main" val="3285219693"/>
                    </a:ext>
                  </a:extLst>
                </a:gridCol>
                <a:gridCol w="2125472">
                  <a:extLst>
                    <a:ext uri="{9D8B030D-6E8A-4147-A177-3AD203B41FA5}">
                      <a16:colId xmlns:a16="http://schemas.microsoft.com/office/drawing/2014/main" val="2056621235"/>
                    </a:ext>
                  </a:extLst>
                </a:gridCol>
                <a:gridCol w="2125472">
                  <a:extLst>
                    <a:ext uri="{9D8B030D-6E8A-4147-A177-3AD203B41FA5}">
                      <a16:colId xmlns:a16="http://schemas.microsoft.com/office/drawing/2014/main" val="1393259940"/>
                    </a:ext>
                  </a:extLst>
                </a:gridCol>
                <a:gridCol w="2125472">
                  <a:extLst>
                    <a:ext uri="{9D8B030D-6E8A-4147-A177-3AD203B41FA5}">
                      <a16:colId xmlns:a16="http://schemas.microsoft.com/office/drawing/2014/main" val="591568793"/>
                    </a:ext>
                  </a:extLst>
                </a:gridCol>
              </a:tblGrid>
              <a:tr h="1663683">
                <a:tc>
                  <a:txBody>
                    <a:bodyPr/>
                    <a:lstStyle/>
                    <a:p>
                      <a:pPr>
                        <a:lnSpc>
                          <a:spcPct val="115000"/>
                        </a:lnSpc>
                      </a:pPr>
                      <a:r>
                        <a:rPr lang="en-GB" sz="1400">
                          <a:effectLst/>
                          <a:highlight>
                            <a:srgbClr val="FFFFFF"/>
                          </a:highlight>
                        </a:rPr>
                        <a:t>7.</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A Transfer Learning Approach for Fault Detection in Building Systems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A transfer learning approach for fault detection in building systems.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Sensor data, including temperature, humidity, and energy consumption data.</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Transfer learning models. Accurate fault detection, improved reliability.</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extLst>
                  <a:ext uri="{0D108BD9-81ED-4DB2-BD59-A6C34878D82A}">
                    <a16:rowId xmlns:a16="http://schemas.microsoft.com/office/drawing/2014/main" val="1070592711"/>
                  </a:ext>
                </a:extLst>
              </a:tr>
              <a:tr h="2139769">
                <a:tc>
                  <a:txBody>
                    <a:bodyPr/>
                    <a:lstStyle/>
                    <a:p>
                      <a:pPr>
                        <a:lnSpc>
                          <a:spcPct val="115000"/>
                        </a:lnSpc>
                      </a:pPr>
                      <a:r>
                        <a:rPr lang="en-GB" sz="1400">
                          <a:effectLst/>
                          <a:highlight>
                            <a:srgbClr val="FFFFFF"/>
                          </a:highlight>
                        </a:rPr>
                        <a:t>8. </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A Deep Reinforcement Learning Approach for Predictive Maintenance in Smart Buildings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dirty="0">
                          <a:effectLst/>
                          <a:highlight>
                            <a:srgbClr val="FFFFFF"/>
                          </a:highlight>
                        </a:rPr>
                        <a:t>A deep reinforcement learning approach for predictive maintenance in smart buildings.</a:t>
                      </a:r>
                      <a:endParaRPr lang="en-IN" sz="1400" dirty="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Sensor data, historical performance data, building simulation models.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Deep reinforcement learning models. Accurate predictions, improved efficiency and reliability.  </a:t>
                      </a:r>
                      <a:endParaRPr lang="en-IN" sz="1400">
                        <a:effectLst/>
                        <a:highlight>
                          <a:srgbClr val="FFFFFF"/>
                        </a:highlight>
                      </a:endParaRPr>
                    </a:p>
                    <a:p>
                      <a:pPr>
                        <a:lnSpc>
                          <a:spcPct val="115000"/>
                        </a:lnSpc>
                      </a:pPr>
                      <a:r>
                        <a:rPr lang="en-GB" sz="1400">
                          <a:effectLst/>
                          <a:highlight>
                            <a:srgbClr val="FFFFFF"/>
                          </a:highlight>
                        </a:rPr>
                        <a:t> </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extLst>
                  <a:ext uri="{0D108BD9-81ED-4DB2-BD59-A6C34878D82A}">
                    <a16:rowId xmlns:a16="http://schemas.microsoft.com/office/drawing/2014/main" val="1203011907"/>
                  </a:ext>
                </a:extLst>
              </a:tr>
              <a:tr h="1822378">
                <a:tc>
                  <a:txBody>
                    <a:bodyPr/>
                    <a:lstStyle/>
                    <a:p>
                      <a:pPr>
                        <a:lnSpc>
                          <a:spcPct val="115000"/>
                        </a:lnSpc>
                      </a:pPr>
                      <a:r>
                        <a:rPr lang="en-GB" sz="1400">
                          <a:effectLst/>
                          <a:highlight>
                            <a:srgbClr val="FFFFFF"/>
                          </a:highlight>
                        </a:rPr>
                        <a:t>9.</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A Federated Learning Approach for Predictive Maintenance in Smart Buildings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A federated learning approach for predictive maintenance in smart buildings.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a:effectLst/>
                          <a:highlight>
                            <a:srgbClr val="FFFFFF"/>
                          </a:highlight>
                        </a:rPr>
                        <a:t>Sensor data, historical performance data, building simulation models from multiple buildings.</a:t>
                      </a:r>
                      <a:endParaRPr lang="en-IN" sz="140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tc>
                  <a:txBody>
                    <a:bodyPr/>
                    <a:lstStyle/>
                    <a:p>
                      <a:pPr>
                        <a:lnSpc>
                          <a:spcPct val="115000"/>
                        </a:lnSpc>
                      </a:pPr>
                      <a:r>
                        <a:rPr lang="en-GB" sz="1400" dirty="0">
                          <a:effectLst/>
                          <a:highlight>
                            <a:srgbClr val="FFFFFF"/>
                          </a:highlight>
                        </a:rPr>
                        <a:t>Federated learning models. Accurate predictions, improved efficiency and reliability.</a:t>
                      </a:r>
                      <a:endParaRPr lang="en-IN" sz="1400" dirty="0">
                        <a:effectLst/>
                        <a:highlight>
                          <a:srgbClr val="FFFFFF"/>
                        </a:highlight>
                        <a:latin typeface="Times New Roman" panose="02020603050405020304" pitchFamily="18" charset="0"/>
                        <a:ea typeface="Times New Roman" panose="02020603050405020304" pitchFamily="18" charset="0"/>
                      </a:endParaRPr>
                    </a:p>
                  </a:txBody>
                  <a:tcPr marL="34136" marR="34136" marT="34136" marB="34136"/>
                </a:tc>
                <a:extLst>
                  <a:ext uri="{0D108BD9-81ED-4DB2-BD59-A6C34878D82A}">
                    <a16:rowId xmlns:a16="http://schemas.microsoft.com/office/drawing/2014/main" val="1842636011"/>
                  </a:ext>
                </a:extLst>
              </a:tr>
            </a:tbl>
          </a:graphicData>
        </a:graphic>
      </p:graphicFrame>
    </p:spTree>
    <p:extLst>
      <p:ext uri="{BB962C8B-B14F-4D97-AF65-F5344CB8AC3E}">
        <p14:creationId xmlns:p14="http://schemas.microsoft.com/office/powerpoint/2010/main" val="3308035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{8F650ED8-C058-4535-80ED-66316CD4D779}tf11531919_win32</Template>
  <TotalTime>224</TotalTime>
  <Words>2339</Words>
  <Application>Microsoft Office PowerPoint</Application>
  <PresentationFormat>Widescreen</PresentationFormat>
  <Paragraphs>156</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Avenir Next LT Pro</vt:lpstr>
      <vt:lpstr>Avenir Next LT Pro Light</vt:lpstr>
      <vt:lpstr>Calibri</vt:lpstr>
      <vt:lpstr>Garamond</vt:lpstr>
      <vt:lpstr>Söhne</vt:lpstr>
      <vt:lpstr>Times New Roman</vt:lpstr>
      <vt:lpstr>SavonVTI</vt:lpstr>
      <vt:lpstr>Intelligent Predictive Maintenance for Smart Building Systems</vt:lpstr>
      <vt:lpstr>Introduction</vt:lpstr>
      <vt:lpstr>Purpose</vt:lpstr>
      <vt:lpstr>Scope </vt:lpstr>
      <vt:lpstr>PowerPoint Presentation</vt:lpstr>
      <vt:lpstr>PowerPoint Presentation</vt:lpstr>
      <vt:lpstr>PowerPoint Presentation</vt:lpstr>
      <vt:lpstr>PowerPoint Presentation</vt:lpstr>
      <vt:lpstr>PowerPoint Presentation</vt:lpstr>
      <vt:lpstr>PowerPoint Presentation</vt:lpstr>
      <vt:lpstr>Existing State-of-the-Art Techniques</vt:lpstr>
      <vt:lpstr>Categories</vt:lpstr>
      <vt:lpstr>Best State-of-the-Art Techniques: “The Edge"</vt:lpstr>
      <vt:lpstr>Maintenance Strategies</vt:lpstr>
      <vt:lpstr>Impact</vt:lpstr>
      <vt:lpstr>Inferences Drawn from Existing State-of-the-Art Techniques</vt:lpstr>
      <vt:lpstr>Focus Areas</vt:lpstr>
      <vt:lpstr>Conclusion: </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Syntax-based sentiment analysis: leveraging syntactic processing in NLP</dc:title>
  <dc:creator>Yashashree Sagar Bedmutha</dc:creator>
  <cp:lastModifiedBy>Yashashree Sagar Bedmutha</cp:lastModifiedBy>
  <cp:revision>8</cp:revision>
  <dcterms:created xsi:type="dcterms:W3CDTF">2024-02-27T15:49:02Z</dcterms:created>
  <dcterms:modified xsi:type="dcterms:W3CDTF">2024-04-18T08:08:52Z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