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282" r:id="rId7"/>
    <p:sldId id="315" r:id="rId8"/>
    <p:sldId id="323" r:id="rId9"/>
    <p:sldId id="314" r:id="rId10"/>
    <p:sldId id="324" r:id="rId11"/>
    <p:sldId id="317" r:id="rId12"/>
    <p:sldId id="318" r:id="rId13"/>
    <p:sldId id="319" r:id="rId14"/>
    <p:sldId id="321" r:id="rId15"/>
    <p:sldId id="322" r:id="rId16"/>
    <p:sldId id="325"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55631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4035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73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dirty="0"/>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Intelligent Predictive Maintenance for Smart Building Systems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Results </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12" name="Picture 11">
            <a:extLst>
              <a:ext uri="{FF2B5EF4-FFF2-40B4-BE49-F238E27FC236}">
                <a16:creationId xmlns:a16="http://schemas.microsoft.com/office/drawing/2014/main" id="{784BE41F-CE9E-D1AB-DD9A-184EFB64D07B}"/>
              </a:ext>
            </a:extLst>
          </p:cNvPr>
          <p:cNvPicPr>
            <a:picLocks noChangeAspect="1"/>
          </p:cNvPicPr>
          <p:nvPr/>
        </p:nvPicPr>
        <p:blipFill>
          <a:blip r:embed="rId3"/>
          <a:stretch>
            <a:fillRect/>
          </a:stretch>
        </p:blipFill>
        <p:spPr>
          <a:xfrm>
            <a:off x="944182" y="2577451"/>
            <a:ext cx="10485818" cy="3191336"/>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Conclusion from results </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3" y="2303028"/>
            <a:ext cx="9451733" cy="3961593"/>
          </a:xfrm>
        </p:spPr>
        <p:txBody>
          <a:bodyPr>
            <a:normAutofit/>
          </a:bodyPr>
          <a:lstStyle/>
          <a:p>
            <a:pPr marL="0" indent="0">
              <a:buNone/>
            </a:pPr>
            <a:r>
              <a:rPr lang="en-US" dirty="0"/>
              <a:t>The model comparison reveals varying performance across different algorithms for temperature prediction in smart building environments. While linear regression and ridge regression offer simplicity and moderate accuracy, decision trees and ensemble methods like random forests and gradient boosting demonstrate improved predictive power. Notably, K-nearest neighbors outperforms others with the lowest mean squared error and highest R-squared value, indicating its effectiveness in capturing complex data relationships. Considering the diverse data patterns and the need for robust predictions, a mixed-model approach incorporating various algorithms could enhance overall prediction accuracy and robustness, balancing interpretability with performance and mitigating overfitting while capturing domain-specific insights.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Future Plans </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8" name="Content Placeholder 7">
            <a:extLst>
              <a:ext uri="{FF2B5EF4-FFF2-40B4-BE49-F238E27FC236}">
                <a16:creationId xmlns:a16="http://schemas.microsoft.com/office/drawing/2014/main" id="{95F5DCDF-B281-2C96-E851-D22E463B1C71}"/>
              </a:ext>
            </a:extLst>
          </p:cNvPr>
          <p:cNvSpPr>
            <a:spLocks noGrp="1"/>
          </p:cNvSpPr>
          <p:nvPr>
            <p:ph sz="quarter" idx="4"/>
          </p:nvPr>
        </p:nvSpPr>
        <p:spPr>
          <a:xfrm>
            <a:off x="914401" y="2316067"/>
            <a:ext cx="4827638" cy="3948557"/>
          </a:xfrm>
          <a:solidFill>
            <a:srgbClr val="F5CDCE">
              <a:alpha val="62000"/>
            </a:srgbClr>
          </a:solidFill>
        </p:spPr>
        <p:txBody>
          <a:bodyPr/>
          <a:lstStyle/>
          <a:p>
            <a:pPr marL="0" indent="0">
              <a:buNone/>
            </a:pPr>
            <a:r>
              <a:rPr lang="en-US" b="1" u="sng" dirty="0"/>
              <a:t>Mixed Models Approach:</a:t>
            </a:r>
          </a:p>
          <a:p>
            <a:pPr marL="0" indent="0">
              <a:buNone/>
            </a:pPr>
            <a:r>
              <a:rPr lang="en-US" dirty="0"/>
              <a:t>Incorporating a mixed-model approach involves combining various machine learning algorithms such as linear regression, decision trees, ensemble methods like random forests and gradient boosting, and instance-based learning like K-nearest neighbors. This strategy ensures a comprehensive solution by leveraging the strengths of each algorithm, balancing interpretability, accuracy, and robustness for improved temperature prediction in smart building environments.</a:t>
            </a:r>
            <a:endParaRPr lang="en-IN" dirty="0"/>
          </a:p>
        </p:txBody>
      </p:sp>
      <p:sp>
        <p:nvSpPr>
          <p:cNvPr id="9" name="Content Placeholder 7">
            <a:extLst>
              <a:ext uri="{FF2B5EF4-FFF2-40B4-BE49-F238E27FC236}">
                <a16:creationId xmlns:a16="http://schemas.microsoft.com/office/drawing/2014/main" id="{5480F070-76B0-AF69-69F8-D4884A386616}"/>
              </a:ext>
            </a:extLst>
          </p:cNvPr>
          <p:cNvSpPr txBox="1">
            <a:spLocks/>
          </p:cNvSpPr>
          <p:nvPr/>
        </p:nvSpPr>
        <p:spPr>
          <a:xfrm>
            <a:off x="6297562" y="2316067"/>
            <a:ext cx="4827638" cy="3948557"/>
          </a:xfrm>
          <a:prstGeom prst="rect">
            <a:avLst/>
          </a:prstGeom>
          <a:solidFill>
            <a:srgbClr val="F5CDCE">
              <a:alpha val="62000"/>
            </a:srgbClr>
          </a:solidFill>
        </p:spPr>
        <p:txBody>
          <a:bodyPr vert="horz" lIns="91440" tIns="91440" rIns="91440" bIns="9144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Expansion to Different Rooms:</a:t>
            </a:r>
          </a:p>
          <a:p>
            <a:pPr marL="0" indent="0">
              <a:buFont typeface="Arial" panose="020B0604020202020204" pitchFamily="34" charset="0"/>
              <a:buNone/>
            </a:pPr>
            <a:r>
              <a:rPr lang="en-US" dirty="0"/>
              <a:t>Extending the temperature prediction model to different rooms within the smart building enhances its applicability and scalability. By incorporating sensor data from diverse locations, the model can capture variations in environmental conditions across the building, allowing for more tailored and accurate predictions. This expansion enables a broader scope of application, catering to the unique needs and dynamics of each room.</a:t>
            </a:r>
            <a:endParaRPr lang="en-IN" dirty="0"/>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Future Plans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8" name="Content Placeholder 7">
            <a:extLst>
              <a:ext uri="{FF2B5EF4-FFF2-40B4-BE49-F238E27FC236}">
                <a16:creationId xmlns:a16="http://schemas.microsoft.com/office/drawing/2014/main" id="{95F5DCDF-B281-2C96-E851-D22E463B1C71}"/>
              </a:ext>
            </a:extLst>
          </p:cNvPr>
          <p:cNvSpPr>
            <a:spLocks noGrp="1"/>
          </p:cNvSpPr>
          <p:nvPr>
            <p:ph sz="quarter" idx="4"/>
          </p:nvPr>
        </p:nvSpPr>
        <p:spPr>
          <a:xfrm>
            <a:off x="914401" y="2316067"/>
            <a:ext cx="4827638" cy="3948557"/>
          </a:xfrm>
          <a:solidFill>
            <a:srgbClr val="F5CDCE">
              <a:alpha val="62000"/>
            </a:srgbClr>
          </a:solidFill>
        </p:spPr>
        <p:txBody>
          <a:bodyPr/>
          <a:lstStyle/>
          <a:p>
            <a:pPr marL="0" indent="0">
              <a:buNone/>
            </a:pPr>
            <a:r>
              <a:rPr lang="en-US" b="1" u="sng" dirty="0"/>
              <a:t>Suggestion Methodology:</a:t>
            </a:r>
          </a:p>
          <a:p>
            <a:pPr marL="0" indent="0">
              <a:buNone/>
            </a:pPr>
            <a:r>
              <a:rPr lang="en-US" dirty="0"/>
              <a:t>Developing a suggestion methodology involves implementing a system for utilizing temperature predictions to inform building management decisions. This could include recommending adjustments to heating, cooling, or ventilation systems based on predicted temperature trends. By integrating predictive analytics with actionable insights, the suggestion methodology aims to optimize energy efficiency, occupant comfort, and overall building performance.</a:t>
            </a:r>
            <a:endParaRPr lang="en-IN" dirty="0"/>
          </a:p>
        </p:txBody>
      </p:sp>
      <p:sp>
        <p:nvSpPr>
          <p:cNvPr id="9" name="Content Placeholder 7">
            <a:extLst>
              <a:ext uri="{FF2B5EF4-FFF2-40B4-BE49-F238E27FC236}">
                <a16:creationId xmlns:a16="http://schemas.microsoft.com/office/drawing/2014/main" id="{5480F070-76B0-AF69-69F8-D4884A386616}"/>
              </a:ext>
            </a:extLst>
          </p:cNvPr>
          <p:cNvSpPr txBox="1">
            <a:spLocks/>
          </p:cNvSpPr>
          <p:nvPr/>
        </p:nvSpPr>
        <p:spPr>
          <a:xfrm>
            <a:off x="6297562" y="2316067"/>
            <a:ext cx="4827638" cy="3948557"/>
          </a:xfrm>
          <a:prstGeom prst="rect">
            <a:avLst/>
          </a:prstGeom>
          <a:solidFill>
            <a:srgbClr val="F5CDCE">
              <a:alpha val="62000"/>
            </a:srgbClr>
          </a:solidFill>
        </p:spPr>
        <p:txBody>
          <a:bodyPr vert="horz" lIns="91440" tIns="91440" rIns="91440" bIns="9144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Website Implementation:</a:t>
            </a:r>
          </a:p>
          <a:p>
            <a:pPr marL="0" indent="0">
              <a:buFont typeface="Arial" panose="020B0604020202020204" pitchFamily="34" charset="0"/>
              <a:buNone/>
            </a:pPr>
            <a:r>
              <a:rPr lang="en-US" dirty="0"/>
              <a:t>Creating a website interface for accessing and visualizing temperature predictions and related data offers a user-friendly platform for stakeholders to interact with the predictive model. The website could feature dashboards displaying real-time temperature forecasts, historical trends, and suggested actions for building management. Additionally, interactive tools and visualization techniques could facilitate data exploration and decision-making, enhancing the usability and accessibility of the temperature prediction system.</a:t>
            </a:r>
            <a:endParaRPr lang="en-IN" dirty="0"/>
          </a:p>
        </p:txBody>
      </p:sp>
    </p:spTree>
    <p:extLst>
      <p:ext uri="{BB962C8B-B14F-4D97-AF65-F5344CB8AC3E}">
        <p14:creationId xmlns:p14="http://schemas.microsoft.com/office/powerpoint/2010/main" val="348779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6440128" cy="2234642"/>
          </a:xfrm>
        </p:spPr>
        <p:txBody>
          <a:bodyPr>
            <a:normAutofit/>
          </a:bodyPr>
          <a:lstStyle/>
          <a:p>
            <a:r>
              <a:rPr lang="en-US" dirty="0"/>
              <a:t>Yashashree S Bedmutha </a:t>
            </a:r>
          </a:p>
          <a:p>
            <a:r>
              <a:rPr lang="en-US" dirty="0"/>
              <a:t>Yojana Naik</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r>
              <a:rPr lang="en-US" dirty="0"/>
              <a:t>Introduction</a:t>
            </a:r>
          </a:p>
          <a:p>
            <a:r>
              <a:rPr lang="en-US" dirty="0"/>
              <a:t>Objective</a:t>
            </a:r>
          </a:p>
          <a:p>
            <a:r>
              <a:rPr lang="en-US" dirty="0"/>
              <a:t>Dataset Information</a:t>
            </a:r>
          </a:p>
          <a:p>
            <a:r>
              <a:rPr lang="en-US" dirty="0"/>
              <a:t>Methodology</a:t>
            </a:r>
          </a:p>
          <a:p>
            <a:r>
              <a:rPr lang="en-US" dirty="0"/>
              <a:t>Models Used </a:t>
            </a:r>
          </a:p>
          <a:p>
            <a:r>
              <a:rPr lang="en-US" dirty="0"/>
              <a:t>Conclusion</a:t>
            </a:r>
          </a:p>
          <a:p>
            <a:r>
              <a:rPr lang="en-US" dirty="0"/>
              <a:t>Future Plans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4097772"/>
          </a:xfrm>
        </p:spPr>
        <p:txBody>
          <a:bodyPr>
            <a:normAutofit/>
          </a:bodyPr>
          <a:lstStyle/>
          <a:p>
            <a:r>
              <a:rPr lang="en-US" dirty="0"/>
              <a:t>Intelligent Predictive Maintenance (IPM) is a method used in smart buildings to predict and prevent equipment failures, ensuring smooth and efficient operations.</a:t>
            </a:r>
          </a:p>
          <a:p>
            <a:r>
              <a:rPr lang="en-US" dirty="0"/>
              <a:t>IPM helps in early failure detection, reduces downtime, extends the life of equipment, and optimizes maintenance schedules, which lowers costs and improves building performance and comfort.</a:t>
            </a:r>
          </a:p>
          <a:p>
            <a:r>
              <a:rPr lang="en-US" dirty="0"/>
              <a:t>Implementing IPM faces challenges such as ensuring data quality, maintaining security and privacy, dealing with complex models, and making these models easy to understand.</a:t>
            </a:r>
          </a:p>
          <a:p>
            <a:r>
              <a:rPr lang="en-US" dirty="0"/>
              <a:t>Cutting-edge methods like machine learning, deep learning, and hybrid techniques are being developed to improve IPM. For example, federated learning helps detect anomalies while protecting privacy, addressing some of the key challenges in smart building maintenance.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699197"/>
          </a:xfrm>
        </p:spPr>
        <p:txBody>
          <a:bodyPr/>
          <a:lstStyle/>
          <a:p>
            <a:r>
              <a:rPr lang="en-US" dirty="0"/>
              <a:t>Objectives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986116"/>
            <a:ext cx="8062452" cy="4483510"/>
          </a:xfrm>
        </p:spPr>
        <p:txBody>
          <a:bodyPr>
            <a:normAutofit fontScale="92500" lnSpcReduction="20000"/>
          </a:bodyPr>
          <a:lstStyle/>
          <a:p>
            <a:pPr marL="285750" indent="-285750">
              <a:buFont typeface="Arial" panose="020B0604020202020204" pitchFamily="34" charset="0"/>
              <a:buChar char="•"/>
            </a:pPr>
            <a:r>
              <a:rPr lang="en-US" b="1" u="sng" dirty="0"/>
              <a:t>Early Fault Detection And Data Security :  </a:t>
            </a:r>
            <a:br>
              <a:rPr lang="en-US" b="1" u="sng" dirty="0"/>
            </a:br>
            <a:r>
              <a:rPr lang="en-US" dirty="0"/>
              <a:t>Investigate how Intelligent Predictive Maintenance (IPM) can identify abnormalities and problems in building systems at an early stage to enable prompt intervention and reduce the likelihood of catastrophic failures.</a:t>
            </a:r>
          </a:p>
          <a:p>
            <a:pPr marL="285750" indent="-285750">
              <a:buFont typeface="Arial" panose="020B0604020202020204" pitchFamily="34" charset="0"/>
              <a:buChar char="•"/>
            </a:pPr>
            <a:r>
              <a:rPr lang="en-US" b="1" u="sng" dirty="0"/>
              <a:t>Reduced Downtime:  </a:t>
            </a:r>
            <a:br>
              <a:rPr lang="en-US" b="1" u="sng" dirty="0"/>
            </a:br>
            <a:r>
              <a:rPr lang="en-US" dirty="0"/>
              <a:t>Examine the effectiveness of IPM in lessening system downtime and minimizing disturbances to building operations and occupants by recognizing defects early.</a:t>
            </a:r>
          </a:p>
          <a:p>
            <a:pPr marL="285750" indent="-285750">
              <a:buFont typeface="Arial" panose="020B0604020202020204" pitchFamily="34" charset="0"/>
              <a:buChar char="•"/>
            </a:pPr>
            <a:r>
              <a:rPr lang="en-US" b="1" u="sng" dirty="0"/>
              <a:t>Extended Equipment Lifespan: </a:t>
            </a:r>
            <a:br>
              <a:rPr lang="en-US" b="1" u="sng" dirty="0"/>
            </a:br>
            <a:r>
              <a:rPr lang="en-US" dirty="0"/>
              <a:t>Explore the potential of IPM to extend the lifespan of building systems by identifying and fixing problems before they become severe, thereby reducing the need for premature replacements.</a:t>
            </a:r>
          </a:p>
          <a:p>
            <a:pPr marL="285750" indent="-285750">
              <a:buFont typeface="Arial" panose="020B0604020202020204" pitchFamily="34" charset="0"/>
              <a:buChar char="•"/>
            </a:pPr>
            <a:r>
              <a:rPr lang="en-US" b="1" u="sng" dirty="0"/>
              <a:t>Optimized Maintenance Schedules:</a:t>
            </a:r>
            <a:br>
              <a:rPr lang="en-US" dirty="0"/>
            </a:br>
            <a:r>
              <a:rPr lang="en-US" dirty="0"/>
              <a:t>Assess how IPM can optimize maintenance schedules by anticipating when maintenance is needed, thus minimizing unnecessary or premature maintenance activities.</a:t>
            </a:r>
          </a:p>
          <a:p>
            <a:pPr marL="285750" indent="-285750">
              <a:buFont typeface="Arial" panose="020B0604020202020204" pitchFamily="34" charset="0"/>
              <a:buChar char="•"/>
            </a:pPr>
            <a:r>
              <a:rPr lang="en-US" b="1" u="sng" dirty="0"/>
              <a:t>Data Quality Improvement:</a:t>
            </a:r>
            <a:br>
              <a:rPr lang="en-US" dirty="0"/>
            </a:br>
            <a:r>
              <a:rPr lang="en-US" dirty="0"/>
              <a:t>Address the challenges related to ensuring high-quality data to produce accurate forecasts and decisions, as low-quality data can diminish the efficacy of IPM.</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699197"/>
          </a:xfrm>
        </p:spPr>
        <p:txBody>
          <a:bodyPr/>
          <a:lstStyle/>
          <a:p>
            <a:r>
              <a:rPr lang="en-US" dirty="0"/>
              <a:t>Objectives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986116"/>
            <a:ext cx="7531510" cy="4037249"/>
          </a:xfrm>
        </p:spPr>
        <p:txBody>
          <a:bodyPr>
            <a:normAutofit fontScale="92500" lnSpcReduction="10000"/>
          </a:bodyPr>
          <a:lstStyle/>
          <a:p>
            <a:pPr marL="285750" indent="-285750">
              <a:buFont typeface="Arial" panose="020B0604020202020204" pitchFamily="34" charset="0"/>
              <a:buChar char="•"/>
            </a:pPr>
            <a:r>
              <a:rPr lang="en-US" b="1" u="sng" dirty="0"/>
              <a:t>Model Complexity Management:</a:t>
            </a:r>
            <a:br>
              <a:rPr lang="en-US" b="1" u="sng" dirty="0"/>
            </a:br>
            <a:r>
              <a:rPr lang="en-US" dirty="0"/>
              <a:t>Develop strategies to handle the complexity of IPM models, which require significant knowledge and processing power to create and maintain.</a:t>
            </a:r>
            <a:endParaRPr lang="en-US" b="1" u="sng" dirty="0"/>
          </a:p>
          <a:p>
            <a:pPr marL="285750" indent="-285750">
              <a:buFont typeface="Arial" panose="020B0604020202020204" pitchFamily="34" charset="0"/>
              <a:buChar char="•"/>
            </a:pPr>
            <a:r>
              <a:rPr lang="en-US" b="1" u="sng" dirty="0"/>
              <a:t>Model Interpretability Enhancement:</a:t>
            </a:r>
            <a:br>
              <a:rPr lang="en-US" b="1" u="sng" dirty="0"/>
            </a:br>
            <a:r>
              <a:rPr lang="en-US" dirty="0"/>
              <a:t>Improve the interpretability of IPM models to make the logic behind their forecasts and decisions easier to understand</a:t>
            </a:r>
            <a:r>
              <a:rPr lang="en-US" b="1" u="sng" dirty="0"/>
              <a:t>.</a:t>
            </a:r>
          </a:p>
          <a:p>
            <a:pPr marL="285750" indent="-285750">
              <a:buFont typeface="Arial" panose="020B0604020202020204" pitchFamily="34" charset="0"/>
              <a:buChar char="•"/>
            </a:pPr>
            <a:r>
              <a:rPr lang="en-US" b="1" u="sng" dirty="0"/>
              <a:t>Application of Advanced Techniques:</a:t>
            </a:r>
            <a:br>
              <a:rPr lang="en-US" b="1" u="sng" dirty="0"/>
            </a:br>
            <a:r>
              <a:rPr lang="en-US" dirty="0"/>
              <a:t>Evaluate the use of cutting-edge methods such as machine learning, deep learning, statistical techniques, and hybrid methodologies in IPM to maximize advantages and address challenges.</a:t>
            </a:r>
          </a:p>
          <a:p>
            <a:pPr marL="285750" indent="-285750">
              <a:buFont typeface="Arial" panose="020B0604020202020204" pitchFamily="34" charset="0"/>
              <a:buChar char="•"/>
            </a:pPr>
            <a:r>
              <a:rPr lang="en-US" b="1" u="sng" dirty="0"/>
              <a:t>Implementation of Federated Learning:</a:t>
            </a:r>
            <a:br>
              <a:rPr lang="en-US" b="1" u="sng" dirty="0"/>
            </a:br>
            <a:r>
              <a:rPr lang="en-US" dirty="0"/>
              <a:t>Explore the potential of federated learning, a privacy-preserving machine learning technique, for anomaly detection and its effectiveness compared to centralized models in terms of response time and performance.</a:t>
            </a:r>
            <a:br>
              <a:rPr lang="en-US" b="1" u="sng" dirty="0"/>
            </a:br>
            <a:endParaRPr lang="en-US" dirty="0"/>
          </a:p>
        </p:txBody>
      </p:sp>
    </p:spTree>
    <p:extLst>
      <p:ext uri="{BB962C8B-B14F-4D97-AF65-F5344CB8AC3E}">
        <p14:creationId xmlns:p14="http://schemas.microsoft.com/office/powerpoint/2010/main" val="99604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928689"/>
            <a:ext cx="7043617" cy="909944"/>
          </a:xfrm>
        </p:spPr>
        <p:txBody>
          <a:bodyPr/>
          <a:lstStyle/>
          <a:p>
            <a:r>
              <a:rPr lang="en-US" dirty="0"/>
              <a:t>Dataset Information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976284"/>
            <a:ext cx="7043618" cy="4065699"/>
          </a:xfrm>
        </p:spPr>
        <p:txBody>
          <a:bodyPr/>
          <a:lstStyle/>
          <a:p>
            <a:pPr marL="342900" indent="-342900">
              <a:buFont typeface="Arial" panose="020B0604020202020204" pitchFamily="34" charset="0"/>
              <a:buChar char="•"/>
            </a:pPr>
            <a:r>
              <a:rPr lang="en-US" b="1" dirty="0"/>
              <a:t>Dataset Overview:</a:t>
            </a:r>
          </a:p>
          <a:p>
            <a:pPr marL="690372" lvl="1" indent="-342900"/>
            <a:r>
              <a:rPr lang="en-US" b="1" dirty="0"/>
              <a:t>Location: </a:t>
            </a:r>
            <a:r>
              <a:rPr lang="en-US" dirty="0"/>
              <a:t>UC Berkeley's Sutardja Dai Hall (SDH).</a:t>
            </a:r>
          </a:p>
          <a:p>
            <a:pPr marL="690372" lvl="1" indent="-342900"/>
            <a:r>
              <a:rPr lang="en-US" b="1" dirty="0"/>
              <a:t>Content: </a:t>
            </a:r>
            <a:r>
              <a:rPr lang="en-US" dirty="0"/>
              <a:t>Environmental sensor measurements including CO2 concentration, room air humidity, temperature, luminance, and passive infrared (PIR) motion sensor data.</a:t>
            </a:r>
          </a:p>
          <a:p>
            <a:pPr marL="690372" lvl="1" indent="-342900"/>
            <a:r>
              <a:rPr lang="en-US" b="1" dirty="0"/>
              <a:t>Purpose: </a:t>
            </a:r>
            <a:r>
              <a:rPr lang="en-US" dirty="0"/>
              <a:t>To examine the spatial characteristics of rooms and their environmental conditions.</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928689"/>
            <a:ext cx="7043617" cy="909944"/>
          </a:xfrm>
        </p:spPr>
        <p:txBody>
          <a:bodyPr/>
          <a:lstStyle/>
          <a:p>
            <a:r>
              <a:rPr lang="en-US" dirty="0"/>
              <a:t>Dataset Information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976284"/>
            <a:ext cx="7043618" cy="4065699"/>
          </a:xfrm>
        </p:spPr>
        <p:txBody>
          <a:bodyPr>
            <a:normAutofit fontScale="92500"/>
          </a:bodyPr>
          <a:lstStyle/>
          <a:p>
            <a:pPr marL="342900" indent="-342900">
              <a:buFont typeface="Arial" panose="020B0604020202020204" pitchFamily="34" charset="0"/>
              <a:buChar char="•"/>
            </a:pPr>
            <a:r>
              <a:rPr lang="en-US" b="1" u="sng" dirty="0"/>
              <a:t>Sensor Measurements:</a:t>
            </a:r>
          </a:p>
          <a:p>
            <a:pPr marL="690372" lvl="1" indent="-342900"/>
            <a:r>
              <a:rPr lang="en-US" b="1" u="sng" dirty="0"/>
              <a:t>CO2 Concentration: </a:t>
            </a:r>
            <a:r>
              <a:rPr lang="en-US" dirty="0"/>
              <a:t>Provides information on air quality and ventilation efficiency.</a:t>
            </a:r>
          </a:p>
          <a:p>
            <a:pPr marL="690372" lvl="1" indent="-342900"/>
            <a:r>
              <a:rPr lang="en-US" b="1" u="sng" dirty="0"/>
              <a:t>Room Air Humidity: </a:t>
            </a:r>
            <a:r>
              <a:rPr lang="en-US" dirty="0"/>
              <a:t>Measures the moisture level in the air, important for comfort and health.</a:t>
            </a:r>
          </a:p>
          <a:p>
            <a:pPr marL="690372" lvl="1" indent="-342900"/>
            <a:r>
              <a:rPr lang="en-US" b="1" u="sng" dirty="0"/>
              <a:t>Temperature: </a:t>
            </a:r>
            <a:r>
              <a:rPr lang="en-US" dirty="0"/>
              <a:t>Records the room temperature, crucial for thermal comfort and energy usage.</a:t>
            </a:r>
          </a:p>
          <a:p>
            <a:pPr marL="690372" lvl="1" indent="-342900"/>
            <a:r>
              <a:rPr lang="en-US" dirty="0"/>
              <a:t>Luminance: Measures light levels, affecting both energy consumption and occupant comfort.</a:t>
            </a:r>
          </a:p>
          <a:p>
            <a:pPr marL="690372" lvl="1" indent="-342900"/>
            <a:r>
              <a:rPr lang="en-US" b="1" u="sng" dirty="0"/>
              <a:t>PIR Motion Sensor</a:t>
            </a:r>
            <a:r>
              <a:rPr lang="en-US" dirty="0"/>
              <a:t>: Detects infrared light from objects, indicating the number of people in the room.</a:t>
            </a:r>
          </a:p>
        </p:txBody>
      </p:sp>
    </p:spTree>
    <p:extLst>
      <p:ext uri="{BB962C8B-B14F-4D97-AF65-F5344CB8AC3E}">
        <p14:creationId xmlns:p14="http://schemas.microsoft.com/office/powerpoint/2010/main" val="315084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457199"/>
            <a:ext cx="7631709" cy="614517"/>
          </a:xfrm>
        </p:spPr>
        <p:txBody>
          <a:bodyPr/>
          <a:lstStyle/>
          <a:p>
            <a:r>
              <a:rPr lang="en-US" dirty="0"/>
              <a:t>Methodology</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12" name="Picture 11">
            <a:extLst>
              <a:ext uri="{FF2B5EF4-FFF2-40B4-BE49-F238E27FC236}">
                <a16:creationId xmlns:a16="http://schemas.microsoft.com/office/drawing/2014/main" id="{D5F79F54-8CE1-CC5B-4C9C-84E3B357293C}"/>
              </a:ext>
            </a:extLst>
          </p:cNvPr>
          <p:cNvPicPr>
            <a:picLocks noChangeAspect="1"/>
          </p:cNvPicPr>
          <p:nvPr/>
        </p:nvPicPr>
        <p:blipFill>
          <a:blip r:embed="rId3"/>
          <a:stretch>
            <a:fillRect/>
          </a:stretch>
        </p:blipFill>
        <p:spPr>
          <a:xfrm>
            <a:off x="6597232" y="1071716"/>
            <a:ext cx="4680368" cy="5309419"/>
          </a:xfrm>
          <a:prstGeom prst="rect">
            <a:avLst/>
          </a:prstGeom>
        </p:spPr>
      </p:pic>
      <p:sp>
        <p:nvSpPr>
          <p:cNvPr id="17" name="TextBox 16">
            <a:extLst>
              <a:ext uri="{FF2B5EF4-FFF2-40B4-BE49-F238E27FC236}">
                <a16:creationId xmlns:a16="http://schemas.microsoft.com/office/drawing/2014/main" id="{A3BC9079-7D06-E07A-0059-EDB8E5B3C352}"/>
              </a:ext>
            </a:extLst>
          </p:cNvPr>
          <p:cNvSpPr txBox="1"/>
          <p:nvPr/>
        </p:nvSpPr>
        <p:spPr>
          <a:xfrm>
            <a:off x="1111045" y="1514168"/>
            <a:ext cx="5063613" cy="4247317"/>
          </a:xfrm>
          <a:prstGeom prst="rect">
            <a:avLst/>
          </a:prstGeom>
          <a:noFill/>
        </p:spPr>
        <p:txBody>
          <a:bodyPr wrap="square" rtlCol="0">
            <a:spAutoFit/>
          </a:bodyPr>
          <a:lstStyle/>
          <a:p>
            <a:r>
              <a:rPr lang="en-US" dirty="0">
                <a:solidFill>
                  <a:srgbClr val="202C8F"/>
                </a:solidFill>
              </a:rPr>
              <a:t>Data preparation, including cleaning, transforming, and integrating data, is crucial for accuracy. This study used sensor data from 51 rooms in smart buildings, tracking variables like light, temperature, humidity, CO2, and PIR readings. Preprocessing involved removing null values. Exploratory Data Analysis (EDA) used statistics and visualization to understand data distribution. Feature engineering with StandardScaler and SelectKBest prepared data for modeling. Machine learning algorithms, including Decision Tree, Random Forest, and Linear Regression, were trained to predict temperature, with performance evaluated using MSE, MAE, and R-squared metrics.</a:t>
            </a:r>
            <a:endParaRPr lang="en-IN" dirty="0">
              <a:solidFill>
                <a:srgbClr val="202C8F"/>
              </a:solidFill>
            </a:endParaRPr>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Models used </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9379974" cy="3721817"/>
          </a:xfrm>
        </p:spPr>
        <p:txBody>
          <a:bodyPr>
            <a:normAutofit fontScale="85000" lnSpcReduction="20000"/>
          </a:bodyPr>
          <a:lstStyle/>
          <a:p>
            <a:pPr marL="342900" indent="-342900">
              <a:buFont typeface="Arial" panose="020B0604020202020204" pitchFamily="34" charset="0"/>
              <a:buChar char="•"/>
            </a:pPr>
            <a:r>
              <a:rPr lang="en-US" b="1" u="sng" dirty="0"/>
              <a:t>Linear Regression: </a:t>
            </a:r>
            <a:r>
              <a:rPr lang="en-US" dirty="0"/>
              <a:t>Predicts temperature using a simple linear relationship with features.</a:t>
            </a:r>
          </a:p>
          <a:p>
            <a:pPr marL="342900" indent="-342900">
              <a:buFont typeface="Arial" panose="020B0604020202020204" pitchFamily="34" charset="0"/>
              <a:buChar char="•"/>
            </a:pPr>
            <a:r>
              <a:rPr lang="en-US" b="1" u="sng" dirty="0"/>
              <a:t>Decision Trees: </a:t>
            </a:r>
            <a:r>
              <a:rPr lang="en-US" dirty="0"/>
              <a:t>Models complex, non-linear relationships without data distribution assumptions.</a:t>
            </a:r>
          </a:p>
          <a:p>
            <a:pPr marL="342900" indent="-342900">
              <a:buFont typeface="Arial" panose="020B0604020202020204" pitchFamily="34" charset="0"/>
              <a:buChar char="•"/>
            </a:pPr>
            <a:r>
              <a:rPr lang="en-US" b="1" u="sng" dirty="0"/>
              <a:t>Random Forests: </a:t>
            </a:r>
            <a:r>
              <a:rPr lang="en-US" dirty="0"/>
              <a:t>Uses multiple decision trees to enhance accuracy and reduce overfitting.</a:t>
            </a:r>
          </a:p>
          <a:p>
            <a:pPr marL="342900" indent="-342900">
              <a:buFont typeface="Arial" panose="020B0604020202020204" pitchFamily="34" charset="0"/>
              <a:buChar char="•"/>
            </a:pPr>
            <a:r>
              <a:rPr lang="en-US" b="1" u="sng" dirty="0"/>
              <a:t>K-Nearest Neighbors (KNN): </a:t>
            </a:r>
            <a:r>
              <a:rPr lang="en-US" dirty="0"/>
              <a:t>Predicts based on the k-nearest data points in the feature space.</a:t>
            </a:r>
          </a:p>
          <a:p>
            <a:pPr marL="342900" indent="-342900">
              <a:buFont typeface="Arial" panose="020B0604020202020204" pitchFamily="34" charset="0"/>
              <a:buChar char="•"/>
            </a:pPr>
            <a:r>
              <a:rPr lang="en-US" b="1" u="sng" dirty="0"/>
              <a:t>Multilayer Perceptron (MLP): </a:t>
            </a:r>
            <a:r>
              <a:rPr lang="en-US" dirty="0"/>
              <a:t>An ANN that captures complex non-linear interactions.</a:t>
            </a:r>
          </a:p>
          <a:p>
            <a:pPr marL="342900" indent="-342900">
              <a:buFont typeface="Arial" panose="020B0604020202020204" pitchFamily="34" charset="0"/>
              <a:buChar char="•"/>
            </a:pPr>
            <a:r>
              <a:rPr lang="en-US" b="1" u="sng" dirty="0"/>
              <a:t>Gradient Boosting: </a:t>
            </a:r>
            <a:r>
              <a:rPr lang="en-US" dirty="0"/>
              <a:t>Builds a strong model by iteratively combining weak models to minimize errors.</a:t>
            </a:r>
          </a:p>
          <a:p>
            <a:pPr marL="342900" indent="-342900">
              <a:buFont typeface="Arial" panose="020B0604020202020204" pitchFamily="34" charset="0"/>
              <a:buChar char="•"/>
            </a:pPr>
            <a:r>
              <a:rPr lang="en-US" b="1" u="sng" dirty="0"/>
              <a:t>Ridge Regression: </a:t>
            </a:r>
            <a:r>
              <a:rPr lang="en-US" dirty="0"/>
              <a:t>Enhances linear regression by adding a regularization term to prevent overfitting.</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{2519288A-2F8D-493C-9420-AFA3B7DB54F5}tf78438558_win32</Template>
  <TotalTime>62</TotalTime>
  <Words>1196</Words>
  <Application>Microsoft Office PowerPoint</Application>
  <PresentationFormat>Widescreen</PresentationFormat>
  <Paragraphs>75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Custom</vt:lpstr>
      <vt:lpstr>Intelligent Predictive Maintenance for Smart Building Systems</vt:lpstr>
      <vt:lpstr>agenda</vt:lpstr>
      <vt:lpstr>Introduction</vt:lpstr>
      <vt:lpstr>Objectives</vt:lpstr>
      <vt:lpstr>Objectives</vt:lpstr>
      <vt:lpstr>Dataset Information</vt:lpstr>
      <vt:lpstr>Dataset Information</vt:lpstr>
      <vt:lpstr>Methodology</vt:lpstr>
      <vt:lpstr>Models used </vt:lpstr>
      <vt:lpstr>Results </vt:lpstr>
      <vt:lpstr>Conclusion from results </vt:lpstr>
      <vt:lpstr>Future Plans </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Yashashree Sagar Bedmutha</dc:creator>
  <cp:lastModifiedBy>Yashashree Sagar Bedmutha</cp:lastModifiedBy>
  <cp:revision>4</cp:revision>
  <dcterms:created xsi:type="dcterms:W3CDTF">2024-06-02T19:49:31Z</dcterms:created>
  <dcterms:modified xsi:type="dcterms:W3CDTF">2024-06-03T06:15:59Z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