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Manrope" panose="020B0604020202020204" charset="0"/>
      <p:regular r:id="rId12"/>
    </p:embeddedFont>
    <p:embeddedFont>
      <p:font typeface="Prata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DCF0F-944F-42D7-9D39-4924EE82CED8}" v="8" dt="2025-09-02T16:25:00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Havalannache" userId="aa5e23807dc7225c" providerId="LiveId" clId="{8B2DCF0F-944F-42D7-9D39-4924EE82CED8}"/>
    <pc:docChg chg="custSel addSld modSld">
      <pc:chgData name="Yash Havalannache" userId="aa5e23807dc7225c" providerId="LiveId" clId="{8B2DCF0F-944F-42D7-9D39-4924EE82CED8}" dt="2025-09-02T16:26:08.806" v="57" actId="1036"/>
      <pc:docMkLst>
        <pc:docMk/>
      </pc:docMkLst>
      <pc:sldChg chg="addSp delSp modSp mod">
        <pc:chgData name="Yash Havalannache" userId="aa5e23807dc7225c" providerId="LiveId" clId="{8B2DCF0F-944F-42D7-9D39-4924EE82CED8}" dt="2025-09-02T16:25:00.780" v="36" actId="14100"/>
        <pc:sldMkLst>
          <pc:docMk/>
          <pc:sldMk cId="0" sldId="256"/>
        </pc:sldMkLst>
        <pc:picChg chg="add del mod">
          <ac:chgData name="Yash Havalannache" userId="aa5e23807dc7225c" providerId="LiveId" clId="{8B2DCF0F-944F-42D7-9D39-4924EE82CED8}" dt="2025-09-02T16:24:50.910" v="33" actId="478"/>
          <ac:picMkLst>
            <pc:docMk/>
            <pc:sldMk cId="0" sldId="256"/>
            <ac:picMk id="7" creationId="{85956042-3772-EB23-A32E-AEF65BDB096E}"/>
          </ac:picMkLst>
        </pc:picChg>
        <pc:picChg chg="add del">
          <ac:chgData name="Yash Havalannache" userId="aa5e23807dc7225c" providerId="LiveId" clId="{8B2DCF0F-944F-42D7-9D39-4924EE82CED8}" dt="2025-09-02T16:24:50.910" v="33" actId="478"/>
          <ac:picMkLst>
            <pc:docMk/>
            <pc:sldMk cId="0" sldId="256"/>
            <ac:picMk id="1026" creationId="{7F279D36-4464-25C6-5F45-5CACDAB9815E}"/>
          </ac:picMkLst>
        </pc:picChg>
        <pc:picChg chg="add mod">
          <ac:chgData name="Yash Havalannache" userId="aa5e23807dc7225c" providerId="LiveId" clId="{8B2DCF0F-944F-42D7-9D39-4924EE82CED8}" dt="2025-09-02T16:25:00.780" v="36" actId="14100"/>
          <ac:picMkLst>
            <pc:docMk/>
            <pc:sldMk cId="0" sldId="256"/>
            <ac:picMk id="1028" creationId="{BA676BEF-BEC6-C6D8-641B-6CA824991B64}"/>
          </ac:picMkLst>
        </pc:picChg>
      </pc:sldChg>
      <pc:sldChg chg="modSp mod">
        <pc:chgData name="Yash Havalannache" userId="aa5e23807dc7225c" providerId="LiveId" clId="{8B2DCF0F-944F-42D7-9D39-4924EE82CED8}" dt="2025-09-02T16:25:18.518" v="38" actId="14100"/>
        <pc:sldMkLst>
          <pc:docMk/>
          <pc:sldMk cId="0" sldId="258"/>
        </pc:sldMkLst>
        <pc:picChg chg="mod">
          <ac:chgData name="Yash Havalannache" userId="aa5e23807dc7225c" providerId="LiveId" clId="{8B2DCF0F-944F-42D7-9D39-4924EE82CED8}" dt="2025-09-02T16:25:18.518" v="38" actId="14100"/>
          <ac:picMkLst>
            <pc:docMk/>
            <pc:sldMk cId="0" sldId="258"/>
            <ac:picMk id="4" creationId="{00000000-0000-0000-0000-000000000000}"/>
          </ac:picMkLst>
        </pc:picChg>
      </pc:sldChg>
      <pc:sldChg chg="addSp delSp modSp new mod">
        <pc:chgData name="Yash Havalannache" userId="aa5e23807dc7225c" providerId="LiveId" clId="{8B2DCF0F-944F-42D7-9D39-4924EE82CED8}" dt="2025-09-02T16:26:08.806" v="57" actId="1036"/>
        <pc:sldMkLst>
          <pc:docMk/>
          <pc:sldMk cId="3787829047" sldId="264"/>
        </pc:sldMkLst>
        <pc:spChg chg="add del mod">
          <ac:chgData name="Yash Havalannache" userId="aa5e23807dc7225c" providerId="LiveId" clId="{8B2DCF0F-944F-42D7-9D39-4924EE82CED8}" dt="2025-09-02T14:36:32.101" v="14" actId="478"/>
          <ac:spMkLst>
            <pc:docMk/>
            <pc:sldMk cId="3787829047" sldId="264"/>
            <ac:spMk id="2" creationId="{F8A5E150-31F0-3144-92C1-3F354FCADE09}"/>
          </ac:spMkLst>
        </pc:spChg>
        <pc:spChg chg="add mod">
          <ac:chgData name="Yash Havalannache" userId="aa5e23807dc7225c" providerId="LiveId" clId="{8B2DCF0F-944F-42D7-9D39-4924EE82CED8}" dt="2025-09-02T16:26:08.806" v="57" actId="1036"/>
          <ac:spMkLst>
            <pc:docMk/>
            <pc:sldMk cId="3787829047" sldId="264"/>
            <ac:spMk id="3" creationId="{B2F4B9FF-E185-9E8F-C08A-844C33B844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94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E-commerce Sales Dashboard Analysis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This presentation offers a comprehensive analysis of e-commerce sales, profit, and trends, providing actionable insights for business stakeholders and product/marketing managers.</a:t>
            </a:r>
            <a:endParaRPr lang="en-US" sz="1750" dirty="0"/>
          </a:p>
        </p:txBody>
      </p:sp>
      <p:pic>
        <p:nvPicPr>
          <p:cNvPr id="1028" name="Picture 4" descr="Ecommerce Website Builder and Software Development Services in Muzaffarpur  &amp; Patna, Bihar India">
            <a:extLst>
              <a:ext uri="{FF2B5EF4-FFF2-40B4-BE49-F238E27FC236}">
                <a16:creationId xmlns:a16="http://schemas.microsoft.com/office/drawing/2014/main" id="{BA676BEF-BEC6-C6D8-641B-6CA82499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16"/>
            <a:ext cx="5486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4433"/>
            <a:ext cx="79274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Understanding Our Data Landscape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3155037"/>
            <a:ext cx="4196358" cy="2940010"/>
          </a:xfrm>
          <a:prstGeom prst="roundRect">
            <a:avLst>
              <a:gd name="adj" fmla="val 1157"/>
            </a:avLst>
          </a:prstGeom>
          <a:solidFill>
            <a:srgbClr val="404245"/>
          </a:solidFill>
          <a:ln/>
        </p:spPr>
      </p:sp>
      <p:sp>
        <p:nvSpPr>
          <p:cNvPr id="4" name="Shape 2"/>
          <p:cNvSpPr/>
          <p:nvPr/>
        </p:nvSpPr>
        <p:spPr>
          <a:xfrm>
            <a:off x="1020604" y="3381851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84482D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0" y="3530679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0604" y="4289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47795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Leveraging critical information from </a:t>
            </a:r>
            <a:r>
              <a:rPr lang="en-US" sz="1750" b="1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raw_original.csv</a:t>
            </a: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and </a:t>
            </a:r>
            <a:r>
              <a:rPr lang="en-US" sz="1750" b="1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Ecommerce_Clean.xlsx</a:t>
            </a: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datasets.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3155037"/>
            <a:ext cx="4196358" cy="2940010"/>
          </a:xfrm>
          <a:prstGeom prst="roundRect">
            <a:avLst>
              <a:gd name="adj" fmla="val 1157"/>
            </a:avLst>
          </a:prstGeom>
          <a:solidFill>
            <a:srgbClr val="404245"/>
          </a:solidFill>
          <a:ln/>
        </p:spPr>
      </p:sp>
      <p:sp>
        <p:nvSpPr>
          <p:cNvPr id="9" name="Shape 6"/>
          <p:cNvSpPr/>
          <p:nvPr/>
        </p:nvSpPr>
        <p:spPr>
          <a:xfrm>
            <a:off x="5443776" y="3381851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84482D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42" y="3530679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43776" y="4289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Metrics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43776" y="47795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Focusing on core indicators: </a:t>
            </a:r>
            <a:r>
              <a:rPr lang="en-US" sz="1750" b="1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Sales, Profit, and Quantity</a:t>
            </a: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to gauge performance.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3155037"/>
            <a:ext cx="4196358" cy="2940010"/>
          </a:xfrm>
          <a:prstGeom prst="roundRect">
            <a:avLst>
              <a:gd name="adj" fmla="val 1157"/>
            </a:avLst>
          </a:prstGeom>
          <a:solidFill>
            <a:srgbClr val="404245"/>
          </a:solidFill>
          <a:ln/>
        </p:spPr>
      </p:sp>
      <p:sp>
        <p:nvSpPr>
          <p:cNvPr id="14" name="Shape 10"/>
          <p:cNvSpPr/>
          <p:nvPr/>
        </p:nvSpPr>
        <p:spPr>
          <a:xfrm>
            <a:off x="9866948" y="3381851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84482D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114" y="3530679"/>
            <a:ext cx="306110" cy="3826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66948" y="4289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Tools Utilized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66948" y="47795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Analysis powered by </a:t>
            </a:r>
            <a:r>
              <a:rPr lang="en-US" sz="1750" b="1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Excel</a:t>
            </a: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for data preparation and </a:t>
            </a:r>
            <a:r>
              <a:rPr lang="en-US" sz="1750" b="1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Power BI</a:t>
            </a: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for dynamic visualization.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7471" y="727591"/>
            <a:ext cx="8274487" cy="512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Dashboard at a Glance: Key Visualizations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17471" y="1650087"/>
            <a:ext cx="1319545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interactive dashboard provides a holistic view of e-commerce performance. Here’s a snapshot of the key sections:</a:t>
            </a:r>
            <a:endParaRPr lang="en-US" sz="1600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4075" y="2729801"/>
            <a:ext cx="7063722" cy="45853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72851" y="2413635"/>
            <a:ext cx="3074908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BE684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Sales by Category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572851" y="3002875"/>
            <a:ext cx="6347698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Illustrates revenue distribution across different product categories.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572851" y="3730585"/>
            <a:ext cx="634769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Highlights top-performing and underperforming segments.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572851" y="4263509"/>
            <a:ext cx="3074908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BE684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Profit by Region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7572851" y="4852749"/>
            <a:ext cx="634769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Visualizes profitability across geographical regions.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572851" y="5252442"/>
            <a:ext cx="634769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Identifies regions contributing most to the bottom line.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7572851" y="5785366"/>
            <a:ext cx="3125272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BE684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Sales &amp; Profit Trends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7572851" y="6374606"/>
            <a:ext cx="6347698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Tracks historical performance to identify growth or decline patterns.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7572851" y="7102316"/>
            <a:ext cx="634769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Essential for forecasting and strategic planning.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41358"/>
            <a:ext cx="754511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Insights and Critical Learnings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3619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analysis reveals compelling patterns and areas requiring immediate attention: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80015"/>
            <a:ext cx="4196358" cy="3908227"/>
          </a:xfrm>
          <a:prstGeom prst="roundRect">
            <a:avLst>
              <a:gd name="adj" fmla="val 871"/>
            </a:avLst>
          </a:prstGeom>
          <a:solidFill>
            <a:srgbClr val="212326"/>
          </a:solidFill>
          <a:ln w="30480">
            <a:solidFill>
              <a:srgbClr val="595B5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3790" y="2980015"/>
            <a:ext cx="121920" cy="3908227"/>
          </a:xfrm>
          <a:prstGeom prst="roundRect">
            <a:avLst>
              <a:gd name="adj" fmla="val 27907"/>
            </a:avLst>
          </a:prstGeom>
          <a:solidFill>
            <a:srgbClr val="84482D"/>
          </a:solidFill>
          <a:ln/>
        </p:spPr>
      </p:sp>
      <p:sp>
        <p:nvSpPr>
          <p:cNvPr id="6" name="Text 4"/>
          <p:cNvSpPr/>
          <p:nvPr/>
        </p:nvSpPr>
        <p:spPr>
          <a:xfrm>
            <a:off x="1173004" y="3237309"/>
            <a:ext cx="30687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Category Performance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73004" y="3727728"/>
            <a:ext cx="3559850" cy="3415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Furniture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consistently dominates sales, showing strong market presence. </a:t>
            </a: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Technology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products also contribute significantly to revenue. However, </a:t>
            </a: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Office Supplies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are consistently lagging, indicating a need for strategic intervention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2980015"/>
            <a:ext cx="4196358" cy="3908227"/>
          </a:xfrm>
          <a:prstGeom prst="roundRect">
            <a:avLst>
              <a:gd name="adj" fmla="val 871"/>
            </a:avLst>
          </a:prstGeom>
          <a:solidFill>
            <a:srgbClr val="212326"/>
          </a:solidFill>
          <a:ln w="30480">
            <a:solidFill>
              <a:srgbClr val="595B5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16962" y="2980015"/>
            <a:ext cx="121920" cy="3908227"/>
          </a:xfrm>
          <a:prstGeom prst="roundRect">
            <a:avLst>
              <a:gd name="adj" fmla="val 27907"/>
            </a:avLst>
          </a:prstGeom>
          <a:solidFill>
            <a:srgbClr val="84482D"/>
          </a:solidFill>
          <a:ln/>
        </p:spPr>
      </p:sp>
      <p:sp>
        <p:nvSpPr>
          <p:cNvPr id="10" name="Text 8"/>
          <p:cNvSpPr/>
          <p:nvPr/>
        </p:nvSpPr>
        <p:spPr>
          <a:xfrm>
            <a:off x="5596176" y="3237309"/>
            <a:ext cx="28601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Regional Profitability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96176" y="3727728"/>
            <a:ext cx="3559850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 </a:t>
            </a: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West region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stands out as highly profitable, driving a significant portion of our overall profit. Other regions show potential but require focused attention and tailored strategies to boost their profitability and reach similar levels of success.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2980015"/>
            <a:ext cx="4196358" cy="3908227"/>
          </a:xfrm>
          <a:prstGeom prst="roundRect">
            <a:avLst>
              <a:gd name="adj" fmla="val 871"/>
            </a:avLst>
          </a:prstGeom>
          <a:solidFill>
            <a:srgbClr val="212326"/>
          </a:solidFill>
          <a:ln w="30480">
            <a:solidFill>
              <a:srgbClr val="595B5E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40133" y="2980015"/>
            <a:ext cx="121920" cy="3908227"/>
          </a:xfrm>
          <a:prstGeom prst="roundRect">
            <a:avLst>
              <a:gd name="adj" fmla="val 27907"/>
            </a:avLst>
          </a:prstGeom>
          <a:solidFill>
            <a:srgbClr val="84482D"/>
          </a:solidFill>
          <a:ln/>
        </p:spPr>
      </p:sp>
      <p:sp>
        <p:nvSpPr>
          <p:cNvPr id="14" name="Text 12"/>
          <p:cNvSpPr/>
          <p:nvPr/>
        </p:nvSpPr>
        <p:spPr>
          <a:xfrm>
            <a:off x="10019348" y="32373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Sales Trend Alarms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019348" y="3727728"/>
            <a:ext cx="3559850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 critical concern is the consistent </a:t>
            </a: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decline in overall sales from 2011 to 2014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. This trend necessitates urgent intervention, deeper root cause analysis, and a prompt shift in our sales and marketing strategies to reverse.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4790"/>
            <a:ext cx="1135594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Strategic Recommendations: Driving Future Growth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75836"/>
            <a:ext cx="4196358" cy="1143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783092"/>
            <a:ext cx="34050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Amplify High Performers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273510"/>
            <a:ext cx="37427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Concentrate resources on high-performing regions (e.g., West) and product categories (e.g., Furniture, Technology) to maximize existing strengths and capitalize on proven success.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62" y="2535555"/>
            <a:ext cx="4196358" cy="11430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443776" y="3442811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Revitalize Low-Profit Categories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443776" y="4287560"/>
            <a:ext cx="374273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Implement targeted initiatives for low-profit categories like Office Supplies. This could include price adjustments, enhanced marketing campaigns, product bundle offers, or a review of sourcing costs to improve margins.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33" y="2195393"/>
            <a:ext cx="4196358" cy="11430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66948" y="3102650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Strategic City-Wise Expansion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866948" y="3947398"/>
            <a:ext cx="37427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Identify high-potential cities within underperforming regions for targeted expansion. This micro-market approach can drive localized growth and improve overall regional contribution.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7959"/>
            <a:ext cx="1067978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Action Plan: Phase I - Immediate Implementation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2788563"/>
            <a:ext cx="13042821" cy="3054906"/>
          </a:xfrm>
          <a:prstGeom prst="roundRect">
            <a:avLst>
              <a:gd name="adj" fmla="val 111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796183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939891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Q4 2014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637598" y="2939891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Deep Dive into Sales Decline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848606" y="2939891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Identify precise factors contributing to sales drop, inform corrective measures.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809405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395311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Q1 2015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637598" y="3953113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Regional Marketing Boost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848606" y="3953113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Increase sales &amp; profit in East, Central, and South regions by 10%.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822627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343" y="496633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Q2 2015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3637598" y="4966335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Office Supplies Product Revamp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8848606" y="4966335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Improve profitability of Office Supplies by 5% through product optimization.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0986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This initial phase focuses on immediate interventions to address critical areas and set the groundwork for sustained growth.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737" y="616029"/>
            <a:ext cx="9269254" cy="538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Looking Ahead: Sustainable Growth Strategy</a:t>
            </a:r>
            <a:endParaRPr lang="en-US" sz="3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37" y="1586270"/>
            <a:ext cx="13120926" cy="543984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447" y="5241033"/>
            <a:ext cx="653010" cy="65301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54647" y="5383879"/>
            <a:ext cx="2939568" cy="367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Performance Review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10319047" y="5383879"/>
            <a:ext cx="2938548" cy="367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Customer Retention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352" y="5241033"/>
            <a:ext cx="653011" cy="65301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436589" y="2876318"/>
            <a:ext cx="2938548" cy="367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Product Innovation</a:t>
            </a:r>
            <a:endParaRPr lang="en-US" sz="13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413" y="2720412"/>
            <a:ext cx="653010" cy="65301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255259" y="2889379"/>
            <a:ext cx="2938548" cy="367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Market Expansion</a:t>
            </a:r>
            <a:endParaRPr lang="en-US" sz="13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671" y="2746533"/>
            <a:ext cx="653011" cy="653011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4737" y="7268647"/>
            <a:ext cx="13120926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Beyond immediate actions, our long-term strategy focuses on three pillars to ensure sustainable growth and market leadership.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5513"/>
            <a:ext cx="620720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Takeaways &amp; Next Steps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2161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Data-Driven Decisions: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Leverage the dashboard for continuous monitoring and informed strategic adjustments.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583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Targeted Interventions: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Prioritize addressing declining sales trends and improving low-profit categories.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005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Strategic Expansion: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Explore focused city-wise growth to unlock new revenue streams.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427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Collaborate for Success: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Product, Marketing, and Sales teams must align to execute these strategies effectively.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33951" y="5415915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"Data is not about numbers; it's about making better decisions for a thriving business."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5160764"/>
            <a:ext cx="30480" cy="873204"/>
          </a:xfrm>
          <a:prstGeom prst="rect">
            <a:avLst/>
          </a:prstGeom>
          <a:solidFill>
            <a:srgbClr val="84482D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2F4B9FF-E185-9E8F-C08A-844C33B844E3}"/>
              </a:ext>
            </a:extLst>
          </p:cNvPr>
          <p:cNvSpPr/>
          <p:nvPr/>
        </p:nvSpPr>
        <p:spPr>
          <a:xfrm>
            <a:off x="4625009" y="3947058"/>
            <a:ext cx="620720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60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782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617</Words>
  <Application>Microsoft Office PowerPoint</Application>
  <PresentationFormat>Custom</PresentationFormat>
  <Paragraphs>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Prata</vt:lpstr>
      <vt:lpstr>Arial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 Havalannache</dc:creator>
  <cp:lastModifiedBy>Yash Havalannache</cp:lastModifiedBy>
  <cp:revision>2</cp:revision>
  <dcterms:created xsi:type="dcterms:W3CDTF">2025-09-02T14:32:01Z</dcterms:created>
  <dcterms:modified xsi:type="dcterms:W3CDTF">2025-09-02T16:26:11Z</dcterms:modified>
</cp:coreProperties>
</file>