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4" r:id="rId2"/>
    <p:sldId id="270" r:id="rId3"/>
    <p:sldId id="271" r:id="rId4"/>
    <p:sldId id="265" r:id="rId5"/>
    <p:sldId id="266" r:id="rId6"/>
    <p:sldId id="267" r:id="rId7"/>
    <p:sldId id="268" r:id="rId8"/>
    <p:sldId id="262" r:id="rId9"/>
    <p:sldId id="263" r:id="rId10"/>
    <p:sldId id="259" r:id="rId11"/>
    <p:sldId id="260" r:id="rId12"/>
    <p:sldId id="256"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0754576-F5F8-43DB-9B60-B1A9C4BCC767}">
          <p14:sldIdLst>
            <p14:sldId id="264"/>
            <p14:sldId id="270"/>
            <p14:sldId id="271"/>
            <p14:sldId id="265"/>
            <p14:sldId id="266"/>
            <p14:sldId id="267"/>
            <p14:sldId id="268"/>
            <p14:sldId id="262"/>
            <p14:sldId id="263"/>
            <p14:sldId id="259"/>
            <p14:sldId id="260"/>
            <p14:sldId id="25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72" autoAdjust="0"/>
  </p:normalViewPr>
  <p:slideViewPr>
    <p:cSldViewPr snapToGrid="0">
      <p:cViewPr varScale="1">
        <p:scale>
          <a:sx n="73" d="100"/>
          <a:sy n="73" d="100"/>
        </p:scale>
        <p:origin x="101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D1F65-396F-4378-B313-6D19945BADE2}" type="datetimeFigureOut">
              <a:rPr lang="en-IN" smtClean="0"/>
              <a:t>30-03-2018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46306-A673-4394-B08E-7853AEAF2A27}" type="slidenum">
              <a:rPr lang="en-IN" smtClean="0"/>
              <a:t>‹#›</a:t>
            </a:fld>
            <a:endParaRPr lang="en-IN"/>
          </a:p>
        </p:txBody>
      </p:sp>
    </p:spTree>
    <p:extLst>
      <p:ext uri="{BB962C8B-B14F-4D97-AF65-F5344CB8AC3E}">
        <p14:creationId xmlns:p14="http://schemas.microsoft.com/office/powerpoint/2010/main" val="74055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As </a:t>
            </a:r>
            <a:r>
              <a:rPr lang="en-IN" dirty="0" err="1" smtClean="0"/>
              <a:t>Ssres</a:t>
            </a:r>
            <a:r>
              <a:rPr lang="en-IN" dirty="0" smtClean="0"/>
              <a:t> tends to zero R^2</a:t>
            </a:r>
            <a:r>
              <a:rPr lang="en-IN" baseline="0" dirty="0" smtClean="0"/>
              <a:t> tends to 1 and model tends to </a:t>
            </a:r>
            <a:r>
              <a:rPr lang="en-IN" baseline="0" dirty="0" err="1" smtClean="0"/>
              <a:t>ideality</a:t>
            </a:r>
            <a:endParaRPr lang="en-IN" baseline="0" dirty="0" smtClean="0"/>
          </a:p>
          <a:p>
            <a:r>
              <a:rPr lang="en-IN" baseline="0" dirty="0" smtClean="0"/>
              <a:t>Problem with R^2</a:t>
            </a:r>
          </a:p>
          <a:p>
            <a:r>
              <a:rPr lang="en-IN" baseline="0" dirty="0" smtClean="0"/>
              <a:t>You can add independent variables and you will not know if you are helping the model or not</a:t>
            </a:r>
          </a:p>
          <a:p>
            <a:r>
              <a:rPr lang="en-IN" baseline="0" dirty="0" smtClean="0"/>
              <a:t>Solution </a:t>
            </a:r>
          </a:p>
          <a:p>
            <a:r>
              <a:rPr lang="en-IN" baseline="0" dirty="0" smtClean="0"/>
              <a:t>Adjusted R^2</a:t>
            </a:r>
            <a:endParaRPr lang="en-IN" dirty="0"/>
          </a:p>
        </p:txBody>
      </p:sp>
      <p:sp>
        <p:nvSpPr>
          <p:cNvPr id="4" name="Slide Number Placeholder 3"/>
          <p:cNvSpPr>
            <a:spLocks noGrp="1"/>
          </p:cNvSpPr>
          <p:nvPr>
            <p:ph type="sldNum" sz="quarter" idx="10"/>
          </p:nvPr>
        </p:nvSpPr>
        <p:spPr/>
        <p:txBody>
          <a:bodyPr/>
          <a:lstStyle/>
          <a:p>
            <a:fld id="{95D46306-A673-4394-B08E-7853AEAF2A27}" type="slidenum">
              <a:rPr lang="en-IN" smtClean="0"/>
              <a:t>12</a:t>
            </a:fld>
            <a:endParaRPr lang="en-IN"/>
          </a:p>
        </p:txBody>
      </p:sp>
    </p:spTree>
    <p:extLst>
      <p:ext uri="{BB962C8B-B14F-4D97-AF65-F5344CB8AC3E}">
        <p14:creationId xmlns:p14="http://schemas.microsoft.com/office/powerpoint/2010/main" val="267157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DF936E-D598-45FF-8BCC-32EDBFA22279}"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C43CC3-4DB4-4EF5-99C2-1016B49E7096}" type="slidenum">
              <a:rPr lang="en-IN" smtClean="0"/>
              <a:t>‹#›</a:t>
            </a:fld>
            <a:endParaRPr lang="en-IN"/>
          </a:p>
        </p:txBody>
      </p:sp>
    </p:spTree>
    <p:extLst>
      <p:ext uri="{BB962C8B-B14F-4D97-AF65-F5344CB8AC3E}">
        <p14:creationId xmlns:p14="http://schemas.microsoft.com/office/powerpoint/2010/main" val="216441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DF936E-D598-45FF-8BCC-32EDBFA22279}"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C43CC3-4DB4-4EF5-99C2-1016B49E7096}" type="slidenum">
              <a:rPr lang="en-IN" smtClean="0"/>
              <a:t>‹#›</a:t>
            </a:fld>
            <a:endParaRPr lang="en-IN"/>
          </a:p>
        </p:txBody>
      </p:sp>
    </p:spTree>
    <p:extLst>
      <p:ext uri="{BB962C8B-B14F-4D97-AF65-F5344CB8AC3E}">
        <p14:creationId xmlns:p14="http://schemas.microsoft.com/office/powerpoint/2010/main" val="1278844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DF936E-D598-45FF-8BCC-32EDBFA22279}"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C43CC3-4DB4-4EF5-99C2-1016B49E7096}" type="slidenum">
              <a:rPr lang="en-IN" smtClean="0"/>
              <a:t>‹#›</a:t>
            </a:fld>
            <a:endParaRPr lang="en-IN"/>
          </a:p>
        </p:txBody>
      </p:sp>
    </p:spTree>
    <p:extLst>
      <p:ext uri="{BB962C8B-B14F-4D97-AF65-F5344CB8AC3E}">
        <p14:creationId xmlns:p14="http://schemas.microsoft.com/office/powerpoint/2010/main" val="3762448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DF936E-D598-45FF-8BCC-32EDBFA22279}"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C43CC3-4DB4-4EF5-99C2-1016B49E7096}" type="slidenum">
              <a:rPr lang="en-IN" smtClean="0"/>
              <a:t>‹#›</a:t>
            </a:fld>
            <a:endParaRPr lang="en-IN"/>
          </a:p>
        </p:txBody>
      </p:sp>
    </p:spTree>
    <p:extLst>
      <p:ext uri="{BB962C8B-B14F-4D97-AF65-F5344CB8AC3E}">
        <p14:creationId xmlns:p14="http://schemas.microsoft.com/office/powerpoint/2010/main" val="42317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DF936E-D598-45FF-8BCC-32EDBFA22279}"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C43CC3-4DB4-4EF5-99C2-1016B49E7096}" type="slidenum">
              <a:rPr lang="en-IN" smtClean="0"/>
              <a:t>‹#›</a:t>
            </a:fld>
            <a:endParaRPr lang="en-IN"/>
          </a:p>
        </p:txBody>
      </p:sp>
    </p:spTree>
    <p:extLst>
      <p:ext uri="{BB962C8B-B14F-4D97-AF65-F5344CB8AC3E}">
        <p14:creationId xmlns:p14="http://schemas.microsoft.com/office/powerpoint/2010/main" val="426293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DF936E-D598-45FF-8BCC-32EDBFA22279}" type="datetimeFigureOut">
              <a:rPr lang="en-IN" smtClean="0"/>
              <a:t>30-03-2018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C43CC3-4DB4-4EF5-99C2-1016B49E7096}" type="slidenum">
              <a:rPr lang="en-IN" smtClean="0"/>
              <a:t>‹#›</a:t>
            </a:fld>
            <a:endParaRPr lang="en-IN"/>
          </a:p>
        </p:txBody>
      </p:sp>
    </p:spTree>
    <p:extLst>
      <p:ext uri="{BB962C8B-B14F-4D97-AF65-F5344CB8AC3E}">
        <p14:creationId xmlns:p14="http://schemas.microsoft.com/office/powerpoint/2010/main" val="425422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DF936E-D598-45FF-8BCC-32EDBFA22279}" type="datetimeFigureOut">
              <a:rPr lang="en-IN" smtClean="0"/>
              <a:t>30-03-2018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C43CC3-4DB4-4EF5-99C2-1016B49E7096}" type="slidenum">
              <a:rPr lang="en-IN" smtClean="0"/>
              <a:t>‹#›</a:t>
            </a:fld>
            <a:endParaRPr lang="en-IN"/>
          </a:p>
        </p:txBody>
      </p:sp>
    </p:spTree>
    <p:extLst>
      <p:ext uri="{BB962C8B-B14F-4D97-AF65-F5344CB8AC3E}">
        <p14:creationId xmlns:p14="http://schemas.microsoft.com/office/powerpoint/2010/main" val="114437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DF936E-D598-45FF-8BCC-32EDBFA22279}" type="datetimeFigureOut">
              <a:rPr lang="en-IN" smtClean="0"/>
              <a:t>30-03-2018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C43CC3-4DB4-4EF5-99C2-1016B49E7096}" type="slidenum">
              <a:rPr lang="en-IN" smtClean="0"/>
              <a:t>‹#›</a:t>
            </a:fld>
            <a:endParaRPr lang="en-IN"/>
          </a:p>
        </p:txBody>
      </p:sp>
    </p:spTree>
    <p:extLst>
      <p:ext uri="{BB962C8B-B14F-4D97-AF65-F5344CB8AC3E}">
        <p14:creationId xmlns:p14="http://schemas.microsoft.com/office/powerpoint/2010/main" val="360105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F936E-D598-45FF-8BCC-32EDBFA22279}" type="datetimeFigureOut">
              <a:rPr lang="en-IN" smtClean="0"/>
              <a:t>30-03-2018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C43CC3-4DB4-4EF5-99C2-1016B49E7096}" type="slidenum">
              <a:rPr lang="en-IN" smtClean="0"/>
              <a:t>‹#›</a:t>
            </a:fld>
            <a:endParaRPr lang="en-IN"/>
          </a:p>
        </p:txBody>
      </p:sp>
    </p:spTree>
    <p:extLst>
      <p:ext uri="{BB962C8B-B14F-4D97-AF65-F5344CB8AC3E}">
        <p14:creationId xmlns:p14="http://schemas.microsoft.com/office/powerpoint/2010/main" val="124328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F936E-D598-45FF-8BCC-32EDBFA22279}" type="datetimeFigureOut">
              <a:rPr lang="en-IN" smtClean="0"/>
              <a:t>30-03-2018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C43CC3-4DB4-4EF5-99C2-1016B49E7096}" type="slidenum">
              <a:rPr lang="en-IN" smtClean="0"/>
              <a:t>‹#›</a:t>
            </a:fld>
            <a:endParaRPr lang="en-IN"/>
          </a:p>
        </p:txBody>
      </p:sp>
    </p:spTree>
    <p:extLst>
      <p:ext uri="{BB962C8B-B14F-4D97-AF65-F5344CB8AC3E}">
        <p14:creationId xmlns:p14="http://schemas.microsoft.com/office/powerpoint/2010/main" val="2874991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F936E-D598-45FF-8BCC-32EDBFA22279}" type="datetimeFigureOut">
              <a:rPr lang="en-IN" smtClean="0"/>
              <a:t>30-03-2018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C43CC3-4DB4-4EF5-99C2-1016B49E7096}" type="slidenum">
              <a:rPr lang="en-IN" smtClean="0"/>
              <a:t>‹#›</a:t>
            </a:fld>
            <a:endParaRPr lang="en-IN"/>
          </a:p>
        </p:txBody>
      </p:sp>
    </p:spTree>
    <p:extLst>
      <p:ext uri="{BB962C8B-B14F-4D97-AF65-F5344CB8AC3E}">
        <p14:creationId xmlns:p14="http://schemas.microsoft.com/office/powerpoint/2010/main" val="160411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F936E-D598-45FF-8BCC-32EDBFA22279}" type="datetimeFigureOut">
              <a:rPr lang="en-IN" smtClean="0"/>
              <a:t>30-03-2018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43CC3-4DB4-4EF5-99C2-1016B49E7096}" type="slidenum">
              <a:rPr lang="en-IN" smtClean="0"/>
              <a:t>‹#›</a:t>
            </a:fld>
            <a:endParaRPr lang="en-IN"/>
          </a:p>
        </p:txBody>
      </p:sp>
    </p:spTree>
    <p:extLst>
      <p:ext uri="{BB962C8B-B14F-4D97-AF65-F5344CB8AC3E}">
        <p14:creationId xmlns:p14="http://schemas.microsoft.com/office/powerpoint/2010/main" val="3826109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stats.stackexchange.com/questions/140148/how-can-an-artificial-neural-network-ann-be-used-for-unsupervised-cluste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45672" y="1901536"/>
            <a:ext cx="8922327" cy="3356264"/>
          </a:xfrm>
        </p:spPr>
        <p:txBody>
          <a:bodyPr>
            <a:normAutofit/>
          </a:bodyPr>
          <a:lstStyle/>
          <a:p>
            <a:pPr algn="l"/>
            <a:r>
              <a:rPr lang="en-IN" dirty="0"/>
              <a:t>In general, any machine learning problem can be assigned to one of two </a:t>
            </a:r>
            <a:r>
              <a:rPr lang="en-IN" dirty="0" smtClean="0"/>
              <a:t>broad</a:t>
            </a:r>
          </a:p>
          <a:p>
            <a:pPr algn="l"/>
            <a:r>
              <a:rPr lang="en-IN" dirty="0" smtClean="0"/>
              <a:t>classifications</a:t>
            </a:r>
            <a:r>
              <a:rPr lang="en-IN" dirty="0"/>
              <a:t>:</a:t>
            </a:r>
          </a:p>
          <a:p>
            <a:pPr algn="l"/>
            <a:r>
              <a:rPr lang="en-IN" sz="3100" i="1" dirty="0"/>
              <a:t>supervised </a:t>
            </a:r>
            <a:r>
              <a:rPr lang="en-IN" sz="3100" i="1" dirty="0" smtClean="0"/>
              <a:t>learning</a:t>
            </a:r>
          </a:p>
          <a:p>
            <a:pPr algn="l"/>
            <a:r>
              <a:rPr lang="en-IN" sz="3100" i="1" dirty="0" smtClean="0"/>
              <a:t> </a:t>
            </a:r>
            <a:r>
              <a:rPr lang="en-IN" sz="3100" i="1" dirty="0"/>
              <a:t>OR</a:t>
            </a:r>
          </a:p>
          <a:p>
            <a:pPr algn="l"/>
            <a:r>
              <a:rPr lang="en-IN" sz="3100" i="1" dirty="0"/>
              <a:t>unsupervised </a:t>
            </a:r>
            <a:r>
              <a:rPr lang="en-IN" sz="3100" i="1" dirty="0" smtClean="0"/>
              <a:t>learning.</a:t>
            </a:r>
          </a:p>
          <a:p>
            <a:pPr algn="l"/>
            <a:endParaRPr lang="en-IN" sz="3100" i="1" dirty="0"/>
          </a:p>
        </p:txBody>
      </p:sp>
      <p:sp>
        <p:nvSpPr>
          <p:cNvPr id="2" name="TextBox 1"/>
          <p:cNvSpPr txBox="1"/>
          <p:nvPr/>
        </p:nvSpPr>
        <p:spPr>
          <a:xfrm>
            <a:off x="1278082" y="675409"/>
            <a:ext cx="9590809" cy="523220"/>
          </a:xfrm>
          <a:prstGeom prst="rect">
            <a:avLst/>
          </a:prstGeom>
          <a:noFill/>
        </p:spPr>
        <p:txBody>
          <a:bodyPr wrap="square" rtlCol="0">
            <a:spAutoFit/>
          </a:bodyPr>
          <a:lstStyle/>
          <a:p>
            <a:pPr algn="ctr"/>
            <a:r>
              <a:rPr lang="en-IN" sz="2800" dirty="0" smtClean="0">
                <a:latin typeface="Algerian" panose="04020705040A02060702" pitchFamily="82" charset="0"/>
              </a:rPr>
              <a:t>Artificial Intelligence</a:t>
            </a:r>
            <a:endParaRPr lang="en-IN" sz="2800" dirty="0">
              <a:latin typeface="Algerian" panose="04020705040A02060702" pitchFamily="82" charset="0"/>
            </a:endParaRPr>
          </a:p>
        </p:txBody>
      </p:sp>
      <p:pic>
        <p:nvPicPr>
          <p:cNvPr id="4" name="Picture 4" descr="Image result for relation between machine learning and artificial intelligence deep learning and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754" y="2867891"/>
            <a:ext cx="6890327" cy="3875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754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539826" y="200474"/>
            <a:ext cx="11329948" cy="6373096"/>
          </a:xfrm>
          <a:prstGeom prst="rect">
            <a:avLst/>
          </a:prstGeom>
        </p:spPr>
      </p:pic>
    </p:spTree>
    <p:extLst>
      <p:ext uri="{BB962C8B-B14F-4D97-AF65-F5344CB8AC3E}">
        <p14:creationId xmlns:p14="http://schemas.microsoft.com/office/powerpoint/2010/main" val="2923538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sz="half" idx="1"/>
          </p:nvPr>
        </p:nvPicPr>
        <p:blipFill>
          <a:blip r:embed="rId2"/>
          <a:stretch>
            <a:fillRect/>
          </a:stretch>
        </p:blipFill>
        <p:spPr>
          <a:xfrm>
            <a:off x="838200" y="2543969"/>
            <a:ext cx="5181600" cy="2914650"/>
          </a:xfrm>
          <a:prstGeom prst="rect">
            <a:avLst/>
          </a:prstGeom>
        </p:spPr>
      </p:pic>
      <p:pic>
        <p:nvPicPr>
          <p:cNvPr id="5" name="Content Placeholder 4"/>
          <p:cNvPicPr>
            <a:picLocks noGrp="1" noChangeAspect="1"/>
          </p:cNvPicPr>
          <p:nvPr>
            <p:ph sz="half" idx="2"/>
          </p:nvPr>
        </p:nvPicPr>
        <p:blipFill>
          <a:blip r:embed="rId3"/>
          <a:stretch>
            <a:fillRect/>
          </a:stretch>
        </p:blipFill>
        <p:spPr>
          <a:xfrm>
            <a:off x="6172200" y="2543969"/>
            <a:ext cx="5181600" cy="2914650"/>
          </a:xfrm>
          <a:prstGeom prst="rect">
            <a:avLst/>
          </a:prstGeom>
        </p:spPr>
      </p:pic>
    </p:spTree>
    <p:extLst>
      <p:ext uri="{BB962C8B-B14F-4D97-AF65-F5344CB8AC3E}">
        <p14:creationId xmlns:p14="http://schemas.microsoft.com/office/powerpoint/2010/main" val="4045411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1"/>
          </p:nvPr>
        </p:nvPicPr>
        <p:blipFill>
          <a:blip r:embed="rId3"/>
          <a:stretch>
            <a:fillRect/>
          </a:stretch>
        </p:blipFill>
        <p:spPr>
          <a:xfrm>
            <a:off x="838200" y="2543969"/>
            <a:ext cx="5181600" cy="2914650"/>
          </a:xfrm>
          <a:prstGeom prst="rect">
            <a:avLst/>
          </a:prstGeom>
        </p:spPr>
      </p:pic>
      <p:pic>
        <p:nvPicPr>
          <p:cNvPr id="6" name="Content Placeholder 5"/>
          <p:cNvPicPr>
            <a:picLocks noGrp="1" noChangeAspect="1"/>
          </p:cNvPicPr>
          <p:nvPr>
            <p:ph sz="half" idx="2"/>
          </p:nvPr>
        </p:nvPicPr>
        <p:blipFill>
          <a:blip r:embed="rId4"/>
          <a:stretch>
            <a:fillRect/>
          </a:stretch>
        </p:blipFill>
        <p:spPr>
          <a:xfrm>
            <a:off x="6172200" y="2543969"/>
            <a:ext cx="5181600" cy="2914650"/>
          </a:xfrm>
          <a:prstGeom prst="rect">
            <a:avLst/>
          </a:prstGeom>
        </p:spPr>
      </p:pic>
    </p:spTree>
    <p:extLst>
      <p:ext uri="{BB962C8B-B14F-4D97-AF65-F5344CB8AC3E}">
        <p14:creationId xmlns:p14="http://schemas.microsoft.com/office/powerpoint/2010/main" val="117186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1"/>
          </p:nvPr>
        </p:nvPicPr>
        <p:blipFill>
          <a:blip r:embed="rId2"/>
          <a:stretch>
            <a:fillRect/>
          </a:stretch>
        </p:blipFill>
        <p:spPr>
          <a:xfrm>
            <a:off x="838200" y="2543969"/>
            <a:ext cx="5181600" cy="2914650"/>
          </a:xfrm>
          <a:prstGeom prst="rect">
            <a:avLst/>
          </a:prstGeom>
        </p:spPr>
      </p:pic>
      <p:sp>
        <p:nvSpPr>
          <p:cNvPr id="4" name="Content Placeholder 3"/>
          <p:cNvSpPr>
            <a:spLocks noGrp="1"/>
          </p:cNvSpPr>
          <p:nvPr>
            <p:ph sz="half" idx="2"/>
          </p:nvPr>
        </p:nvSpPr>
        <p:spPr/>
        <p:txBody>
          <a:bodyPr>
            <a:normAutofit/>
          </a:bodyPr>
          <a:lstStyle/>
          <a:p>
            <a:pPr marL="0" indent="0">
              <a:buNone/>
            </a:pPr>
            <a:r>
              <a:rPr lang="en-IN" sz="1800" dirty="0" smtClean="0"/>
              <a:t>p Is the number of independent variables</a:t>
            </a:r>
          </a:p>
          <a:p>
            <a:pPr marL="0" indent="0">
              <a:buNone/>
            </a:pPr>
            <a:r>
              <a:rPr lang="en-IN" sz="1800" dirty="0" smtClean="0"/>
              <a:t>On adding a independent variable R^2 increases and adjusted R^2 decreases</a:t>
            </a:r>
          </a:p>
          <a:p>
            <a:pPr marL="0" indent="0">
              <a:buNone/>
            </a:pPr>
            <a:r>
              <a:rPr lang="en-IN" sz="1800" dirty="0" smtClean="0"/>
              <a:t>If independent variable is not helping the model then there would be decrease in adjusted R^2</a:t>
            </a:r>
          </a:p>
          <a:p>
            <a:pPr marL="0" indent="0">
              <a:buNone/>
            </a:pPr>
            <a:r>
              <a:rPr lang="en-IN" sz="1800" dirty="0" smtClean="0"/>
              <a:t>For different combinations of independent variables increase in adjusted R^2 signifies better model</a:t>
            </a:r>
          </a:p>
          <a:p>
            <a:pPr marL="0" indent="0">
              <a:buNone/>
            </a:pPr>
            <a:r>
              <a:rPr lang="en-IN" sz="1800" dirty="0" smtClean="0"/>
              <a:t>And decrease in adjusted R^2 signifies bad model</a:t>
            </a:r>
          </a:p>
          <a:p>
            <a:pPr marL="0" indent="0">
              <a:buNone/>
            </a:pPr>
            <a:endParaRPr lang="en-IN" sz="1800" dirty="0" smtClean="0"/>
          </a:p>
          <a:p>
            <a:pPr marL="0" indent="0">
              <a:buNone/>
            </a:pPr>
            <a:endParaRPr lang="en-IN" sz="1800" dirty="0"/>
          </a:p>
        </p:txBody>
      </p:sp>
    </p:spTree>
    <p:extLst>
      <p:ext uri="{BB962C8B-B14F-4D97-AF65-F5344CB8AC3E}">
        <p14:creationId xmlns:p14="http://schemas.microsoft.com/office/powerpoint/2010/main" val="25546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Image result for relation between machine learning and artificial intelligence deep learning and data scienc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543461"/>
            <a:ext cx="5181600" cy="29156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b="8142"/>
          <a:stretch/>
        </p:blipFill>
        <p:spPr bwMode="auto">
          <a:xfrm>
            <a:off x="6172200" y="2152850"/>
            <a:ext cx="5181600" cy="3395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87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Image result for relation between machine learning and artificial intelligence deep learning and data scienc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4000" y="2048669"/>
            <a:ext cx="3810000" cy="3905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relation between machine learning and artificial intelligence deep learning and data scienc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349110"/>
            <a:ext cx="5181600" cy="330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64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Supervised learning problems are categorized into "</a:t>
            </a:r>
            <a:r>
              <a:rPr lang="en-IN" dirty="0" smtClean="0"/>
              <a:t>regression“(continuous output) </a:t>
            </a:r>
            <a:r>
              <a:rPr lang="en-IN" dirty="0"/>
              <a:t>and "</a:t>
            </a:r>
            <a:r>
              <a:rPr lang="en-IN" dirty="0" smtClean="0"/>
              <a:t>classification“(discrete output) </a:t>
            </a:r>
            <a:r>
              <a:rPr lang="en-IN" dirty="0"/>
              <a:t>problems</a:t>
            </a:r>
            <a:r>
              <a:rPr lang="en-IN" dirty="0" smtClean="0"/>
              <a:t>.</a:t>
            </a:r>
          </a:p>
          <a:p>
            <a:r>
              <a:rPr lang="en-IN" dirty="0" smtClean="0"/>
              <a:t>Unsupervised </a:t>
            </a:r>
            <a:r>
              <a:rPr lang="en-IN" dirty="0"/>
              <a:t>learning, </a:t>
            </a:r>
            <a:r>
              <a:rPr lang="en-IN" dirty="0" smtClean="0"/>
              <a:t>allows </a:t>
            </a:r>
            <a:r>
              <a:rPr lang="en-IN" dirty="0"/>
              <a:t>us to approach problems with little </a:t>
            </a:r>
            <a:r>
              <a:rPr lang="en-IN" dirty="0" err="1" smtClean="0"/>
              <a:t>ono</a:t>
            </a:r>
            <a:r>
              <a:rPr lang="en-IN" dirty="0" smtClean="0"/>
              <a:t> </a:t>
            </a:r>
            <a:r>
              <a:rPr lang="en-IN" dirty="0"/>
              <a:t>idea what </a:t>
            </a:r>
            <a:r>
              <a:rPr lang="en-IN" dirty="0" smtClean="0"/>
              <a:t>our results </a:t>
            </a:r>
            <a:r>
              <a:rPr lang="en-IN" dirty="0"/>
              <a:t>should look like</a:t>
            </a:r>
            <a:r>
              <a:rPr lang="en-IN" dirty="0" smtClean="0"/>
              <a:t>.</a:t>
            </a:r>
            <a:r>
              <a:rPr lang="en-IN" dirty="0"/>
              <a:t> We can derive this structure by clustering the data based on relationships among the variables in the data</a:t>
            </a:r>
            <a:r>
              <a:rPr lang="en-IN" dirty="0" smtClean="0"/>
              <a:t>.</a:t>
            </a:r>
          </a:p>
          <a:p>
            <a:r>
              <a:rPr lang="en-IN" dirty="0" smtClean="0"/>
              <a:t>Deep </a:t>
            </a:r>
            <a:r>
              <a:rPr lang="en-IN" dirty="0" err="1" smtClean="0"/>
              <a:t>Learning,The</a:t>
            </a:r>
            <a:r>
              <a:rPr lang="en-IN" dirty="0" smtClean="0"/>
              <a:t> </a:t>
            </a:r>
            <a:r>
              <a:rPr lang="en-IN" dirty="0"/>
              <a:t>learning algorithm of a neural network can either be supervised or </a:t>
            </a:r>
            <a:r>
              <a:rPr lang="en-IN" dirty="0" smtClean="0"/>
              <a:t>unsupervised. </a:t>
            </a:r>
            <a:r>
              <a:rPr lang="en-IN" dirty="0" smtClean="0">
                <a:hlinkClick r:id="rId2"/>
              </a:rPr>
              <a:t>imp</a:t>
            </a:r>
            <a:endParaRPr lang="en-IN" dirty="0"/>
          </a:p>
        </p:txBody>
      </p:sp>
    </p:spTree>
    <p:extLst>
      <p:ext uri="{BB962C8B-B14F-4D97-AF65-F5344CB8AC3E}">
        <p14:creationId xmlns:p14="http://schemas.microsoft.com/office/powerpoint/2010/main" val="119270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Our hypothesis function has the general form:</a:t>
            </a:r>
          </a:p>
          <a:p>
            <a:r>
              <a:rPr lang="en-IN" dirty="0"/>
              <a:t>y^ = h</a:t>
            </a:r>
            <a:r>
              <a:rPr lang="el-GR" dirty="0"/>
              <a:t>θ(</a:t>
            </a:r>
            <a:r>
              <a:rPr lang="en-IN" dirty="0"/>
              <a:t>x) = </a:t>
            </a:r>
            <a:r>
              <a:rPr lang="el-GR" dirty="0"/>
              <a:t>θ0 +θ1</a:t>
            </a:r>
            <a:r>
              <a:rPr lang="en-IN" dirty="0" smtClean="0"/>
              <a:t>x</a:t>
            </a:r>
          </a:p>
          <a:p>
            <a:r>
              <a:rPr lang="en-IN" dirty="0"/>
              <a:t>We can measure the accuracy of our hypothesis function by using a cost </a:t>
            </a:r>
            <a:r>
              <a:rPr lang="en-IN" dirty="0" smtClean="0"/>
              <a:t>function(</a:t>
            </a:r>
            <a:r>
              <a:rPr lang="en-IN" dirty="0"/>
              <a:t>Squared error </a:t>
            </a:r>
            <a:r>
              <a:rPr lang="en-IN" dirty="0" smtClean="0"/>
              <a:t>function)</a:t>
            </a:r>
          </a:p>
          <a:p>
            <a:r>
              <a:rPr lang="en-IN" dirty="0"/>
              <a:t>If we try to think of it in visual terms, our training data set is scattered on the x-y plane. We are trying to </a:t>
            </a:r>
            <a:r>
              <a:rPr lang="en-IN" dirty="0" smtClean="0"/>
              <a:t>make straight line </a:t>
            </a:r>
            <a:r>
              <a:rPr lang="en-IN" dirty="0"/>
              <a:t>which passes through this scattered set of data</a:t>
            </a:r>
            <a:r>
              <a:rPr lang="en-IN" dirty="0" smtClean="0"/>
              <a:t>.</a:t>
            </a:r>
          </a:p>
          <a:p>
            <a:r>
              <a:rPr lang="en-IN" dirty="0" smtClean="0"/>
              <a:t> </a:t>
            </a:r>
            <a:r>
              <a:rPr lang="en-IN" dirty="0"/>
              <a:t>Our objective is to get the </a:t>
            </a:r>
            <a:r>
              <a:rPr lang="en-IN" dirty="0" smtClean="0"/>
              <a:t>best possible </a:t>
            </a:r>
            <a:r>
              <a:rPr lang="en-IN" dirty="0"/>
              <a:t>line. The best possible line will be such so that the average squared vertical distances of the </a:t>
            </a:r>
            <a:r>
              <a:rPr lang="en-IN" dirty="0" smtClean="0"/>
              <a:t>scattered points </a:t>
            </a:r>
            <a:r>
              <a:rPr lang="en-IN" dirty="0"/>
              <a:t>from the line will be the least</a:t>
            </a:r>
            <a:r>
              <a:rPr lang="en-IN" dirty="0" smtClean="0"/>
              <a:t>.</a:t>
            </a:r>
          </a:p>
          <a:p>
            <a:r>
              <a:rPr lang="en-IN" dirty="0" smtClean="0"/>
              <a:t> </a:t>
            </a:r>
            <a:r>
              <a:rPr lang="en-IN" dirty="0"/>
              <a:t>In the best case, the line should pass through all the points of </a:t>
            </a:r>
            <a:r>
              <a:rPr lang="en-IN" dirty="0" smtClean="0"/>
              <a:t>our training </a:t>
            </a:r>
            <a:r>
              <a:rPr lang="en-IN" dirty="0"/>
              <a:t>data set. In such a case the value </a:t>
            </a:r>
            <a:r>
              <a:rPr lang="en-IN" dirty="0" smtClean="0"/>
              <a:t>of </a:t>
            </a:r>
            <a:r>
              <a:rPr lang="en-IN" dirty="0"/>
              <a:t>J(</a:t>
            </a:r>
            <a:r>
              <a:rPr lang="el-GR" dirty="0"/>
              <a:t>θ0,θ1)</a:t>
            </a:r>
            <a:r>
              <a:rPr lang="en-IN" dirty="0" smtClean="0"/>
              <a:t> </a:t>
            </a:r>
            <a:r>
              <a:rPr lang="en-IN" dirty="0"/>
              <a:t>will be 0.</a:t>
            </a:r>
            <a:endParaRPr lang="en-IN" dirty="0" smtClean="0"/>
          </a:p>
        </p:txBody>
      </p:sp>
    </p:spTree>
    <p:extLst>
      <p:ext uri="{BB962C8B-B14F-4D97-AF65-F5344CB8AC3E}">
        <p14:creationId xmlns:p14="http://schemas.microsoft.com/office/powerpoint/2010/main" val="1063261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So we have our hypothesis function and we have a way of measuring how well it 􀃒</a:t>
            </a:r>
            <a:r>
              <a:rPr lang="en-IN" dirty="0" err="1"/>
              <a:t>ts</a:t>
            </a:r>
            <a:r>
              <a:rPr lang="en-IN" dirty="0"/>
              <a:t> into the data. Now we</a:t>
            </a:r>
          </a:p>
          <a:p>
            <a:r>
              <a:rPr lang="en-IN" dirty="0"/>
              <a:t>need to estimate the parameters in hypothesis function. That's where </a:t>
            </a:r>
            <a:r>
              <a:rPr lang="en-IN" dirty="0" smtClean="0"/>
              <a:t>gradient </a:t>
            </a:r>
            <a:r>
              <a:rPr lang="en-IN" dirty="0"/>
              <a:t>descent comes in</a:t>
            </a:r>
            <a:r>
              <a:rPr lang="en-IN" dirty="0" smtClean="0"/>
              <a:t>.</a:t>
            </a:r>
          </a:p>
          <a:p>
            <a:r>
              <a:rPr lang="en-IN" dirty="0"/>
              <a:t>The way we do this is by taking the derivative (the tangential line to a function) of our cost function. The slope</a:t>
            </a:r>
          </a:p>
          <a:p>
            <a:r>
              <a:rPr lang="en-IN" dirty="0"/>
              <a:t>of the tangent is the derivative at that point and it will give us a direction to move towards. We make steps</a:t>
            </a:r>
          </a:p>
          <a:p>
            <a:r>
              <a:rPr lang="en-IN" dirty="0"/>
              <a:t>down the cost function in the direction with the steepest descent, and the size of each step is determined by</a:t>
            </a:r>
          </a:p>
          <a:p>
            <a:r>
              <a:rPr lang="en-IN" dirty="0"/>
              <a:t>the parameter α, which is called the learning rate</a:t>
            </a:r>
            <a:r>
              <a:rPr lang="en-IN" dirty="0" smtClean="0"/>
              <a:t>.</a:t>
            </a:r>
          </a:p>
          <a:p>
            <a:r>
              <a:rPr lang="en-IN" dirty="0"/>
              <a:t>The point of all this is that if we start with a guess for our hypothesis and then repeatedly apply these gradient</a:t>
            </a:r>
          </a:p>
          <a:p>
            <a:r>
              <a:rPr lang="en-IN" dirty="0"/>
              <a:t>descent equations, our hypothesis will become more and more accurate</a:t>
            </a:r>
          </a:p>
        </p:txBody>
      </p:sp>
    </p:spTree>
    <p:extLst>
      <p:ext uri="{BB962C8B-B14F-4D97-AF65-F5344CB8AC3E}">
        <p14:creationId xmlns:p14="http://schemas.microsoft.com/office/powerpoint/2010/main" val="274189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882" t="14878" r="2001" b="5124"/>
          <a:stretch/>
        </p:blipFill>
        <p:spPr>
          <a:xfrm>
            <a:off x="838200" y="1873223"/>
            <a:ext cx="10515600" cy="4621096"/>
          </a:xfrm>
          <a:prstGeom prst="rect">
            <a:avLst/>
          </a:prstGeom>
        </p:spPr>
      </p:pic>
    </p:spTree>
    <p:extLst>
      <p:ext uri="{BB962C8B-B14F-4D97-AF65-F5344CB8AC3E}">
        <p14:creationId xmlns:p14="http://schemas.microsoft.com/office/powerpoint/2010/main" val="2826063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dirty="0"/>
              <a:t>.How do I know which </a:t>
            </a:r>
            <a:r>
              <a:rPr lang="en-IN" dirty="0" smtClean="0"/>
              <a:t>model to </a:t>
            </a:r>
            <a:r>
              <a:rPr lang="en-IN" dirty="0"/>
              <a:t>choose for my problem?</a:t>
            </a:r>
          </a:p>
          <a:p>
            <a:r>
              <a:rPr lang="en-IN" dirty="0"/>
              <a:t>First, you need to figure out whether your problem is linear or non linear. </a:t>
            </a:r>
            <a:r>
              <a:rPr lang="en-IN" dirty="0" smtClean="0"/>
              <a:t>Then</a:t>
            </a:r>
            <a:r>
              <a:rPr lang="en-IN" dirty="0"/>
              <a:t>:</a:t>
            </a:r>
          </a:p>
          <a:p>
            <a:r>
              <a:rPr lang="en-IN" dirty="0"/>
              <a:t>If your problem is linear, you should go for Simple Linear Regression if you only have one feature, and Multiple Linear Regression if you have several features.</a:t>
            </a:r>
          </a:p>
          <a:p>
            <a:r>
              <a:rPr lang="en-IN" dirty="0"/>
              <a:t>If your problem is non linear, you should go for Polynomial Regression, SVR, Decision Tree or Random Forest. </a:t>
            </a:r>
          </a:p>
        </p:txBody>
      </p:sp>
    </p:spTree>
    <p:extLst>
      <p:ext uri="{BB962C8B-B14F-4D97-AF65-F5344CB8AC3E}">
        <p14:creationId xmlns:p14="http://schemas.microsoft.com/office/powerpoint/2010/main" val="198170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How can I improve each of these models ?</a:t>
            </a:r>
          </a:p>
          <a:p>
            <a:r>
              <a:rPr lang="en-IN" dirty="0"/>
              <a:t>In Part 10 - Model Selection, you will find the second section dedicated to Parameter Tuning, that will allow you to improve the performance of your models, by tuning them. You probably already noticed that each model is composed of two types of parameters:</a:t>
            </a:r>
            <a:br>
              <a:rPr lang="en-IN" dirty="0"/>
            </a:br>
            <a:endParaRPr lang="en-IN" dirty="0"/>
          </a:p>
          <a:p>
            <a:r>
              <a:rPr lang="en-IN" dirty="0"/>
              <a:t>the parameters that are learnt, for example the coefficients in Linear Regression,</a:t>
            </a:r>
          </a:p>
          <a:p>
            <a:r>
              <a:rPr lang="en-IN" dirty="0"/>
              <a:t>the </a:t>
            </a:r>
            <a:r>
              <a:rPr lang="en-IN" dirty="0" err="1"/>
              <a:t>hyperparameters</a:t>
            </a:r>
            <a:r>
              <a:rPr lang="en-IN" dirty="0"/>
              <a:t>.</a:t>
            </a:r>
          </a:p>
          <a:p>
            <a:r>
              <a:rPr lang="en-IN" dirty="0"/>
              <a:t>The </a:t>
            </a:r>
            <a:r>
              <a:rPr lang="en-IN" dirty="0" err="1"/>
              <a:t>hyperparameters</a:t>
            </a:r>
            <a:r>
              <a:rPr lang="en-IN" dirty="0"/>
              <a:t> are the parameters that are not learnt and that are fixed values inside the model equations. For example, the regularization parameter lambda or the penalty parameter C are </a:t>
            </a:r>
            <a:r>
              <a:rPr lang="en-IN" dirty="0" err="1"/>
              <a:t>hyperparameters</a:t>
            </a:r>
            <a:r>
              <a:rPr lang="en-IN" dirty="0"/>
              <a:t>. So far we used the default value of these </a:t>
            </a:r>
            <a:r>
              <a:rPr lang="en-IN" dirty="0" err="1"/>
              <a:t>hyperparameters</a:t>
            </a:r>
            <a:r>
              <a:rPr lang="en-IN" dirty="0"/>
              <a:t>, and we haven't searched for their optimal value so that your model reaches even higher performance. Finding their optimal value is exactly what Parameter Tuning is about</a:t>
            </a:r>
            <a:r>
              <a:rPr lang="en-IN" dirty="0" smtClean="0"/>
              <a:t>.</a:t>
            </a:r>
            <a:endParaRPr lang="en-IN" dirty="0"/>
          </a:p>
          <a:p>
            <a:endParaRPr lang="en-IN" dirty="0"/>
          </a:p>
        </p:txBody>
      </p:sp>
    </p:spTree>
    <p:extLst>
      <p:ext uri="{BB962C8B-B14F-4D97-AF65-F5344CB8AC3E}">
        <p14:creationId xmlns:p14="http://schemas.microsoft.com/office/powerpoint/2010/main" val="4198087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4787</TotalTime>
  <Words>636</Words>
  <Application>Microsoft Office PowerPoint</Application>
  <PresentationFormat>Widescreen</PresentationFormat>
  <Paragraphs>44</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23</cp:revision>
  <dcterms:created xsi:type="dcterms:W3CDTF">2018-03-22T09:47:05Z</dcterms:created>
  <dcterms:modified xsi:type="dcterms:W3CDTF">2018-03-31T17:02:28Z</dcterms:modified>
</cp:coreProperties>
</file>