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80" r:id="rId20"/>
    <p:sldId id="274" r:id="rId21"/>
    <p:sldId id="275" r:id="rId22"/>
    <p:sldId id="276" r:id="rId23"/>
    <p:sldId id="277" r:id="rId24"/>
    <p:sldId id="27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281" r:id="rId43"/>
    <p:sldId id="282" r:id="rId44"/>
    <p:sldId id="308" r:id="rId45"/>
    <p:sldId id="309" r:id="rId46"/>
    <p:sldId id="283" r:id="rId47"/>
    <p:sldId id="284" r:id="rId48"/>
    <p:sldId id="311" r:id="rId49"/>
    <p:sldId id="285" r:id="rId50"/>
    <p:sldId id="312" r:id="rId51"/>
    <p:sldId id="286" r:id="rId52"/>
    <p:sldId id="287" r:id="rId53"/>
    <p:sldId id="28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43" autoAdjust="0"/>
  </p:normalViewPr>
  <p:slideViewPr>
    <p:cSldViewPr>
      <p:cViewPr>
        <p:scale>
          <a:sx n="70" d="100"/>
          <a:sy n="70" d="100"/>
        </p:scale>
        <p:origin x="-138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B3FE-B6E4-4532-AC86-E9C4FBE6F4BC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58616-D74B-4AFE-9747-56BFA5106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5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repeatedly chooses an unassigned variable, and then tries all values in the domain of that variable in turn, trying to extend each one into a solution via a recursive call. If the call succeeds, the solution is returned, and if it fails, the assignment is restored to the previous state, and we try the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value. If no value works then we return failure. </a:t>
            </a:r>
          </a:p>
          <a:p>
            <a:endParaRPr lang="en-I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BACKTRACKING-SEARCH keeps only a single representation of a state (assignment)</a:t>
            </a:r>
          </a:p>
          <a:p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alters that representation rather than creating new ones 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8616-D74B-4AFE-9747-56BFA5106A5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9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(6.3.1) Which variable should be assigned next (SELECT-UNASSIGNED-VARIABLE),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what order should its values be tried (ORDER-DOMAIN-VALUES)?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(6.3.2) What inferences should be performed at each step in the search (INFERENCE)?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(6.3.3) Can we BACKTRACK more than one step when appropriate?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(6.3.4) Can we save and reuse partial results from the search?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8616-D74B-4AFE-9747-56BFA5106A5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choosing the variable with the fewest “legal” values—is called the</a:t>
            </a:r>
          </a:p>
          <a:p>
            <a:r>
              <a:rPr lang="en-IN" dirty="0" smtClean="0"/>
              <a:t>minimum-remaining-values (MRV) heuristic. It also has been called the “most constrained</a:t>
            </a:r>
          </a:p>
          <a:p>
            <a:r>
              <a:rPr lang="en-IN" dirty="0" smtClean="0"/>
              <a:t>variable™ or “fail-first” heuristic, the latter because it picks a variable that is most likely to</a:t>
            </a:r>
          </a:p>
          <a:p>
            <a:r>
              <a:rPr lang="en-IN" dirty="0" smtClean="0"/>
              <a:t>cause a failure soon, thereby pruning the search tree.</a:t>
            </a:r>
          </a:p>
          <a:p>
            <a:r>
              <a:rPr lang="en-IN" dirty="0" smtClean="0"/>
              <a:t>If some variable X has no legal values</a:t>
            </a:r>
          </a:p>
          <a:p>
            <a:r>
              <a:rPr lang="en-IN" dirty="0" smtClean="0"/>
              <a:t>left, the MRV heuristic will select X and failure will be detected immediately—avoiding</a:t>
            </a:r>
          </a:p>
          <a:p>
            <a:r>
              <a:rPr lang="en-IN" dirty="0" smtClean="0"/>
              <a:t>pointless searches through other variables.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after the assignments for WA = red and NT = green in Figure 6.6,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only one possible value for SA, so it makes sense to assign SA = blue next rather than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assigning Q. In fact, after SA is assigned, the choices for Q, NSW, and V are all forced.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8616-D74B-4AFE-9747-56BFA5106A5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3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MRV heuristic doesn’t help at all in choosing the first region to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Australia,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initially every region has three legal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case, the degree heuristic comes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handy. It attempts to reduce the branching factor on future choices by selecting the variable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involved in the largest number of constraints on other unassigned variables. 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6.1, SA is the variable with highest degree, 5; the other variables have degree 2 or 3, except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T, which has degree 0. In fact, once SA is chosen, applying the degree heuristic solves the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without any false steps—you can choose any consistent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each choice point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still arrive at a solution with no backtracking. 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minimum-remaining-values heuristic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usually a more powerful guide, but the degree heuristic can be useful as a tie-breaker.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8616-D74B-4AFE-9747-56BFA5106A5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0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Once a variable has been selected, the algorithm must decide on the order in which to</a:t>
            </a:r>
          </a:p>
          <a:p>
            <a:r>
              <a:rPr lang="en-IN" dirty="0" smtClean="0"/>
              <a:t>examine its values. The least-constraining-value heuristic is effective for this. It prefers</a:t>
            </a:r>
          </a:p>
          <a:p>
            <a:r>
              <a:rPr lang="en-IN" dirty="0" smtClean="0"/>
              <a:t>the value that rules out the fewest choices for the </a:t>
            </a:r>
            <a:r>
              <a:rPr lang="en-IN" dirty="0" err="1" smtClean="0"/>
              <a:t>neighboring</a:t>
            </a:r>
            <a:r>
              <a:rPr lang="en-IN" dirty="0" smtClean="0"/>
              <a:t> variables in the </a:t>
            </a:r>
            <a:r>
              <a:rPr lang="en-IN" dirty="0" err="1" smtClean="0"/>
              <a:t>constraintgraph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For example, suppose that in Figure 6.1 we have generated the partial assignment</a:t>
            </a:r>
          </a:p>
          <a:p>
            <a:r>
              <a:rPr lang="en-IN" dirty="0" smtClean="0"/>
              <a:t>with WA =r </a:t>
            </a:r>
            <a:r>
              <a:rPr lang="en-IN" dirty="0" err="1" smtClean="0"/>
              <a:t>ed</a:t>
            </a:r>
            <a:r>
              <a:rPr lang="en-IN" dirty="0" smtClean="0"/>
              <a:t> and NT= green and that our next choice is for Q. Blue would be a bad choice</a:t>
            </a:r>
          </a:p>
          <a:p>
            <a:r>
              <a:rPr lang="en-IN" dirty="0" smtClean="0"/>
              <a:t>because it eliminates the last legal value left for Q’s </a:t>
            </a:r>
            <a:r>
              <a:rPr lang="en-IN" dirty="0" err="1" smtClean="0"/>
              <a:t>neighbor</a:t>
            </a:r>
            <a:r>
              <a:rPr lang="en-IN" dirty="0" smtClean="0"/>
              <a:t>, SA. The least-</a:t>
            </a:r>
            <a:r>
              <a:rPr lang="en-IN" dirty="0" err="1" smtClean="0"/>
              <a:t>constrainingvalue</a:t>
            </a:r>
            <a:endParaRPr lang="en-IN" dirty="0" smtClean="0"/>
          </a:p>
          <a:p>
            <a:r>
              <a:rPr lang="en-IN" dirty="0" smtClean="0"/>
              <a:t>heuristic therefore prefers red to blue. In general, the heuristic is trying to leave the</a:t>
            </a:r>
          </a:p>
          <a:p>
            <a:r>
              <a:rPr lang="en-IN" dirty="0" smtClean="0"/>
              <a:t>maximum flexibility for subsequent variable assignments.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8616-D74B-4AFE-9747-56BFA5106A5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8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3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3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3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E018-FD04-40C6-834D-AA35CD397B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2914-009D-456D-A5D1-F3BE0FA55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624"/>
            <a:ext cx="8208912" cy="611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692696"/>
            <a:ext cx="8313036" cy="549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8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3" y="548680"/>
            <a:ext cx="8767177" cy="567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" y="548680"/>
            <a:ext cx="9081628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1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988"/>
            <a:ext cx="9144000" cy="603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2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7299"/>
            <a:ext cx="8678752" cy="583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0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0771"/>
            <a:ext cx="8568952" cy="57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34" y="476671"/>
            <a:ext cx="9210434" cy="586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3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Arc-</a:t>
            </a:r>
            <a:r>
              <a:rPr lang="en-IN" dirty="0" err="1" smtClean="0"/>
              <a:t>consistentency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A variable in a CSP is </a:t>
            </a:r>
            <a:r>
              <a:rPr lang="en-IN" sz="2800" dirty="0" smtClean="0"/>
              <a:t>arc-consistent (edge-consistent) </a:t>
            </a:r>
            <a:r>
              <a:rPr lang="en-IN" sz="2800" dirty="0"/>
              <a:t>if every value in its domain satisfies the </a:t>
            </a:r>
            <a:r>
              <a:rPr lang="en-IN" sz="2800" dirty="0" smtClean="0"/>
              <a:t>variable’s binary </a:t>
            </a:r>
            <a:r>
              <a:rPr lang="en-IN" sz="2800" dirty="0"/>
              <a:t>constraints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Xi </a:t>
            </a:r>
            <a:r>
              <a:rPr lang="en-IN" sz="2800" dirty="0"/>
              <a:t>is arc-consistent with respect to another variable </a:t>
            </a:r>
            <a:r>
              <a:rPr lang="en-IN" sz="2800" dirty="0" err="1" smtClean="0"/>
              <a:t>Xj</a:t>
            </a:r>
            <a:r>
              <a:rPr lang="en-IN" sz="2800" dirty="0" smtClean="0"/>
              <a:t>; if for </a:t>
            </a:r>
            <a:r>
              <a:rPr lang="en-IN" sz="2800" dirty="0"/>
              <a:t>every value in the current domain </a:t>
            </a:r>
            <a:r>
              <a:rPr lang="en-IN" sz="2800" dirty="0" smtClean="0"/>
              <a:t>Di </a:t>
            </a:r>
            <a:r>
              <a:rPr lang="en-IN" sz="2800" dirty="0"/>
              <a:t>there is some value in the domain </a:t>
            </a:r>
            <a:r>
              <a:rPr lang="en-IN" sz="2800" dirty="0" err="1" smtClean="0"/>
              <a:t>Dj</a:t>
            </a:r>
            <a:r>
              <a:rPr lang="en-IN" sz="2800" dirty="0" smtClean="0"/>
              <a:t> </a:t>
            </a:r>
            <a:r>
              <a:rPr lang="en-IN" sz="2800" dirty="0"/>
              <a:t>that </a:t>
            </a:r>
            <a:r>
              <a:rPr lang="en-IN" sz="2800" dirty="0" smtClean="0"/>
              <a:t>satisfies the </a:t>
            </a:r>
            <a:r>
              <a:rPr lang="en-IN" sz="2800" dirty="0"/>
              <a:t>binary constraint on the arc (</a:t>
            </a:r>
            <a:r>
              <a:rPr lang="en-IN" sz="2800" dirty="0" err="1" smtClean="0"/>
              <a:t>Xi,Xj</a:t>
            </a:r>
            <a:r>
              <a:rPr lang="en-IN" sz="2800" dirty="0" smtClean="0"/>
              <a:t>).</a:t>
            </a:r>
          </a:p>
          <a:p>
            <a:endParaRPr lang="en-IN" sz="2800" dirty="0" smtClean="0"/>
          </a:p>
          <a:p>
            <a:r>
              <a:rPr lang="en-IN" sz="2800" dirty="0"/>
              <a:t>A graph is arc-consistent if every variable is </a:t>
            </a:r>
            <a:r>
              <a:rPr lang="en-IN" sz="2800" dirty="0" err="1" smtClean="0"/>
              <a:t>arcconsistent</a:t>
            </a:r>
            <a:r>
              <a:rPr lang="en-IN" sz="2800" dirty="0" smtClean="0"/>
              <a:t> with </a:t>
            </a:r>
            <a:r>
              <a:rPr lang="en-IN" sz="2800" dirty="0"/>
              <a:t>every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3943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Consider </a:t>
            </a:r>
            <a:r>
              <a:rPr lang="en-IN" dirty="0"/>
              <a:t>the constraint </a:t>
            </a:r>
            <a:r>
              <a:rPr lang="en-IN" dirty="0" smtClean="0"/>
              <a:t>Y </a:t>
            </a:r>
            <a:r>
              <a:rPr lang="en-IN" dirty="0"/>
              <a:t>= </a:t>
            </a:r>
            <a:r>
              <a:rPr lang="en-IN" dirty="0" smtClean="0"/>
              <a:t>X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where the domain </a:t>
            </a:r>
            <a:r>
              <a:rPr lang="en-IN" dirty="0"/>
              <a:t>of both X and Y is the set of decimal digits.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write this constraint explicitly as</a:t>
            </a:r>
          </a:p>
          <a:p>
            <a:pPr marL="0" indent="0">
              <a:buNone/>
            </a:pPr>
            <a:r>
              <a:rPr lang="es-ES" dirty="0" smtClean="0"/>
              <a:t>	((</a:t>
            </a:r>
            <a:r>
              <a:rPr lang="es-ES" dirty="0"/>
              <a:t>X,Y),{(0,0),(1,1),(2,4),(3,9</a:t>
            </a:r>
            <a:r>
              <a:rPr lang="es-ES" dirty="0" smtClean="0"/>
              <a:t>)})</a:t>
            </a:r>
          </a:p>
          <a:p>
            <a:pPr marL="0" indent="0">
              <a:buNone/>
            </a:pPr>
            <a:endParaRPr lang="es-ES" dirty="0"/>
          </a:p>
          <a:p>
            <a:r>
              <a:rPr lang="en-IN" dirty="0"/>
              <a:t>To make X arc-consistent with respect to </a:t>
            </a:r>
            <a:r>
              <a:rPr lang="en-IN" dirty="0" smtClean="0"/>
              <a:t>Y, 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reduce X’s domain to {0, 1,2,3}. 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dirty="0" smtClean="0"/>
              <a:t>also make </a:t>
            </a:r>
            <a:r>
              <a:rPr lang="en-IN" dirty="0"/>
              <a:t>Y arc-consistent with respect to X, </a:t>
            </a:r>
            <a:endParaRPr lang="en-IN" dirty="0" smtClean="0"/>
          </a:p>
          <a:p>
            <a:pPr lvl="1"/>
            <a:r>
              <a:rPr lang="en-IN" dirty="0" smtClean="0"/>
              <a:t>then Y’s </a:t>
            </a:r>
            <a:r>
              <a:rPr lang="en-IN" dirty="0"/>
              <a:t>domain becomes {0, 1,4,9}, and the </a:t>
            </a:r>
            <a:r>
              <a:rPr lang="en-IN" dirty="0" smtClean="0"/>
              <a:t>whole CSP </a:t>
            </a:r>
            <a:r>
              <a:rPr lang="en-IN" dirty="0"/>
              <a:t>is arc-consistent.</a:t>
            </a:r>
          </a:p>
        </p:txBody>
      </p:sp>
    </p:spTree>
    <p:extLst>
      <p:ext uri="{BB962C8B-B14F-4D97-AF65-F5344CB8AC3E}">
        <p14:creationId xmlns:p14="http://schemas.microsoft.com/office/powerpoint/2010/main" val="27306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Sometimes we can finish the constraint propagation process and still have variables </a:t>
            </a:r>
            <a:r>
              <a:rPr lang="en-IN" dirty="0" smtClean="0"/>
              <a:t>with multiple </a:t>
            </a:r>
            <a:r>
              <a:rPr lang="en-IN" dirty="0"/>
              <a:t>possible values. </a:t>
            </a:r>
            <a:endParaRPr lang="en-IN" dirty="0" smtClean="0"/>
          </a:p>
          <a:p>
            <a:r>
              <a:rPr lang="en-IN" dirty="0" smtClean="0"/>
              <a:t>In that case we have to search for a </a:t>
            </a:r>
            <a:r>
              <a:rPr lang="en-IN" b="1" dirty="0" smtClean="0"/>
              <a:t>solution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For a CSP with n </a:t>
            </a:r>
            <a:r>
              <a:rPr lang="en-IN" dirty="0" smtClean="0"/>
              <a:t>variables of </a:t>
            </a:r>
            <a:r>
              <a:rPr lang="en-IN" dirty="0"/>
              <a:t>domain size d we would end up with a search tree where all the complete assignments (</a:t>
            </a:r>
            <a:r>
              <a:rPr lang="en-IN" dirty="0" smtClean="0"/>
              <a:t>and thus </a:t>
            </a:r>
            <a:r>
              <a:rPr lang="en-IN" dirty="0"/>
              <a:t>all the solutions) are leaf nodes at depth n. But notice that the branching factor at the </a:t>
            </a:r>
            <a:r>
              <a:rPr lang="en-IN" dirty="0" smtClean="0"/>
              <a:t>top level </a:t>
            </a:r>
            <a:r>
              <a:rPr lang="en-IN" dirty="0"/>
              <a:t>would be </a:t>
            </a:r>
            <a:r>
              <a:rPr lang="en-IN" dirty="0" err="1"/>
              <a:t>nd</a:t>
            </a:r>
            <a:r>
              <a:rPr lang="en-IN" dirty="0"/>
              <a:t> because any of d values can be assigned to any of n variables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next level</a:t>
            </a:r>
            <a:r>
              <a:rPr lang="en-IN" dirty="0"/>
              <a:t>, the branching factor is (n — 1)d, and so on for n levels.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the tree has n</a:t>
            </a:r>
            <a:r>
              <a:rPr lang="en-IN" dirty="0" smtClean="0"/>
              <a:t>!.</a:t>
            </a:r>
            <a:r>
              <a:rPr lang="en-IN" dirty="0" err="1" smtClean="0"/>
              <a:t>d</a:t>
            </a:r>
            <a:r>
              <a:rPr lang="en-IN" baseline="30000" dirty="0" err="1" smtClean="0"/>
              <a:t>n</a:t>
            </a:r>
            <a:r>
              <a:rPr lang="en-IN" dirty="0" smtClean="0"/>
              <a:t> leaves, even </a:t>
            </a:r>
            <a:r>
              <a:rPr lang="en-IN" dirty="0"/>
              <a:t>though there are only </a:t>
            </a:r>
            <a:r>
              <a:rPr lang="en-IN" dirty="0" err="1" smtClean="0"/>
              <a:t>d</a:t>
            </a:r>
            <a:r>
              <a:rPr lang="en-IN" baseline="30000" dirty="0" err="1" smtClean="0"/>
              <a:t>n</a:t>
            </a:r>
            <a:r>
              <a:rPr lang="en-IN" dirty="0" smtClean="0"/>
              <a:t> </a:t>
            </a:r>
            <a:r>
              <a:rPr lang="en-IN" dirty="0"/>
              <a:t>possible complete </a:t>
            </a:r>
            <a:r>
              <a:rPr lang="en-IN" dirty="0" smtClean="0"/>
              <a:t>assignments</a:t>
            </a:r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98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01" y="476672"/>
            <a:ext cx="8909881" cy="573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5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915"/>
            <a:ext cx="8784976" cy="60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9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3794"/>
            <a:ext cx="8712968" cy="593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9687"/>
            <a:ext cx="8712968" cy="647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349"/>
            <a:ext cx="8784976" cy="651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AC-3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We can represent the AC-3 algorithm in 3 steps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Get all the constraints and turn each one into two arcs. For example:</a:t>
            </a:r>
            <a:br>
              <a:rPr lang="en-IN" dirty="0"/>
            </a:br>
            <a:r>
              <a:rPr lang="en-IN" dirty="0"/>
              <a:t>𝐴 &gt; 𝐵 becomes 𝐴 &gt; 𝐵 and 𝐵 &lt; 𝐴.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all the arcs to a queue.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 until the queue is empty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3.1. Take the first arc (</a:t>
            </a:r>
            <a:r>
              <a:rPr lang="en-IN" b="1" dirty="0"/>
              <a:t>𝑥</a:t>
            </a:r>
            <a:r>
              <a:rPr lang="en-IN" dirty="0"/>
              <a:t>, </a:t>
            </a:r>
            <a:r>
              <a:rPr lang="en-IN" b="1" dirty="0"/>
              <a:t>𝑦</a:t>
            </a:r>
            <a:r>
              <a:rPr lang="en-IN" dirty="0"/>
              <a:t>), off the queue (</a:t>
            </a:r>
            <a:r>
              <a:rPr lang="en-IN" b="1" dirty="0" err="1"/>
              <a:t>dequeue</a:t>
            </a:r>
            <a:r>
              <a:rPr lang="en-IN" dirty="0" smtClean="0"/>
              <a:t>).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3.2. For </a:t>
            </a:r>
            <a:r>
              <a:rPr lang="en-IN" b="1" dirty="0"/>
              <a:t>every</a:t>
            </a:r>
            <a:r>
              <a:rPr lang="en-IN" dirty="0"/>
              <a:t> value in the </a:t>
            </a:r>
            <a:r>
              <a:rPr lang="en-IN" b="1" dirty="0"/>
              <a:t>𝑥 </a:t>
            </a:r>
            <a:r>
              <a:rPr lang="en-IN" dirty="0"/>
              <a:t>domain, there must be some value of the </a:t>
            </a:r>
            <a:r>
              <a:rPr lang="en-IN" b="1" dirty="0"/>
              <a:t>𝑦 </a:t>
            </a:r>
            <a:r>
              <a:rPr lang="en-IN" dirty="0"/>
              <a:t>domain.</a:t>
            </a:r>
            <a:br>
              <a:rPr lang="en-IN" dirty="0"/>
            </a:br>
            <a:r>
              <a:rPr lang="en-IN" dirty="0"/>
              <a:t>3.3. Make </a:t>
            </a:r>
            <a:r>
              <a:rPr lang="en-IN" b="1" dirty="0"/>
              <a:t>𝑥</a:t>
            </a:r>
            <a:r>
              <a:rPr lang="en-IN" dirty="0"/>
              <a:t> arc consistent with </a:t>
            </a:r>
            <a:r>
              <a:rPr lang="en-IN" b="1" dirty="0"/>
              <a:t>𝑦</a:t>
            </a:r>
            <a:r>
              <a:rPr lang="en-IN" dirty="0"/>
              <a:t>. To do so, remove values from </a:t>
            </a:r>
            <a:r>
              <a:rPr lang="en-IN" b="1" dirty="0"/>
              <a:t>𝑥 </a:t>
            </a:r>
            <a:r>
              <a:rPr lang="en-IN" dirty="0"/>
              <a:t>domain for which there is no possible corresponding value for </a:t>
            </a:r>
            <a:r>
              <a:rPr lang="en-IN" b="1" dirty="0"/>
              <a:t>𝑦 </a:t>
            </a:r>
            <a:r>
              <a:rPr lang="en-IN" dirty="0"/>
              <a:t>domain.</a:t>
            </a:r>
            <a:br>
              <a:rPr lang="en-IN" dirty="0"/>
            </a:br>
            <a:r>
              <a:rPr lang="en-IN" dirty="0"/>
              <a:t>3.4. If the </a:t>
            </a:r>
            <a:r>
              <a:rPr lang="en-IN" b="1" dirty="0"/>
              <a:t>𝑥 </a:t>
            </a:r>
            <a:r>
              <a:rPr lang="en-IN" dirty="0"/>
              <a:t>domain has changed, add all arcs of the form (</a:t>
            </a:r>
            <a:r>
              <a:rPr lang="en-IN" b="1" dirty="0"/>
              <a:t>𝑘</a:t>
            </a:r>
            <a:r>
              <a:rPr lang="en-IN" dirty="0"/>
              <a:t>, </a:t>
            </a:r>
            <a:r>
              <a:rPr lang="en-IN" b="1" dirty="0"/>
              <a:t>𝑥</a:t>
            </a:r>
            <a:r>
              <a:rPr lang="en-IN" dirty="0"/>
              <a:t>) to the queue (</a:t>
            </a:r>
            <a:r>
              <a:rPr lang="en-IN" b="1" dirty="0" err="1"/>
              <a:t>enqueue</a:t>
            </a:r>
            <a:r>
              <a:rPr lang="en-IN" dirty="0"/>
              <a:t>). Here </a:t>
            </a:r>
            <a:r>
              <a:rPr lang="en-IN" b="1" dirty="0"/>
              <a:t>𝑘 </a:t>
            </a:r>
            <a:r>
              <a:rPr lang="en-IN" dirty="0"/>
              <a:t>is another variable different from </a:t>
            </a:r>
            <a:r>
              <a:rPr lang="en-IN" b="1" dirty="0"/>
              <a:t>𝑦 </a:t>
            </a:r>
            <a:r>
              <a:rPr lang="en-IN" dirty="0"/>
              <a:t>that has a relation to </a:t>
            </a:r>
            <a:r>
              <a:rPr lang="en-IN" b="1" dirty="0"/>
              <a:t>𝑥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take this example, where we have three variables 𝐴, 𝐵, and 𝐶 and the constraints: 𝐴 &gt; 𝐵 and 𝐵 = 𝐶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A={1,2,3}</a:t>
            </a:r>
          </a:p>
          <a:p>
            <a:r>
              <a:rPr lang="en-IN" dirty="0" smtClean="0"/>
              <a:t>B={1,2,3}</a:t>
            </a:r>
          </a:p>
          <a:p>
            <a:r>
              <a:rPr lang="en-IN" dirty="0" smtClean="0"/>
              <a:t>C={1,2,3}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1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1: Generate All Arcs</a:t>
            </a:r>
          </a:p>
          <a:p>
            <a:pPr marL="0" indent="0">
              <a:buNone/>
            </a:pPr>
            <a:r>
              <a:rPr lang="en-IN" dirty="0" smtClean="0"/>
              <a:t>A&gt;B</a:t>
            </a:r>
          </a:p>
          <a:p>
            <a:pPr marL="0" indent="0">
              <a:buNone/>
            </a:pPr>
            <a:r>
              <a:rPr lang="en-IN" dirty="0" smtClean="0"/>
              <a:t>B&lt;A</a:t>
            </a:r>
          </a:p>
          <a:p>
            <a:pPr marL="0" indent="0">
              <a:buNone/>
            </a:pPr>
            <a:r>
              <a:rPr lang="en-IN" dirty="0" smtClean="0"/>
              <a:t>B=C</a:t>
            </a:r>
          </a:p>
          <a:p>
            <a:pPr marL="0" indent="0">
              <a:buNone/>
            </a:pPr>
            <a:r>
              <a:rPr lang="en-IN" dirty="0" smtClean="0"/>
              <a:t>C=B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8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</a:t>
            </a:r>
            <a:r>
              <a:rPr lang="en-IN" b="1" dirty="0" smtClean="0"/>
              <a:t>2: Create </a:t>
            </a:r>
            <a:r>
              <a:rPr lang="en-IN" b="1" dirty="0"/>
              <a:t>the </a:t>
            </a:r>
            <a:r>
              <a:rPr lang="en-IN" b="1" dirty="0" smtClean="0"/>
              <a:t>Queue</a:t>
            </a:r>
          </a:p>
          <a:p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73209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/>
                        <a:t>A&gt;B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88948"/>
              </p:ext>
            </p:extLst>
          </p:nvPr>
        </p:nvGraphicFramePr>
        <p:xfrm>
          <a:off x="7984077" y="2956563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24825" y="2395612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75527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65128"/>
              </p:ext>
            </p:extLst>
          </p:nvPr>
        </p:nvGraphicFramePr>
        <p:xfrm>
          <a:off x="5652120" y="3068960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</a:rPr>
                        <a:t>1,</a:t>
                      </a:r>
                      <a:r>
                        <a:rPr lang="en-IN" sz="2000" b="1" dirty="0" smtClean="0"/>
                        <a:t>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10161"/>
              </p:ext>
            </p:extLst>
          </p:nvPr>
        </p:nvGraphicFramePr>
        <p:xfrm>
          <a:off x="7984077" y="2956563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4825" y="2395612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14"/>
          <a:stretch/>
        </p:blipFill>
        <p:spPr bwMode="auto">
          <a:xfrm>
            <a:off x="1886" y="332656"/>
            <a:ext cx="9100011" cy="457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9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53151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13401"/>
              </p:ext>
            </p:extLst>
          </p:nvPr>
        </p:nvGraphicFramePr>
        <p:xfrm>
          <a:off x="5652120" y="3140968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70656"/>
              </p:ext>
            </p:extLst>
          </p:nvPr>
        </p:nvGraphicFramePr>
        <p:xfrm>
          <a:off x="7452320" y="2924944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3068" y="2363993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53776"/>
              </p:ext>
            </p:extLst>
          </p:nvPr>
        </p:nvGraphicFramePr>
        <p:xfrm>
          <a:off x="3491880" y="3140968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356"/>
              </p:ext>
            </p:extLst>
          </p:nvPr>
        </p:nvGraphicFramePr>
        <p:xfrm>
          <a:off x="6444208" y="3212976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B={1,2,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IN" sz="2000" b="1" dirty="0" smtClean="0"/>
                        <a:t>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19535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5484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5230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97899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79415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6906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15510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46024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89048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56894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91349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>
                          <a:solidFill>
                            <a:srgbClr val="FF0000"/>
                          </a:solidFill>
                        </a:rPr>
                        <a:t>C=B</a:t>
                      </a:r>
                      <a:endParaRPr lang="en-IN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51590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C={1,2,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IN" sz="2000" b="1" dirty="0" smtClean="0"/>
                        <a:t>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9852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1853"/>
              </p:ext>
            </p:extLst>
          </p:nvPr>
        </p:nvGraphicFramePr>
        <p:xfrm>
          <a:off x="3491880" y="3140968"/>
          <a:ext cx="952818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C=B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36362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33409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39239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C=B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B=C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377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764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96886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C=B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baseline="0" dirty="0" smtClean="0">
                          <a:solidFill>
                            <a:srgbClr val="00B050"/>
                          </a:solidFill>
                        </a:rPr>
                        <a:t>B=C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98364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59655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3: Iterate Over the Queue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64171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C=B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20879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7989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9" y="692696"/>
            <a:ext cx="9159115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6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</a:t>
            </a:r>
            <a:r>
              <a:rPr lang="en-IN" b="1" dirty="0" smtClean="0"/>
              <a:t>4: Stop if no more arc in the queue</a:t>
            </a:r>
            <a:endParaRPr lang="en-IN" b="1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67766"/>
              </p:ext>
            </p:extLst>
          </p:nvPr>
        </p:nvGraphicFramePr>
        <p:xfrm>
          <a:off x="3491880" y="2996952"/>
          <a:ext cx="95281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B&lt;A</a:t>
                      </a:r>
                      <a:endParaRPr lang="en-IN" sz="3200" b="1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strike="sngStrike" dirty="0" smtClean="0">
                          <a:solidFill>
                            <a:srgbClr val="FF0000"/>
                          </a:solidFill>
                        </a:rPr>
                        <a:t>C=B</a:t>
                      </a:r>
                      <a:endParaRPr lang="en-IN" sz="32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A&gt;B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sngStrike" baseline="0" dirty="0" smtClean="0">
                          <a:solidFill>
                            <a:srgbClr val="FF0000"/>
                          </a:solidFill>
                        </a:rPr>
                        <a:t>B=C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70385"/>
              </p:ext>
            </p:extLst>
          </p:nvPr>
        </p:nvGraphicFramePr>
        <p:xfrm>
          <a:off x="5940152" y="3284984"/>
          <a:ext cx="121158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A={2,3}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B={1,2}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/>
                        <a:t>C={1,2}</a:t>
                      </a:r>
                    </a:p>
                    <a:p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2071"/>
              </p:ext>
            </p:extLst>
          </p:nvPr>
        </p:nvGraphicFramePr>
        <p:xfrm>
          <a:off x="8068578" y="2942915"/>
          <a:ext cx="95281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strike="noStrike" baseline="0" dirty="0" smtClean="0">
                          <a:solidFill>
                            <a:schemeClr val="tx1"/>
                          </a:solidFill>
                        </a:rPr>
                        <a:t>A&gt;B</a:t>
                      </a:r>
                      <a:endParaRPr lang="en-IN" sz="3200" b="1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B&lt;A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B=C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C=B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9326" y="2381964"/>
            <a:ext cx="58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62762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Queue: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839616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2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67242"/>
            <a:ext cx="8496944" cy="571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1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A Constraint </a:t>
            </a:r>
            <a:r>
              <a:rPr lang="en-IN" sz="2400" dirty="0"/>
              <a:t>graph is a tree </a:t>
            </a:r>
            <a:r>
              <a:rPr lang="en-IN" sz="2400" dirty="0" smtClean="0"/>
              <a:t>when any </a:t>
            </a:r>
            <a:r>
              <a:rPr lang="en-IN" sz="2400" dirty="0"/>
              <a:t>two variables are connected by only one path.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will show that any </a:t>
            </a:r>
            <a:r>
              <a:rPr lang="en-IN" sz="2400" dirty="0" smtClean="0"/>
              <a:t>tree-structure CSP </a:t>
            </a:r>
            <a:r>
              <a:rPr lang="en-IN" sz="2400" dirty="0"/>
              <a:t>can be solved in time linear in the number of variables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key is a new notion </a:t>
            </a:r>
            <a:r>
              <a:rPr lang="en-IN" sz="2400" dirty="0" smtClean="0"/>
              <a:t>of consistency</a:t>
            </a:r>
            <a:r>
              <a:rPr lang="en-IN" sz="2400" dirty="0"/>
              <a:t>, called directional arc consistency or DAC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A CSP is defined to be </a:t>
            </a:r>
            <a:r>
              <a:rPr lang="en-IN" sz="2400" dirty="0" smtClean="0"/>
              <a:t>directional arc-consistent </a:t>
            </a:r>
            <a:r>
              <a:rPr lang="en-IN" sz="2400" dirty="0"/>
              <a:t>under an ordering of variables </a:t>
            </a:r>
            <a:r>
              <a:rPr lang="en-IN" sz="2400" dirty="0" smtClean="0"/>
              <a:t>X1,X2,...,</a:t>
            </a:r>
            <a:r>
              <a:rPr lang="en-IN" sz="2400" dirty="0" err="1" smtClean="0"/>
              <a:t>Xn</a:t>
            </a:r>
            <a:r>
              <a:rPr lang="en-IN" sz="2400" dirty="0" smtClean="0"/>
              <a:t>, </a:t>
            </a:r>
            <a:r>
              <a:rPr lang="en-IN" sz="2400" dirty="0"/>
              <a:t>if and only if every </a:t>
            </a:r>
            <a:r>
              <a:rPr lang="en-IN" sz="2400" dirty="0" smtClean="0"/>
              <a:t>Xi </a:t>
            </a:r>
            <a:r>
              <a:rPr lang="en-IN" sz="2400" dirty="0"/>
              <a:t>is </a:t>
            </a:r>
            <a:r>
              <a:rPr lang="en-IN" sz="2400" dirty="0" smtClean="0"/>
              <a:t>arc consistent with </a:t>
            </a:r>
            <a:r>
              <a:rPr lang="en-IN" sz="2400" dirty="0"/>
              <a:t>each </a:t>
            </a:r>
            <a:r>
              <a:rPr lang="en-IN" sz="2400" dirty="0" err="1" smtClean="0"/>
              <a:t>Xj</a:t>
            </a:r>
            <a:r>
              <a:rPr lang="en-IN" sz="2400" dirty="0" smtClean="0"/>
              <a:t> </a:t>
            </a:r>
            <a:r>
              <a:rPr lang="en-IN" sz="2400" dirty="0"/>
              <a:t>for j &gt; i.</a:t>
            </a:r>
          </a:p>
        </p:txBody>
      </p:sp>
    </p:spTree>
    <p:extLst>
      <p:ext uri="{BB962C8B-B14F-4D97-AF65-F5344CB8AC3E}">
        <p14:creationId xmlns:p14="http://schemas.microsoft.com/office/powerpoint/2010/main" val="26151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solve a tree-structured CSP, first pick any variable to be the root of the tree, and </a:t>
            </a:r>
            <a:r>
              <a:rPr lang="en-IN" sz="2400" dirty="0" smtClean="0"/>
              <a:t>choose an </a:t>
            </a:r>
            <a:r>
              <a:rPr lang="en-IN" sz="2400" dirty="0"/>
              <a:t>ordering of the variables such that each variable appears after its parent in the tree.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Such an </a:t>
            </a:r>
            <a:r>
              <a:rPr lang="en-IN" sz="2400" dirty="0"/>
              <a:t>ordering is called </a:t>
            </a:r>
            <a:r>
              <a:rPr lang="en-IN" sz="2400" b="1" dirty="0"/>
              <a:t>a topological sort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1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759"/>
            <a:ext cx="8640960" cy="629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8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5930"/>
            <a:ext cx="8496944" cy="610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Once we have a </a:t>
            </a:r>
            <a:r>
              <a:rPr lang="en-IN" sz="2400" b="1" dirty="0"/>
              <a:t>directed </a:t>
            </a:r>
            <a:r>
              <a:rPr lang="en-IN" sz="2400" b="1" dirty="0" smtClean="0"/>
              <a:t>arc-consistent graph</a:t>
            </a:r>
            <a:r>
              <a:rPr lang="en-IN" sz="2400" dirty="0"/>
              <a:t>, we can just march down the list of variables and choose any remaining value.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Since each </a:t>
            </a:r>
            <a:r>
              <a:rPr lang="en-IN" sz="2400" dirty="0"/>
              <a:t>edge from a parent to its child is </a:t>
            </a:r>
            <a:r>
              <a:rPr lang="en-IN" sz="2400" b="1" dirty="0"/>
              <a:t>arc-consistent</a:t>
            </a:r>
            <a:r>
              <a:rPr lang="en-IN" sz="2400" dirty="0"/>
              <a:t>, we know that for any value we </a:t>
            </a:r>
            <a:r>
              <a:rPr lang="en-IN" sz="2400" dirty="0" smtClean="0"/>
              <a:t>choose for </a:t>
            </a:r>
            <a:r>
              <a:rPr lang="en-IN" sz="2400" dirty="0"/>
              <a:t>the parent, there will be a valid value left to choose for </a:t>
            </a:r>
            <a:r>
              <a:rPr lang="en-IN" sz="2400" dirty="0" smtClean="0"/>
              <a:t>the </a:t>
            </a:r>
            <a:r>
              <a:rPr lang="en-IN" sz="2400" dirty="0"/>
              <a:t>child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That means we </a:t>
            </a:r>
            <a:r>
              <a:rPr lang="en-IN" sz="2400" dirty="0" smtClean="0"/>
              <a:t>won’t have </a:t>
            </a:r>
            <a:r>
              <a:rPr lang="en-IN" sz="2400" dirty="0"/>
              <a:t>to backtrack; we can move linearly through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8413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5694"/>
            <a:ext cx="8640960" cy="63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283"/>
            <a:ext cx="8712968" cy="66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3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Cycle </a:t>
            </a:r>
            <a:r>
              <a:rPr lang="en-IN" dirty="0" err="1"/>
              <a:t>Cutset</a:t>
            </a:r>
            <a:r>
              <a:rPr lang="en-IN" dirty="0"/>
              <a:t> </a:t>
            </a:r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Choose </a:t>
            </a:r>
            <a:r>
              <a:rPr lang="en-IN" sz="2400" dirty="0"/>
              <a:t>a subset S of the CSP’s variables such that the constraint graph becomes a </a:t>
            </a:r>
            <a:r>
              <a:rPr lang="en-IN" sz="2400" dirty="0" smtClean="0"/>
              <a:t>tree after </a:t>
            </a:r>
            <a:r>
              <a:rPr lang="en-IN" sz="2400" dirty="0"/>
              <a:t>removal of S. is called a cycle </a:t>
            </a:r>
            <a:r>
              <a:rPr lang="en-IN" sz="2400" dirty="0" err="1"/>
              <a:t>cutset</a:t>
            </a:r>
            <a:r>
              <a:rPr lang="en-IN" sz="2400" dirty="0" smtClean="0"/>
              <a:t>.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2. For each possible assignment to the variables in S that satisfies all constraints on S</a:t>
            </a:r>
            <a:r>
              <a:rPr lang="en-IN" sz="2400" dirty="0" smtClean="0"/>
              <a:t>,</a:t>
            </a:r>
          </a:p>
          <a:p>
            <a:pPr marL="0" indent="0">
              <a:buNone/>
            </a:pPr>
            <a:endParaRPr lang="en-IN" sz="2400" dirty="0"/>
          </a:p>
          <a:p>
            <a:pPr marL="857250" lvl="1" indent="-457200">
              <a:buAutoNum type="alphaLcParenBoth"/>
            </a:pPr>
            <a:r>
              <a:rPr lang="en-IN" sz="2000" dirty="0" smtClean="0"/>
              <a:t>remove </a:t>
            </a:r>
            <a:r>
              <a:rPr lang="en-IN" sz="2000" dirty="0"/>
              <a:t>from the domains of the remaining variables any values that are </a:t>
            </a:r>
            <a:r>
              <a:rPr lang="en-IN" sz="2000" dirty="0" smtClean="0"/>
              <a:t>inconsistent with </a:t>
            </a:r>
            <a:r>
              <a:rPr lang="en-IN" sz="2000" dirty="0"/>
              <a:t>the assignment for S, </a:t>
            </a:r>
            <a:r>
              <a:rPr lang="en-IN" sz="2000" dirty="0" smtClean="0"/>
              <a:t>and</a:t>
            </a:r>
          </a:p>
          <a:p>
            <a:pPr marL="857250" lvl="1" indent="-457200">
              <a:buAutoNum type="alphaLcParenBoth"/>
            </a:pPr>
            <a:endParaRPr lang="en-IN" sz="2000" dirty="0"/>
          </a:p>
          <a:p>
            <a:pPr marL="400050" lvl="1" indent="0">
              <a:buNone/>
            </a:pPr>
            <a:r>
              <a:rPr lang="en-IN" sz="2000" dirty="0"/>
              <a:t>(b) </a:t>
            </a:r>
            <a:r>
              <a:rPr lang="en-IN" sz="2000" dirty="0" smtClean="0"/>
              <a:t>   if </a:t>
            </a:r>
            <a:r>
              <a:rPr lang="en-IN" sz="2000" dirty="0"/>
              <a:t>the remaining CSP has a solution, return it together with the assignment for S</a:t>
            </a:r>
          </a:p>
        </p:txBody>
      </p:sp>
    </p:spTree>
    <p:extLst>
      <p:ext uri="{BB962C8B-B14F-4D97-AF65-F5344CB8AC3E}">
        <p14:creationId xmlns:p14="http://schemas.microsoft.com/office/powerpoint/2010/main" val="40223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4377"/>
            <a:ext cx="8136904" cy="58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3460"/>
            <a:ext cx="8640960" cy="555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948"/>
            <a:ext cx="8352928" cy="580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" y="332656"/>
            <a:ext cx="9043709" cy="61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8910"/>
            <a:ext cx="8712968" cy="608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8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0991"/>
            <a:ext cx="8424936" cy="57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" y="620688"/>
            <a:ext cx="8478074" cy="572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9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1613</Words>
  <Application>Microsoft Office PowerPoint</Application>
  <PresentationFormat>On-screen Show (4:3)</PresentationFormat>
  <Paragraphs>319</Paragraphs>
  <Slides>53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Backtracking</vt:lpstr>
      <vt:lpstr>CSP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Arc-consistentency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AC-3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Cutset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20</cp:revision>
  <dcterms:created xsi:type="dcterms:W3CDTF">2022-02-13T15:20:55Z</dcterms:created>
  <dcterms:modified xsi:type="dcterms:W3CDTF">2022-02-21T10:10:05Z</dcterms:modified>
</cp:coreProperties>
</file>