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75" r:id="rId22"/>
    <p:sldId id="276" r:id="rId23"/>
    <p:sldId id="277" r:id="rId24"/>
    <p:sldId id="279" r:id="rId25"/>
    <p:sldId id="288" r:id="rId26"/>
    <p:sldId id="280" r:id="rId27"/>
    <p:sldId id="282" r:id="rId28"/>
    <p:sldId id="278" r:id="rId29"/>
    <p:sldId id="289" r:id="rId30"/>
    <p:sldId id="290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1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FFDC-9812-4DF1-9865-3D9908EABEE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6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Constraint Satisfaction Problem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/>
          <a:stretch/>
        </p:blipFill>
        <p:spPr bwMode="auto">
          <a:xfrm>
            <a:off x="683568" y="1313240"/>
            <a:ext cx="7991873" cy="45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6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problem: Map </a:t>
            </a:r>
            <a:r>
              <a:rPr lang="en-IN" dirty="0" err="1" smtClean="0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It can be helpful to visualize a CSP as a constraint graph, as shown in </a:t>
            </a:r>
            <a:r>
              <a:rPr lang="en-IN" sz="2400" dirty="0" smtClean="0"/>
              <a:t>Figure. </a:t>
            </a:r>
          </a:p>
          <a:p>
            <a:r>
              <a:rPr lang="en-IN" sz="2400" dirty="0" smtClean="0"/>
              <a:t>The nodes </a:t>
            </a:r>
            <a:r>
              <a:rPr lang="en-IN" sz="2400" dirty="0"/>
              <a:t>of the graph correspond to variables of the problem, and an edge connects any </a:t>
            </a:r>
            <a:r>
              <a:rPr lang="en-IN" sz="2400" dirty="0" smtClean="0"/>
              <a:t>two variables </a:t>
            </a:r>
            <a:r>
              <a:rPr lang="en-IN" sz="2400" dirty="0"/>
              <a:t>that participate in a constraint.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3329"/>
            <a:ext cx="3888432" cy="32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432369" cy="487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2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6656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5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43048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Cryptarithmetic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Cryptarithmetic Problem is a type of constraint satisfaction problem where the game is about digits and its unique replacement either with alphabets or other symbols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In </a:t>
            </a:r>
            <a:r>
              <a:rPr lang="en-IN" sz="2400" b="1" dirty="0" err="1"/>
              <a:t>cryptarithmetic</a:t>
            </a:r>
            <a:r>
              <a:rPr lang="en-IN" sz="2400" b="1" dirty="0"/>
              <a:t> problem,</a:t>
            </a:r>
            <a:r>
              <a:rPr lang="en-IN" sz="2400" dirty="0"/>
              <a:t> the digits  (0-9) get substituted by some possible alphabets or symbols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The task in </a:t>
            </a:r>
            <a:r>
              <a:rPr lang="en-IN" sz="2400" dirty="0" err="1"/>
              <a:t>cryptarithmetic</a:t>
            </a:r>
            <a:r>
              <a:rPr lang="en-IN" sz="2400" dirty="0"/>
              <a:t> problem is to substitute each digit with an alphabet to get the result arithmetically correct.</a:t>
            </a:r>
          </a:p>
        </p:txBody>
      </p:sp>
    </p:spTree>
    <p:extLst>
      <p:ext uri="{BB962C8B-B14F-4D97-AF65-F5344CB8AC3E}">
        <p14:creationId xmlns:p14="http://schemas.microsoft.com/office/powerpoint/2010/main" val="24389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Rules and constraints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dirty="0"/>
              <a:t>There should be a unique digit to be replaced with a unique alphabet</a:t>
            </a:r>
            <a:r>
              <a:rPr lang="en-IN" sz="2000" dirty="0" smtClean="0"/>
              <a:t>.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The result should satisfy the predefined arithmetic rules, i.e., 2+2 =4, nothing else</a:t>
            </a:r>
            <a:r>
              <a:rPr lang="en-IN" sz="2000" dirty="0" smtClean="0"/>
              <a:t>.</a:t>
            </a:r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Digits should be from </a:t>
            </a:r>
            <a:r>
              <a:rPr lang="en-IN" sz="2000" b="1" dirty="0"/>
              <a:t>0-9</a:t>
            </a:r>
            <a:r>
              <a:rPr lang="en-IN" sz="2000" dirty="0"/>
              <a:t> only</a:t>
            </a:r>
            <a:r>
              <a:rPr lang="en-IN" sz="2000" dirty="0" smtClean="0"/>
              <a:t>.</a:t>
            </a:r>
          </a:p>
          <a:p>
            <a:pPr fontAlgn="base"/>
            <a:endParaRPr lang="en-IN" sz="2000" dirty="0"/>
          </a:p>
          <a:p>
            <a:pPr fontAlgn="base"/>
            <a:endParaRPr lang="en-IN" sz="2000" dirty="0"/>
          </a:p>
          <a:p>
            <a:pPr fontAlgn="base"/>
            <a:r>
              <a:rPr lang="en-IN" sz="2000" dirty="0"/>
              <a:t>The problem can be solved from both sides, i.e., </a:t>
            </a:r>
            <a:r>
              <a:rPr lang="en-IN" sz="2000" b="1" dirty="0" err="1"/>
              <a:t>lefthand</a:t>
            </a:r>
            <a:r>
              <a:rPr lang="en-IN" sz="2000" b="1" dirty="0"/>
              <a:t> side (L.H.S), or </a:t>
            </a:r>
            <a:r>
              <a:rPr lang="en-IN" sz="2000" b="1" dirty="0" err="1"/>
              <a:t>righthand</a:t>
            </a:r>
            <a:r>
              <a:rPr lang="en-IN" sz="2000" b="1" dirty="0"/>
              <a:t> side (R.H.S)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34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50060" b="4015"/>
          <a:stretch/>
        </p:blipFill>
        <p:spPr bwMode="auto">
          <a:xfrm>
            <a:off x="899592" y="1622333"/>
            <a:ext cx="2839895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50060" b="4015"/>
          <a:stretch/>
        </p:blipFill>
        <p:spPr bwMode="auto">
          <a:xfrm>
            <a:off x="899592" y="1622333"/>
            <a:ext cx="2839895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2303968"/>
            <a:ext cx="5084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Variables: {B,A,S,E,L,G,M}</a:t>
            </a:r>
          </a:p>
          <a:p>
            <a:r>
              <a:rPr lang="en-IN" sz="2800" dirty="0" smtClean="0"/>
              <a:t>Domain:{0,1,2,3,4,5,6,7,8,9}</a:t>
            </a:r>
          </a:p>
          <a:p>
            <a:r>
              <a:rPr lang="en-IN" sz="2800" dirty="0" smtClean="0"/>
              <a:t>Constraint: </a:t>
            </a:r>
            <a:r>
              <a:rPr lang="en-IN" sz="2800" dirty="0" err="1" smtClean="0"/>
              <a:t>AllDiffz</a:t>
            </a:r>
            <a:r>
              <a:rPr lang="en-IN" sz="2800" dirty="0" smtClean="0"/>
              <a:t>(B,A,S,E,L,G,M)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0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97294"/>
              </p:ext>
            </p:extLst>
          </p:nvPr>
        </p:nvGraphicFramePr>
        <p:xfrm>
          <a:off x="4499992" y="1988840"/>
          <a:ext cx="1512168" cy="2630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/>
                <a:gridCol w="756084"/>
              </a:tblGrid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8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Constraint Satisfaction Problem (CSP)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problem is solved when each </a:t>
            </a:r>
            <a:r>
              <a:rPr lang="en-IN" sz="2400" dirty="0" smtClean="0"/>
              <a:t>variable has </a:t>
            </a:r>
            <a:r>
              <a:rPr lang="en-IN" sz="2400" dirty="0"/>
              <a:t>a value that satisfies all the constraints on the variable. A problem described this way </a:t>
            </a:r>
            <a:r>
              <a:rPr lang="en-IN" sz="2400" dirty="0" smtClean="0"/>
              <a:t>is called </a:t>
            </a:r>
            <a:r>
              <a:rPr lang="en-IN" sz="2400" dirty="0"/>
              <a:t>a </a:t>
            </a:r>
            <a:r>
              <a:rPr lang="en-IN" sz="2400" b="1" dirty="0"/>
              <a:t>constraint satisfaction problem</a:t>
            </a:r>
            <a:r>
              <a:rPr lang="en-IN" sz="2400" dirty="0"/>
              <a:t>, or CSP</a:t>
            </a:r>
            <a:r>
              <a:rPr lang="en-IN" sz="2400" dirty="0" smtClean="0"/>
              <a:t>. 	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main </a:t>
            </a:r>
            <a:r>
              <a:rPr lang="en-IN" sz="2400" dirty="0" smtClean="0"/>
              <a:t>idea is </a:t>
            </a:r>
            <a:r>
              <a:rPr lang="en-IN" sz="2400" dirty="0"/>
              <a:t>to eliminate large portions of the search space all at once by identifying </a:t>
            </a:r>
            <a:r>
              <a:rPr lang="en-IN" sz="2400" dirty="0" smtClean="0"/>
              <a:t>variable/value combinations </a:t>
            </a:r>
            <a:r>
              <a:rPr lang="en-IN" sz="2400" dirty="0"/>
              <a:t>that violate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0440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22720"/>
              </p:ext>
            </p:extLst>
          </p:nvPr>
        </p:nvGraphicFramePr>
        <p:xfrm>
          <a:off x="4499992" y="1988840"/>
          <a:ext cx="1512168" cy="2630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/>
                <a:gridCol w="756084"/>
              </a:tblGrid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</a:tr>
              <a:tr h="526026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04502"/>
              </p:ext>
            </p:extLst>
          </p:nvPr>
        </p:nvGraphicFramePr>
        <p:xfrm>
          <a:off x="4067944" y="1916832"/>
          <a:ext cx="2160240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"/>
                <a:gridCol w="540060"/>
                <a:gridCol w="540060"/>
                <a:gridCol w="540060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395733"/>
              </p:ext>
            </p:extLst>
          </p:nvPr>
        </p:nvGraphicFramePr>
        <p:xfrm>
          <a:off x="4067944" y="1916832"/>
          <a:ext cx="310117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32048"/>
                <a:gridCol w="436880"/>
                <a:gridCol w="367392"/>
                <a:gridCol w="436880"/>
                <a:gridCol w="864096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72499"/>
              </p:ext>
            </p:extLst>
          </p:nvPr>
        </p:nvGraphicFramePr>
        <p:xfrm>
          <a:off x="4067944" y="1916832"/>
          <a:ext cx="3751990" cy="3456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67043"/>
                <a:gridCol w="436880"/>
                <a:gridCol w="351155"/>
                <a:gridCol w="268395"/>
                <a:gridCol w="554879"/>
                <a:gridCol w="554879"/>
                <a:gridCol w="554879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1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57408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67043"/>
                <a:gridCol w="436880"/>
                <a:gridCol w="464520"/>
                <a:gridCol w="436880"/>
                <a:gridCol w="554879"/>
                <a:gridCol w="554879"/>
                <a:gridCol w="854095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68696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67043"/>
                <a:gridCol w="436880"/>
                <a:gridCol w="464520"/>
                <a:gridCol w="436880"/>
                <a:gridCol w="554879"/>
                <a:gridCol w="554879"/>
                <a:gridCol w="854095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17465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67043"/>
                <a:gridCol w="436880"/>
                <a:gridCol w="464520"/>
                <a:gridCol w="436880"/>
                <a:gridCol w="554879"/>
                <a:gridCol w="554879"/>
                <a:gridCol w="854095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 smtClean="0"/>
                        <a:t>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Example-1 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94253"/>
              </p:ext>
            </p:extLst>
          </p:nvPr>
        </p:nvGraphicFramePr>
        <p:xfrm>
          <a:off x="4067944" y="1916832"/>
          <a:ext cx="4333056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67043"/>
                <a:gridCol w="436880"/>
                <a:gridCol w="464520"/>
                <a:gridCol w="436880"/>
                <a:gridCol w="554879"/>
                <a:gridCol w="554879"/>
                <a:gridCol w="854095"/>
              </a:tblGrid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 smtClean="0"/>
                        <a:t>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3208" r="48738" b="4015"/>
          <a:stretch/>
        </p:blipFill>
        <p:spPr bwMode="auto">
          <a:xfrm>
            <a:off x="899592" y="1622333"/>
            <a:ext cx="2952328" cy="41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examples of cryptarithmatic problems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/>
          <a:stretch/>
        </p:blipFill>
        <p:spPr bwMode="auto">
          <a:xfrm>
            <a:off x="1883391" y="2348880"/>
            <a:ext cx="5124610" cy="297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636912"/>
            <a:ext cx="3139405" cy="27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9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 of CSP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IN" sz="2400" dirty="0" smtClean="0"/>
              <a:t>Constraint </a:t>
            </a:r>
            <a:r>
              <a:rPr lang="en-IN" sz="2400" dirty="0"/>
              <a:t>satisfaction problem consists of three components, </a:t>
            </a:r>
            <a:r>
              <a:rPr lang="en-IN" sz="2400" dirty="0" smtClean="0"/>
              <a:t>X, </a:t>
            </a:r>
            <a:r>
              <a:rPr lang="en-IN" sz="2400" dirty="0"/>
              <a:t>D, and C:</a:t>
            </a:r>
          </a:p>
          <a:p>
            <a:pPr lvl="1"/>
            <a:r>
              <a:rPr lang="en-IN" sz="2000" dirty="0"/>
              <a:t>X is a set of variables, {X1,...,X,}.</a:t>
            </a:r>
          </a:p>
          <a:p>
            <a:pPr lvl="1"/>
            <a:r>
              <a:rPr lang="en-IN" sz="2000" dirty="0"/>
              <a:t>D is a set of domains, {D,...,D,}, one for each variable.</a:t>
            </a:r>
          </a:p>
          <a:p>
            <a:pPr lvl="1"/>
            <a:r>
              <a:rPr lang="en-IN" sz="2000" dirty="0"/>
              <a:t>C is a set of constraints that specify allowable combinations of </a:t>
            </a:r>
            <a:r>
              <a:rPr lang="en-IN" sz="2000" dirty="0" smtClean="0"/>
              <a:t>values.</a:t>
            </a:r>
          </a:p>
          <a:p>
            <a:pPr lvl="1"/>
            <a:endParaRPr lang="en-IN" sz="2000" dirty="0" smtClean="0"/>
          </a:p>
          <a:p>
            <a:r>
              <a:rPr lang="en-IN" sz="2400" dirty="0"/>
              <a:t>A domain, D, consists of a set of allowable values, {</a:t>
            </a:r>
            <a:r>
              <a:rPr lang="en-IN" sz="2400" dirty="0" smtClean="0"/>
              <a:t>v1,..., </a:t>
            </a:r>
            <a:r>
              <a:rPr lang="en-IN" sz="2400" dirty="0" err="1" smtClean="0"/>
              <a:t>vn</a:t>
            </a:r>
            <a:r>
              <a:rPr lang="en-IN" sz="2400" dirty="0" smtClean="0"/>
              <a:t>}, </a:t>
            </a:r>
            <a:r>
              <a:rPr lang="en-IN" sz="2400" dirty="0"/>
              <a:t>for variable X;. </a:t>
            </a:r>
            <a:endParaRPr lang="en-IN" sz="2400" dirty="0" smtClean="0"/>
          </a:p>
          <a:p>
            <a:pPr lvl="1"/>
            <a:r>
              <a:rPr lang="en-IN" sz="2000" dirty="0" smtClean="0"/>
              <a:t>For example, a Boolean </a:t>
            </a:r>
            <a:r>
              <a:rPr lang="en-IN" sz="2000" dirty="0"/>
              <a:t>variable would have the domain {</a:t>
            </a:r>
            <a:r>
              <a:rPr lang="en-IN" sz="2000" dirty="0" err="1"/>
              <a:t>true,false</a:t>
            </a:r>
            <a:r>
              <a:rPr lang="en-IN" sz="2000" dirty="0" smtClean="0"/>
              <a:t>}.</a:t>
            </a:r>
          </a:p>
          <a:p>
            <a:pPr lvl="1"/>
            <a:endParaRPr lang="en-IN" sz="2000" dirty="0" smtClean="0"/>
          </a:p>
          <a:p>
            <a:r>
              <a:rPr lang="en-IN" sz="2400" dirty="0"/>
              <a:t>Each constraint </a:t>
            </a:r>
            <a:r>
              <a:rPr lang="en-IN" sz="2400" dirty="0" err="1" smtClean="0"/>
              <a:t>C</a:t>
            </a:r>
            <a:r>
              <a:rPr lang="en-IN" sz="2400" baseline="-25000" dirty="0" err="1" smtClean="0"/>
              <a:t>j</a:t>
            </a:r>
            <a:r>
              <a:rPr lang="en-IN" sz="2400" dirty="0" smtClean="0"/>
              <a:t> </a:t>
            </a:r>
            <a:r>
              <a:rPr lang="en-IN" sz="2400" dirty="0"/>
              <a:t>consists of a pair (scope, </a:t>
            </a:r>
            <a:r>
              <a:rPr lang="en-IN" sz="2400" dirty="0" err="1"/>
              <a:t>rel</a:t>
            </a:r>
            <a:r>
              <a:rPr lang="en-IN" sz="2400" dirty="0"/>
              <a:t>), </a:t>
            </a:r>
            <a:endParaRPr lang="en-IN" sz="2400" dirty="0" smtClean="0"/>
          </a:p>
          <a:p>
            <a:pPr lvl="1"/>
            <a:r>
              <a:rPr lang="en-IN" sz="2000" dirty="0" smtClean="0"/>
              <a:t>where scope </a:t>
            </a:r>
            <a:r>
              <a:rPr lang="en-IN" sz="2000" dirty="0"/>
              <a:t>is a tuple of variables that participate in the </a:t>
            </a:r>
            <a:r>
              <a:rPr lang="en-IN" sz="2000" dirty="0" smtClean="0"/>
              <a:t>constraint</a:t>
            </a:r>
          </a:p>
          <a:p>
            <a:pPr lvl="1"/>
            <a:r>
              <a:rPr lang="en-IN" sz="2000" dirty="0"/>
              <a:t> </a:t>
            </a:r>
            <a:r>
              <a:rPr lang="en-IN" sz="2000" dirty="0" err="1"/>
              <a:t>rel</a:t>
            </a:r>
            <a:r>
              <a:rPr lang="en-IN" sz="2000" dirty="0"/>
              <a:t> is a relation that defines the values that those variables can take on.</a:t>
            </a:r>
          </a:p>
        </p:txBody>
      </p:sp>
    </p:spTree>
    <p:extLst>
      <p:ext uri="{BB962C8B-B14F-4D97-AF65-F5344CB8AC3E}">
        <p14:creationId xmlns:p14="http://schemas.microsoft.com/office/powerpoint/2010/main" val="348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3139405" cy="27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856456"/>
              </p:ext>
            </p:extLst>
          </p:nvPr>
        </p:nvGraphicFramePr>
        <p:xfrm>
          <a:off x="3851920" y="1916832"/>
          <a:ext cx="4549080" cy="3424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992"/>
                <a:gridCol w="488128"/>
                <a:gridCol w="460860"/>
                <a:gridCol w="487679"/>
                <a:gridCol w="458661"/>
                <a:gridCol w="582542"/>
                <a:gridCol w="582542"/>
                <a:gridCol w="896676"/>
              </a:tblGrid>
              <a:tr h="550892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670338">
                <a:tc>
                  <a:txBody>
                    <a:bodyPr/>
                    <a:lstStyle/>
                    <a:p>
                      <a:r>
                        <a:rPr lang="en-IN" dirty="0" smtClean="0"/>
                        <a:t>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50892"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6" y="620688"/>
            <a:ext cx="8461108" cy="554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6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8" r="61620" b="41056"/>
          <a:stretch/>
        </p:blipFill>
        <p:spPr bwMode="auto">
          <a:xfrm>
            <a:off x="287356" y="1746912"/>
            <a:ext cx="3247414" cy="214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77916"/>
              </p:ext>
            </p:extLst>
          </p:nvPr>
        </p:nvGraphicFramePr>
        <p:xfrm>
          <a:off x="4067944" y="1916832"/>
          <a:ext cx="2924082" cy="3356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467043"/>
                <a:gridCol w="436880"/>
                <a:gridCol w="464520"/>
                <a:gridCol w="436880"/>
                <a:gridCol w="554879"/>
              </a:tblGrid>
              <a:tr h="539829">
                <a:tc>
                  <a:txBody>
                    <a:bodyPr/>
                    <a:lstStyle/>
                    <a:p>
                      <a:r>
                        <a:rPr lang="en-IN" b="0" i="1" dirty="0" smtClean="0"/>
                        <a:t>Cr</a:t>
                      </a:r>
                      <a:endParaRPr lang="en-IN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 smtClean="0"/>
                        <a:t>0</a:t>
                      </a:r>
                      <a:endParaRPr lang="en-IN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 smtClean="0"/>
                        <a:t>Cr</a:t>
                      </a:r>
                      <a:endParaRPr lang="en-IN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 smtClean="0"/>
                        <a:t>0</a:t>
                      </a:r>
                      <a:endParaRPr lang="en-IN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 smtClean="0"/>
                        <a:t>Cr</a:t>
                      </a:r>
                      <a:endParaRPr lang="en-IN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1" dirty="0" smtClean="0"/>
                        <a:t>0</a:t>
                      </a:r>
                      <a:endParaRPr lang="en-IN" b="0" i="1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</a:tr>
              <a:tr h="656876">
                <a:tc>
                  <a:txBody>
                    <a:bodyPr/>
                    <a:lstStyle/>
                    <a:p>
                      <a:r>
                        <a:rPr lang="en-IN" dirty="0" smtClean="0"/>
                        <a:t>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9829"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9200"/>
            <a:ext cx="8280920" cy="574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5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4122"/>
            <a:ext cx="8424936" cy="611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1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relation can be represented as an </a:t>
            </a:r>
            <a:r>
              <a:rPr lang="en-IN" sz="2400" dirty="0" smtClean="0"/>
              <a:t>explicit set </a:t>
            </a:r>
            <a:r>
              <a:rPr lang="en-IN" sz="2400" dirty="0"/>
              <a:t>of all tuples of values that satisfy the constraint, or as a function that can </a:t>
            </a:r>
            <a:r>
              <a:rPr lang="en-IN" sz="2400" dirty="0" smtClean="0"/>
              <a:t>compute whether </a:t>
            </a:r>
            <a:r>
              <a:rPr lang="en-IN" sz="2400" dirty="0"/>
              <a:t>a tuple is a member of the relation. </a:t>
            </a:r>
            <a:endParaRPr lang="en-IN" sz="2400" dirty="0" smtClean="0"/>
          </a:p>
          <a:p>
            <a:endParaRPr lang="en-IN" sz="2800" dirty="0" smtClean="0"/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example, if X; and X, both have the </a:t>
            </a:r>
            <a:r>
              <a:rPr lang="en-IN" sz="2400" dirty="0" smtClean="0"/>
              <a:t>domain {1,2,3</a:t>
            </a:r>
            <a:r>
              <a:rPr lang="en-IN" sz="2400" dirty="0"/>
              <a:t>}, then the constraint saying that </a:t>
            </a:r>
            <a:r>
              <a:rPr lang="en-IN" sz="2400" dirty="0" smtClean="0"/>
              <a:t>X1; </a:t>
            </a:r>
            <a:r>
              <a:rPr lang="en-IN" sz="2400" dirty="0"/>
              <a:t>must be greater than </a:t>
            </a:r>
            <a:r>
              <a:rPr lang="en-IN" sz="2400" dirty="0" smtClean="0"/>
              <a:t>X2 </a:t>
            </a:r>
            <a:r>
              <a:rPr lang="en-IN" sz="2400" dirty="0"/>
              <a:t>can be written </a:t>
            </a:r>
            <a:r>
              <a:rPr lang="en-IN" sz="2400" dirty="0" smtClean="0"/>
              <a:t>as,</a:t>
            </a:r>
          </a:p>
          <a:p>
            <a:pPr lvl="1"/>
            <a:endParaRPr lang="en-IN" sz="2400" dirty="0"/>
          </a:p>
          <a:p>
            <a:pPr marL="457200" lvl="1" indent="0">
              <a:buNone/>
            </a:pPr>
            <a:r>
              <a:rPr lang="pt-BR" sz="2400" dirty="0" smtClean="0"/>
              <a:t>((</a:t>
            </a:r>
            <a:r>
              <a:rPr lang="pt-BR" sz="2400" dirty="0"/>
              <a:t>X1,X2),{(3,1),(3,2),(</a:t>
            </a:r>
            <a:r>
              <a:rPr lang="pt-BR" sz="2400" dirty="0" smtClean="0"/>
              <a:t>2,1)}) or as ((</a:t>
            </a:r>
            <a:r>
              <a:rPr lang="pt-BR" sz="2400" dirty="0"/>
              <a:t>X1, X2), X1 &gt; </a:t>
            </a:r>
            <a:r>
              <a:rPr lang="pt-BR" sz="2400" dirty="0" smtClean="0"/>
              <a:t>X2).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49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CSPs deal with assignments of values to variables, {</a:t>
            </a:r>
            <a:r>
              <a:rPr lang="en-IN" sz="2400" dirty="0" smtClean="0"/>
              <a:t>Xi </a:t>
            </a:r>
            <a:r>
              <a:rPr lang="en-IN" sz="2400" dirty="0"/>
              <a:t>= </a:t>
            </a:r>
            <a:r>
              <a:rPr lang="en-IN" sz="2400" dirty="0" err="1" smtClean="0"/>
              <a:t>vi,Xj</a:t>
            </a:r>
            <a:r>
              <a:rPr lang="en-IN" sz="2400" dirty="0" smtClean="0"/>
              <a:t> </a:t>
            </a:r>
            <a:r>
              <a:rPr lang="en-IN" sz="2400" dirty="0"/>
              <a:t>=</a:t>
            </a:r>
            <a:r>
              <a:rPr lang="en-IN" sz="2400" dirty="0" err="1" smtClean="0"/>
              <a:t>vj</a:t>
            </a:r>
            <a:r>
              <a:rPr lang="en-IN" sz="2400" dirty="0" smtClean="0"/>
              <a:t>,...}. </a:t>
            </a: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An assignment that </a:t>
            </a:r>
            <a:r>
              <a:rPr lang="en-IN" sz="2400" dirty="0"/>
              <a:t>does not </a:t>
            </a:r>
            <a:r>
              <a:rPr lang="en-IN" sz="2400" dirty="0" smtClean="0"/>
              <a:t>violate any constraints is called a </a:t>
            </a:r>
            <a:r>
              <a:rPr lang="en-IN" sz="2400" b="1" dirty="0" smtClean="0"/>
              <a:t>consistent </a:t>
            </a:r>
            <a:r>
              <a:rPr lang="en-IN" sz="2400" b="1" dirty="0"/>
              <a:t>or legal </a:t>
            </a:r>
            <a:r>
              <a:rPr lang="en-IN" sz="2400" b="1" dirty="0" smtClean="0"/>
              <a:t>assignment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/>
              <a:t>complete assignment </a:t>
            </a:r>
            <a:r>
              <a:rPr lang="en-IN" sz="2400" dirty="0"/>
              <a:t>is one in which every variable is assigned a value, and a </a:t>
            </a:r>
            <a:r>
              <a:rPr lang="en-IN" sz="2400" b="1" dirty="0"/>
              <a:t>solution</a:t>
            </a:r>
            <a:r>
              <a:rPr lang="en-IN" sz="2400" dirty="0"/>
              <a:t> to a CSP </a:t>
            </a:r>
            <a:r>
              <a:rPr lang="en-IN" sz="2400" dirty="0" smtClean="0"/>
              <a:t>is a </a:t>
            </a:r>
            <a:r>
              <a:rPr lang="en-IN" sz="2400" dirty="0"/>
              <a:t>consistent, complete assignment.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/>
              <a:t>partial assignment </a:t>
            </a:r>
            <a:r>
              <a:rPr lang="en-IN" sz="2400" dirty="0"/>
              <a:t>is one that leaves some </a:t>
            </a:r>
            <a:r>
              <a:rPr lang="en-IN" sz="2400" dirty="0" smtClean="0"/>
              <a:t>variables unassigned</a:t>
            </a:r>
            <a:r>
              <a:rPr lang="en-IN" sz="2400" dirty="0"/>
              <a:t>, and a partial solution is a partial assignment that is </a:t>
            </a:r>
            <a:r>
              <a:rPr lang="en-IN" sz="2400" b="1" dirty="0"/>
              <a:t>consistent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map </a:t>
            </a:r>
            <a:r>
              <a:rPr lang="en-IN" sz="2000" dirty="0"/>
              <a:t>of Australia showing each </a:t>
            </a:r>
            <a:r>
              <a:rPr lang="en-IN" sz="2000" dirty="0" smtClean="0"/>
              <a:t>of its </a:t>
            </a:r>
            <a:r>
              <a:rPr lang="en-IN" sz="2000" dirty="0"/>
              <a:t>states and </a:t>
            </a:r>
            <a:r>
              <a:rPr lang="en-IN" sz="2000" dirty="0" smtClean="0"/>
              <a:t>territories.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We are given the task of </a:t>
            </a:r>
            <a:r>
              <a:rPr lang="en-IN" sz="2000" dirty="0" err="1"/>
              <a:t>coloring</a:t>
            </a:r>
            <a:r>
              <a:rPr lang="en-IN" sz="2000" dirty="0"/>
              <a:t> each region </a:t>
            </a:r>
            <a:r>
              <a:rPr lang="en-IN" sz="2000" dirty="0" smtClean="0"/>
              <a:t>either red</a:t>
            </a:r>
            <a:r>
              <a:rPr lang="en-IN" sz="2000" dirty="0"/>
              <a:t>, green, or blue in such a way that no two </a:t>
            </a:r>
            <a:r>
              <a:rPr lang="en-IN" sz="2000" dirty="0" err="1"/>
              <a:t>neighboring</a:t>
            </a:r>
            <a:r>
              <a:rPr lang="en-IN" sz="2000" dirty="0"/>
              <a:t> regions have the same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87" y="3068960"/>
            <a:ext cx="4065404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problem: Map </a:t>
            </a:r>
            <a:r>
              <a:rPr lang="en-IN" dirty="0" err="1" smtClean="0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</a:t>
            </a:r>
            <a:r>
              <a:rPr lang="en-IN" sz="2800" dirty="0"/>
              <a:t>define the variables to be the regions: </a:t>
            </a:r>
            <a:endParaRPr lang="en-IN" sz="2800" dirty="0" smtClean="0"/>
          </a:p>
          <a:p>
            <a:pPr marL="457200" lvl="1" indent="0" algn="ctr">
              <a:buNone/>
            </a:pPr>
            <a:r>
              <a:rPr lang="en-IN" sz="2400" dirty="0" smtClean="0"/>
              <a:t>X </a:t>
            </a:r>
            <a:r>
              <a:rPr lang="en-IN" sz="2400" dirty="0"/>
              <a:t>= {WA,NT,Q,NSW,V,SA,T</a:t>
            </a:r>
            <a:r>
              <a:rPr lang="en-IN" sz="2400" dirty="0" smtClean="0"/>
              <a:t>}.</a:t>
            </a:r>
          </a:p>
          <a:p>
            <a:pPr marL="457200" lvl="1" indent="0" algn="ctr">
              <a:buNone/>
            </a:pPr>
            <a:endParaRPr lang="en-IN" sz="2400" dirty="0"/>
          </a:p>
          <a:p>
            <a:r>
              <a:rPr lang="en-IN" sz="2800" dirty="0"/>
              <a:t>The domain of every variable </a:t>
            </a:r>
            <a:r>
              <a:rPr lang="en-IN" sz="2800" dirty="0" smtClean="0"/>
              <a:t>is </a:t>
            </a:r>
            <a:r>
              <a:rPr lang="en-IN" sz="2800" dirty="0"/>
              <a:t>the set </a:t>
            </a:r>
            <a:endParaRPr lang="en-IN" sz="2800" dirty="0" smtClean="0"/>
          </a:p>
          <a:p>
            <a:pPr marL="0" indent="0" algn="ctr">
              <a:buNone/>
            </a:pPr>
            <a:r>
              <a:rPr lang="en-IN" sz="2800" dirty="0" smtClean="0"/>
              <a:t>	</a:t>
            </a:r>
            <a:r>
              <a:rPr lang="en-IN" sz="2400" dirty="0" smtClean="0"/>
              <a:t>Di </a:t>
            </a:r>
            <a:r>
              <a:rPr lang="en-IN" sz="2400" dirty="0"/>
              <a:t>= {red, green, blue</a:t>
            </a:r>
            <a:r>
              <a:rPr lang="en-IN" sz="2400" dirty="0" smtClean="0"/>
              <a:t>}.</a:t>
            </a:r>
          </a:p>
          <a:p>
            <a:r>
              <a:rPr lang="en-IN" sz="2800" dirty="0"/>
              <a:t>The constraints require </a:t>
            </a:r>
            <a:r>
              <a:rPr lang="en-IN" sz="2800" dirty="0" err="1" smtClean="0"/>
              <a:t>neighboring</a:t>
            </a:r>
            <a:r>
              <a:rPr lang="en-IN" sz="2800" dirty="0" smtClean="0"/>
              <a:t> regions </a:t>
            </a:r>
            <a:r>
              <a:rPr lang="en-IN" sz="2800" dirty="0"/>
              <a:t>to have distinct </a:t>
            </a:r>
            <a:r>
              <a:rPr lang="en-IN" sz="2800" dirty="0" err="1"/>
              <a:t>colors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Since </a:t>
            </a:r>
            <a:r>
              <a:rPr lang="en-IN" sz="2800" dirty="0"/>
              <a:t>there are nine places where regions border, </a:t>
            </a:r>
            <a:r>
              <a:rPr lang="en-IN" sz="2800" dirty="0" smtClean="0"/>
              <a:t>there are </a:t>
            </a:r>
            <a:r>
              <a:rPr lang="en-IN" sz="2800" dirty="0"/>
              <a:t>nine constraints</a:t>
            </a:r>
            <a:r>
              <a:rPr lang="en-IN" sz="2800" dirty="0" smtClean="0"/>
              <a:t>:</a:t>
            </a:r>
            <a:endParaRPr lang="en-IN" sz="2800" dirty="0"/>
          </a:p>
          <a:p>
            <a:pPr marL="0" indent="0" algn="ctr">
              <a:buNone/>
            </a:pPr>
            <a:r>
              <a:rPr lang="en-IN" sz="2400" dirty="0"/>
              <a:t>C = {</a:t>
            </a:r>
            <a:r>
              <a:rPr lang="en-IN" sz="2400" dirty="0" smtClean="0"/>
              <a:t>SA</a:t>
            </a:r>
            <a:r>
              <a:rPr lang="en-IN" sz="2400" dirty="0" smtClean="0">
                <a:sym typeface="Symbol"/>
              </a:rPr>
              <a:t></a:t>
            </a:r>
            <a:r>
              <a:rPr lang="en-IN" sz="2400" dirty="0" smtClean="0"/>
              <a:t> WA, SA</a:t>
            </a:r>
            <a:r>
              <a:rPr lang="en-IN" sz="2400" dirty="0" smtClean="0">
                <a:sym typeface="Symbol"/>
              </a:rPr>
              <a:t> </a:t>
            </a:r>
            <a:r>
              <a:rPr lang="en-IN" sz="2400" dirty="0" smtClean="0"/>
              <a:t> NT, SA</a:t>
            </a:r>
            <a:r>
              <a:rPr lang="en-IN" sz="2400" dirty="0" smtClean="0">
                <a:sym typeface="Symbol"/>
              </a:rPr>
              <a:t> </a:t>
            </a:r>
            <a:r>
              <a:rPr lang="en-IN" sz="2400" dirty="0" smtClean="0"/>
              <a:t> Q, SA</a:t>
            </a:r>
            <a:r>
              <a:rPr lang="en-IN" sz="2400" dirty="0" smtClean="0">
                <a:sym typeface="Symbol"/>
              </a:rPr>
              <a:t> </a:t>
            </a:r>
            <a:r>
              <a:rPr lang="en-IN" sz="2400" dirty="0" smtClean="0"/>
              <a:t> NSW, SA </a:t>
            </a:r>
            <a:r>
              <a:rPr lang="en-IN" sz="2400" dirty="0" smtClean="0">
                <a:sym typeface="Symbol"/>
              </a:rPr>
              <a:t></a:t>
            </a:r>
            <a:r>
              <a:rPr lang="en-IN" sz="2400" dirty="0" smtClean="0"/>
              <a:t> V</a:t>
            </a:r>
            <a:r>
              <a:rPr lang="en-IN" sz="2400" dirty="0"/>
              <a:t>,</a:t>
            </a:r>
          </a:p>
          <a:p>
            <a:pPr marL="0" indent="0" algn="ctr">
              <a:buNone/>
            </a:pPr>
            <a:r>
              <a:rPr lang="en-IN" sz="2400" dirty="0"/>
              <a:t>WA </a:t>
            </a:r>
            <a:r>
              <a:rPr lang="en-IN" sz="2400" dirty="0" smtClean="0">
                <a:sym typeface="Symbol"/>
              </a:rPr>
              <a:t></a:t>
            </a:r>
            <a:r>
              <a:rPr lang="en-IN" sz="2400" dirty="0" smtClean="0"/>
              <a:t> NT, NT</a:t>
            </a:r>
            <a:r>
              <a:rPr lang="en-IN" sz="2400" dirty="0" smtClean="0">
                <a:sym typeface="Symbol"/>
              </a:rPr>
              <a:t> </a:t>
            </a:r>
            <a:r>
              <a:rPr lang="en-IN" sz="2400" dirty="0" smtClean="0"/>
              <a:t> Q, </a:t>
            </a:r>
            <a:r>
              <a:rPr lang="en-IN" sz="2400" dirty="0"/>
              <a:t>Q</a:t>
            </a:r>
            <a:r>
              <a:rPr lang="en-IN" sz="2400" dirty="0" smtClean="0"/>
              <a:t> </a:t>
            </a:r>
            <a:r>
              <a:rPr lang="en-IN" sz="2400" dirty="0" smtClean="0">
                <a:sym typeface="Symbol"/>
              </a:rPr>
              <a:t></a:t>
            </a:r>
            <a:r>
              <a:rPr lang="en-IN" sz="2400" dirty="0" smtClean="0"/>
              <a:t> NSW, NSW</a:t>
            </a:r>
            <a:r>
              <a:rPr lang="en-IN" sz="2400" dirty="0" smtClean="0">
                <a:sym typeface="Symbol"/>
              </a:rPr>
              <a:t> </a:t>
            </a:r>
            <a:r>
              <a:rPr lang="en-IN" sz="2400" dirty="0" smtClean="0"/>
              <a:t> V</a:t>
            </a:r>
            <a:r>
              <a:rPr lang="en-IN" sz="2400" dirty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9415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problem: Map </a:t>
            </a:r>
            <a:r>
              <a:rPr lang="en-IN" dirty="0" err="1" smtClean="0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Here we arc using abbreviations; SA </a:t>
            </a:r>
            <a:r>
              <a:rPr lang="en-IN" sz="2800" dirty="0" smtClean="0">
                <a:sym typeface="Symbol"/>
              </a:rPr>
              <a:t></a:t>
            </a:r>
            <a:r>
              <a:rPr lang="en-IN" sz="2800" dirty="0" smtClean="0"/>
              <a:t> WA is a shortcut for ((SA,WA),SA</a:t>
            </a:r>
            <a:r>
              <a:rPr lang="en-IN" sz="2800" dirty="0" smtClean="0">
                <a:sym typeface="Symbol"/>
              </a:rPr>
              <a:t> </a:t>
            </a:r>
            <a:r>
              <a:rPr lang="en-IN" sz="2800" dirty="0" smtClean="0"/>
              <a:t> WA),</a:t>
            </a:r>
          </a:p>
          <a:p>
            <a:endParaRPr lang="en-IN" sz="2800" dirty="0" smtClean="0"/>
          </a:p>
          <a:p>
            <a:r>
              <a:rPr lang="en-IN" sz="2800" dirty="0" smtClean="0"/>
              <a:t>Where SA </a:t>
            </a:r>
            <a:r>
              <a:rPr lang="en-IN" sz="2800" dirty="0" smtClean="0">
                <a:sym typeface="Symbol"/>
              </a:rPr>
              <a:t></a:t>
            </a:r>
            <a:r>
              <a:rPr lang="en-IN" sz="2800" dirty="0" smtClean="0"/>
              <a:t> </a:t>
            </a:r>
            <a:r>
              <a:rPr lang="en-IN" sz="2800" dirty="0"/>
              <a:t>WA can be fully enumerated in turn </a:t>
            </a:r>
            <a:r>
              <a:rPr lang="en-IN" sz="2800" dirty="0" smtClean="0"/>
              <a:t>as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{(</a:t>
            </a:r>
            <a:r>
              <a:rPr lang="en-IN" sz="2800" dirty="0"/>
              <a:t>red, green), (red. blue), (green, red), (green, blue), (blue, red), (blue, green) </a:t>
            </a:r>
            <a:r>
              <a:rPr lang="en-IN" sz="2800" dirty="0" smtClean="0"/>
              <a:t>}.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 smtClean="0"/>
              <a:t>Solutions </a:t>
            </a:r>
            <a:r>
              <a:rPr lang="en-IN" sz="2800" dirty="0"/>
              <a:t>to this </a:t>
            </a:r>
            <a:r>
              <a:rPr lang="en-IN" sz="2800" dirty="0" smtClean="0"/>
              <a:t>problem</a:t>
            </a:r>
            <a:r>
              <a:rPr lang="en-IN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39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problem: Map </a:t>
            </a:r>
            <a:r>
              <a:rPr lang="en-IN" dirty="0" err="1" smtClean="0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many possible solutions to this problem, such as 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{WA =red, NT=green, Q= red, NSW = green, V = red, SA=blue, T = red }.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9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910</Words>
  <Application>Microsoft Office PowerPoint</Application>
  <PresentationFormat>On-screen Show (4:3)</PresentationFormat>
  <Paragraphs>354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Constraint Satisfaction Problem</vt:lpstr>
      <vt:lpstr>Constraint Satisfaction Problem (CSP)</vt:lpstr>
      <vt:lpstr>Definition of CSP</vt:lpstr>
      <vt:lpstr>PowerPoint Presentation</vt:lpstr>
      <vt:lpstr>PowerPoint Presentation</vt:lpstr>
      <vt:lpstr>Example problem: Map coloring</vt:lpstr>
      <vt:lpstr>Example problem: Map coloring</vt:lpstr>
      <vt:lpstr>Example problem: Map coloring</vt:lpstr>
      <vt:lpstr>Example problem: Map coloring</vt:lpstr>
      <vt:lpstr>PowerPoint Presentation</vt:lpstr>
      <vt:lpstr>Example problem: Map coloring</vt:lpstr>
      <vt:lpstr>Constraint graph</vt:lpstr>
      <vt:lpstr>Types of CSP</vt:lpstr>
      <vt:lpstr>  </vt:lpstr>
      <vt:lpstr>Cryptarithmetic Problem</vt:lpstr>
      <vt:lpstr>Rules and constraints</vt:lpstr>
      <vt:lpstr>Example-1</vt:lpstr>
      <vt:lpstr>Example-1</vt:lpstr>
      <vt:lpstr>Example-1</vt:lpstr>
      <vt:lpstr>Example-1</vt:lpstr>
      <vt:lpstr>Example-1</vt:lpstr>
      <vt:lpstr>Example-1</vt:lpstr>
      <vt:lpstr>Example-1</vt:lpstr>
      <vt:lpstr>Example-1 Solution</vt:lpstr>
      <vt:lpstr>Example-1 Solution</vt:lpstr>
      <vt:lpstr>Example-1 Solution</vt:lpstr>
      <vt:lpstr>Example-1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24</cp:revision>
  <dcterms:created xsi:type="dcterms:W3CDTF">2022-02-08T04:15:02Z</dcterms:created>
  <dcterms:modified xsi:type="dcterms:W3CDTF">2022-02-11T05:18:04Z</dcterms:modified>
</cp:coreProperties>
</file>