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04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5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6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4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52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8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AE50-5A41-472B-BA0D-62DA084D3C3D}" type="datetimeFigureOut">
              <a:rPr lang="en-IN" smtClean="0"/>
              <a:t>14-02-2022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3E1E-7509-44B7-82ED-F762FDA87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Genetic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77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82793"/>
            <a:ext cx="7806600" cy="339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02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Step 6: Now the actual count is to be obtained to select the individuals, which would participate in the crossover cycle using Roulette wheel selection:</a:t>
            </a:r>
          </a:p>
          <a:p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474" y="3284984"/>
            <a:ext cx="4245862" cy="3002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56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actual count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dirty="0"/>
              <a:t>String 1 occupies 12.47%, so there is a chance for it </a:t>
            </a:r>
            <a:r>
              <a:rPr lang="en-IN" sz="2400" dirty="0" smtClean="0"/>
              <a:t>to occur </a:t>
            </a:r>
            <a:r>
              <a:rPr lang="en-IN" sz="2400" dirty="0"/>
              <a:t>at least once. Hence its actual count may be 1.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With </a:t>
            </a:r>
            <a:r>
              <a:rPr lang="en-IN" sz="2400" dirty="0"/>
              <a:t>string </a:t>
            </a:r>
            <a:r>
              <a:rPr lang="en-IN" sz="2400" dirty="0" smtClean="0"/>
              <a:t>2 occupying </a:t>
            </a:r>
            <a:r>
              <a:rPr lang="en-IN" sz="2400" dirty="0"/>
              <a:t>54.11% of the Roulette wheel, it has a fair chance </a:t>
            </a:r>
            <a:r>
              <a:rPr lang="en-IN" sz="2400" dirty="0" smtClean="0"/>
              <a:t>of being </a:t>
            </a:r>
            <a:r>
              <a:rPr lang="en-IN" sz="2400" dirty="0"/>
              <a:t>selected twice. Thus its actual count can be considered as </a:t>
            </a:r>
            <a:r>
              <a:rPr lang="en-IN" sz="2400" dirty="0" smtClean="0"/>
              <a:t>2.</a:t>
            </a:r>
          </a:p>
          <a:p>
            <a:endParaRPr lang="en-IN" sz="2400" dirty="0" smtClean="0"/>
          </a:p>
          <a:p>
            <a:r>
              <a:rPr lang="en-IN" sz="2400" dirty="0"/>
              <a:t>On the other hand, string 3 has the least probability percentage </a:t>
            </a:r>
            <a:r>
              <a:rPr lang="en-IN" sz="2400" dirty="0" smtClean="0"/>
              <a:t>of 2.16</a:t>
            </a:r>
            <a:r>
              <a:rPr lang="en-IN" sz="2400" dirty="0"/>
              <a:t>%, so their occurrence for next cycle is very poor. As a </a:t>
            </a:r>
            <a:r>
              <a:rPr lang="en-IN" sz="2400" dirty="0" smtClean="0"/>
              <a:t>result, it </a:t>
            </a:r>
            <a:r>
              <a:rPr lang="en-IN" sz="2400" dirty="0"/>
              <a:t>actual count is 0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String 4 with 31.26% has at least one </a:t>
            </a:r>
            <a:r>
              <a:rPr lang="en-IN" sz="2400" dirty="0" smtClean="0"/>
              <a:t>chance for </a:t>
            </a:r>
            <a:r>
              <a:rPr lang="en-IN" sz="2400" dirty="0"/>
              <a:t>occurring while Roulette wheel is spun, thus its actual count </a:t>
            </a:r>
            <a:r>
              <a:rPr lang="en-IN" sz="2400" dirty="0" smtClean="0"/>
              <a:t>is 1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018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857375"/>
            <a:ext cx="89058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3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>
            <a:noAutofit/>
          </a:bodyPr>
          <a:lstStyle/>
          <a:p>
            <a:r>
              <a:rPr lang="en-IN" sz="2400" b="1" i="1" dirty="0"/>
              <a:t>Step 7: </a:t>
            </a:r>
            <a:r>
              <a:rPr lang="en-IN" sz="2400" dirty="0"/>
              <a:t>Now, writing the mating pool based upon the actual </a:t>
            </a:r>
            <a:r>
              <a:rPr lang="en-IN" sz="2400" dirty="0" smtClean="0"/>
              <a:t>count as </a:t>
            </a:r>
            <a:r>
              <a:rPr lang="en-IN" sz="2400" dirty="0"/>
              <a:t>shown in </a:t>
            </a:r>
            <a:r>
              <a:rPr lang="en-IN" sz="2400" dirty="0" smtClean="0"/>
              <a:t>Table.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actual count of string no 1 is 1, hence it occurs once in </a:t>
            </a:r>
            <a:r>
              <a:rPr lang="en-IN" sz="2400" dirty="0" smtClean="0"/>
              <a:t>the mating </a:t>
            </a:r>
            <a:r>
              <a:rPr lang="en-IN" sz="2400" dirty="0"/>
              <a:t>pool.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actual count of string no 2 is 2, hence it </a:t>
            </a:r>
            <a:r>
              <a:rPr lang="en-IN" sz="2400" dirty="0" smtClean="0"/>
              <a:t>occurs twice </a:t>
            </a:r>
            <a:r>
              <a:rPr lang="en-IN" sz="2400" dirty="0"/>
              <a:t>in the mating pool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Since the actual count of string no 3 is </a:t>
            </a:r>
            <a:r>
              <a:rPr lang="en-IN" sz="2400" dirty="0" smtClean="0"/>
              <a:t>0, it </a:t>
            </a:r>
            <a:r>
              <a:rPr lang="en-IN" sz="2400" dirty="0"/>
              <a:t>does not occur in the mating pool. </a:t>
            </a:r>
            <a:endParaRPr lang="en-IN" sz="2400" dirty="0" smtClean="0"/>
          </a:p>
          <a:p>
            <a:r>
              <a:rPr lang="en-IN" sz="2400" dirty="0" smtClean="0"/>
              <a:t>Similarly</a:t>
            </a:r>
            <a:r>
              <a:rPr lang="en-IN" sz="2400" dirty="0"/>
              <a:t>, the actual count </a:t>
            </a:r>
            <a:r>
              <a:rPr lang="en-IN" sz="2400" dirty="0" smtClean="0"/>
              <a:t>of string </a:t>
            </a:r>
            <a:r>
              <a:rPr lang="en-IN" sz="2400" dirty="0"/>
              <a:t>no 4 being 1, it occurs once in the mating pool. </a:t>
            </a:r>
            <a:endParaRPr lang="en-IN" sz="2400" dirty="0" smtClean="0"/>
          </a:p>
          <a:p>
            <a:r>
              <a:rPr lang="en-IN" sz="2400" dirty="0" smtClean="0"/>
              <a:t>Based on this</a:t>
            </a:r>
            <a:r>
              <a:rPr lang="en-IN" sz="2400" dirty="0"/>
              <a:t>, the mating pool is formed.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79" y="4725144"/>
            <a:ext cx="29600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47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/>
              <a:t>Step 8: </a:t>
            </a:r>
            <a:r>
              <a:rPr lang="en-IN" sz="2400" dirty="0"/>
              <a:t>Crossover operation is performed to produce </a:t>
            </a:r>
            <a:r>
              <a:rPr lang="en-IN" sz="2400" dirty="0" smtClean="0"/>
              <a:t>new offspring </a:t>
            </a:r>
            <a:r>
              <a:rPr lang="en-IN" sz="2400" dirty="0"/>
              <a:t>(children).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crossover point is specified and based </a:t>
            </a:r>
            <a:r>
              <a:rPr lang="en-IN" sz="2400" dirty="0" smtClean="0"/>
              <a:t>on the </a:t>
            </a:r>
            <a:r>
              <a:rPr lang="en-IN" sz="2400" dirty="0"/>
              <a:t>crossover point, single point crossover is performed and </a:t>
            </a:r>
            <a:r>
              <a:rPr lang="en-IN" sz="2400" dirty="0" smtClean="0"/>
              <a:t>new offspring </a:t>
            </a:r>
            <a:r>
              <a:rPr lang="en-IN" sz="2400" dirty="0"/>
              <a:t>is </a:t>
            </a:r>
            <a:r>
              <a:rPr lang="en-IN" sz="2400" dirty="0" smtClean="0"/>
              <a:t>produced.</a:t>
            </a:r>
          </a:p>
          <a:p>
            <a:pPr lvl="1"/>
            <a:r>
              <a:rPr lang="fr-FR" sz="2000" dirty="0"/>
              <a:t>Parent 1 0 1 1 0 0</a:t>
            </a:r>
          </a:p>
          <a:p>
            <a:pPr lvl="1"/>
            <a:r>
              <a:rPr lang="fr-FR" sz="2000" dirty="0"/>
              <a:t>Parent 2 1 1 0 0 1</a:t>
            </a:r>
          </a:p>
          <a:p>
            <a:pPr lvl="1"/>
            <a:r>
              <a:rPr lang="en-IN" sz="2000" dirty="0"/>
              <a:t>The offspring is produced as,</a:t>
            </a:r>
          </a:p>
          <a:p>
            <a:pPr lvl="1"/>
            <a:r>
              <a:rPr lang="en-IN" sz="2000" dirty="0"/>
              <a:t>Offspring 1 0 1 1 0 1</a:t>
            </a:r>
          </a:p>
          <a:p>
            <a:pPr lvl="1"/>
            <a:r>
              <a:rPr lang="en-IN" sz="2000" dirty="0"/>
              <a:t>Offspring 2 1 1 0 0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755" y="6268670"/>
            <a:ext cx="502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Note: The crossover </a:t>
            </a:r>
            <a:r>
              <a:rPr lang="en-IN" dirty="0"/>
              <a:t>probability </a:t>
            </a:r>
            <a:r>
              <a:rPr lang="en-IN" dirty="0" smtClean="0"/>
              <a:t>was </a:t>
            </a:r>
            <a:r>
              <a:rPr lang="en-IN" dirty="0"/>
              <a:t>assumed to </a:t>
            </a:r>
            <a:r>
              <a:rPr lang="en-IN" dirty="0" smtClean="0"/>
              <a:t>1.0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15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7"/>
            <a:ext cx="71342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9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b="1" i="1" dirty="0"/>
              <a:t>Step 9: </a:t>
            </a:r>
            <a:r>
              <a:rPr lang="en-IN" sz="2400" dirty="0"/>
              <a:t>After crossover operations, new off springs are </a:t>
            </a:r>
            <a:r>
              <a:rPr lang="en-IN" sz="2400" dirty="0" smtClean="0"/>
              <a:t>produced and </a:t>
            </a:r>
            <a:r>
              <a:rPr lang="en-IN" sz="2400" dirty="0"/>
              <a:t>‘x’ values are decodes and fitness is calculated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i="1" dirty="0"/>
              <a:t>Step 10: </a:t>
            </a:r>
            <a:r>
              <a:rPr lang="en-IN" sz="2400" dirty="0"/>
              <a:t>In this step, mutation operation is performed to </a:t>
            </a:r>
            <a:r>
              <a:rPr lang="en-IN" sz="2400" dirty="0" smtClean="0"/>
              <a:t>produce new </a:t>
            </a:r>
            <a:r>
              <a:rPr lang="en-IN" sz="2400" dirty="0"/>
              <a:t>off springs after crossover operation. </a:t>
            </a:r>
            <a:endParaRPr lang="en-IN" sz="2400" dirty="0" smtClean="0"/>
          </a:p>
          <a:p>
            <a:pPr lvl="1"/>
            <a:r>
              <a:rPr lang="en-IN" sz="2400" dirty="0" smtClean="0"/>
              <a:t>In mutation-flipping </a:t>
            </a:r>
            <a:r>
              <a:rPr lang="en-IN" sz="2400" dirty="0"/>
              <a:t>operation is performed and new off springs </a:t>
            </a:r>
            <a:r>
              <a:rPr lang="en-IN" sz="2400" dirty="0" smtClean="0"/>
              <a:t>are produced</a:t>
            </a:r>
            <a:r>
              <a:rPr lang="en-IN" sz="24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488668"/>
            <a:ext cx="522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Note: The mutation probability was </a:t>
            </a:r>
            <a:r>
              <a:rPr lang="en-IN" dirty="0"/>
              <a:t>assumed to </a:t>
            </a:r>
            <a:r>
              <a:rPr lang="en-IN" dirty="0" smtClean="0"/>
              <a:t>0.001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70961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257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Once the </a:t>
            </a:r>
            <a:r>
              <a:rPr lang="en-IN" sz="2800" dirty="0" smtClean="0"/>
              <a:t>off springs </a:t>
            </a:r>
            <a:r>
              <a:rPr lang="en-IN" sz="2800" dirty="0"/>
              <a:t>are obtained after mutation, they are decoded to x </a:t>
            </a:r>
            <a:r>
              <a:rPr lang="en-IN" sz="2800" dirty="0" smtClean="0"/>
              <a:t>value and </a:t>
            </a:r>
            <a:r>
              <a:rPr lang="en-IN" sz="2800" dirty="0"/>
              <a:t>find fitness values are computed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</a:p>
          <a:p>
            <a:r>
              <a:rPr lang="en-IN" sz="2800" dirty="0" smtClean="0"/>
              <a:t>This </a:t>
            </a:r>
            <a:r>
              <a:rPr lang="en-IN" sz="2800" dirty="0"/>
              <a:t>completes </a:t>
            </a:r>
            <a:r>
              <a:rPr lang="en-IN" sz="2800" dirty="0" smtClean="0"/>
              <a:t>one generation.</a:t>
            </a:r>
          </a:p>
          <a:p>
            <a:endParaRPr lang="en-IN" sz="2800" dirty="0"/>
          </a:p>
          <a:p>
            <a:r>
              <a:rPr lang="en-IN" sz="2800" dirty="0" smtClean="0"/>
              <a:t> </a:t>
            </a:r>
            <a:r>
              <a:rPr lang="en-IN" sz="2800" dirty="0"/>
              <a:t>The mutation is performed on a bit-bit by basis .</a:t>
            </a:r>
          </a:p>
        </p:txBody>
      </p:sp>
    </p:spTree>
    <p:extLst>
      <p:ext uri="{BB962C8B-B14F-4D97-AF65-F5344CB8AC3E}">
        <p14:creationId xmlns:p14="http://schemas.microsoft.com/office/powerpoint/2010/main" val="176232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Maximizing a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the problem of maximizing the function, f(x) = x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IN" dirty="0" smtClean="0"/>
              <a:t>where x is permitted to vary between 0 to 31.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26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Step 1: For using genetic algorithms approach, one must first code the decision variable ‘x’ into a finite length string. </a:t>
            </a:r>
          </a:p>
          <a:p>
            <a:endParaRPr lang="en-IN" sz="2400" dirty="0"/>
          </a:p>
          <a:p>
            <a:r>
              <a:rPr lang="en-IN" sz="2400" dirty="0" smtClean="0"/>
              <a:t>Using a five bit (binary integer) unsigned integer, numbers between 0(00000) and 31(11111) can be obtained. </a:t>
            </a:r>
          </a:p>
          <a:p>
            <a:endParaRPr lang="en-IN" sz="2400" dirty="0" smtClean="0"/>
          </a:p>
          <a:p>
            <a:r>
              <a:rPr lang="en-IN" sz="2400" dirty="0" smtClean="0"/>
              <a:t>The objective function here is f(x) = x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, which is to be maximized.</a:t>
            </a:r>
          </a:p>
          <a:p>
            <a:endParaRPr lang="en-IN" sz="2400" dirty="0"/>
          </a:p>
          <a:p>
            <a:r>
              <a:rPr lang="en-IN" sz="2400" dirty="0" smtClean="0"/>
              <a:t>A single generation of a genetic algorithm is performed here with encoding, selection, crossover and mutation.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859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initial population. </a:t>
            </a:r>
            <a:r>
              <a:rPr lang="en-IN" dirty="0" err="1" smtClean="0"/>
              <a:t>Psize</a:t>
            </a:r>
            <a:r>
              <a:rPr lang="en-IN" dirty="0" smtClean="0"/>
              <a:t>=4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lum bright="-7000" contras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958" t="-2359" r="44051" b="24811"/>
          <a:stretch/>
        </p:blipFill>
        <p:spPr bwMode="auto">
          <a:xfrm>
            <a:off x="467544" y="1628800"/>
            <a:ext cx="5256584" cy="3543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051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Step 2: Obtain the decoded x values for the initial population generated. Consider string 1, Thus for all the four strings the decoded values are obtained.</a:t>
            </a:r>
          </a:p>
          <a:p>
            <a:endParaRPr lang="en-IN" sz="2400" dirty="0" smtClean="0"/>
          </a:p>
          <a:p>
            <a:r>
              <a:rPr lang="en-IN" sz="2400" dirty="0" smtClean="0"/>
              <a:t>Step 3: Calculate the fitness or objective function. This is obtained by simply squaring the ‘x’ value, since the given function is f(x) = x</a:t>
            </a:r>
            <a:r>
              <a:rPr lang="en-IN" sz="2400" baseline="30000" dirty="0" smtClean="0"/>
              <a:t>2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When, x = 12, the fitness value is, f(x) = 144 for x = 25, f(x) = 625 and so on, until the entire population is computed </a:t>
            </a:r>
          </a:p>
        </p:txBody>
      </p:sp>
    </p:spTree>
    <p:extLst>
      <p:ext uri="{BB962C8B-B14F-4D97-AF65-F5344CB8AC3E}">
        <p14:creationId xmlns:p14="http://schemas.microsoft.com/office/powerpoint/2010/main" val="292519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7000" contras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00808"/>
            <a:ext cx="5619302" cy="404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85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sz="2400" dirty="0" smtClean="0"/>
                  <a:t>Step 4: Compute the probability of selection,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</a:t>
                </a:r>
                <a:r>
                  <a:rPr lang="en-IN" dirty="0" err="1" smtClean="0"/>
                  <a:t>Prob</a:t>
                </a:r>
                <a:r>
                  <a:rPr lang="en-I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)=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63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box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IN" b="0" i="1" smtClean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box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where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n = no of populations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f(x)=fitness value corresponding to a particular individual in the</a:t>
                </a:r>
              </a:p>
              <a:p>
                <a:pPr marL="0" indent="0">
                  <a:buNone/>
                </a:pPr>
                <a:r>
                  <a:rPr lang="en-IN" sz="2400" dirty="0" smtClean="0"/>
                  <a:t>population </a:t>
                </a:r>
              </a:p>
              <a:p>
                <a:pPr marL="0" indent="0">
                  <a:buNone/>
                </a:pPr>
                <a:r>
                  <a:rPr lang="en-IN" sz="2400" dirty="0" err="1" smtClean="0"/>
                  <a:t>Σf</a:t>
                </a:r>
                <a:r>
                  <a:rPr lang="en-IN" sz="2400" dirty="0" smtClean="0"/>
                  <a:t>(x)- Summation of all the fitness value of the entire population. 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 smtClean="0"/>
                  <a:t>For </a:t>
                </a:r>
                <a:r>
                  <a:rPr lang="en-IN" sz="2400" dirty="0" err="1" smtClean="0"/>
                  <a:t>e.g</a:t>
                </a:r>
                <a:r>
                  <a:rPr lang="en-IN" sz="2400" dirty="0" smtClean="0"/>
                  <a:t>: Considering string 1, Fitness f(x) = 144 </a:t>
                </a:r>
                <a:r>
                  <a:rPr lang="en-IN" sz="2400" dirty="0" err="1" smtClean="0"/>
                  <a:t>Σf</a:t>
                </a:r>
                <a:r>
                  <a:rPr lang="en-IN" sz="2400" dirty="0" smtClean="0"/>
                  <a:t>(x) = 1155 </a:t>
                </a:r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The probability that string 1 occurs is given by, P1 = 144/1155 = 0.1247 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887" b="-2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89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212239" cy="3524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53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 smtClean="0"/>
                  <a:t>Step 5: The next step is to calculate the expected count, which is calculated as,</a:t>
                </a:r>
              </a:p>
              <a:p>
                <a:pPr marL="0" indent="0">
                  <a:buNone/>
                </a:pPr>
                <a:r>
                  <a:rPr lang="en-IN" sz="2700" dirty="0" smtClean="0">
                    <a:solidFill>
                      <a:prstClr val="black"/>
                    </a:solidFill>
                  </a:rPr>
                  <a:t>		E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700" b="0" i="0" smtClean="0">
                        <a:solidFill>
                          <a:prstClr val="black"/>
                        </a:solidFill>
                        <a:latin typeface="Cambria Math"/>
                      </a:rPr>
                      <m:t>xpected</m:t>
                    </m:r>
                    <m:r>
                      <a:rPr lang="en-IN" sz="2700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N" sz="2700" b="0" i="0" smtClean="0">
                        <a:solidFill>
                          <a:prstClr val="black"/>
                        </a:solidFill>
                        <a:latin typeface="Cambria Math"/>
                      </a:rPr>
                      <m:t>co</m:t>
                    </m:r>
                    <m:r>
                      <a:rPr lang="en-IN" sz="2700" b="0" i="1" smtClean="0">
                        <a:solidFill>
                          <a:prstClr val="black"/>
                        </a:solidFill>
                        <a:latin typeface="Cambria Math"/>
                      </a:rPr>
                      <m:t>𝑢𝑛𝑡</m:t>
                    </m:r>
                  </m:oMath>
                </a14:m>
                <a:r>
                  <a:rPr lang="en-IN" sz="27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sz="2700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sz="27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box>
                              <m:boxPr>
                                <m:ctrlP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m:rPr>
                                    <m:brk m:alnAt="63"/>
                                  </m:rP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7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7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7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63"/>
                                  </m:rP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box>
                          </m:num>
                          <m:den>
                            <m:r>
                              <a:rPr lang="en-IN" sz="27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ctrlP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7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7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sz="2700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7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IN" sz="27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)/</m:t>
                                </m:r>
                                <m:r>
                                  <a:rPr lang="en-IN" sz="27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nary>
                          </m:den>
                        </m:f>
                      </m:e>
                    </m:box>
                  </m:oMath>
                </a14:m>
                <a:endParaRPr lang="en-IN" sz="2700" dirty="0" smtClean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IN" sz="2400" dirty="0" smtClean="0"/>
              </a:p>
              <a:p>
                <a:pPr marL="0" indent="0">
                  <a:buNone/>
                </a:pPr>
                <a:r>
                  <a:rPr lang="en-IN" sz="2400" dirty="0" smtClean="0"/>
                  <a:t>The expected count gives an idea of which population can be selected for further processing in the mating pool.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078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51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679</Words>
  <Application>Microsoft Office PowerPoint</Application>
  <PresentationFormat>On-screen Show (4:3)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Genetic Algorithm</vt:lpstr>
      <vt:lpstr>Maximizing a Function</vt:lpstr>
      <vt:lpstr>PowerPoint Presentation</vt:lpstr>
      <vt:lpstr>Select initial population. Psize=4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 count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</dc:creator>
  <cp:lastModifiedBy>Girish</cp:lastModifiedBy>
  <cp:revision>5</cp:revision>
  <dcterms:created xsi:type="dcterms:W3CDTF">2022-02-14T09:21:32Z</dcterms:created>
  <dcterms:modified xsi:type="dcterms:W3CDTF">2022-02-14T10:21:49Z</dcterms:modified>
</cp:coreProperties>
</file>