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30"/>
  </p:notesMasterIdLst>
  <p:sldIdLst>
    <p:sldId id="256" r:id="rId3"/>
    <p:sldId id="257" r:id="rId4"/>
    <p:sldId id="258" r:id="rId5"/>
    <p:sldId id="259" r:id="rId6"/>
    <p:sldId id="260" r:id="rId7"/>
    <p:sldId id="261" r:id="rId8"/>
    <p:sldId id="262" r:id="rId9"/>
    <p:sldId id="267" r:id="rId10"/>
    <p:sldId id="268" r:id="rId11"/>
    <p:sldId id="269" r:id="rId12"/>
    <p:sldId id="270" r:id="rId13"/>
    <p:sldId id="271" r:id="rId14"/>
    <p:sldId id="272" r:id="rId15"/>
    <p:sldId id="274" r:id="rId16"/>
    <p:sldId id="311" r:id="rId17"/>
    <p:sldId id="312" r:id="rId18"/>
    <p:sldId id="283" r:id="rId19"/>
    <p:sldId id="284" r:id="rId20"/>
    <p:sldId id="298" r:id="rId21"/>
    <p:sldId id="299" r:id="rId22"/>
    <p:sldId id="310" r:id="rId23"/>
    <p:sldId id="300" r:id="rId24"/>
    <p:sldId id="301" r:id="rId25"/>
    <p:sldId id="302" r:id="rId26"/>
    <p:sldId id="304" r:id="rId27"/>
    <p:sldId id="308" r:id="rId28"/>
    <p:sldId id="309" r:id="rId29"/>
  </p:sldIdLst>
  <p:sldSz cx="9144000" cy="5143500" type="screen16x9"/>
  <p:notesSz cx="7559675" cy="10691813"/>
  <p:embeddedFontLst>
    <p:embeddedFont>
      <p:font typeface="Old Standard TT" panose="020B0604020202020204" charset="0"/>
      <p:regular r:id="rId31"/>
      <p:bold r:id="rId32"/>
      <p:italic r:id="rId33"/>
    </p:embeddedFont>
    <p:embeddedFont>
      <p:font typeface="Sylfaen" panose="010A0502050306030303" pitchFamily="18"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6ABEB4A-F4A9-440A-9F3F-31180FCD80CB}">
          <p14:sldIdLst>
            <p14:sldId id="256"/>
            <p14:sldId id="257"/>
            <p14:sldId id="258"/>
            <p14:sldId id="259"/>
            <p14:sldId id="260"/>
            <p14:sldId id="261"/>
            <p14:sldId id="262"/>
            <p14:sldId id="267"/>
            <p14:sldId id="268"/>
            <p14:sldId id="269"/>
            <p14:sldId id="270"/>
            <p14:sldId id="271"/>
            <p14:sldId id="272"/>
            <p14:sldId id="274"/>
            <p14:sldId id="311"/>
            <p14:sldId id="312"/>
            <p14:sldId id="283"/>
            <p14:sldId id="284"/>
          </p14:sldIdLst>
        </p14:section>
        <p14:section name="Untitled Section" id="{F9166E44-4FBB-4B1B-BE01-5C087A40AAC4}">
          <p14:sldIdLst>
            <p14:sldId id="298"/>
            <p14:sldId id="299"/>
            <p14:sldId id="310"/>
            <p14:sldId id="300"/>
            <p14:sldId id="301"/>
            <p14:sldId id="302"/>
            <p14:sldId id="304"/>
            <p14:sldId id="308"/>
            <p14:sldId id="309"/>
          </p14:sldIdLst>
        </p14:section>
      </p14:sectionLst>
    </p:ex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4" roundtripDataSignature="AMtx7mhCrSJIDXkzaPVTvCea2m25r8IV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C412DE-AF96-4ED1-8328-4AAB296D3CC3}">
  <a:tblStyle styleId="{93C412DE-AF96-4ED1-8328-4AAB296D3C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font" Target="fonts/font4.fntdata"/><Relationship Id="rId68"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6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64" Type="http://customschemas.google.com/relationships/presentationmetadata" Target="metadata"/><Relationship Id="rId69"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rant Shah" userId="35107cec6cfff521" providerId="LiveId" clId="{4241AC42-4197-4AC7-873C-55ACAF45572B}"/>
    <pc:docChg chg="undo custSel delSld modSld">
      <pc:chgData name="Vikrant Shah" userId="35107cec6cfff521" providerId="LiveId" clId="{4241AC42-4197-4AC7-873C-55ACAF45572B}" dt="2022-04-07T22:20:48.162" v="1242" actId="2711"/>
      <pc:docMkLst>
        <pc:docMk/>
      </pc:docMkLst>
      <pc:sldChg chg="modSp mod">
        <pc:chgData name="Vikrant Shah" userId="35107cec6cfff521" providerId="LiveId" clId="{4241AC42-4197-4AC7-873C-55ACAF45572B}" dt="2022-04-07T18:48:47.385" v="154" actId="20577"/>
        <pc:sldMkLst>
          <pc:docMk/>
          <pc:sldMk cId="0" sldId="257"/>
        </pc:sldMkLst>
        <pc:spChg chg="mod">
          <ac:chgData name="Vikrant Shah" userId="35107cec6cfff521" providerId="LiveId" clId="{4241AC42-4197-4AC7-873C-55ACAF45572B}" dt="2022-04-07T18:48:47.385" v="154" actId="20577"/>
          <ac:spMkLst>
            <pc:docMk/>
            <pc:sldMk cId="0" sldId="257"/>
            <ac:spMk id="120" creationId="{00000000-0000-0000-0000-000000000000}"/>
          </ac:spMkLst>
        </pc:spChg>
      </pc:sldChg>
      <pc:sldChg chg="modSp mod">
        <pc:chgData name="Vikrant Shah" userId="35107cec6cfff521" providerId="LiveId" clId="{4241AC42-4197-4AC7-873C-55ACAF45572B}" dt="2022-04-07T22:17:15.020" v="1224" actId="14100"/>
        <pc:sldMkLst>
          <pc:docMk/>
          <pc:sldMk cId="0" sldId="259"/>
        </pc:sldMkLst>
        <pc:spChg chg="mod">
          <ac:chgData name="Vikrant Shah" userId="35107cec6cfff521" providerId="LiveId" clId="{4241AC42-4197-4AC7-873C-55ACAF45572B}" dt="2022-04-07T22:17:15.020" v="1224" actId="14100"/>
          <ac:spMkLst>
            <pc:docMk/>
            <pc:sldMk cId="0" sldId="259"/>
            <ac:spMk id="132" creationId="{00000000-0000-0000-0000-000000000000}"/>
          </ac:spMkLst>
        </pc:spChg>
      </pc:sldChg>
      <pc:sldChg chg="modSp mod">
        <pc:chgData name="Vikrant Shah" userId="35107cec6cfff521" providerId="LiveId" clId="{4241AC42-4197-4AC7-873C-55ACAF45572B}" dt="2022-04-07T22:17:04.315" v="1223" actId="14100"/>
        <pc:sldMkLst>
          <pc:docMk/>
          <pc:sldMk cId="0" sldId="260"/>
        </pc:sldMkLst>
        <pc:spChg chg="mod">
          <ac:chgData name="Vikrant Shah" userId="35107cec6cfff521" providerId="LiveId" clId="{4241AC42-4197-4AC7-873C-55ACAF45572B}" dt="2022-04-07T22:17:04.315" v="1223" actId="14100"/>
          <ac:spMkLst>
            <pc:docMk/>
            <pc:sldMk cId="0" sldId="260"/>
            <ac:spMk id="138" creationId="{00000000-0000-0000-0000-000000000000}"/>
          </ac:spMkLst>
        </pc:spChg>
      </pc:sldChg>
      <pc:sldChg chg="modSp mod">
        <pc:chgData name="Vikrant Shah" userId="35107cec6cfff521" providerId="LiveId" clId="{4241AC42-4197-4AC7-873C-55ACAF45572B}" dt="2022-04-07T22:16:53.622" v="1222" actId="14100"/>
        <pc:sldMkLst>
          <pc:docMk/>
          <pc:sldMk cId="0" sldId="261"/>
        </pc:sldMkLst>
        <pc:spChg chg="mod">
          <ac:chgData name="Vikrant Shah" userId="35107cec6cfff521" providerId="LiveId" clId="{4241AC42-4197-4AC7-873C-55ACAF45572B}" dt="2022-04-07T22:16:39.956" v="1219" actId="1076"/>
          <ac:spMkLst>
            <pc:docMk/>
            <pc:sldMk cId="0" sldId="261"/>
            <ac:spMk id="143" creationId="{00000000-0000-0000-0000-000000000000}"/>
          </ac:spMkLst>
        </pc:spChg>
        <pc:spChg chg="mod">
          <ac:chgData name="Vikrant Shah" userId="35107cec6cfff521" providerId="LiveId" clId="{4241AC42-4197-4AC7-873C-55ACAF45572B}" dt="2022-04-07T22:16:53.622" v="1222" actId="14100"/>
          <ac:spMkLst>
            <pc:docMk/>
            <pc:sldMk cId="0" sldId="261"/>
            <ac:spMk id="144" creationId="{00000000-0000-0000-0000-000000000000}"/>
          </ac:spMkLst>
        </pc:spChg>
      </pc:sldChg>
      <pc:sldChg chg="modSp mod">
        <pc:chgData name="Vikrant Shah" userId="35107cec6cfff521" providerId="LiveId" clId="{4241AC42-4197-4AC7-873C-55ACAF45572B}" dt="2022-04-07T22:20:32.079" v="1241" actId="14734"/>
        <pc:sldMkLst>
          <pc:docMk/>
          <pc:sldMk cId="0" sldId="262"/>
        </pc:sldMkLst>
        <pc:graphicFrameChg chg="mod modGraphic">
          <ac:chgData name="Vikrant Shah" userId="35107cec6cfff521" providerId="LiveId" clId="{4241AC42-4197-4AC7-873C-55ACAF45572B}" dt="2022-04-07T22:20:32.079" v="1241" actId="14734"/>
          <ac:graphicFrameMkLst>
            <pc:docMk/>
            <pc:sldMk cId="0" sldId="262"/>
            <ac:graphicFrameMk id="151" creationId="{00000000-0000-0000-0000-000000000000}"/>
          </ac:graphicFrameMkLst>
        </pc:graphicFrameChg>
      </pc:sldChg>
      <pc:sldChg chg="del">
        <pc:chgData name="Vikrant Shah" userId="35107cec6cfff521" providerId="LiveId" clId="{4241AC42-4197-4AC7-873C-55ACAF45572B}" dt="2022-04-07T18:49:43.700" v="155" actId="2696"/>
        <pc:sldMkLst>
          <pc:docMk/>
          <pc:sldMk cId="0" sldId="263"/>
        </pc:sldMkLst>
      </pc:sldChg>
      <pc:sldChg chg="del">
        <pc:chgData name="Vikrant Shah" userId="35107cec6cfff521" providerId="LiveId" clId="{4241AC42-4197-4AC7-873C-55ACAF45572B}" dt="2022-04-07T18:49:50.060" v="156" actId="2696"/>
        <pc:sldMkLst>
          <pc:docMk/>
          <pc:sldMk cId="0" sldId="264"/>
        </pc:sldMkLst>
      </pc:sldChg>
      <pc:sldChg chg="del">
        <pc:chgData name="Vikrant Shah" userId="35107cec6cfff521" providerId="LiveId" clId="{4241AC42-4197-4AC7-873C-55ACAF45572B}" dt="2022-04-07T18:49:53.761" v="157" actId="2696"/>
        <pc:sldMkLst>
          <pc:docMk/>
          <pc:sldMk cId="0" sldId="265"/>
        </pc:sldMkLst>
      </pc:sldChg>
      <pc:sldChg chg="del">
        <pc:chgData name="Vikrant Shah" userId="35107cec6cfff521" providerId="LiveId" clId="{4241AC42-4197-4AC7-873C-55ACAF45572B}" dt="2022-04-07T18:49:56.959" v="158" actId="2696"/>
        <pc:sldMkLst>
          <pc:docMk/>
          <pc:sldMk cId="0" sldId="266"/>
        </pc:sldMkLst>
      </pc:sldChg>
      <pc:sldChg chg="modSp mod">
        <pc:chgData name="Vikrant Shah" userId="35107cec6cfff521" providerId="LiveId" clId="{4241AC42-4197-4AC7-873C-55ACAF45572B}" dt="2022-04-07T22:20:48.162" v="1242" actId="2711"/>
        <pc:sldMkLst>
          <pc:docMk/>
          <pc:sldMk cId="0" sldId="267"/>
        </pc:sldMkLst>
        <pc:spChg chg="mod">
          <ac:chgData name="Vikrant Shah" userId="35107cec6cfff521" providerId="LiveId" clId="{4241AC42-4197-4AC7-873C-55ACAF45572B}" dt="2022-04-07T22:20:48.162" v="1242" actId="2711"/>
          <ac:spMkLst>
            <pc:docMk/>
            <pc:sldMk cId="0" sldId="267"/>
            <ac:spMk id="177" creationId="{00000000-0000-0000-0000-000000000000}"/>
          </ac:spMkLst>
        </pc:spChg>
      </pc:sldChg>
      <pc:sldChg chg="modSp mod">
        <pc:chgData name="Vikrant Shah" userId="35107cec6cfff521" providerId="LiveId" clId="{4241AC42-4197-4AC7-873C-55ACAF45572B}" dt="2022-04-07T20:17:28.210" v="1099" actId="2711"/>
        <pc:sldMkLst>
          <pc:docMk/>
          <pc:sldMk cId="0" sldId="268"/>
        </pc:sldMkLst>
        <pc:spChg chg="mod">
          <ac:chgData name="Vikrant Shah" userId="35107cec6cfff521" providerId="LiveId" clId="{4241AC42-4197-4AC7-873C-55ACAF45572B}" dt="2022-04-07T20:17:28.210" v="1099" actId="2711"/>
          <ac:spMkLst>
            <pc:docMk/>
            <pc:sldMk cId="0" sldId="268"/>
            <ac:spMk id="183" creationId="{00000000-0000-0000-0000-000000000000}"/>
          </ac:spMkLst>
        </pc:spChg>
      </pc:sldChg>
      <pc:sldChg chg="modSp mod">
        <pc:chgData name="Vikrant Shah" userId="35107cec6cfff521" providerId="LiveId" clId="{4241AC42-4197-4AC7-873C-55ACAF45572B}" dt="2022-04-07T22:20:02.411" v="1239" actId="5793"/>
        <pc:sldMkLst>
          <pc:docMk/>
          <pc:sldMk cId="0" sldId="269"/>
        </pc:sldMkLst>
        <pc:spChg chg="mod">
          <ac:chgData name="Vikrant Shah" userId="35107cec6cfff521" providerId="LiveId" clId="{4241AC42-4197-4AC7-873C-55ACAF45572B}" dt="2022-04-07T22:20:02.411" v="1239" actId="5793"/>
          <ac:spMkLst>
            <pc:docMk/>
            <pc:sldMk cId="0" sldId="269"/>
            <ac:spMk id="189" creationId="{00000000-0000-0000-0000-000000000000}"/>
          </ac:spMkLst>
        </pc:spChg>
      </pc:sldChg>
      <pc:sldChg chg="modSp mod">
        <pc:chgData name="Vikrant Shah" userId="35107cec6cfff521" providerId="LiveId" clId="{4241AC42-4197-4AC7-873C-55ACAF45572B}" dt="2022-04-07T21:02:28.078" v="1131" actId="20577"/>
        <pc:sldMkLst>
          <pc:docMk/>
          <pc:sldMk cId="0" sldId="270"/>
        </pc:sldMkLst>
        <pc:spChg chg="mod">
          <ac:chgData name="Vikrant Shah" userId="35107cec6cfff521" providerId="LiveId" clId="{4241AC42-4197-4AC7-873C-55ACAF45572B}" dt="2022-04-07T21:02:28.078" v="1131" actId="20577"/>
          <ac:spMkLst>
            <pc:docMk/>
            <pc:sldMk cId="0" sldId="270"/>
            <ac:spMk id="194" creationId="{00000000-0000-0000-0000-000000000000}"/>
          </ac:spMkLst>
        </pc:spChg>
        <pc:spChg chg="mod">
          <ac:chgData name="Vikrant Shah" userId="35107cec6cfff521" providerId="LiveId" clId="{4241AC42-4197-4AC7-873C-55ACAF45572B}" dt="2022-04-07T20:24:49.547" v="1117" actId="20577"/>
          <ac:spMkLst>
            <pc:docMk/>
            <pc:sldMk cId="0" sldId="270"/>
            <ac:spMk id="195" creationId="{00000000-0000-0000-0000-000000000000}"/>
          </ac:spMkLst>
        </pc:spChg>
      </pc:sldChg>
      <pc:sldChg chg="modSp mod">
        <pc:chgData name="Vikrant Shah" userId="35107cec6cfff521" providerId="LiveId" clId="{4241AC42-4197-4AC7-873C-55ACAF45572B}" dt="2022-04-07T21:18:55.981" v="1158" actId="14100"/>
        <pc:sldMkLst>
          <pc:docMk/>
          <pc:sldMk cId="0" sldId="272"/>
        </pc:sldMkLst>
        <pc:spChg chg="mod">
          <ac:chgData name="Vikrant Shah" userId="35107cec6cfff521" providerId="LiveId" clId="{4241AC42-4197-4AC7-873C-55ACAF45572B}" dt="2022-04-07T21:16:04.272" v="1147" actId="1076"/>
          <ac:spMkLst>
            <pc:docMk/>
            <pc:sldMk cId="0" sldId="272"/>
            <ac:spMk id="206" creationId="{00000000-0000-0000-0000-000000000000}"/>
          </ac:spMkLst>
        </pc:spChg>
        <pc:spChg chg="mod">
          <ac:chgData name="Vikrant Shah" userId="35107cec6cfff521" providerId="LiveId" clId="{4241AC42-4197-4AC7-873C-55ACAF45572B}" dt="2022-04-07T21:18:55.981" v="1158" actId="14100"/>
          <ac:spMkLst>
            <pc:docMk/>
            <pc:sldMk cId="0" sldId="272"/>
            <ac:spMk id="207" creationId="{00000000-0000-0000-0000-000000000000}"/>
          </ac:spMkLst>
        </pc:spChg>
      </pc:sldChg>
      <pc:sldChg chg="modSp mod">
        <pc:chgData name="Vikrant Shah" userId="35107cec6cfff521" providerId="LiveId" clId="{4241AC42-4197-4AC7-873C-55ACAF45572B}" dt="2022-04-07T22:08:30.651" v="1163" actId="1076"/>
        <pc:sldMkLst>
          <pc:docMk/>
          <pc:sldMk cId="0" sldId="302"/>
        </pc:sldMkLst>
        <pc:spChg chg="mod">
          <ac:chgData name="Vikrant Shah" userId="35107cec6cfff521" providerId="LiveId" clId="{4241AC42-4197-4AC7-873C-55ACAF45572B}" dt="2022-04-07T22:08:30.651" v="1163" actId="1076"/>
          <ac:spMkLst>
            <pc:docMk/>
            <pc:sldMk cId="0" sldId="302"/>
            <ac:spMk id="398" creationId="{00000000-0000-0000-0000-000000000000}"/>
          </ac:spMkLst>
        </pc:spChg>
      </pc:sldChg>
      <pc:sldChg chg="del">
        <pc:chgData name="Vikrant Shah" userId="35107cec6cfff521" providerId="LiveId" clId="{4241AC42-4197-4AC7-873C-55ACAF45572B}" dt="2022-04-07T22:08:37.159" v="1164" actId="2696"/>
        <pc:sldMkLst>
          <pc:docMk/>
          <pc:sldMk cId="0" sldId="303"/>
        </pc:sldMkLst>
      </pc:sldChg>
      <pc:sldChg chg="modSp mod">
        <pc:chgData name="Vikrant Shah" userId="35107cec6cfff521" providerId="LiveId" clId="{4241AC42-4197-4AC7-873C-55ACAF45572B}" dt="2022-04-07T22:13:19.947" v="1213" actId="2711"/>
        <pc:sldMkLst>
          <pc:docMk/>
          <pc:sldMk cId="0" sldId="304"/>
        </pc:sldMkLst>
        <pc:spChg chg="mod">
          <ac:chgData name="Vikrant Shah" userId="35107cec6cfff521" providerId="LiveId" clId="{4241AC42-4197-4AC7-873C-55ACAF45572B}" dt="2022-04-07T22:12:35.815" v="1209" actId="1076"/>
          <ac:spMkLst>
            <pc:docMk/>
            <pc:sldMk cId="0" sldId="304"/>
            <ac:spMk id="408" creationId="{00000000-0000-0000-0000-000000000000}"/>
          </ac:spMkLst>
        </pc:spChg>
        <pc:spChg chg="mod">
          <ac:chgData name="Vikrant Shah" userId="35107cec6cfff521" providerId="LiveId" clId="{4241AC42-4197-4AC7-873C-55ACAF45572B}" dt="2022-04-07T22:13:19.947" v="1213" actId="2711"/>
          <ac:spMkLst>
            <pc:docMk/>
            <pc:sldMk cId="0" sldId="304"/>
            <ac:spMk id="409" creationId="{00000000-0000-0000-0000-000000000000}"/>
          </ac:spMkLst>
        </pc:spChg>
      </pc:sldChg>
      <pc:sldChg chg="modSp del mod">
        <pc:chgData name="Vikrant Shah" userId="35107cec6cfff521" providerId="LiveId" clId="{4241AC42-4197-4AC7-873C-55ACAF45572B}" dt="2022-04-07T22:12:45.421" v="1211" actId="2696"/>
        <pc:sldMkLst>
          <pc:docMk/>
          <pc:sldMk cId="0" sldId="305"/>
        </pc:sldMkLst>
        <pc:spChg chg="mod">
          <ac:chgData name="Vikrant Shah" userId="35107cec6cfff521" providerId="LiveId" clId="{4241AC42-4197-4AC7-873C-55ACAF45572B}" dt="2022-04-07T22:11:23.821" v="1193" actId="20577"/>
          <ac:spMkLst>
            <pc:docMk/>
            <pc:sldMk cId="0" sldId="305"/>
            <ac:spMk id="415" creationId="{00000000-0000-0000-0000-000000000000}"/>
          </ac:spMkLst>
        </pc:spChg>
      </pc:sldChg>
      <pc:sldChg chg="del">
        <pc:chgData name="Vikrant Shah" userId="35107cec6cfff521" providerId="LiveId" clId="{4241AC42-4197-4AC7-873C-55ACAF45572B}" dt="2022-04-07T22:08:47.021" v="1165" actId="2696"/>
        <pc:sldMkLst>
          <pc:docMk/>
          <pc:sldMk cId="0" sldId="306"/>
        </pc:sldMkLst>
      </pc:sldChg>
      <pc:sldChg chg="del">
        <pc:chgData name="Vikrant Shah" userId="35107cec6cfff521" providerId="LiveId" clId="{4241AC42-4197-4AC7-873C-55ACAF45572B}" dt="2022-04-07T22:08:49.816" v="1166" actId="2696"/>
        <pc:sldMkLst>
          <pc:docMk/>
          <pc:sldMk cId="0" sldId="307"/>
        </pc:sldMkLst>
      </pc:sldChg>
      <pc:sldChg chg="modSp mod">
        <pc:chgData name="Vikrant Shah" userId="35107cec6cfff521" providerId="LiveId" clId="{4241AC42-4197-4AC7-873C-55ACAF45572B}" dt="2022-04-07T22:13:02.404" v="1212" actId="20577"/>
        <pc:sldMkLst>
          <pc:docMk/>
          <pc:sldMk cId="0" sldId="308"/>
        </pc:sldMkLst>
        <pc:spChg chg="mod">
          <ac:chgData name="Vikrant Shah" userId="35107cec6cfff521" providerId="LiveId" clId="{4241AC42-4197-4AC7-873C-55ACAF45572B}" dt="2022-04-07T22:13:02.404" v="1212" actId="20577"/>
          <ac:spMkLst>
            <pc:docMk/>
            <pc:sldMk cId="0" sldId="308"/>
            <ac:spMk id="43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7421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9725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4: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237bd77630_1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237bd77630_1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2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237bd77630_0_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237bd77630_0_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237bd77630_0_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237bd77630_0_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4775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23713b6023_5_1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23713b6023_5_1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p3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p3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6" name="Google Shape;406;p3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3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3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38: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0"/>
        <p:cNvGrpSpPr/>
        <p:nvPr/>
      </p:nvGrpSpPr>
      <p:grpSpPr>
        <a:xfrm>
          <a:off x="0" y="0"/>
          <a:ext cx="0" cy="0"/>
          <a:chOff x="0" y="0"/>
          <a:chExt cx="0" cy="0"/>
        </a:xfrm>
      </p:grpSpPr>
      <p:sp>
        <p:nvSpPr>
          <p:cNvPr id="11" name="Google Shape;11;p40"/>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40"/>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0"/>
        <p:cNvGrpSpPr/>
        <p:nvPr/>
      </p:nvGrpSpPr>
      <p:grpSpPr>
        <a:xfrm>
          <a:off x="0" y="0"/>
          <a:ext cx="0" cy="0"/>
          <a:chOff x="0" y="0"/>
          <a:chExt cx="0" cy="0"/>
        </a:xfrm>
      </p:grpSpPr>
      <p:sp>
        <p:nvSpPr>
          <p:cNvPr id="41" name="Google Shape;41;p52"/>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2"/>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52"/>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
        <p:cNvGrpSpPr/>
        <p:nvPr/>
      </p:nvGrpSpPr>
      <p:grpSpPr>
        <a:xfrm>
          <a:off x="0" y="0"/>
          <a:ext cx="0" cy="0"/>
          <a:chOff x="0" y="0"/>
          <a:chExt cx="0" cy="0"/>
        </a:xfrm>
      </p:grpSpPr>
      <p:sp>
        <p:nvSpPr>
          <p:cNvPr id="45" name="Google Shape;45;p53"/>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3"/>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53"/>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3"/>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3"/>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0"/>
        <p:cNvGrpSpPr/>
        <p:nvPr/>
      </p:nvGrpSpPr>
      <p:grpSpPr>
        <a:xfrm>
          <a:off x="0" y="0"/>
          <a:ext cx="0" cy="0"/>
          <a:chOff x="0" y="0"/>
          <a:chExt cx="0" cy="0"/>
        </a:xfrm>
      </p:grpSpPr>
      <p:sp>
        <p:nvSpPr>
          <p:cNvPr id="51" name="Google Shape;51;p54"/>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54"/>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54"/>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54"/>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54"/>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54"/>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54"/>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3"/>
        <p:cNvGrpSpPr/>
        <p:nvPr/>
      </p:nvGrpSpPr>
      <p:grpSpPr>
        <a:xfrm>
          <a:off x="0" y="0"/>
          <a:ext cx="0" cy="0"/>
          <a:chOff x="0" y="0"/>
          <a:chExt cx="0" cy="0"/>
        </a:xfrm>
      </p:grpSpPr>
      <p:sp>
        <p:nvSpPr>
          <p:cNvPr id="64" name="Google Shape;64;p44"/>
          <p:cNvSpPr txBox="1">
            <a:spLocks noGrp="1"/>
          </p:cNvSpPr>
          <p:nvPr>
            <p:ph type="subTitle" idx="1"/>
          </p:nvPr>
        </p:nvSpPr>
        <p:spPr>
          <a:xfrm>
            <a:off x="512640" y="1893240"/>
            <a:ext cx="8118000" cy="705672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5"/>
        <p:cNvGrpSpPr/>
        <p:nvPr/>
      </p:nvGrpSpPr>
      <p:grpSpPr>
        <a:xfrm>
          <a:off x="0" y="0"/>
          <a:ext cx="0" cy="0"/>
          <a:chOff x="0" y="0"/>
          <a:chExt cx="0" cy="0"/>
        </a:xfrm>
      </p:grpSpPr>
      <p:sp>
        <p:nvSpPr>
          <p:cNvPr id="66" name="Google Shape;66;p55"/>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55"/>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8"/>
        <p:cNvGrpSpPr/>
        <p:nvPr/>
      </p:nvGrpSpPr>
      <p:grpSpPr>
        <a:xfrm>
          <a:off x="0" y="0"/>
          <a:ext cx="0" cy="0"/>
          <a:chOff x="0" y="0"/>
          <a:chExt cx="0" cy="0"/>
        </a:xfrm>
      </p:grpSpPr>
      <p:sp>
        <p:nvSpPr>
          <p:cNvPr id="69" name="Google Shape;69;p56"/>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6"/>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1"/>
        <p:cNvGrpSpPr/>
        <p:nvPr/>
      </p:nvGrpSpPr>
      <p:grpSpPr>
        <a:xfrm>
          <a:off x="0" y="0"/>
          <a:ext cx="0" cy="0"/>
          <a:chOff x="0" y="0"/>
          <a:chExt cx="0" cy="0"/>
        </a:xfrm>
      </p:grpSpPr>
      <p:sp>
        <p:nvSpPr>
          <p:cNvPr id="72" name="Google Shape;72;p57"/>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57"/>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57"/>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58"/>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59"/>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5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59"/>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59"/>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60"/>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60"/>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6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60"/>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61"/>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6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61"/>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61"/>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62"/>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62"/>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62"/>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63"/>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63"/>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63"/>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63"/>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63"/>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64"/>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64"/>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64"/>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64"/>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64"/>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64"/>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64"/>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45"/>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45"/>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7"/>
        <p:cNvGrpSpPr/>
        <p:nvPr/>
      </p:nvGrpSpPr>
      <p:grpSpPr>
        <a:xfrm>
          <a:off x="0" y="0"/>
          <a:ext cx="0" cy="0"/>
          <a:chOff x="0" y="0"/>
          <a:chExt cx="0" cy="0"/>
        </a:xfrm>
      </p:grpSpPr>
      <p:sp>
        <p:nvSpPr>
          <p:cNvPr id="18" name="Google Shape;18;p46"/>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6"/>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46"/>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47"/>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3"/>
        <p:cNvGrpSpPr/>
        <p:nvPr/>
      </p:nvGrpSpPr>
      <p:grpSpPr>
        <a:xfrm>
          <a:off x="0" y="0"/>
          <a:ext cx="0" cy="0"/>
          <a:chOff x="0" y="0"/>
          <a:chExt cx="0" cy="0"/>
        </a:xfrm>
      </p:grpSpPr>
      <p:sp>
        <p:nvSpPr>
          <p:cNvPr id="24" name="Google Shape;24;p48"/>
          <p:cNvSpPr txBox="1">
            <a:spLocks noGrp="1"/>
          </p:cNvSpPr>
          <p:nvPr>
            <p:ph type="subTitle" idx="1"/>
          </p:nvPr>
        </p:nvSpPr>
        <p:spPr>
          <a:xfrm>
            <a:off x="512640" y="1893240"/>
            <a:ext cx="8118000" cy="705672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5"/>
        <p:cNvGrpSpPr/>
        <p:nvPr/>
      </p:nvGrpSpPr>
      <p:grpSpPr>
        <a:xfrm>
          <a:off x="0" y="0"/>
          <a:ext cx="0" cy="0"/>
          <a:chOff x="0" y="0"/>
          <a:chExt cx="0" cy="0"/>
        </a:xfrm>
      </p:grpSpPr>
      <p:sp>
        <p:nvSpPr>
          <p:cNvPr id="26" name="Google Shape;26;p49"/>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9"/>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9"/>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0"/>
        <p:cNvGrpSpPr/>
        <p:nvPr/>
      </p:nvGrpSpPr>
      <p:grpSpPr>
        <a:xfrm>
          <a:off x="0" y="0"/>
          <a:ext cx="0" cy="0"/>
          <a:chOff x="0" y="0"/>
          <a:chExt cx="0" cy="0"/>
        </a:xfrm>
      </p:grpSpPr>
      <p:sp>
        <p:nvSpPr>
          <p:cNvPr id="31" name="Google Shape;31;p50"/>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0"/>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0"/>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5"/>
        <p:cNvGrpSpPr/>
        <p:nvPr/>
      </p:nvGrpSpPr>
      <p:grpSpPr>
        <a:xfrm>
          <a:off x="0" y="0"/>
          <a:ext cx="0" cy="0"/>
          <a:chOff x="0" y="0"/>
          <a:chExt cx="0" cy="0"/>
        </a:xfrm>
      </p:grpSpPr>
      <p:sp>
        <p:nvSpPr>
          <p:cNvPr id="36" name="Google Shape;36;p51"/>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1"/>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1"/>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Google Shape;6;p39"/>
          <p:cNvSpPr/>
          <p:nvPr/>
        </p:nvSpPr>
        <p:spPr>
          <a:xfrm>
            <a:off x="0" y="0"/>
            <a:ext cx="9143280" cy="171108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39"/>
          <p:cNvSpPr/>
          <p:nvPr/>
        </p:nvSpPr>
        <p:spPr>
          <a:xfrm>
            <a:off x="641880" y="3597480"/>
            <a:ext cx="389520" cy="360"/>
          </a:xfrm>
          <a:custGeom>
            <a:avLst/>
            <a:gdLst/>
            <a:ahLst/>
            <a:cxnLst/>
            <a:rect l="l" t="t" r="r" b="b"/>
            <a:pathLst>
              <a:path w="21600" h="21600" extrusionOk="0">
                <a:moveTo>
                  <a:pt x="0" y="0"/>
                </a:moveTo>
                <a:lnTo>
                  <a:pt x="21600" y="21600"/>
                </a:lnTo>
              </a:path>
            </a:pathLst>
          </a:custGeom>
          <a:noFill/>
          <a:ln w="28425" cap="flat" cmpd="sng">
            <a:solidFill>
              <a:schemeClr val="accent1"/>
            </a:solidFill>
            <a:prstDash val="solid"/>
            <a:round/>
            <a:headEnd type="none" w="sm" len="sm"/>
            <a:tailEnd type="none" w="sm" len="sm"/>
          </a:ln>
        </p:spPr>
      </p:sp>
      <p:sp>
        <p:nvSpPr>
          <p:cNvPr id="8" name="Google Shape;8;p39"/>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39"/>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Shape 58"/>
        <p:cNvGrpSpPr/>
        <p:nvPr/>
      </p:nvGrpSpPr>
      <p:grpSpPr>
        <a:xfrm>
          <a:off x="0" y="0"/>
          <a:ext cx="0" cy="0"/>
          <a:chOff x="0" y="0"/>
          <a:chExt cx="0" cy="0"/>
        </a:xfrm>
      </p:grpSpPr>
      <p:sp>
        <p:nvSpPr>
          <p:cNvPr id="59" name="Google Shape;59;p42"/>
          <p:cNvSpPr/>
          <p:nvPr/>
        </p:nvSpPr>
        <p:spPr>
          <a:xfrm>
            <a:off x="0" y="5045760"/>
            <a:ext cx="9143280" cy="97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2"/>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1" name="Google Shape;61;p42"/>
          <p:cNvSpPr txBox="1">
            <a:spLocks noGrp="1"/>
          </p:cNvSpPr>
          <p:nvPr>
            <p:ph type="body" idx="1"/>
          </p:nvPr>
        </p:nvSpPr>
        <p:spPr>
          <a:xfrm>
            <a:off x="457200" y="1203480"/>
            <a:ext cx="8228880" cy="298260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
          <p:cNvPicPr preferRelativeResize="0"/>
          <p:nvPr/>
        </p:nvPicPr>
        <p:blipFill rotWithShape="1">
          <a:blip r:embed="rId3">
            <a:alphaModFix/>
          </a:blip>
          <a:srcRect/>
          <a:stretch/>
        </p:blipFill>
        <p:spPr>
          <a:xfrm>
            <a:off x="3071880" y="170640"/>
            <a:ext cx="2999160" cy="1993320"/>
          </a:xfrm>
          <a:prstGeom prst="rect">
            <a:avLst/>
          </a:prstGeom>
          <a:noFill/>
          <a:ln>
            <a:noFill/>
          </a:ln>
        </p:spPr>
      </p:pic>
      <p:sp>
        <p:nvSpPr>
          <p:cNvPr id="115" name="Google Shape;115;p1"/>
          <p:cNvSpPr/>
          <p:nvPr/>
        </p:nvSpPr>
        <p:spPr>
          <a:xfrm>
            <a:off x="512640" y="2230200"/>
            <a:ext cx="8118000" cy="234756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r>
              <a:rPr lang="en-US" sz="3000" b="1" i="0" u="none" strike="noStrike" cap="none">
                <a:solidFill>
                  <a:srgbClr val="FFFBF0"/>
                </a:solidFill>
                <a:latin typeface="Times New Roman"/>
                <a:ea typeface="Times New Roman"/>
                <a:cs typeface="Times New Roman"/>
                <a:sym typeface="Times New Roman"/>
              </a:rPr>
              <a:t>Department of Information Technology</a:t>
            </a:r>
            <a:endParaRPr sz="3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3000" b="1" i="0" u="none" strike="noStrike" cap="none">
                <a:solidFill>
                  <a:srgbClr val="FFFBF0"/>
                </a:solidFill>
                <a:latin typeface="Times New Roman"/>
                <a:ea typeface="Times New Roman"/>
                <a:cs typeface="Times New Roman"/>
                <a:sym typeface="Times New Roman"/>
              </a:rPr>
              <a:t>NBA Accredited</a:t>
            </a:r>
            <a:br>
              <a:rPr lang="en-US" sz="1800" b="0" i="0" u="none" strike="noStrike" cap="none">
                <a:solidFill>
                  <a:schemeClr val="dk1"/>
                </a:solidFill>
                <a:latin typeface="Arial"/>
                <a:ea typeface="Arial"/>
                <a:cs typeface="Arial"/>
                <a:sym typeface="Arial"/>
              </a:rPr>
            </a:br>
            <a:r>
              <a:rPr lang="en-US" sz="2400" b="0" i="0" u="none" strike="noStrike" cap="none">
                <a:solidFill>
                  <a:srgbClr val="FFFBF0"/>
                </a:solidFill>
                <a:latin typeface="Times New Roman"/>
                <a:ea typeface="Times New Roman"/>
                <a:cs typeface="Times New Roman"/>
                <a:sym typeface="Times New Roman"/>
              </a:rPr>
              <a:t>A.P. Shah Institute of Technology</a:t>
            </a:r>
            <a:br>
              <a:rPr lang="en-US" sz="1800" b="0" i="0" u="none" strike="noStrike" cap="none">
                <a:solidFill>
                  <a:schemeClr val="dk1"/>
                </a:solidFill>
                <a:latin typeface="Arial"/>
                <a:ea typeface="Arial"/>
                <a:cs typeface="Arial"/>
                <a:sym typeface="Arial"/>
              </a:rPr>
            </a:br>
            <a:r>
              <a:rPr lang="en-US" sz="2400" b="0" i="0" u="none" strike="noStrike" cap="none">
                <a:solidFill>
                  <a:srgbClr val="FFFBF0"/>
                </a:solidFill>
                <a:latin typeface="Times New Roman"/>
                <a:ea typeface="Times New Roman"/>
                <a:cs typeface="Times New Roman"/>
                <a:sym typeface="Times New Roman"/>
              </a:rPr>
              <a:t>G.B.Road,Kasarvadavli, Thane(W), Mumbai-400615</a:t>
            </a:r>
            <a:br>
              <a:rPr lang="en-US" sz="1800" b="0" i="0" u="none" strike="noStrike" cap="none">
                <a:solidFill>
                  <a:schemeClr val="dk1"/>
                </a:solidFill>
                <a:latin typeface="Arial"/>
                <a:ea typeface="Arial"/>
                <a:cs typeface="Arial"/>
                <a:sym typeface="Arial"/>
              </a:rPr>
            </a:br>
            <a:r>
              <a:rPr lang="en-US" sz="2400" b="0" i="0" u="none" strike="noStrike" cap="none">
                <a:solidFill>
                  <a:srgbClr val="FFFBF0"/>
                </a:solidFill>
                <a:latin typeface="Times New Roman"/>
                <a:ea typeface="Times New Roman"/>
                <a:cs typeface="Times New Roman"/>
                <a:sym typeface="Times New Roman"/>
              </a:rPr>
              <a:t>UNIVERSITY OF MUMBAI</a:t>
            </a:r>
            <a:br>
              <a:rPr lang="en-US" sz="1800" b="0" i="0" u="none" strike="noStrike" cap="none">
                <a:solidFill>
                  <a:schemeClr val="dk1"/>
                </a:solidFill>
                <a:latin typeface="Arial"/>
                <a:ea typeface="Arial"/>
                <a:cs typeface="Arial"/>
                <a:sym typeface="Arial"/>
              </a:rPr>
            </a:br>
            <a:r>
              <a:rPr lang="en-US" sz="2400" b="0" i="0" u="none" strike="noStrike" cap="none">
                <a:solidFill>
                  <a:srgbClr val="FFFBF0"/>
                </a:solidFill>
                <a:latin typeface="Times New Roman"/>
                <a:ea typeface="Times New Roman"/>
                <a:cs typeface="Times New Roman"/>
                <a:sym typeface="Times New Roman"/>
              </a:rPr>
              <a:t>Academic Year 2020-2021</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p:nvPr/>
        </p:nvSpPr>
        <p:spPr>
          <a:xfrm>
            <a:off x="311760" y="26928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1.6 Technology stack</a:t>
            </a:r>
            <a:endParaRPr sz="3000" b="0" i="0" u="none" strike="noStrike" cap="none">
              <a:solidFill>
                <a:schemeClr val="dk1"/>
              </a:solidFill>
              <a:latin typeface="Arial"/>
              <a:ea typeface="Arial"/>
              <a:cs typeface="Arial"/>
              <a:sym typeface="Arial"/>
            </a:endParaRPr>
          </a:p>
        </p:txBody>
      </p:sp>
      <p:sp>
        <p:nvSpPr>
          <p:cNvPr id="189" name="Google Shape;189;p10"/>
          <p:cNvSpPr/>
          <p:nvPr/>
        </p:nvSpPr>
        <p:spPr>
          <a:xfrm>
            <a:off x="311760" y="873450"/>
            <a:ext cx="8519760" cy="4000770"/>
          </a:xfrm>
          <a:prstGeom prst="rect">
            <a:avLst/>
          </a:prstGeom>
          <a:noFill/>
          <a:ln>
            <a:noFill/>
          </a:ln>
        </p:spPr>
        <p:txBody>
          <a:bodyPr spcFirstLastPara="1" wrap="square" lIns="90000" tIns="91425" rIns="90000" bIns="91425" anchor="t" anchorCtr="0">
            <a:noAutofit/>
          </a:bodyPr>
          <a:lstStyle/>
          <a:p>
            <a:pPr defTabSz="449263" fontAlgn="base" hangingPunct="0">
              <a:lnSpc>
                <a:spcPct val="93000"/>
              </a:lnSpc>
              <a:spcBef>
                <a:spcPct val="0"/>
              </a:spcBef>
              <a:spcAft>
                <a:spcPct val="0"/>
              </a:spcAft>
              <a:buSzPct val="100000"/>
              <a:buFont typeface="Symbol" panose="05050102010706020507" pitchFamily="18" charset="2"/>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pPr>
            <a:r>
              <a:rPr lang="en-IN" altLang="en-US" sz="2000" kern="1200" dirty="0">
                <a:latin typeface="Times New Roman" panose="02020603050405020304" pitchFamily="18" charset="0"/>
                <a:ea typeface="+mn-ea"/>
                <a:cs typeface="Times New Roman" panose="02020603050405020304" pitchFamily="18" charset="0"/>
              </a:rPr>
              <a:t>Software Requirements:</a:t>
            </a:r>
          </a:p>
          <a:p>
            <a:pPr lvl="7" defTabSz="449263" fontAlgn="base" hangingPunct="0">
              <a:lnSpc>
                <a:spcPct val="93000"/>
              </a:lnSpc>
              <a:spcBef>
                <a:spcPct val="0"/>
              </a:spcBef>
              <a:spcAft>
                <a:spcPct val="0"/>
              </a:spcAft>
              <a:buSzPct val="100000"/>
              <a:buFont typeface="Arial" panose="020B0604020202020204" pitchFamily="34"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pPr>
            <a:r>
              <a:rPr lang="en-IN" altLang="en-US" sz="1800" kern="1200" dirty="0">
                <a:latin typeface="Times New Roman" panose="02020603050405020304" pitchFamily="18" charset="0"/>
                <a:ea typeface="+mn-ea"/>
                <a:cs typeface="Times New Roman" panose="02020603050405020304" pitchFamily="18" charset="0"/>
              </a:rPr>
              <a:t>Python libraries</a:t>
            </a:r>
          </a:p>
          <a:p>
            <a:pPr lvl="1" defTabSz="449263" fontAlgn="base" hangingPunct="0">
              <a:lnSpc>
                <a:spcPct val="93000"/>
              </a:lnSpc>
              <a:spcBef>
                <a:spcPct val="0"/>
              </a:spcBef>
              <a:spcAft>
                <a:spcPct val="0"/>
              </a:spcAft>
              <a:buSzPct val="100000"/>
              <a:buFont typeface="Arial" panose="020B0604020202020204" pitchFamily="34"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pPr>
            <a:r>
              <a:rPr lang="en-IN" altLang="en-US" sz="1800" kern="1200" dirty="0">
                <a:latin typeface="Times New Roman" panose="02020603050405020304" pitchFamily="18" charset="0"/>
                <a:ea typeface="+mn-ea"/>
                <a:cs typeface="Times New Roman" panose="02020603050405020304" pitchFamily="18" charset="0"/>
              </a:rPr>
              <a:t>Bootstrap</a:t>
            </a:r>
          </a:p>
          <a:p>
            <a:pPr lvl="1" defTabSz="449263" fontAlgn="base" hangingPunct="0">
              <a:lnSpc>
                <a:spcPct val="93000"/>
              </a:lnSpc>
              <a:spcBef>
                <a:spcPct val="0"/>
              </a:spcBef>
              <a:spcAft>
                <a:spcPct val="0"/>
              </a:spcAft>
              <a:buSzPct val="100000"/>
              <a:buFont typeface="Arial" panose="020B0604020202020204" pitchFamily="34"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pPr>
            <a:r>
              <a:rPr lang="en-IN" altLang="en-US" sz="1800" kern="1200" dirty="0">
                <a:latin typeface="Times New Roman" panose="02020603050405020304" pitchFamily="18" charset="0"/>
                <a:ea typeface="+mn-ea"/>
                <a:cs typeface="Times New Roman" panose="02020603050405020304" pitchFamily="18" charset="0"/>
              </a:rPr>
              <a:t>Framework: Flask</a:t>
            </a:r>
          </a:p>
          <a:p>
            <a:pPr lvl="1" defTabSz="449263" fontAlgn="base" hangingPunct="0">
              <a:lnSpc>
                <a:spcPct val="93000"/>
              </a:lnSpc>
              <a:spcBef>
                <a:spcPct val="0"/>
              </a:spcBef>
              <a:spcAft>
                <a:spcPct val="0"/>
              </a:spcAft>
              <a:buSzPct val="100000"/>
              <a:buFont typeface="Arial" panose="020B0604020202020204" pitchFamily="34"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pPr>
            <a:r>
              <a:rPr lang="en-IN" altLang="en-US" sz="1800" kern="1200" dirty="0">
                <a:latin typeface="Times New Roman" panose="02020603050405020304" pitchFamily="18" charset="0"/>
                <a:ea typeface="+mn-ea"/>
                <a:cs typeface="Times New Roman" panose="02020603050405020304" pitchFamily="18" charset="0"/>
              </a:rPr>
              <a:t>Machine-Learning Classification models </a:t>
            </a:r>
          </a:p>
          <a:p>
            <a:pPr lvl="1" defTabSz="449263" fontAlgn="base" hangingPunct="0">
              <a:lnSpc>
                <a:spcPct val="93000"/>
              </a:lnSpc>
              <a:spcBef>
                <a:spcPct val="0"/>
              </a:spcBef>
              <a:spcAft>
                <a:spcPct val="0"/>
              </a:spcAft>
              <a:buSzPct val="100000"/>
              <a:buFont typeface="Arial" panose="020B0604020202020204" pitchFamily="34"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pPr>
            <a:r>
              <a:rPr lang="en-IN" altLang="en-US" sz="1800" kern="1200" dirty="0">
                <a:latin typeface="Times New Roman" panose="02020603050405020304" pitchFamily="18" charset="0"/>
                <a:ea typeface="+mn-ea"/>
                <a:cs typeface="Times New Roman" panose="02020603050405020304" pitchFamily="18" charset="0"/>
              </a:rPr>
              <a:t>OS Requirements: Windows XP or above</a:t>
            </a:r>
          </a:p>
          <a:p>
            <a:pPr lvl="1" defTabSz="449263" fontAlgn="base" hangingPunct="0">
              <a:lnSpc>
                <a:spcPct val="93000"/>
              </a:lnSpc>
              <a:spcBef>
                <a:spcPct val="0"/>
              </a:spcBef>
              <a:spcAft>
                <a:spcPct val="0"/>
              </a:spcAft>
              <a:buSzPct val="100000"/>
              <a:buFont typeface="Arial" panose="020B0604020202020204" pitchFamily="34"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pPr>
            <a:r>
              <a:rPr lang="en-IN" altLang="en-US" sz="1800" kern="1200" dirty="0">
                <a:latin typeface="Times New Roman" panose="02020603050405020304" pitchFamily="18" charset="0"/>
                <a:ea typeface="+mn-ea"/>
                <a:cs typeface="Times New Roman" panose="02020603050405020304" pitchFamily="18" charset="0"/>
              </a:rPr>
              <a:t>JavaScript supported browsers </a:t>
            </a:r>
          </a:p>
          <a:p>
            <a:pPr marL="742950" lvl="1" indent="-285750" defTabSz="449263" fontAlgn="base" hangingPunct="0">
              <a:lnSpc>
                <a:spcPct val="93000"/>
              </a:lnSpc>
              <a:spcBef>
                <a:spcPct val="0"/>
              </a:spcBef>
              <a:spcAft>
                <a:spcPct val="0"/>
              </a:spcAft>
              <a:buSzPct val="100000"/>
              <a:buFont typeface="Arial" panose="020B0604020202020204" pitchFamily="34"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pPr>
            <a:endParaRPr lang="en-IN" altLang="en-US" sz="1800" kern="1200" dirty="0">
              <a:latin typeface="Times New Roman" panose="02020603050405020304" pitchFamily="18" charset="0"/>
              <a:ea typeface="+mn-ea"/>
              <a:cs typeface="Times New Roman" panose="02020603050405020304" pitchFamily="18" charset="0"/>
            </a:endParaRPr>
          </a:p>
          <a:p>
            <a:pPr defTabSz="449263" fontAlgn="base" hangingPunct="0">
              <a:lnSpc>
                <a:spcPct val="93000"/>
              </a:lnSpc>
              <a:spcBef>
                <a:spcPct val="0"/>
              </a:spcBef>
              <a:spcAft>
                <a:spcPct val="0"/>
              </a:spcAft>
              <a:buSzPct val="100000"/>
              <a:buFont typeface="Symbol" panose="05050102010706020507" pitchFamily="18" charset="2"/>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pPr>
            <a:r>
              <a:rPr lang="en-IN" altLang="en-US" sz="2000" kern="1200" dirty="0">
                <a:latin typeface="Times New Roman" panose="02020603050405020304" pitchFamily="18" charset="0"/>
                <a:ea typeface="+mn-ea"/>
                <a:cs typeface="Times New Roman" panose="02020603050405020304" pitchFamily="18" charset="0"/>
              </a:rPr>
              <a:t>Hardware Requirements:</a:t>
            </a:r>
          </a:p>
          <a:p>
            <a:pPr lvl="3" defTabSz="449263" fontAlgn="base" hangingPunct="0">
              <a:lnSpc>
                <a:spcPct val="93000"/>
              </a:lnSpc>
              <a:spcBef>
                <a:spcPct val="0"/>
              </a:spcBef>
              <a:spcAft>
                <a:spcPct val="0"/>
              </a:spcAft>
              <a:buSzPct val="100000"/>
              <a:buFont typeface="Arial" panose="020B0604020202020204" pitchFamily="34"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pPr>
            <a:r>
              <a:rPr lang="en-IN" altLang="en-US" sz="1800" kern="1200" dirty="0">
                <a:latin typeface="Times New Roman" panose="02020603050405020304" pitchFamily="18" charset="0"/>
                <a:ea typeface="+mn-ea"/>
                <a:cs typeface="Times New Roman" panose="02020603050405020304" pitchFamily="18" charset="0"/>
              </a:rPr>
              <a:t>Minimum  2GB Ram </a:t>
            </a:r>
          </a:p>
          <a:p>
            <a:pPr lvl="1" defTabSz="449263" fontAlgn="base" hangingPunct="0">
              <a:lnSpc>
                <a:spcPct val="93000"/>
              </a:lnSpc>
              <a:spcBef>
                <a:spcPct val="0"/>
              </a:spcBef>
              <a:spcAft>
                <a:spcPct val="0"/>
              </a:spcAft>
              <a:buSzPct val="100000"/>
              <a:buFont typeface="Arial" panose="020B0604020202020204" pitchFamily="34"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pPr>
            <a:r>
              <a:rPr lang="en-IN" altLang="en-US" sz="1800" kern="1200" dirty="0">
                <a:latin typeface="Times New Roman" panose="02020603050405020304" pitchFamily="18" charset="0"/>
                <a:ea typeface="+mn-ea"/>
                <a:cs typeface="Times New Roman" panose="02020603050405020304" pitchFamily="18" charset="0"/>
              </a:rPr>
              <a:t>Pentium / Intel i3 Processors or above</a:t>
            </a:r>
          </a:p>
          <a:p>
            <a:pPr marL="515070" marR="0" lvl="0" indent="-285750" algn="l" rtl="0">
              <a:lnSpc>
                <a:spcPct val="115000"/>
              </a:lnSpc>
              <a:spcBef>
                <a:spcPts val="1400"/>
              </a:spcBef>
              <a:spcAft>
                <a:spcPts val="0"/>
              </a:spcAft>
              <a:buFont typeface="Arial" panose="020B0604020202020204" pitchFamily="34" charset="0"/>
              <a:buChar char="•"/>
            </a:pP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1"/>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US" sz="3000" b="1" i="0" u="none" strike="noStrike" cap="none" dirty="0">
                <a:solidFill>
                  <a:srgbClr val="000000"/>
                </a:solidFill>
                <a:latin typeface="Times New Roman"/>
                <a:ea typeface="Times New Roman"/>
                <a:cs typeface="Times New Roman"/>
                <a:sym typeface="Times New Roman"/>
              </a:rPr>
              <a:t>1.7 Benefits for Society</a:t>
            </a:r>
            <a:endParaRPr sz="3000" b="0" i="0" u="none" strike="noStrike" cap="none" dirty="0">
              <a:solidFill>
                <a:schemeClr val="dk1"/>
              </a:solidFill>
              <a:latin typeface="Arial"/>
              <a:ea typeface="Arial"/>
              <a:cs typeface="Arial"/>
              <a:sym typeface="Arial"/>
            </a:endParaRPr>
          </a:p>
        </p:txBody>
      </p:sp>
      <p:sp>
        <p:nvSpPr>
          <p:cNvPr id="195" name="Google Shape;195;p11"/>
          <p:cNvSpPr/>
          <p:nvPr/>
        </p:nvSpPr>
        <p:spPr>
          <a:xfrm>
            <a:off x="311760" y="1171440"/>
            <a:ext cx="8519700" cy="3396600"/>
          </a:xfrm>
          <a:prstGeom prst="rect">
            <a:avLst/>
          </a:prstGeom>
          <a:noFill/>
          <a:ln>
            <a:noFill/>
          </a:ln>
        </p:spPr>
        <p:txBody>
          <a:bodyPr spcFirstLastPara="1" wrap="square" lIns="90000" tIns="91425" rIns="90000" bIns="91425" anchor="t" anchorCtr="0">
            <a:noAutofit/>
          </a:bodyPr>
          <a:lstStyle/>
          <a:p>
            <a:pPr marL="457200" marR="0" lvl="0" indent="-342360" algn="l" rtl="0">
              <a:lnSpc>
                <a:spcPct val="115000"/>
              </a:lnSpc>
              <a:spcBef>
                <a:spcPts val="0"/>
              </a:spcBef>
              <a:spcAft>
                <a:spcPts val="0"/>
              </a:spcAft>
              <a:buClr>
                <a:srgbClr val="000000"/>
              </a:buClr>
              <a:buSzPts val="1800"/>
              <a:buFont typeface="Old Standard TT"/>
              <a:buChar char="●"/>
            </a:pPr>
            <a:r>
              <a:rPr lang="en-US" sz="1800" b="0" i="0" u="none" strike="noStrike" cap="none" dirty="0">
                <a:solidFill>
                  <a:srgbClr val="000000"/>
                </a:solidFill>
                <a:latin typeface="Old Standard TT"/>
                <a:ea typeface="Old Standard TT"/>
                <a:cs typeface="Old Standard TT"/>
                <a:sym typeface="Old Standard TT"/>
              </a:rPr>
              <a:t>In today's world, there is a great deal of information available, yet 80 percent of it is noise and only 20% of it is valuable. Our idea will serve as a forum for them to classify the news they receive as "genuine" or "fake," as well as the emotions portrayed in the news.</a:t>
            </a:r>
          </a:p>
          <a:p>
            <a:pPr marL="457200" marR="0" lvl="0" indent="-342360" algn="l" rtl="0">
              <a:lnSpc>
                <a:spcPct val="115000"/>
              </a:lnSpc>
              <a:spcBef>
                <a:spcPts val="0"/>
              </a:spcBef>
              <a:spcAft>
                <a:spcPts val="0"/>
              </a:spcAft>
              <a:buClr>
                <a:srgbClr val="000000"/>
              </a:buClr>
              <a:buSzPts val="1800"/>
              <a:buFont typeface="Old Standard TT"/>
              <a:buChar char="●"/>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2"/>
          <p:cNvSpPr/>
          <p:nvPr/>
        </p:nvSpPr>
        <p:spPr>
          <a:xfrm>
            <a:off x="512640" y="1893240"/>
            <a:ext cx="4167360" cy="152208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r>
              <a:rPr lang="en-US" sz="4200" b="1" i="0" u="none" strike="noStrike" cap="none">
                <a:solidFill>
                  <a:srgbClr val="FFFBF0"/>
                </a:solidFill>
                <a:latin typeface="Times New Roman"/>
                <a:ea typeface="Times New Roman"/>
                <a:cs typeface="Times New Roman"/>
                <a:sym typeface="Times New Roman"/>
              </a:rPr>
              <a:t>2. Project Design</a:t>
            </a:r>
            <a:endParaRPr sz="4200" b="0" i="0" u="none" strike="noStrike" cap="none">
              <a:solidFill>
                <a:schemeClr val="dk1"/>
              </a:solidFill>
              <a:latin typeface="Arial"/>
              <a:ea typeface="Arial"/>
              <a:cs typeface="Arial"/>
              <a:sym typeface="Arial"/>
            </a:endParaRPr>
          </a:p>
        </p:txBody>
      </p:sp>
      <p:sp>
        <p:nvSpPr>
          <p:cNvPr id="201" name="Google Shape;201;p12"/>
          <p:cNvSpPr/>
          <p:nvPr/>
        </p:nvSpPr>
        <p:spPr>
          <a:xfrm>
            <a:off x="512640" y="3840480"/>
            <a:ext cx="8118000" cy="7869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3"/>
          <p:cNvSpPr/>
          <p:nvPr/>
        </p:nvSpPr>
        <p:spPr>
          <a:xfrm>
            <a:off x="233788" y="28275"/>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US" sz="3000" b="1" i="0" u="none" strike="noStrike" cap="none" dirty="0">
                <a:solidFill>
                  <a:srgbClr val="000000"/>
                </a:solidFill>
                <a:latin typeface="Times New Roman"/>
                <a:ea typeface="Times New Roman"/>
                <a:cs typeface="Times New Roman"/>
                <a:sym typeface="Times New Roman"/>
              </a:rPr>
              <a:t>2.1 Proposed System</a:t>
            </a:r>
            <a:endParaRPr sz="3000" b="0" i="0" u="none" strike="noStrike" cap="none" dirty="0">
              <a:solidFill>
                <a:schemeClr val="dk1"/>
              </a:solidFill>
              <a:latin typeface="Arial"/>
              <a:ea typeface="Arial"/>
              <a:cs typeface="Arial"/>
              <a:sym typeface="Arial"/>
            </a:endParaRPr>
          </a:p>
        </p:txBody>
      </p:sp>
      <p:sp>
        <p:nvSpPr>
          <p:cNvPr id="207" name="Google Shape;207;p13"/>
          <p:cNvSpPr/>
          <p:nvPr/>
        </p:nvSpPr>
        <p:spPr>
          <a:xfrm>
            <a:off x="233789" y="575460"/>
            <a:ext cx="8676424" cy="4294252"/>
          </a:xfrm>
          <a:prstGeom prst="rect">
            <a:avLst/>
          </a:prstGeom>
          <a:noFill/>
          <a:ln>
            <a:noFill/>
          </a:ln>
        </p:spPr>
        <p:txBody>
          <a:bodyPr spcFirstLastPara="1" wrap="square" lIns="90000" tIns="91425" rIns="90000" bIns="91425" anchor="t" anchorCtr="0">
            <a:noAutofit/>
          </a:bodyPr>
          <a:lstStyle/>
          <a:p>
            <a:r>
              <a:rPr lang="en-US" sz="1700" b="0" i="0" u="none" strike="noStrike" baseline="0" dirty="0">
                <a:solidFill>
                  <a:srgbClr val="000000"/>
                </a:solidFill>
                <a:latin typeface="Times New Roman" panose="02020603050405020304" pitchFamily="18" charset="0"/>
              </a:rPr>
              <a:t>The model to be made for predicting the relevance of a News can be approached through the proposed steps to be followed. They are listed below as: </a:t>
            </a:r>
          </a:p>
          <a:p>
            <a:pPr marL="285750" indent="-285750">
              <a:buFont typeface="Arial" panose="020B0604020202020204" pitchFamily="34" charset="0"/>
              <a:buChar char="•"/>
            </a:pPr>
            <a:r>
              <a:rPr lang="en-IN" sz="1700" b="0" i="0" u="none" strike="noStrike" baseline="0" dirty="0">
                <a:solidFill>
                  <a:srgbClr val="000000"/>
                </a:solidFill>
                <a:latin typeface="Times New Roman" panose="02020603050405020304" pitchFamily="18" charset="0"/>
              </a:rPr>
              <a:t>Collecting Data from datasets </a:t>
            </a:r>
          </a:p>
          <a:p>
            <a:pPr marL="285750" indent="-285750">
              <a:buFont typeface="Arial" panose="020B0604020202020204" pitchFamily="34" charset="0"/>
              <a:buChar char="•"/>
            </a:pPr>
            <a:r>
              <a:rPr lang="en-IN" sz="1700" b="0" i="0" u="none" strike="noStrike" baseline="0" dirty="0">
                <a:solidFill>
                  <a:srgbClr val="000000"/>
                </a:solidFill>
                <a:latin typeface="Times New Roman" panose="02020603050405020304" pitchFamily="18" charset="0"/>
              </a:rPr>
              <a:t>Data cleaning and Pre-processing </a:t>
            </a:r>
          </a:p>
          <a:p>
            <a:pPr marL="285750" indent="-285750">
              <a:buFont typeface="Arial" panose="020B0604020202020204" pitchFamily="34" charset="0"/>
              <a:buChar char="•"/>
            </a:pPr>
            <a:r>
              <a:rPr lang="en-IN" sz="1700" b="0" i="0" u="none" strike="noStrike" baseline="0" dirty="0">
                <a:solidFill>
                  <a:srgbClr val="000000"/>
                </a:solidFill>
                <a:latin typeface="Times New Roman" panose="02020603050405020304" pitchFamily="18" charset="0"/>
              </a:rPr>
              <a:t>Feature Extraction using TFIDF </a:t>
            </a:r>
          </a:p>
          <a:p>
            <a:pPr marL="285750" indent="-285750">
              <a:buFont typeface="Arial" panose="020B0604020202020204" pitchFamily="34" charset="0"/>
              <a:buChar char="•"/>
            </a:pPr>
            <a:r>
              <a:rPr lang="en-IN" sz="1700" b="0" i="0" u="none" strike="noStrike" baseline="0" dirty="0">
                <a:solidFill>
                  <a:srgbClr val="000000"/>
                </a:solidFill>
                <a:latin typeface="Times New Roman" panose="02020603050405020304" pitchFamily="18" charset="0"/>
              </a:rPr>
              <a:t>Providing data to Models </a:t>
            </a:r>
          </a:p>
          <a:p>
            <a:pPr marL="285750" indent="-285750">
              <a:buFont typeface="Arial" panose="020B0604020202020204" pitchFamily="34" charset="0"/>
              <a:buChar char="•"/>
            </a:pPr>
            <a:r>
              <a:rPr lang="en-IN" sz="1700" b="0" i="0" u="none" strike="noStrike" baseline="0" dirty="0">
                <a:solidFill>
                  <a:srgbClr val="000000"/>
                </a:solidFill>
                <a:latin typeface="Times New Roman" panose="02020603050405020304" pitchFamily="18" charset="0"/>
              </a:rPr>
              <a:t>Result Analysis </a:t>
            </a:r>
          </a:p>
          <a:p>
            <a:r>
              <a:rPr lang="en-US" sz="1700" b="0" i="0" u="none" strike="noStrike" baseline="0" dirty="0">
                <a:solidFill>
                  <a:srgbClr val="000000"/>
                </a:solidFill>
                <a:latin typeface="Times New Roman" panose="02020603050405020304" pitchFamily="18" charset="0"/>
              </a:rPr>
              <a:t>The Model is chosen based on the best accuracy providing one and the user passed data is passed through the model to predict the result. Also, the Sentiments are similarly classified into Positive, Negative and Neutral. The analysis of sentiments depends upon the:</a:t>
            </a:r>
          </a:p>
          <a:p>
            <a:pPr marL="285750" indent="-285750">
              <a:buFont typeface="Arial" panose="020B0604020202020204" pitchFamily="34" charset="0"/>
              <a:buChar char="•"/>
            </a:pPr>
            <a:r>
              <a:rPr lang="en-US" sz="1700" b="0" i="0" u="none" strike="noStrike" baseline="0" dirty="0">
                <a:solidFill>
                  <a:srgbClr val="000000"/>
                </a:solidFill>
                <a:latin typeface="Times New Roman" panose="02020603050405020304" pitchFamily="18" charset="0"/>
              </a:rPr>
              <a:t>Methods Of NLP </a:t>
            </a:r>
          </a:p>
          <a:p>
            <a:r>
              <a:rPr lang="en-US" sz="1700" b="0" i="0" u="none" strike="noStrike" baseline="0" dirty="0">
                <a:solidFill>
                  <a:srgbClr val="000000"/>
                </a:solidFill>
                <a:latin typeface="Times New Roman" panose="02020603050405020304" pitchFamily="18" charset="0"/>
              </a:rPr>
              <a:t>Similarly, the prediction of Fake or Not depends upon the features extracted (i.e., no. of words along with their inverse frequency converted to numeric using vectorization) using TFIDF from the combined text total obtained by either user of twitter API. The classification here depends on: </a:t>
            </a:r>
          </a:p>
          <a:p>
            <a:pPr marL="285750" indent="-285750">
              <a:buFont typeface="Arial" panose="020B0604020202020204" pitchFamily="34" charset="0"/>
              <a:buChar char="•"/>
            </a:pPr>
            <a:r>
              <a:rPr lang="en-IN" sz="1700" b="0" i="0" u="none" strike="noStrike" baseline="0" dirty="0">
                <a:solidFill>
                  <a:srgbClr val="000000"/>
                </a:solidFill>
                <a:latin typeface="Times New Roman" panose="02020603050405020304" pitchFamily="18" charset="0"/>
              </a:rPr>
              <a:t>Features present in Text. </a:t>
            </a:r>
          </a:p>
          <a:p>
            <a:pPr marL="285750" indent="-285750">
              <a:buFont typeface="Arial" panose="020B0604020202020204" pitchFamily="34" charset="0"/>
              <a:buChar char="•"/>
            </a:pPr>
            <a:r>
              <a:rPr lang="en-IN" sz="1700" b="0" i="0" u="none" strike="noStrike" baseline="0" dirty="0">
                <a:solidFill>
                  <a:srgbClr val="000000"/>
                </a:solidFill>
                <a:latin typeface="Times New Roman" panose="02020603050405020304" pitchFamily="18" charset="0"/>
              </a:rPr>
              <a:t>Probability calculation </a:t>
            </a:r>
            <a:endParaRPr sz="1700" b="0" i="0" u="none" strike="noStrike" cap="none" dirty="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5"/>
          <p:cNvSpPr/>
          <p:nvPr/>
        </p:nvSpPr>
        <p:spPr>
          <a:xfrm>
            <a:off x="311760" y="173497"/>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US" sz="3000" b="1" i="0" u="none" strike="noStrike" cap="none" dirty="0">
                <a:solidFill>
                  <a:srgbClr val="000000"/>
                </a:solidFill>
                <a:latin typeface="Times New Roman"/>
                <a:ea typeface="Times New Roman"/>
                <a:cs typeface="Times New Roman"/>
                <a:sym typeface="Times New Roman"/>
              </a:rPr>
              <a:t>2.2 Design(</a:t>
            </a:r>
            <a:r>
              <a:rPr lang="en-US" sz="3000" b="1" dirty="0">
                <a:latin typeface="Times New Roman"/>
                <a:ea typeface="Times New Roman"/>
                <a:cs typeface="Times New Roman"/>
                <a:sym typeface="Times New Roman"/>
              </a:rPr>
              <a:t>Block Diagram</a:t>
            </a:r>
            <a:r>
              <a:rPr lang="en-US" sz="3000" b="1" i="0" u="none" strike="noStrike" cap="none" dirty="0">
                <a:solidFill>
                  <a:srgbClr val="000000"/>
                </a:solidFill>
                <a:latin typeface="Times New Roman"/>
                <a:ea typeface="Times New Roman"/>
                <a:cs typeface="Times New Roman"/>
                <a:sym typeface="Times New Roman"/>
              </a:rPr>
              <a:t>)</a:t>
            </a:r>
            <a:endParaRPr sz="3000" b="0" i="0" u="none" strike="noStrike" cap="none" dirty="0">
              <a:solidFill>
                <a:schemeClr val="dk1"/>
              </a:solidFill>
              <a:latin typeface="Arial"/>
              <a:ea typeface="Arial"/>
              <a:cs typeface="Arial"/>
              <a:sym typeface="Arial"/>
            </a:endParaRPr>
          </a:p>
        </p:txBody>
      </p:sp>
      <p:sp>
        <p:nvSpPr>
          <p:cNvPr id="219" name="Google Shape;219;p15"/>
          <p:cNvSpPr/>
          <p:nvPr/>
        </p:nvSpPr>
        <p:spPr>
          <a:xfrm>
            <a:off x="311760" y="873450"/>
            <a:ext cx="8519760" cy="3396600"/>
          </a:xfrm>
          <a:prstGeom prst="rect">
            <a:avLst/>
          </a:prstGeom>
          <a:noFill/>
          <a:ln>
            <a:noFill/>
          </a:ln>
        </p:spPr>
        <p:txBody>
          <a:bodyPr spcFirstLastPara="1" wrap="square" lIns="90000" tIns="91425" rIns="90000" bIns="91425" anchor="t" anchorCtr="0">
            <a:noAutofit/>
          </a:bodyPr>
          <a:lstStyle/>
          <a:p>
            <a:pPr marL="114840" marR="0" lvl="0" algn="just" rtl="0">
              <a:lnSpc>
                <a:spcPct val="115000"/>
              </a:lnSpc>
              <a:spcBef>
                <a:spcPts val="0"/>
              </a:spcBef>
              <a:spcAft>
                <a:spcPts val="0"/>
              </a:spcAft>
              <a:buClr>
                <a:srgbClr val="000000"/>
              </a:buClr>
              <a:buSzPts val="1800"/>
            </a:pPr>
            <a:endParaRPr sz="1800" b="0" i="0" u="none" strike="noStrike" cap="none" dirty="0">
              <a:solidFill>
                <a:srgbClr val="00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D9A1BEF2-A3EE-4CD7-8642-C9CD5C9D3294}"/>
              </a:ext>
            </a:extLst>
          </p:cNvPr>
          <p:cNvPicPr>
            <a:picLocks noChangeAspect="1"/>
          </p:cNvPicPr>
          <p:nvPr/>
        </p:nvPicPr>
        <p:blipFill>
          <a:blip r:embed="rId3"/>
          <a:stretch>
            <a:fillRect/>
          </a:stretch>
        </p:blipFill>
        <p:spPr>
          <a:xfrm>
            <a:off x="1335881" y="873450"/>
            <a:ext cx="6038399" cy="3396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5"/>
          <p:cNvSpPr/>
          <p:nvPr/>
        </p:nvSpPr>
        <p:spPr>
          <a:xfrm>
            <a:off x="311760" y="173497"/>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US" sz="3000" b="1" i="0" u="none" strike="noStrike" cap="none" dirty="0">
                <a:solidFill>
                  <a:srgbClr val="000000"/>
                </a:solidFill>
                <a:latin typeface="Times New Roman"/>
                <a:ea typeface="Times New Roman"/>
                <a:cs typeface="Times New Roman"/>
                <a:sym typeface="Times New Roman"/>
              </a:rPr>
              <a:t>2.3 Design(</a:t>
            </a:r>
            <a:r>
              <a:rPr lang="en-US" sz="3000" b="1" dirty="0">
                <a:latin typeface="Times New Roman"/>
                <a:ea typeface="Times New Roman"/>
                <a:cs typeface="Times New Roman"/>
                <a:sym typeface="Times New Roman"/>
              </a:rPr>
              <a:t>Flow Diagram</a:t>
            </a:r>
            <a:r>
              <a:rPr lang="en-US" sz="3000" b="1" i="0" u="none" strike="noStrike" cap="none" dirty="0">
                <a:solidFill>
                  <a:srgbClr val="000000"/>
                </a:solidFill>
                <a:latin typeface="Times New Roman"/>
                <a:ea typeface="Times New Roman"/>
                <a:cs typeface="Times New Roman"/>
                <a:sym typeface="Times New Roman"/>
              </a:rPr>
              <a:t>)</a:t>
            </a:r>
            <a:endParaRPr sz="3000" b="0" i="0" u="none" strike="noStrike" cap="none" dirty="0">
              <a:solidFill>
                <a:schemeClr val="dk1"/>
              </a:solidFill>
              <a:latin typeface="Arial"/>
              <a:ea typeface="Arial"/>
              <a:cs typeface="Arial"/>
              <a:sym typeface="Arial"/>
            </a:endParaRPr>
          </a:p>
        </p:txBody>
      </p:sp>
      <p:sp>
        <p:nvSpPr>
          <p:cNvPr id="219" name="Google Shape;219;p15"/>
          <p:cNvSpPr/>
          <p:nvPr/>
        </p:nvSpPr>
        <p:spPr>
          <a:xfrm>
            <a:off x="311760" y="873450"/>
            <a:ext cx="8519760" cy="3396600"/>
          </a:xfrm>
          <a:prstGeom prst="rect">
            <a:avLst/>
          </a:prstGeom>
          <a:noFill/>
          <a:ln>
            <a:noFill/>
          </a:ln>
        </p:spPr>
        <p:txBody>
          <a:bodyPr spcFirstLastPara="1" wrap="square" lIns="90000" tIns="91425" rIns="90000" bIns="91425" anchor="t" anchorCtr="0">
            <a:noAutofit/>
          </a:bodyPr>
          <a:lstStyle/>
          <a:p>
            <a:pPr marL="114840" marR="0" lvl="0" algn="just" rtl="0">
              <a:lnSpc>
                <a:spcPct val="115000"/>
              </a:lnSpc>
              <a:spcBef>
                <a:spcPts val="0"/>
              </a:spcBef>
              <a:spcAft>
                <a:spcPts val="0"/>
              </a:spcAft>
              <a:buClr>
                <a:srgbClr val="000000"/>
              </a:buClr>
              <a:buSzPts val="1800"/>
            </a:pPr>
            <a:endParaRPr sz="1800" b="0" i="0" u="none" strike="noStrike" cap="none" dirty="0">
              <a:solidFill>
                <a:srgbClr val="000000"/>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A314C135-F18F-4CBF-861A-60737515E155}"/>
              </a:ext>
            </a:extLst>
          </p:cNvPr>
          <p:cNvPicPr>
            <a:picLocks noChangeAspect="1"/>
          </p:cNvPicPr>
          <p:nvPr/>
        </p:nvPicPr>
        <p:blipFill>
          <a:blip r:embed="rId3"/>
          <a:stretch>
            <a:fillRect/>
          </a:stretch>
        </p:blipFill>
        <p:spPr>
          <a:xfrm>
            <a:off x="1069910" y="866306"/>
            <a:ext cx="5902389" cy="4030225"/>
          </a:xfrm>
          <a:prstGeom prst="rect">
            <a:avLst/>
          </a:prstGeom>
        </p:spPr>
      </p:pic>
    </p:spTree>
    <p:extLst>
      <p:ext uri="{BB962C8B-B14F-4D97-AF65-F5344CB8AC3E}">
        <p14:creationId xmlns:p14="http://schemas.microsoft.com/office/powerpoint/2010/main" val="513126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5"/>
          <p:cNvSpPr/>
          <p:nvPr/>
        </p:nvSpPr>
        <p:spPr>
          <a:xfrm>
            <a:off x="311760" y="173497"/>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US" sz="3000" b="1" i="0" u="none" strike="noStrike" cap="none" dirty="0">
                <a:solidFill>
                  <a:srgbClr val="000000"/>
                </a:solidFill>
                <a:latin typeface="Times New Roman"/>
                <a:ea typeface="Times New Roman"/>
                <a:cs typeface="Times New Roman"/>
                <a:sym typeface="Times New Roman"/>
              </a:rPr>
              <a:t>2.4 Design(Use Case</a:t>
            </a:r>
            <a:r>
              <a:rPr lang="en-US" sz="3000" b="1" dirty="0">
                <a:latin typeface="Times New Roman"/>
                <a:ea typeface="Times New Roman"/>
                <a:cs typeface="Times New Roman"/>
                <a:sym typeface="Times New Roman"/>
              </a:rPr>
              <a:t> Diagram</a:t>
            </a:r>
            <a:r>
              <a:rPr lang="en-US" sz="3000" b="1" i="0" u="none" strike="noStrike" cap="none" dirty="0">
                <a:solidFill>
                  <a:srgbClr val="000000"/>
                </a:solidFill>
                <a:latin typeface="Times New Roman"/>
                <a:ea typeface="Times New Roman"/>
                <a:cs typeface="Times New Roman"/>
                <a:sym typeface="Times New Roman"/>
              </a:rPr>
              <a:t>)</a:t>
            </a:r>
            <a:endParaRPr sz="3000" b="0" i="0" u="none" strike="noStrike" cap="none" dirty="0">
              <a:solidFill>
                <a:schemeClr val="dk1"/>
              </a:solidFill>
              <a:latin typeface="Arial"/>
              <a:ea typeface="Arial"/>
              <a:cs typeface="Arial"/>
              <a:sym typeface="Arial"/>
            </a:endParaRPr>
          </a:p>
        </p:txBody>
      </p:sp>
      <p:sp>
        <p:nvSpPr>
          <p:cNvPr id="219" name="Google Shape;219;p15"/>
          <p:cNvSpPr/>
          <p:nvPr/>
        </p:nvSpPr>
        <p:spPr>
          <a:xfrm>
            <a:off x="311760" y="873450"/>
            <a:ext cx="8519760" cy="3396600"/>
          </a:xfrm>
          <a:prstGeom prst="rect">
            <a:avLst/>
          </a:prstGeom>
          <a:noFill/>
          <a:ln>
            <a:noFill/>
          </a:ln>
        </p:spPr>
        <p:txBody>
          <a:bodyPr spcFirstLastPara="1" wrap="square" lIns="90000" tIns="91425" rIns="90000" bIns="91425" anchor="t" anchorCtr="0">
            <a:noAutofit/>
          </a:bodyPr>
          <a:lstStyle/>
          <a:p>
            <a:pPr marL="114840" marR="0" lvl="0" algn="just" rtl="0">
              <a:lnSpc>
                <a:spcPct val="115000"/>
              </a:lnSpc>
              <a:spcBef>
                <a:spcPts val="0"/>
              </a:spcBef>
              <a:spcAft>
                <a:spcPts val="0"/>
              </a:spcAft>
              <a:buClr>
                <a:srgbClr val="000000"/>
              </a:buClr>
              <a:buSzPts val="1800"/>
            </a:pPr>
            <a:endParaRPr sz="1800" b="0" i="0" u="none" strike="noStrike" cap="none" dirty="0">
              <a:solidFill>
                <a:srgbClr val="00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51AEC2CB-DE25-4CD9-BD83-D33A6EAD8143}"/>
              </a:ext>
            </a:extLst>
          </p:cNvPr>
          <p:cNvPicPr>
            <a:picLocks noChangeAspect="1"/>
          </p:cNvPicPr>
          <p:nvPr/>
        </p:nvPicPr>
        <p:blipFill>
          <a:blip r:embed="rId3"/>
          <a:stretch>
            <a:fillRect/>
          </a:stretch>
        </p:blipFill>
        <p:spPr>
          <a:xfrm>
            <a:off x="955541" y="873450"/>
            <a:ext cx="6775717" cy="3648463"/>
          </a:xfrm>
          <a:prstGeom prst="rect">
            <a:avLst/>
          </a:prstGeom>
        </p:spPr>
      </p:pic>
    </p:spTree>
    <p:extLst>
      <p:ext uri="{BB962C8B-B14F-4D97-AF65-F5344CB8AC3E}">
        <p14:creationId xmlns:p14="http://schemas.microsoft.com/office/powerpoint/2010/main" val="2118665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4"/>
          <p:cNvSpPr/>
          <p:nvPr/>
        </p:nvSpPr>
        <p:spPr>
          <a:xfrm>
            <a:off x="369360" y="2762640"/>
            <a:ext cx="5534640" cy="62136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4200" b="1" i="0" u="none" strike="noStrike" cap="none">
                <a:solidFill>
                  <a:srgbClr val="FFFBF0"/>
                </a:solidFill>
                <a:latin typeface="Old Standard TT"/>
                <a:ea typeface="Old Standard TT"/>
                <a:cs typeface="Old Standard TT"/>
                <a:sym typeface="Old Standard TT"/>
              </a:rPr>
              <a:t>3. Implementation</a:t>
            </a:r>
            <a:endParaRPr sz="4200" b="1" i="0" u="none" strike="noStrike" cap="none">
              <a:solidFill>
                <a:srgbClr val="FFFBF0"/>
              </a:solidFill>
              <a:latin typeface="Old Standard TT"/>
              <a:ea typeface="Old Standard TT"/>
              <a:cs typeface="Old Standard TT"/>
              <a:sym typeface="Old Standard TT"/>
            </a:endParaRPr>
          </a:p>
        </p:txBody>
      </p:sp>
      <p:sp>
        <p:nvSpPr>
          <p:cNvPr id="282" name="Google Shape;282;p24"/>
          <p:cNvSpPr/>
          <p:nvPr/>
        </p:nvSpPr>
        <p:spPr>
          <a:xfrm>
            <a:off x="512640" y="3840480"/>
            <a:ext cx="8118000" cy="7869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1237bd77630_1_0"/>
          <p:cNvSpPr txBox="1"/>
          <p:nvPr/>
        </p:nvSpPr>
        <p:spPr>
          <a:xfrm>
            <a:off x="152400" y="112100"/>
            <a:ext cx="6112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a:solidFill>
                  <a:schemeClr val="dk1"/>
                </a:solidFill>
                <a:latin typeface="Times New Roman"/>
                <a:ea typeface="Times New Roman"/>
                <a:cs typeface="Times New Roman"/>
                <a:sym typeface="Times New Roman"/>
              </a:rPr>
              <a:t>3.1 Application Implementation</a:t>
            </a:r>
            <a:endParaRPr sz="3000" b="1">
              <a:solidFill>
                <a:schemeClr val="dk1"/>
              </a:solidFill>
              <a:latin typeface="Times New Roman"/>
              <a:ea typeface="Times New Roman"/>
              <a:cs typeface="Times New Roman"/>
              <a:sym typeface="Times New Roman"/>
            </a:endParaRPr>
          </a:p>
        </p:txBody>
      </p:sp>
      <p:sp>
        <p:nvSpPr>
          <p:cNvPr id="288" name="Google Shape;288;g1237bd77630_1_0"/>
          <p:cNvSpPr txBox="1"/>
          <p:nvPr/>
        </p:nvSpPr>
        <p:spPr>
          <a:xfrm>
            <a:off x="287275" y="758600"/>
            <a:ext cx="8562000" cy="78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p>
          <a:p>
            <a:pPr marL="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D9C9AB56-6EAC-410B-B192-5E8ECCBE439B}"/>
              </a:ext>
            </a:extLst>
          </p:cNvPr>
          <p:cNvPicPr>
            <a:picLocks noChangeAspect="1"/>
          </p:cNvPicPr>
          <p:nvPr/>
        </p:nvPicPr>
        <p:blipFill>
          <a:blip r:embed="rId3"/>
          <a:stretch>
            <a:fillRect/>
          </a:stretch>
        </p:blipFill>
        <p:spPr>
          <a:xfrm>
            <a:off x="901638" y="815749"/>
            <a:ext cx="5892069" cy="383114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9"/>
          <p:cNvSpPr/>
          <p:nvPr/>
        </p:nvSpPr>
        <p:spPr>
          <a:xfrm>
            <a:off x="512640" y="1893240"/>
            <a:ext cx="8118000" cy="1522080"/>
          </a:xfrm>
          <a:prstGeom prst="rect">
            <a:avLst/>
          </a:prstGeom>
          <a:noFill/>
          <a:ln>
            <a:noFill/>
          </a:ln>
        </p:spPr>
        <p:txBody>
          <a:bodyPr spcFirstLastPara="1" wrap="square" lIns="90000" tIns="91425" rIns="90000" bIns="91425" anchor="b" anchorCtr="0">
            <a:noAutofit/>
          </a:bodyPr>
          <a:lstStyle/>
          <a:p>
            <a:pPr marL="0" marR="0" lvl="0" indent="0" algn="l" rtl="0">
              <a:lnSpc>
                <a:spcPct val="100000"/>
              </a:lnSpc>
              <a:spcBef>
                <a:spcPts val="0"/>
              </a:spcBef>
              <a:spcAft>
                <a:spcPts val="0"/>
              </a:spcAft>
              <a:buNone/>
            </a:pPr>
            <a:r>
              <a:rPr lang="en-US" sz="4200" b="1" i="0" u="none" strike="noStrike" cap="none" dirty="0">
                <a:solidFill>
                  <a:srgbClr val="FFFBF0"/>
                </a:solidFill>
                <a:latin typeface="Old Standard TT"/>
                <a:ea typeface="Old Standard TT"/>
                <a:cs typeface="Old Standard TT"/>
                <a:sym typeface="Old Standard TT"/>
              </a:rPr>
              <a:t>4. Result</a:t>
            </a:r>
            <a:endParaRPr sz="4200" b="0" i="0" u="none" strike="noStrike" cap="none" dirty="0">
              <a:solidFill>
                <a:schemeClr val="dk1"/>
              </a:solidFill>
              <a:latin typeface="Arial"/>
              <a:ea typeface="Arial"/>
              <a:cs typeface="Arial"/>
              <a:sym typeface="Arial"/>
            </a:endParaRPr>
          </a:p>
        </p:txBody>
      </p:sp>
      <p:sp>
        <p:nvSpPr>
          <p:cNvPr id="376" name="Google Shape;376;p29"/>
          <p:cNvSpPr/>
          <p:nvPr/>
        </p:nvSpPr>
        <p:spPr>
          <a:xfrm>
            <a:off x="512640" y="3840480"/>
            <a:ext cx="8118000" cy="7869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p:nvPr/>
        </p:nvSpPr>
        <p:spPr>
          <a:xfrm>
            <a:off x="513000" y="191070"/>
            <a:ext cx="8118000" cy="4761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FFFBF0"/>
                </a:solidFill>
                <a:latin typeface="Times New Roman"/>
                <a:ea typeface="Times New Roman"/>
                <a:cs typeface="Times New Roman"/>
                <a:sym typeface="Times New Roman"/>
              </a:rPr>
              <a:t>                                                   </a:t>
            </a:r>
            <a:r>
              <a:rPr lang="en-US" sz="1800" b="0" i="0" u="none" strike="noStrike" cap="none" dirty="0">
                <a:solidFill>
                  <a:schemeClr val="tx1"/>
                </a:solidFill>
                <a:latin typeface="Times New Roman"/>
                <a:ea typeface="Times New Roman"/>
                <a:cs typeface="Times New Roman"/>
                <a:sym typeface="Times New Roman"/>
              </a:rPr>
              <a:t> A Project </a:t>
            </a:r>
            <a:r>
              <a:rPr lang="en-US" sz="1800" dirty="0">
                <a:solidFill>
                  <a:schemeClr val="tx1"/>
                </a:solidFill>
                <a:latin typeface="Times New Roman"/>
                <a:ea typeface="Times New Roman"/>
                <a:cs typeface="Times New Roman"/>
                <a:sym typeface="Times New Roman"/>
              </a:rPr>
              <a:t>Presentation</a:t>
            </a:r>
            <a:r>
              <a:rPr lang="en-US" sz="1800" b="0" i="0" u="none" strike="noStrike" cap="none" dirty="0">
                <a:solidFill>
                  <a:schemeClr val="tx1"/>
                </a:solidFill>
                <a:latin typeface="Times New Roman"/>
                <a:ea typeface="Times New Roman"/>
                <a:cs typeface="Times New Roman"/>
                <a:sym typeface="Times New Roman"/>
              </a:rPr>
              <a:t> on</a:t>
            </a:r>
            <a:br>
              <a:rPr lang="en-US" sz="1800" b="0" i="0" u="none" strike="noStrike" cap="none" dirty="0">
                <a:solidFill>
                  <a:schemeClr val="tx1"/>
                </a:solidFill>
                <a:latin typeface="Arial"/>
                <a:ea typeface="Arial"/>
                <a:cs typeface="Arial"/>
                <a:sym typeface="Arial"/>
              </a:rPr>
            </a:br>
            <a:r>
              <a:rPr lang="en-US" sz="2400" b="1" i="0" u="none" strike="noStrike" cap="none" dirty="0">
                <a:solidFill>
                  <a:schemeClr val="tx1"/>
                </a:solidFill>
                <a:latin typeface="Times New Roman"/>
                <a:ea typeface="Times New Roman"/>
                <a:cs typeface="Times New Roman"/>
                <a:sym typeface="Times New Roman"/>
              </a:rPr>
              <a:t>ML Based Web Framework for Fake News Detection</a:t>
            </a:r>
            <a:br>
              <a:rPr lang="en-US" sz="1800" b="0" i="0" u="none" strike="noStrike" cap="none" dirty="0">
                <a:solidFill>
                  <a:schemeClr val="tx1"/>
                </a:solidFill>
                <a:latin typeface="Arial"/>
                <a:ea typeface="Arial"/>
                <a:cs typeface="Arial"/>
                <a:sym typeface="Arial"/>
              </a:rPr>
            </a:br>
            <a:r>
              <a:rPr lang="en-US" sz="1800" b="0" i="0" u="none" strike="noStrike" cap="none" dirty="0">
                <a:solidFill>
                  <a:schemeClr val="tx1"/>
                </a:solidFill>
                <a:latin typeface="Times New Roman"/>
                <a:ea typeface="Times New Roman"/>
                <a:cs typeface="Times New Roman"/>
                <a:sym typeface="Times New Roman"/>
              </a:rPr>
              <a:t>Submitted in partial fulfillment of the degree of</a:t>
            </a:r>
            <a:br>
              <a:rPr lang="en-US" sz="1800" b="0" i="0" u="none" strike="noStrike" cap="none" dirty="0">
                <a:solidFill>
                  <a:schemeClr val="tx1"/>
                </a:solidFill>
                <a:latin typeface="Arial"/>
                <a:ea typeface="Arial"/>
                <a:cs typeface="Arial"/>
                <a:sym typeface="Arial"/>
              </a:rPr>
            </a:br>
            <a:r>
              <a:rPr lang="en-US" sz="1800" b="0" i="0" u="none" strike="noStrike" cap="none" dirty="0">
                <a:solidFill>
                  <a:schemeClr val="tx1"/>
                </a:solidFill>
                <a:latin typeface="Times New Roman"/>
                <a:ea typeface="Times New Roman"/>
                <a:cs typeface="Times New Roman"/>
                <a:sym typeface="Times New Roman"/>
              </a:rPr>
              <a:t>Bachelor of Engineering(Sem-8)</a:t>
            </a:r>
            <a:br>
              <a:rPr lang="en-US" sz="1800" b="0" i="0" u="none" strike="noStrike" cap="none" dirty="0">
                <a:solidFill>
                  <a:schemeClr val="tx1"/>
                </a:solidFill>
                <a:latin typeface="Arial"/>
                <a:ea typeface="Arial"/>
                <a:cs typeface="Arial"/>
                <a:sym typeface="Arial"/>
              </a:rPr>
            </a:br>
            <a:r>
              <a:rPr lang="en-US" sz="1800" b="0" i="0" u="none" strike="noStrike" cap="none" dirty="0">
                <a:solidFill>
                  <a:schemeClr val="tx1"/>
                </a:solidFill>
                <a:latin typeface="Times New Roman"/>
                <a:ea typeface="Times New Roman"/>
                <a:cs typeface="Times New Roman"/>
                <a:sym typeface="Times New Roman"/>
              </a:rPr>
              <a:t>in</a:t>
            </a:r>
            <a:br>
              <a:rPr lang="en-US" sz="1800" b="0" i="0" u="none" strike="noStrike" cap="none" dirty="0">
                <a:solidFill>
                  <a:schemeClr val="dk1"/>
                </a:solidFill>
                <a:latin typeface="Arial"/>
                <a:ea typeface="Arial"/>
                <a:cs typeface="Arial"/>
                <a:sym typeface="Arial"/>
              </a:rPr>
            </a:br>
            <a:r>
              <a:rPr lang="en-US" sz="1800" b="1" i="0" u="none" strike="noStrike" cap="none" dirty="0">
                <a:solidFill>
                  <a:srgbClr val="FFFBF0"/>
                </a:solidFill>
                <a:latin typeface="Times New Roman"/>
                <a:ea typeface="Times New Roman"/>
                <a:cs typeface="Times New Roman"/>
                <a:sym typeface="Times New Roman"/>
              </a:rPr>
              <a:t>INFORMATION TECHNOLOGY</a:t>
            </a:r>
            <a:br>
              <a:rPr lang="en-US" sz="1800" b="0" i="0" u="none" strike="noStrike" cap="none" dirty="0">
                <a:solidFill>
                  <a:schemeClr val="dk1"/>
                </a:solidFill>
                <a:latin typeface="Arial"/>
                <a:ea typeface="Arial"/>
                <a:cs typeface="Arial"/>
                <a:sym typeface="Arial"/>
              </a:rPr>
            </a:br>
            <a:r>
              <a:rPr lang="en-US" sz="1800" b="0" i="0" u="none" strike="noStrike" cap="none" dirty="0">
                <a:solidFill>
                  <a:srgbClr val="FFFBF0"/>
                </a:solidFill>
                <a:latin typeface="Times New Roman"/>
                <a:ea typeface="Times New Roman"/>
                <a:cs typeface="Times New Roman"/>
                <a:sym typeface="Times New Roman"/>
              </a:rPr>
              <a:t>By</a:t>
            </a:r>
            <a:br>
              <a:rPr lang="en-US" sz="1800" b="0" i="0" u="none" strike="noStrike" cap="none" dirty="0">
                <a:solidFill>
                  <a:schemeClr val="dk1"/>
                </a:solidFill>
                <a:latin typeface="Arial"/>
                <a:ea typeface="Arial"/>
                <a:cs typeface="Arial"/>
                <a:sym typeface="Arial"/>
              </a:rPr>
            </a:br>
            <a:r>
              <a:rPr lang="en-US" sz="1800" b="0" i="0" u="none" strike="noStrike" cap="none" dirty="0" err="1">
                <a:solidFill>
                  <a:srgbClr val="FFFBF0"/>
                </a:solidFill>
                <a:latin typeface="Times New Roman"/>
                <a:ea typeface="Times New Roman"/>
                <a:cs typeface="Times New Roman"/>
                <a:sym typeface="Times New Roman"/>
              </a:rPr>
              <a:t>Jaagrut</a:t>
            </a:r>
            <a:r>
              <a:rPr lang="en-US" sz="1800" b="0" i="0" u="none" strike="noStrike" cap="none" dirty="0">
                <a:solidFill>
                  <a:srgbClr val="FFFBF0"/>
                </a:solidFill>
                <a:latin typeface="Times New Roman"/>
                <a:ea typeface="Times New Roman"/>
                <a:cs typeface="Times New Roman"/>
                <a:sym typeface="Times New Roman"/>
              </a:rPr>
              <a:t> Shah(19204002)</a:t>
            </a:r>
            <a:br>
              <a:rPr lang="en-US" sz="1800" b="0" i="0" u="none" strike="noStrike" cap="none" dirty="0">
                <a:solidFill>
                  <a:schemeClr val="dk1"/>
                </a:solidFill>
                <a:latin typeface="Arial"/>
                <a:ea typeface="Arial"/>
                <a:cs typeface="Arial"/>
                <a:sym typeface="Arial"/>
              </a:rPr>
            </a:br>
            <a:r>
              <a:rPr lang="en-US" sz="1800" b="0" i="0" u="none" strike="noStrike" cap="none" dirty="0">
                <a:solidFill>
                  <a:srgbClr val="FFFBF0"/>
                </a:solidFill>
                <a:latin typeface="Times New Roman"/>
                <a:ea typeface="Times New Roman"/>
                <a:cs typeface="Times New Roman"/>
                <a:sym typeface="Times New Roman"/>
              </a:rPr>
              <a:t>Jigar Desai  (19204003)</a:t>
            </a:r>
            <a:br>
              <a:rPr lang="en-US" sz="1800" b="0" i="0" u="none" strike="noStrike" cap="none" dirty="0">
                <a:solidFill>
                  <a:schemeClr val="dk1"/>
                </a:solidFill>
                <a:latin typeface="Arial"/>
                <a:ea typeface="Arial"/>
                <a:cs typeface="Arial"/>
                <a:sym typeface="Arial"/>
              </a:rPr>
            </a:br>
            <a:r>
              <a:rPr lang="en-US" sz="1800" b="0" i="0" u="none" strike="noStrike" cap="none" dirty="0">
                <a:solidFill>
                  <a:srgbClr val="FFFBF0"/>
                </a:solidFill>
                <a:latin typeface="Times New Roman"/>
                <a:ea typeface="Times New Roman"/>
                <a:cs typeface="Times New Roman"/>
                <a:sym typeface="Times New Roman"/>
              </a:rPr>
              <a:t>Yash Jain    (19204013)</a:t>
            </a: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r>
              <a:rPr lang="en-US" sz="1800" b="0" i="0" u="none" strike="noStrike" cap="none" dirty="0">
                <a:solidFill>
                  <a:srgbClr val="FFFBF0"/>
                </a:solidFill>
                <a:latin typeface="Times New Roman"/>
                <a:ea typeface="Times New Roman"/>
                <a:cs typeface="Times New Roman"/>
                <a:sym typeface="Times New Roman"/>
              </a:rPr>
              <a:t>Under the Guidance of</a:t>
            </a:r>
            <a:br>
              <a:rPr lang="en-US" sz="1800" b="0" i="0" u="none" strike="noStrike" cap="none" dirty="0">
                <a:solidFill>
                  <a:schemeClr val="dk1"/>
                </a:solidFill>
                <a:latin typeface="Arial"/>
                <a:ea typeface="Arial"/>
                <a:cs typeface="Arial"/>
                <a:sym typeface="Arial"/>
              </a:rPr>
            </a:br>
            <a:r>
              <a:rPr lang="en-US" sz="1800" b="0" i="0" u="none" strike="noStrike" cap="none" dirty="0">
                <a:solidFill>
                  <a:srgbClr val="FFFBF0"/>
                </a:solidFill>
                <a:latin typeface="Times New Roman"/>
                <a:ea typeface="Times New Roman"/>
                <a:cs typeface="Times New Roman"/>
                <a:sym typeface="Times New Roman"/>
              </a:rPr>
              <a:t>Prof. </a:t>
            </a:r>
            <a:r>
              <a:rPr lang="en-US" sz="1800" b="0" i="0" u="none" strike="noStrike" cap="none" dirty="0" err="1">
                <a:solidFill>
                  <a:srgbClr val="FFFBF0"/>
                </a:solidFill>
                <a:latin typeface="Times New Roman"/>
                <a:ea typeface="Times New Roman"/>
                <a:cs typeface="Times New Roman"/>
                <a:sym typeface="Times New Roman"/>
              </a:rPr>
              <a:t>Apeksha</a:t>
            </a:r>
            <a:r>
              <a:rPr lang="en-US" sz="1800" b="0" i="0" u="none" strike="noStrike" cap="none" dirty="0">
                <a:solidFill>
                  <a:srgbClr val="FFFBF0"/>
                </a:solidFill>
                <a:latin typeface="Times New Roman"/>
                <a:ea typeface="Times New Roman"/>
                <a:cs typeface="Times New Roman"/>
                <a:sym typeface="Times New Roman"/>
              </a:rPr>
              <a:t> Mohite</a:t>
            </a:r>
          </a:p>
          <a:p>
            <a:pPr marL="0" marR="0" lvl="0" indent="0" algn="l" rtl="0">
              <a:lnSpc>
                <a:spcPct val="100000"/>
              </a:lnSpc>
              <a:spcBef>
                <a:spcPts val="0"/>
              </a:spcBef>
              <a:spcAft>
                <a:spcPts val="0"/>
              </a:spcAft>
              <a:buNone/>
            </a:pPr>
            <a:r>
              <a:rPr lang="en-US" sz="1800" b="0" i="0" u="none" strike="noStrike" cap="none" dirty="0">
                <a:solidFill>
                  <a:srgbClr val="FFFBF0"/>
                </a:solidFill>
                <a:latin typeface="Times New Roman"/>
                <a:ea typeface="Times New Roman"/>
                <a:cs typeface="Times New Roman"/>
                <a:sym typeface="Times New Roman"/>
              </a:rPr>
              <a:t>Prof. Geetanjali </a:t>
            </a:r>
            <a:r>
              <a:rPr lang="en-US" sz="1800" b="0" i="0" u="none" strike="noStrike" cap="none" dirty="0" err="1">
                <a:solidFill>
                  <a:srgbClr val="FFFBF0"/>
                </a:solidFill>
                <a:latin typeface="Times New Roman"/>
                <a:ea typeface="Times New Roman"/>
                <a:cs typeface="Times New Roman"/>
                <a:sym typeface="Times New Roman"/>
              </a:rPr>
              <a:t>Kalme</a:t>
            </a: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2" name="Google Shape;382;g1237bd77630_0_5"/>
          <p:cNvSpPr txBox="1"/>
          <p:nvPr/>
        </p:nvSpPr>
        <p:spPr>
          <a:xfrm>
            <a:off x="486125" y="402000"/>
            <a:ext cx="3638400" cy="708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000" b="1" dirty="0">
                <a:solidFill>
                  <a:schemeClr val="dk1"/>
                </a:solidFill>
                <a:latin typeface="Times New Roman"/>
                <a:ea typeface="Times New Roman"/>
                <a:cs typeface="Times New Roman"/>
                <a:sym typeface="Times New Roman"/>
              </a:rPr>
              <a:t>4.1 Result</a:t>
            </a:r>
            <a:r>
              <a:rPr lang="en-US" sz="3400" dirty="0">
                <a:solidFill>
                  <a:schemeClr val="dk1"/>
                </a:solidFill>
                <a:latin typeface="Times New Roman"/>
                <a:ea typeface="Times New Roman"/>
                <a:cs typeface="Times New Roman"/>
                <a:sym typeface="Times New Roman"/>
              </a:rPr>
              <a:t> </a:t>
            </a:r>
            <a:endParaRPr sz="1800" dirty="0">
              <a:solidFill>
                <a:schemeClr val="dk1"/>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2950847D-AE6B-4603-B9BE-F7BA927AD1D4}"/>
              </a:ext>
            </a:extLst>
          </p:cNvPr>
          <p:cNvPicPr>
            <a:picLocks noChangeAspect="1"/>
          </p:cNvPicPr>
          <p:nvPr/>
        </p:nvPicPr>
        <p:blipFill>
          <a:blip r:embed="rId3"/>
          <a:stretch>
            <a:fillRect/>
          </a:stretch>
        </p:blipFill>
        <p:spPr>
          <a:xfrm>
            <a:off x="967978" y="1050131"/>
            <a:ext cx="7208044" cy="336750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2" name="Google Shape;382;g1237bd77630_0_5"/>
          <p:cNvSpPr txBox="1"/>
          <p:nvPr/>
        </p:nvSpPr>
        <p:spPr>
          <a:xfrm>
            <a:off x="486125" y="402000"/>
            <a:ext cx="3638400" cy="708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000" b="1" dirty="0">
                <a:solidFill>
                  <a:schemeClr val="dk1"/>
                </a:solidFill>
                <a:latin typeface="Times New Roman"/>
                <a:ea typeface="Times New Roman"/>
                <a:cs typeface="Times New Roman"/>
                <a:sym typeface="Times New Roman"/>
              </a:rPr>
              <a:t>4.2 Result</a:t>
            </a:r>
            <a:r>
              <a:rPr lang="en-US" sz="3400" dirty="0">
                <a:solidFill>
                  <a:schemeClr val="dk1"/>
                </a:solidFill>
                <a:latin typeface="Times New Roman"/>
                <a:ea typeface="Times New Roman"/>
                <a:cs typeface="Times New Roman"/>
                <a:sym typeface="Times New Roman"/>
              </a:rPr>
              <a:t> </a:t>
            </a:r>
            <a:endParaRPr sz="1800"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816E6831-8881-4A9D-A9A7-602897F8AD34}"/>
              </a:ext>
            </a:extLst>
          </p:cNvPr>
          <p:cNvPicPr>
            <a:picLocks noChangeAspect="1"/>
          </p:cNvPicPr>
          <p:nvPr/>
        </p:nvPicPr>
        <p:blipFill>
          <a:blip r:embed="rId3"/>
          <a:stretch>
            <a:fillRect/>
          </a:stretch>
        </p:blipFill>
        <p:spPr>
          <a:xfrm>
            <a:off x="686179" y="1110000"/>
            <a:ext cx="7771642" cy="3661172"/>
          </a:xfrm>
          <a:prstGeom prst="rect">
            <a:avLst/>
          </a:prstGeom>
        </p:spPr>
      </p:pic>
    </p:spTree>
    <p:extLst>
      <p:ext uri="{BB962C8B-B14F-4D97-AF65-F5344CB8AC3E}">
        <p14:creationId xmlns:p14="http://schemas.microsoft.com/office/powerpoint/2010/main" val="1092492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g123713b6023_5_12"/>
          <p:cNvSpPr txBox="1"/>
          <p:nvPr/>
        </p:nvSpPr>
        <p:spPr>
          <a:xfrm>
            <a:off x="423675" y="393050"/>
            <a:ext cx="7887600" cy="3754844"/>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000" b="1" dirty="0">
                <a:latin typeface="Times New Roman"/>
                <a:ea typeface="Times New Roman"/>
                <a:cs typeface="Times New Roman"/>
                <a:sym typeface="Times New Roman"/>
              </a:rPr>
              <a:t>4.3 Result</a:t>
            </a:r>
            <a:r>
              <a:rPr lang="en-US" sz="3400" dirty="0">
                <a:latin typeface="Times New Roman"/>
                <a:ea typeface="Times New Roman"/>
                <a:cs typeface="Times New Roman"/>
                <a:sym typeface="Times New Roman"/>
              </a:rPr>
              <a:t> </a:t>
            </a:r>
            <a:endParaRPr sz="3400" dirty="0">
              <a:latin typeface="Times New Roman"/>
              <a:ea typeface="Times New Roman"/>
              <a:cs typeface="Times New Roman"/>
              <a:sym typeface="Times New Roman"/>
            </a:endParaRPr>
          </a:p>
          <a:p>
            <a:pPr marL="0" lvl="0" indent="0" algn="just" rtl="0">
              <a:spcBef>
                <a:spcPts val="0"/>
              </a:spcBef>
              <a:spcAft>
                <a:spcPts val="0"/>
              </a:spcAft>
              <a:buNone/>
            </a:pPr>
            <a:endParaRPr sz="1800" dirty="0">
              <a:latin typeface="Times New Roman"/>
              <a:ea typeface="Times New Roman"/>
              <a:cs typeface="Times New Roman"/>
              <a:sym typeface="Times New Roman"/>
            </a:endParaRPr>
          </a:p>
          <a:p>
            <a:pPr marL="0" lvl="0" indent="0" algn="just" rtl="0">
              <a:spcBef>
                <a:spcPts val="0"/>
              </a:spcBef>
              <a:spcAft>
                <a:spcPts val="0"/>
              </a:spcAft>
              <a:buNone/>
            </a:pPr>
            <a:r>
              <a:rPr lang="en-US" sz="1800" b="0" i="0" dirty="0">
                <a:solidFill>
                  <a:srgbClr val="000000"/>
                </a:solidFill>
                <a:effectLst/>
                <a:latin typeface="Times New Roman" panose="02020603050405020304" pitchFamily="18" charset="0"/>
                <a:cs typeface="Times New Roman" panose="02020603050405020304" pitchFamily="18" charset="0"/>
              </a:rPr>
              <a:t>We give user an option to enter the text of news received, as title and the content. After they submit it through predict button the text is preprocessed and next they are passed through a pipeline where is passed to TFIDF for generating numeric metric of the text, as soon as it converted it is passed through the model which was trained earlier on the dataset. The model then provides he result as 1 or 0 where, 1 being Real and 0 as Not real. Which is then displayed to the user along with the news entered, and simultaneously in this process the sentiments are being analyzed and displayed on the same page. We </a:t>
            </a:r>
            <a:r>
              <a:rPr lang="en-US" sz="1800" i="0" dirty="0">
                <a:solidFill>
                  <a:schemeClr val="tx1"/>
                </a:solidFill>
                <a:effectLst/>
                <a:latin typeface="Times New Roman" panose="02020603050405020304" pitchFamily="18" charset="0"/>
                <a:cs typeface="Times New Roman" panose="02020603050405020304" pitchFamily="18" charset="0"/>
              </a:rPr>
              <a:t>have provided a feedback button on the page where the results are displayed so that the user get`s an option to provide his input over the news result. Use this input to retrain the model and save it to a CSV file.</a:t>
            </a:r>
            <a:endPar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0"/>
          <p:cNvSpPr/>
          <p:nvPr/>
        </p:nvSpPr>
        <p:spPr>
          <a:xfrm>
            <a:off x="512640" y="1893240"/>
            <a:ext cx="8118000" cy="1522080"/>
          </a:xfrm>
          <a:prstGeom prst="rect">
            <a:avLst/>
          </a:prstGeom>
          <a:noFill/>
          <a:ln>
            <a:noFill/>
          </a:ln>
        </p:spPr>
        <p:txBody>
          <a:bodyPr spcFirstLastPara="1" wrap="square" lIns="90000" tIns="91425" rIns="90000" bIns="91425" anchor="b" anchorCtr="0">
            <a:noAutofit/>
          </a:bodyPr>
          <a:lstStyle/>
          <a:p>
            <a:pPr marL="0" marR="0" lvl="0" indent="0" algn="l" rtl="0">
              <a:lnSpc>
                <a:spcPct val="100000"/>
              </a:lnSpc>
              <a:spcBef>
                <a:spcPts val="0"/>
              </a:spcBef>
              <a:spcAft>
                <a:spcPts val="0"/>
              </a:spcAft>
              <a:buNone/>
            </a:pPr>
            <a:r>
              <a:rPr lang="en-US" sz="4200" b="1" dirty="0">
                <a:solidFill>
                  <a:srgbClr val="FFFBF0"/>
                </a:solidFill>
                <a:latin typeface="Old Standard TT"/>
                <a:ea typeface="Old Standard TT"/>
                <a:cs typeface="Old Standard TT"/>
                <a:sym typeface="Old Standard TT"/>
              </a:rPr>
              <a:t>5</a:t>
            </a:r>
            <a:r>
              <a:rPr lang="en-US" sz="4200" b="1" i="0" u="none" strike="noStrike" cap="none" dirty="0">
                <a:solidFill>
                  <a:srgbClr val="FFFBF0"/>
                </a:solidFill>
                <a:latin typeface="Old Standard TT"/>
                <a:ea typeface="Old Standard TT"/>
                <a:cs typeface="Old Standard TT"/>
                <a:sym typeface="Old Standard TT"/>
              </a:rPr>
              <a:t>. Conclusion and Future Scope</a:t>
            </a:r>
            <a:endParaRPr sz="4200" b="0" i="0" u="none" strike="noStrike" cap="none" dirty="0">
              <a:solidFill>
                <a:schemeClr val="dk1"/>
              </a:solidFill>
              <a:latin typeface="Arial"/>
              <a:ea typeface="Arial"/>
              <a:cs typeface="Arial"/>
              <a:sym typeface="Arial"/>
            </a:endParaRPr>
          </a:p>
        </p:txBody>
      </p:sp>
      <p:sp>
        <p:nvSpPr>
          <p:cNvPr id="393" name="Google Shape;393;p30"/>
          <p:cNvSpPr/>
          <p:nvPr/>
        </p:nvSpPr>
        <p:spPr>
          <a:xfrm>
            <a:off x="512640" y="3840480"/>
            <a:ext cx="8118000" cy="7869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1"/>
          <p:cNvSpPr txBox="1"/>
          <p:nvPr/>
        </p:nvSpPr>
        <p:spPr>
          <a:xfrm>
            <a:off x="290142" y="466224"/>
            <a:ext cx="8410945" cy="313928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dirty="0">
                <a:solidFill>
                  <a:srgbClr val="000000"/>
                </a:solidFill>
                <a:effectLst/>
                <a:latin typeface="Times New Roman" panose="02020603050405020304" pitchFamily="18" charset="0"/>
                <a:cs typeface="Times New Roman" panose="02020603050405020304" pitchFamily="18" charset="0"/>
              </a:rPr>
              <a:t>Fake news is categorized as any kind of cooked-up story with an intention to deceive or to mislead. In this paper we are trying to present the solution for fake news detection task by using Machine Learning techniques. With this, endeavors are being made to automate the task of fake news detection. The most mainstream of such actions include blacklisting of sources and authors that are unreliable. Even though these tools are useful, but in order to produce a progressive complete end to end solution, we are required to represent for tougher cases where reliable sources and authors are responsible for releasing fake news. The outcomes of this project shows the capability of ML to be fruitful in this task. We have tried to build a model that helps in catching many intuitive indications of real and fake news as well as in the visualization of the classification decision.</a:t>
            </a:r>
            <a:br>
              <a:rPr lang="en-US" sz="1800" dirty="0">
                <a:latin typeface="Times New Roman" panose="02020603050405020304" pitchFamily="18" charset="0"/>
                <a:cs typeface="Times New Roman" panose="02020603050405020304" pitchFamily="18" charset="0"/>
              </a:rPr>
            </a:br>
            <a:endParaRPr lang="en-US" sz="18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3"/>
          <p:cNvSpPr/>
          <p:nvPr/>
        </p:nvSpPr>
        <p:spPr>
          <a:xfrm>
            <a:off x="312122" y="249267"/>
            <a:ext cx="8519700" cy="6123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US" sz="3000" b="1" i="0" u="none" strike="noStrike" cap="none" dirty="0">
                <a:solidFill>
                  <a:srgbClr val="000000"/>
                </a:solidFill>
                <a:latin typeface="Times New Roman"/>
                <a:ea typeface="Times New Roman"/>
                <a:cs typeface="Times New Roman"/>
                <a:sym typeface="Times New Roman"/>
              </a:rPr>
              <a:t> References</a:t>
            </a:r>
            <a:endParaRPr sz="3000" b="0" i="0" u="none" strike="noStrike" cap="none" dirty="0">
              <a:solidFill>
                <a:schemeClr val="dk1"/>
              </a:solidFill>
              <a:latin typeface="Arial"/>
              <a:ea typeface="Arial"/>
              <a:cs typeface="Arial"/>
              <a:sym typeface="Arial"/>
            </a:endParaRPr>
          </a:p>
        </p:txBody>
      </p:sp>
      <p:sp>
        <p:nvSpPr>
          <p:cNvPr id="409" name="Google Shape;409;p33"/>
          <p:cNvSpPr/>
          <p:nvPr/>
        </p:nvSpPr>
        <p:spPr>
          <a:xfrm>
            <a:off x="312122" y="861567"/>
            <a:ext cx="8519700" cy="3396600"/>
          </a:xfrm>
          <a:prstGeom prst="rect">
            <a:avLst/>
          </a:prstGeom>
          <a:noFill/>
          <a:ln>
            <a:noFill/>
          </a:ln>
        </p:spPr>
        <p:txBody>
          <a:bodyPr spcFirstLastPara="1" wrap="square" lIns="90000" tIns="91425" rIns="90000" bIns="91425" anchor="t" anchorCtr="0">
            <a:noAutofit/>
          </a:bodyPr>
          <a:lstStyle/>
          <a:p>
            <a:pPr marL="285750" indent="-285750" algn="l">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S. A. García, G. G. García, M. S. Prieto, A. J. M. Guerrero, and C. R. Jiménez, “The impact of </a:t>
            </a:r>
            <a:r>
              <a:rPr lang="en-US" sz="1800" b="0" i="0" u="none" strike="noStrike" baseline="0" dirty="0" err="1">
                <a:latin typeface="Times New Roman" panose="02020603050405020304" pitchFamily="18" charset="0"/>
                <a:cs typeface="Times New Roman" panose="02020603050405020304" pitchFamily="18" charset="0"/>
              </a:rPr>
              <a:t>termfake</a:t>
            </a:r>
            <a:r>
              <a:rPr lang="en-US" sz="1800" b="0" i="0" u="none" strike="noStrike" baseline="0" dirty="0">
                <a:latin typeface="Times New Roman" panose="02020603050405020304" pitchFamily="18" charset="0"/>
                <a:cs typeface="Times New Roman" panose="02020603050405020304" pitchFamily="18" charset="0"/>
              </a:rPr>
              <a:t> news on the scientific community scientific performance and mapping in web of science,” </a:t>
            </a:r>
            <a:r>
              <a:rPr lang="en-US" sz="1800" b="0" i="1" u="none" strike="noStrike" baseline="0" dirty="0">
                <a:latin typeface="Times New Roman" panose="02020603050405020304" pitchFamily="18" charset="0"/>
                <a:cs typeface="Times New Roman" panose="02020603050405020304" pitchFamily="18" charset="0"/>
              </a:rPr>
              <a:t>Social </a:t>
            </a:r>
            <a:r>
              <a:rPr lang="en-IN" sz="1800" b="0" i="1" u="none" strike="noStrike" baseline="0" dirty="0">
                <a:latin typeface="Times New Roman" panose="02020603050405020304" pitchFamily="18" charset="0"/>
                <a:cs typeface="Times New Roman" panose="02020603050405020304" pitchFamily="18" charset="0"/>
              </a:rPr>
              <a:t>Sciences</a:t>
            </a:r>
            <a:r>
              <a:rPr lang="en-IN" sz="1800" b="0" i="0" u="none" strike="noStrike" baseline="0" dirty="0">
                <a:latin typeface="Times New Roman" panose="02020603050405020304" pitchFamily="18" charset="0"/>
                <a:cs typeface="Times New Roman" panose="02020603050405020304" pitchFamily="18" charset="0"/>
              </a:rPr>
              <a:t>, vol. 9, no. 5, 2020.</a:t>
            </a:r>
          </a:p>
          <a:p>
            <a:pPr marL="285750" indent="-285750" algn="l">
              <a:buFont typeface="Arial" panose="020B0604020202020204" pitchFamily="34" charset="0"/>
              <a:buChar char="•"/>
            </a:pPr>
            <a:r>
              <a:rPr lang="en-IN" sz="1800" b="0" i="0" u="none" strike="noStrike" baseline="0" dirty="0" err="1">
                <a:latin typeface="Times New Roman" panose="02020603050405020304" pitchFamily="18" charset="0"/>
                <a:cs typeface="Times New Roman" panose="02020603050405020304" pitchFamily="18" charset="0"/>
              </a:rPr>
              <a:t>Ammara</a:t>
            </a:r>
            <a:r>
              <a:rPr lang="en-IN" sz="1800" b="0" i="0" u="none" strike="noStrike" baseline="0" dirty="0">
                <a:latin typeface="Times New Roman" panose="02020603050405020304" pitchFamily="18" charset="0"/>
                <a:cs typeface="Times New Roman" panose="02020603050405020304" pitchFamily="18" charset="0"/>
              </a:rPr>
              <a:t> Habib, Muhammad Zubair Asghar, Adil Khan, </a:t>
            </a:r>
            <a:r>
              <a:rPr lang="en-IN" sz="1800" b="0" i="0" u="none" strike="noStrike" baseline="0" dirty="0" err="1">
                <a:latin typeface="Times New Roman" panose="02020603050405020304" pitchFamily="18" charset="0"/>
                <a:cs typeface="Times New Roman" panose="02020603050405020304" pitchFamily="18" charset="0"/>
              </a:rPr>
              <a:t>Anam</a:t>
            </a:r>
            <a:r>
              <a:rPr lang="en-IN" sz="1800" b="0" i="0" u="none" strike="noStrike" baseline="0" dirty="0">
                <a:latin typeface="Times New Roman" panose="02020603050405020304" pitchFamily="18" charset="0"/>
                <a:cs typeface="Times New Roman" panose="02020603050405020304" pitchFamily="18" charset="0"/>
              </a:rPr>
              <a:t> Habib, Aurangzeb Khan, “False</a:t>
            </a:r>
            <a:r>
              <a:rPr lang="en-US" sz="1800" b="0" i="0" u="none" strike="noStrike" baseline="0" dirty="0">
                <a:latin typeface="Times New Roman" panose="02020603050405020304" pitchFamily="18" charset="0"/>
                <a:cs typeface="Times New Roman" panose="02020603050405020304" pitchFamily="18" charset="0"/>
              </a:rPr>
              <a:t>information detection in online content and its role in decision making: a systematic literature review”,</a:t>
            </a:r>
            <a:r>
              <a:rPr lang="en-IN" sz="1800" b="0" i="0" u="none" strike="noStrike" baseline="0" dirty="0">
                <a:latin typeface="Times New Roman" panose="02020603050405020304" pitchFamily="18" charset="0"/>
                <a:cs typeface="Times New Roman" panose="02020603050405020304" pitchFamily="18" charset="0"/>
              </a:rPr>
              <a:t>Springer-Verlag GmbH Austria, part of Springer Nature 2019.</a:t>
            </a: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D. M. J. </a:t>
            </a:r>
            <a:r>
              <a:rPr lang="en-US" sz="1800" b="0" i="0" u="none" strike="noStrike" baseline="0" dirty="0" err="1">
                <a:latin typeface="Times New Roman" panose="02020603050405020304" pitchFamily="18" charset="0"/>
                <a:cs typeface="Times New Roman" panose="02020603050405020304" pitchFamily="18" charset="0"/>
              </a:rPr>
              <a:t>Lazer</a:t>
            </a:r>
            <a:r>
              <a:rPr lang="en-US" sz="1800" b="0" i="0" u="none" strike="noStrike" baseline="0" dirty="0">
                <a:latin typeface="Times New Roman" panose="02020603050405020304" pitchFamily="18" charset="0"/>
                <a:cs typeface="Times New Roman" panose="02020603050405020304" pitchFamily="18" charset="0"/>
              </a:rPr>
              <a:t>, M. A. Baum, Y. </a:t>
            </a:r>
            <a:r>
              <a:rPr lang="en-US" sz="1800" b="0" i="0" u="none" strike="noStrike" baseline="0" dirty="0" err="1">
                <a:latin typeface="Times New Roman" panose="02020603050405020304" pitchFamily="18" charset="0"/>
                <a:cs typeface="Times New Roman" panose="02020603050405020304" pitchFamily="18" charset="0"/>
              </a:rPr>
              <a:t>Benkler</a:t>
            </a:r>
            <a:r>
              <a:rPr lang="en-US" sz="1800" b="0" i="0" u="none" strike="noStrike" baseline="0" dirty="0">
                <a:latin typeface="Times New Roman" panose="02020603050405020304" pitchFamily="18" charset="0"/>
                <a:cs typeface="Times New Roman" panose="02020603050405020304" pitchFamily="18" charset="0"/>
              </a:rPr>
              <a:t> et al., “The science of fake news,” </a:t>
            </a:r>
            <a:r>
              <a:rPr lang="en-US" sz="1800" b="0" i="1" u="none" strike="noStrike" baseline="0" dirty="0">
                <a:latin typeface="Times New Roman" panose="02020603050405020304" pitchFamily="18" charset="0"/>
                <a:cs typeface="Times New Roman" panose="02020603050405020304" pitchFamily="18" charset="0"/>
              </a:rPr>
              <a:t>Science</a:t>
            </a:r>
            <a:r>
              <a:rPr lang="en-US" sz="1800" b="0" i="0" u="none" strike="noStrike" baseline="0" dirty="0">
                <a:latin typeface="Times New Roman" panose="02020603050405020304" pitchFamily="18" charset="0"/>
                <a:cs typeface="Times New Roman" panose="02020603050405020304" pitchFamily="18" charset="0"/>
              </a:rPr>
              <a:t>, vol. 359, no. 6380, pp. 1094–1096, 2018. </a:t>
            </a:r>
          </a:p>
          <a:p>
            <a:pPr marL="285750" indent="-285750" algn="l">
              <a:buFont typeface="Arial" panose="020B0604020202020204" pitchFamily="34" charset="0"/>
              <a:buChar char="•"/>
            </a:pPr>
            <a:r>
              <a:rPr lang="en-US" sz="1800" b="0" i="0" u="none" strike="noStrike" baseline="0" dirty="0" err="1">
                <a:latin typeface="Times New Roman" panose="02020603050405020304" pitchFamily="18" charset="0"/>
                <a:cs typeface="Times New Roman" panose="02020603050405020304" pitchFamily="18" charset="0"/>
              </a:rPr>
              <a:t>Mykhailo</a:t>
            </a:r>
            <a:r>
              <a:rPr lang="en-US" sz="1800" b="0"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err="1">
                <a:latin typeface="Times New Roman" panose="02020603050405020304" pitchFamily="18" charset="0"/>
                <a:cs typeface="Times New Roman" panose="02020603050405020304" pitchFamily="18" charset="0"/>
              </a:rPr>
              <a:t>Granik</a:t>
            </a:r>
            <a:r>
              <a:rPr lang="en-US" sz="1800" b="0" i="0" u="none" strike="noStrike" baseline="0" dirty="0">
                <a:latin typeface="Times New Roman" panose="02020603050405020304" pitchFamily="18" charset="0"/>
                <a:cs typeface="Times New Roman" panose="02020603050405020304" pitchFamily="18" charset="0"/>
              </a:rPr>
              <a:t>, Volodymyr </a:t>
            </a:r>
            <a:r>
              <a:rPr lang="en-US" sz="1800" b="0" i="0" u="none" strike="noStrike" baseline="0" dirty="0" err="1">
                <a:latin typeface="Times New Roman" panose="02020603050405020304" pitchFamily="18" charset="0"/>
                <a:cs typeface="Times New Roman" panose="02020603050405020304" pitchFamily="18" charset="0"/>
              </a:rPr>
              <a:t>Mesyura</a:t>
            </a:r>
            <a:r>
              <a:rPr lang="en-US" sz="1800" b="0" i="0" u="none" strike="noStrike" baseline="0" dirty="0">
                <a:latin typeface="Times New Roman" panose="02020603050405020304" pitchFamily="18" charset="0"/>
                <a:cs typeface="Times New Roman" panose="02020603050405020304" pitchFamily="18" charset="0"/>
              </a:rPr>
              <a:t>, “Fake News Detection using Naïve Bayes Classifier”, 2017 IEEE First Ukraine Conference on Electrical and Computer Engineering.</a:t>
            </a:r>
          </a:p>
          <a:p>
            <a:pPr marL="285750" indent="-285750" algn="l">
              <a:buFont typeface="Arial" panose="020B0604020202020204" pitchFamily="34" charset="0"/>
              <a:buChar char="•"/>
            </a:pPr>
            <a:r>
              <a:rPr lang="en-US" sz="1800" b="0" i="0" u="none" strike="noStrike" baseline="0" dirty="0" err="1">
                <a:latin typeface="Times New Roman" panose="02020603050405020304" pitchFamily="18" charset="0"/>
                <a:cs typeface="Times New Roman" panose="02020603050405020304" pitchFamily="18" charset="0"/>
              </a:rPr>
              <a:t>Shlok</a:t>
            </a:r>
            <a:r>
              <a:rPr lang="en-US" sz="1800" b="0" i="0" u="none" strike="noStrike" baseline="0" dirty="0">
                <a:latin typeface="Times New Roman" panose="02020603050405020304" pitchFamily="18" charset="0"/>
                <a:cs typeface="Times New Roman" panose="02020603050405020304" pitchFamily="18" charset="0"/>
              </a:rPr>
              <a:t> Gilda,” Evaluating Machine Learning Algorithms for Fake News Detection</a:t>
            </a:r>
            <a:r>
              <a:rPr lang="en-US" sz="1800" b="1"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2017 IEEE15th Student Conference on Research and Development</a:t>
            </a:r>
            <a:r>
              <a:rPr lang="en-US" sz="1800" b="0" i="0" u="none" strike="noStrike" baseline="0" dirty="0">
                <a:latin typeface="Times New Roman" panose="02020603050405020304" pitchFamily="18" charset="0"/>
              </a:rPr>
              <a:t>.</a:t>
            </a:r>
            <a:endParaRPr lang="en-US" sz="1800" b="0" i="0" u="none" strike="noStrike" cap="none" dirty="0">
              <a:solidFill>
                <a:schemeClr val="dk1"/>
              </a:solidFill>
              <a:latin typeface="Arial"/>
              <a:ea typeface="Arial"/>
              <a:cs typeface="Arial"/>
              <a:sym typeface="Arial"/>
            </a:endParaRPr>
          </a:p>
          <a:p>
            <a:pPr marL="285750" indent="-285750" algn="l">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lgn="l">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lgn="l">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lgn="l">
              <a:buFont typeface="Arial" panose="020B0604020202020204" pitchFamily="34" charset="0"/>
              <a:buChar char="•"/>
            </a:pPr>
            <a:endParaRPr lang="en-US" sz="1800" b="0" i="0" u="none" strike="noStrike" baseline="0" dirty="0">
              <a:latin typeface="Times New Roman" panose="02020603050405020304" pitchFamily="18" charset="0"/>
            </a:endParaRPr>
          </a:p>
          <a:p>
            <a:pPr marL="285750" indent="-285750" algn="l">
              <a:buFont typeface="Arial" panose="020B0604020202020204" pitchFamily="34" charset="0"/>
              <a:buChar char="•"/>
            </a:pPr>
            <a:endParaRPr lang="en-IN" sz="1800" b="0" i="0" u="none" strike="noStrike" baseline="0"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7"/>
          <p:cNvSpPr/>
          <p:nvPr/>
        </p:nvSpPr>
        <p:spPr>
          <a:xfrm>
            <a:off x="311760" y="320723"/>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US" sz="3000" b="0" i="0" u="none" strike="noStrike" cap="none" dirty="0">
                <a:solidFill>
                  <a:srgbClr val="000000"/>
                </a:solidFill>
                <a:latin typeface="Old Standard TT"/>
                <a:ea typeface="Old Standard TT"/>
                <a:cs typeface="Old Standard TT"/>
                <a:sym typeface="Old Standard TT"/>
              </a:rPr>
              <a:t>Paper Publication</a:t>
            </a:r>
            <a:endParaRPr sz="3000" b="0" i="0" u="none" strike="noStrike" cap="none" dirty="0">
              <a:solidFill>
                <a:schemeClr val="dk1"/>
              </a:solidFill>
              <a:latin typeface="Arial"/>
              <a:ea typeface="Arial"/>
              <a:cs typeface="Arial"/>
              <a:sym typeface="Arial"/>
            </a:endParaRPr>
          </a:p>
        </p:txBody>
      </p:sp>
      <p:sp>
        <p:nvSpPr>
          <p:cNvPr id="433" name="Google Shape;433;p37"/>
          <p:cNvSpPr/>
          <p:nvPr/>
        </p:nvSpPr>
        <p:spPr>
          <a:xfrm>
            <a:off x="311760" y="1171440"/>
            <a:ext cx="8519760" cy="3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3EAA0FEA-E513-4CDB-AD2D-DA9D960F3B94}"/>
              </a:ext>
            </a:extLst>
          </p:cNvPr>
          <p:cNvSpPr txBox="1"/>
          <p:nvPr/>
        </p:nvSpPr>
        <p:spPr>
          <a:xfrm>
            <a:off x="311760" y="933083"/>
            <a:ext cx="8519760" cy="4247317"/>
          </a:xfrm>
          <a:prstGeom prst="rect">
            <a:avLst/>
          </a:prstGeom>
          <a:noFill/>
        </p:spPr>
        <p:txBody>
          <a:bodyPr wrap="square">
            <a:spAutoFit/>
          </a:bodyPr>
          <a:lstStyle/>
          <a:p>
            <a:pPr marL="285750" marR="0" lvl="0" indent="-285750" algn="just" rtl="0">
              <a:spcBef>
                <a:spcPts val="0"/>
              </a:spcBef>
              <a:spcAft>
                <a:spcPts val="0"/>
              </a:spcAft>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2</a:t>
            </a:r>
            <a:r>
              <a:rPr lang="en-US" sz="1800" b="0" i="0" baseline="30000" dirty="0">
                <a:solidFill>
                  <a:schemeClr val="tx1"/>
                </a:solidFill>
                <a:effectLst/>
                <a:latin typeface="Times New Roman" panose="02020603050405020304" pitchFamily="18" charset="0"/>
                <a:cs typeface="Times New Roman" panose="02020603050405020304" pitchFamily="18" charset="0"/>
              </a:rPr>
              <a:t>nd</a:t>
            </a:r>
            <a:r>
              <a:rPr lang="en-US" sz="1800" b="0" i="0" dirty="0">
                <a:solidFill>
                  <a:schemeClr val="tx1"/>
                </a:solidFill>
                <a:effectLst/>
                <a:latin typeface="Times New Roman" panose="02020603050405020304" pitchFamily="18" charset="0"/>
                <a:cs typeface="Times New Roman" panose="02020603050405020304" pitchFamily="18" charset="0"/>
              </a:rPr>
              <a:t> International Conference on Advance Computing and Innovative Technologies in Engineering Conference </a:t>
            </a:r>
          </a:p>
          <a:p>
            <a:pPr marR="0" lvl="0" algn="just" rtl="0">
              <a:spcBef>
                <a:spcPts val="0"/>
              </a:spcBef>
              <a:spcAft>
                <a:spcPts val="0"/>
              </a:spcAft>
            </a:pPr>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Date: 28th to 29th April, 2022</a:t>
            </a:r>
          </a:p>
          <a:p>
            <a:pPr marR="0" lvl="0" algn="just" rtl="0">
              <a:spcBef>
                <a:spcPts val="0"/>
              </a:spcBef>
              <a:spcAft>
                <a:spcPts val="0"/>
              </a:spcAft>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a:t>
            </a:r>
            <a:r>
              <a:rPr lang="en-US" sz="1800" i="0" dirty="0">
                <a:solidFill>
                  <a:schemeClr val="tx1"/>
                </a:solidFill>
                <a:latin typeface="Times New Roman" panose="02020603050405020304" pitchFamily="18" charset="0"/>
                <a:ea typeface="Times New Roman"/>
                <a:cs typeface="Times New Roman" panose="02020603050405020304" pitchFamily="18" charset="0"/>
                <a:sym typeface="Times New Roman"/>
              </a:rPr>
              <a:t>Submission Status : Need to reduce the plagiarism percentage. </a:t>
            </a:r>
          </a:p>
          <a:p>
            <a:pPr marR="0" lvl="0" algn="just" rtl="0">
              <a:spcBef>
                <a:spcPts val="0"/>
              </a:spcBef>
              <a:spcAft>
                <a:spcPts val="0"/>
              </a:spcAft>
            </a:pPr>
            <a:endParaRPr lang="en-US" sz="18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85750" indent="-285750" algn="l">
              <a:buFont typeface="Arial" panose="020B0604020202020204" pitchFamily="34" charset="0"/>
              <a:buChar char="•"/>
            </a:pPr>
            <a:r>
              <a:rPr lang="en-US" sz="1800" b="0" i="0" cap="all" dirty="0">
                <a:solidFill>
                  <a:schemeClr val="tx1"/>
                </a:solidFill>
                <a:effectLst/>
                <a:latin typeface="Times New Roman" panose="02020603050405020304" pitchFamily="18" charset="0"/>
                <a:cs typeface="Times New Roman" panose="02020603050405020304" pitchFamily="18" charset="0"/>
              </a:rPr>
              <a:t>ICT4SD CONFERENCE </a:t>
            </a:r>
            <a:r>
              <a:rPr lang="en-US" sz="1800" b="0" i="0" dirty="0">
                <a:solidFill>
                  <a:schemeClr val="tx1"/>
                </a:solidFill>
                <a:effectLst/>
                <a:latin typeface="Times New Roman" panose="02020603050405020304" pitchFamily="18" charset="0"/>
                <a:cs typeface="Times New Roman" panose="02020603050405020304" pitchFamily="18" charset="0"/>
              </a:rPr>
              <a:t>Seventh International Conference on ICT for Sustainable Development</a:t>
            </a:r>
          </a:p>
          <a:p>
            <a:pPr marR="0" lvl="0" algn="just" rtl="0">
              <a:spcBef>
                <a:spcPts val="0"/>
              </a:spcBef>
              <a:spcAft>
                <a:spcPts val="0"/>
              </a:spcAft>
            </a:pPr>
            <a:r>
              <a:rPr lang="en-US" sz="1800" dirty="0">
                <a:solidFill>
                  <a:schemeClr val="tx1"/>
                </a:solidFill>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Date: 26th April, 2022</a:t>
            </a:r>
          </a:p>
          <a:p>
            <a:pPr marR="0" lvl="0" algn="just" rtl="0">
              <a:spcBef>
                <a:spcPts val="0"/>
              </a:spcBef>
              <a:spcAft>
                <a:spcPts val="0"/>
              </a:spcAft>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a:t>
            </a:r>
            <a:r>
              <a:rPr lang="en-US" sz="1800" i="0" dirty="0">
                <a:solidFill>
                  <a:schemeClr val="tx1"/>
                </a:solidFill>
                <a:latin typeface="Times New Roman" panose="02020603050405020304" pitchFamily="18" charset="0"/>
                <a:ea typeface="Times New Roman"/>
                <a:cs typeface="Times New Roman" panose="02020603050405020304" pitchFamily="18" charset="0"/>
                <a:sym typeface="Times New Roman"/>
              </a:rPr>
              <a:t>Submission Status : We must submit a new submission once we have reviewed the 	plagiarism percentage. </a:t>
            </a:r>
          </a:p>
          <a:p>
            <a:pPr marL="285750" marR="0" lvl="0" indent="-285750" algn="just" rtl="0">
              <a:spcBef>
                <a:spcPts val="0"/>
              </a:spcBef>
              <a:spcAft>
                <a:spcPts val="0"/>
              </a:spcAft>
              <a:buFont typeface="Arial" panose="020B0604020202020204" pitchFamily="34" charset="0"/>
              <a:buChar char="•"/>
            </a:pPr>
            <a:r>
              <a:rPr lang="en-US" sz="180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Internation</a:t>
            </a: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al C</a:t>
            </a:r>
            <a:r>
              <a:rPr lang="en-US" sz="180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onference on Educating the Millennials (ICEM)’22 </a:t>
            </a:r>
          </a:p>
          <a:p>
            <a:pPr marR="0" lvl="0" algn="just" rtl="0">
              <a:spcBef>
                <a:spcPts val="0"/>
              </a:spcBef>
              <a:spcAft>
                <a:spcPts val="0"/>
              </a:spcAft>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a:t>
            </a:r>
            <a:r>
              <a:rPr lang="en-US" sz="1800" b="0" i="0" dirty="0">
                <a:solidFill>
                  <a:schemeClr val="tx1"/>
                </a:solidFill>
                <a:effectLst/>
                <a:latin typeface="Times New Roman" panose="02020603050405020304" pitchFamily="18" charset="0"/>
                <a:cs typeface="Times New Roman" panose="02020603050405020304" pitchFamily="18" charset="0"/>
              </a:rPr>
              <a:t>Date: 22th April, 2022</a:t>
            </a:r>
          </a:p>
          <a:p>
            <a:pPr marR="0" lvl="0" algn="just" rtl="0">
              <a:spcBef>
                <a:spcPts val="0"/>
              </a:spcBef>
              <a:spcAft>
                <a:spcPts val="0"/>
              </a:spcAft>
            </a:pPr>
            <a:r>
              <a:rPr lang="en-US" sz="1800" i="0" dirty="0">
                <a:solidFill>
                  <a:schemeClr val="tx1"/>
                </a:solidFill>
                <a:latin typeface="Times New Roman" panose="02020603050405020304" pitchFamily="18" charset="0"/>
                <a:ea typeface="Times New Roman"/>
                <a:cs typeface="Times New Roman" panose="02020603050405020304" pitchFamily="18" charset="0"/>
                <a:sym typeface="Times New Roman"/>
              </a:rPr>
              <a:t>     Submissio</a:t>
            </a: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n Status : The abstract has been approved, but the paper must be resubmitted    	for final review.</a:t>
            </a:r>
            <a:endParaRPr lang="en-US" sz="180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R="0" lvl="0" algn="just" rtl="0">
              <a:spcBef>
                <a:spcPts val="0"/>
              </a:spcBef>
              <a:spcAft>
                <a:spcPts val="0"/>
              </a:spcAft>
            </a:pPr>
            <a:endParaRPr lang="en-US" sz="180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8"/>
          <p:cNvSpPr/>
          <p:nvPr/>
        </p:nvSpPr>
        <p:spPr>
          <a:xfrm>
            <a:off x="512640" y="1893240"/>
            <a:ext cx="8118000" cy="152208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r>
              <a:rPr lang="en-US" sz="4200" b="1" i="0" u="none" strike="noStrike" cap="none">
                <a:solidFill>
                  <a:srgbClr val="FFFBF0"/>
                </a:solidFill>
                <a:latin typeface="Times New Roman"/>
                <a:ea typeface="Times New Roman"/>
                <a:cs typeface="Times New Roman"/>
                <a:sym typeface="Times New Roman"/>
              </a:rPr>
              <a:t>Thank You</a:t>
            </a:r>
            <a:endParaRPr sz="4200" b="0" i="0" u="none" strike="noStrike" cap="none">
              <a:solidFill>
                <a:schemeClr val="dk1"/>
              </a:solidFill>
              <a:latin typeface="Arial"/>
              <a:ea typeface="Arial"/>
              <a:cs typeface="Arial"/>
              <a:sym typeface="Arial"/>
            </a:endParaRPr>
          </a:p>
        </p:txBody>
      </p:sp>
      <p:sp>
        <p:nvSpPr>
          <p:cNvPr id="439" name="Google Shape;439;p38"/>
          <p:cNvSpPr/>
          <p:nvPr/>
        </p:nvSpPr>
        <p:spPr>
          <a:xfrm>
            <a:off x="512640" y="3840480"/>
            <a:ext cx="8118000" cy="7869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
          <p:cNvSpPr/>
          <p:nvPr/>
        </p:nvSpPr>
        <p:spPr>
          <a:xfrm>
            <a:off x="512640" y="1893240"/>
            <a:ext cx="8118000" cy="152208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r>
              <a:rPr lang="en-US" sz="4000" b="1" i="0" u="none" strike="noStrike" cap="none" dirty="0">
                <a:solidFill>
                  <a:srgbClr val="FFFBF0"/>
                </a:solidFill>
                <a:latin typeface="Times New Roman"/>
                <a:ea typeface="Times New Roman"/>
                <a:cs typeface="Times New Roman"/>
                <a:sym typeface="Times New Roman"/>
              </a:rPr>
              <a:t>1.Project Conception and Initiation</a:t>
            </a:r>
            <a:endParaRPr sz="4000" b="0" i="0" u="none" strike="noStrike" cap="none" dirty="0">
              <a:solidFill>
                <a:schemeClr val="dk1"/>
              </a:solidFill>
              <a:latin typeface="Arial"/>
              <a:ea typeface="Arial"/>
              <a:cs typeface="Arial"/>
              <a:sym typeface="Arial"/>
            </a:endParaRPr>
          </a:p>
        </p:txBody>
      </p:sp>
      <p:sp>
        <p:nvSpPr>
          <p:cNvPr id="126" name="Google Shape;126;p3"/>
          <p:cNvSpPr/>
          <p:nvPr/>
        </p:nvSpPr>
        <p:spPr>
          <a:xfrm>
            <a:off x="512640" y="3840480"/>
            <a:ext cx="8118000" cy="7869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Shape 130"/>
        <p:cNvGrpSpPr/>
        <p:nvPr/>
      </p:nvGrpSpPr>
      <p:grpSpPr>
        <a:xfrm>
          <a:off x="0" y="0"/>
          <a:ext cx="0" cy="0"/>
          <a:chOff x="0" y="0"/>
          <a:chExt cx="0" cy="0"/>
        </a:xfrm>
      </p:grpSpPr>
      <p:sp>
        <p:nvSpPr>
          <p:cNvPr id="131" name="Google Shape;131;p4"/>
          <p:cNvSpPr/>
          <p:nvPr/>
        </p:nvSpPr>
        <p:spPr>
          <a:xfrm>
            <a:off x="311760" y="188928"/>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1.1 Abstract</a:t>
            </a:r>
            <a:endParaRPr sz="3000" b="0" i="0" u="none" strike="noStrike" cap="none">
              <a:solidFill>
                <a:schemeClr val="dk1"/>
              </a:solidFill>
              <a:latin typeface="Arial"/>
              <a:ea typeface="Arial"/>
              <a:cs typeface="Arial"/>
              <a:sym typeface="Arial"/>
            </a:endParaRPr>
          </a:p>
        </p:txBody>
      </p:sp>
      <p:sp>
        <p:nvSpPr>
          <p:cNvPr id="132" name="Google Shape;132;p4"/>
          <p:cNvSpPr/>
          <p:nvPr/>
        </p:nvSpPr>
        <p:spPr>
          <a:xfrm>
            <a:off x="311760" y="873450"/>
            <a:ext cx="8272259" cy="3960820"/>
          </a:xfrm>
          <a:prstGeom prst="rect">
            <a:avLst/>
          </a:prstGeom>
          <a:noFill/>
          <a:ln>
            <a:noFill/>
          </a:ln>
        </p:spPr>
        <p:txBody>
          <a:bodyPr spcFirstLastPara="1" wrap="square" lIns="90000" tIns="91425" rIns="90000" bIns="91425" anchor="t" anchorCtr="0">
            <a:noAutofit/>
          </a:bodyPr>
          <a:lstStyle/>
          <a:p>
            <a:pPr marL="457200" marR="0" lvl="0" indent="-342360" algn="just" rtl="0">
              <a:lnSpc>
                <a:spcPct val="115000"/>
              </a:lnSpc>
              <a:spcBef>
                <a:spcPts val="0"/>
              </a:spcBef>
              <a:spcAft>
                <a:spcPts val="0"/>
              </a:spcAft>
              <a:buClr>
                <a:srgbClr val="000000"/>
              </a:buClr>
              <a:buSzPts val="1800"/>
              <a:buFont typeface="Old Standard TT"/>
              <a:buChar char="●"/>
            </a:pPr>
            <a:r>
              <a:rPr lang="en-US" sz="1800" b="0" i="0" dirty="0">
                <a:solidFill>
                  <a:srgbClr val="000000"/>
                </a:solidFill>
                <a:effectLst/>
                <a:latin typeface="Times New Roman" panose="02020603050405020304" pitchFamily="18" charset="0"/>
                <a:cs typeface="Times New Roman" panose="02020603050405020304" pitchFamily="18" charset="0"/>
              </a:rPr>
              <a:t>Fake news has been a drag ever since the web boomed. The news or social media network’s that allows us to gather information about incident’s happening over this world can be contaminated with fake news to run a particular political or personal agenda. Combating this fake news is vital because the world's view is formed by information. Verifying each news one by one by a person's being is totally unfeasible.</a:t>
            </a:r>
          </a:p>
          <a:p>
            <a:pPr marL="457200" marR="0" lvl="0" indent="-342360" algn="just" rtl="0">
              <a:lnSpc>
                <a:spcPct val="115000"/>
              </a:lnSpc>
              <a:spcBef>
                <a:spcPts val="0"/>
              </a:spcBef>
              <a:spcAft>
                <a:spcPts val="0"/>
              </a:spcAft>
              <a:buClr>
                <a:srgbClr val="000000"/>
              </a:buClr>
              <a:buSzPts val="1800"/>
              <a:buFont typeface="Old Standard TT"/>
              <a:buChar char="●"/>
            </a:pPr>
            <a:r>
              <a:rPr lang="en-US" sz="1800" b="0" i="0" dirty="0">
                <a:solidFill>
                  <a:srgbClr val="000000"/>
                </a:solidFill>
                <a:effectLst/>
                <a:latin typeface="Times New Roman" panose="02020603050405020304" pitchFamily="18" charset="0"/>
                <a:cs typeface="Times New Roman" panose="02020603050405020304" pitchFamily="18" charset="0"/>
              </a:rPr>
              <a:t>This project attempts to expedite the method of identification of fake news by proposing a system which will try to reliably classify and predict if a news can be fake or not. The arduous task of detection of fake news are often made trivial with the usage of the proper models with the proper tools. To automate the analysis of such data, the world of Sentiment Analysis has emerged. </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1.1 Abstract</a:t>
            </a:r>
            <a:endParaRPr sz="3000" b="0" i="0" u="none" strike="noStrike" cap="none">
              <a:solidFill>
                <a:schemeClr val="dk1"/>
              </a:solidFill>
              <a:latin typeface="Arial"/>
              <a:ea typeface="Arial"/>
              <a:cs typeface="Arial"/>
              <a:sym typeface="Arial"/>
            </a:endParaRPr>
          </a:p>
        </p:txBody>
      </p:sp>
      <p:sp>
        <p:nvSpPr>
          <p:cNvPr id="138" name="Google Shape;138;p5"/>
          <p:cNvSpPr/>
          <p:nvPr/>
        </p:nvSpPr>
        <p:spPr>
          <a:xfrm>
            <a:off x="311760" y="1057320"/>
            <a:ext cx="8208463" cy="3734420"/>
          </a:xfrm>
          <a:prstGeom prst="rect">
            <a:avLst/>
          </a:prstGeom>
          <a:noFill/>
          <a:ln>
            <a:noFill/>
          </a:ln>
        </p:spPr>
        <p:txBody>
          <a:bodyPr spcFirstLastPara="1" wrap="square" lIns="90000" tIns="91425" rIns="90000" bIns="91425" anchor="t" anchorCtr="0">
            <a:noAutofit/>
          </a:bodyPr>
          <a:lstStyle/>
          <a:p>
            <a:pPr marL="457200" marR="0" lvl="0" indent="-342360" algn="just" rtl="0">
              <a:lnSpc>
                <a:spcPct val="115000"/>
              </a:lnSpc>
              <a:spcBef>
                <a:spcPts val="0"/>
              </a:spcBef>
              <a:spcAft>
                <a:spcPts val="0"/>
              </a:spcAft>
              <a:buClr>
                <a:srgbClr val="000000"/>
              </a:buClr>
              <a:buSzPts val="1800"/>
              <a:buFont typeface="Old Standard TT"/>
              <a:buChar char="●"/>
            </a:pPr>
            <a:r>
              <a:rPr lang="en-US" sz="1800" b="0" i="0" dirty="0">
                <a:solidFill>
                  <a:srgbClr val="000000"/>
                </a:solidFill>
                <a:effectLst/>
                <a:latin typeface="Times New Roman" panose="02020603050405020304" pitchFamily="18" charset="0"/>
                <a:cs typeface="Times New Roman" panose="02020603050405020304" pitchFamily="18" charset="0"/>
              </a:rPr>
              <a:t>Sentiment Analysis may be a problem of text-based analysis, but there are some challenges that make it difficult as compared to traditional text-based analysis, This clearly states that there is a need for an attempt to work towards these problems and it has opened up several opportunities for future research for handling negations, hidden sentiments identification, slangs, polysemy.</a:t>
            </a:r>
          </a:p>
          <a:p>
            <a:pPr marL="457200" marR="0" lvl="0" indent="-342360" algn="just" rtl="0">
              <a:lnSpc>
                <a:spcPct val="115000"/>
              </a:lnSpc>
              <a:spcBef>
                <a:spcPts val="0"/>
              </a:spcBef>
              <a:spcAft>
                <a:spcPts val="0"/>
              </a:spcAft>
              <a:buClr>
                <a:srgbClr val="000000"/>
              </a:buClr>
              <a:buSzPts val="1800"/>
              <a:buFont typeface="Old Standard TT"/>
              <a:buChar char="●"/>
            </a:pPr>
            <a:r>
              <a:rPr lang="en-US" sz="1800" b="0" i="0" dirty="0">
                <a:solidFill>
                  <a:srgbClr val="000000"/>
                </a:solidFill>
                <a:effectLst/>
                <a:latin typeface="Times New Roman" panose="02020603050405020304" pitchFamily="18" charset="0"/>
                <a:cs typeface="Times New Roman" panose="02020603050405020304" pitchFamily="18" charset="0"/>
              </a:rPr>
              <a:t>However, the growing scale of knowledge demands automatic data analysis techniques like analyzing text using Natural Language Processing. In this paper, an in-depth survey on different techniques utilized in Fake News Prediction &amp; Sentiment Analysis is administered to know the extent of labor.</a:t>
            </a:r>
            <a:endParaRPr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US" sz="3000" b="1" i="0" u="none" strike="noStrike" cap="none" dirty="0">
                <a:solidFill>
                  <a:srgbClr val="000000"/>
                </a:solidFill>
                <a:latin typeface="Times New Roman"/>
                <a:ea typeface="Times New Roman"/>
                <a:cs typeface="Times New Roman"/>
                <a:sym typeface="Times New Roman"/>
              </a:rPr>
              <a:t>1.2 Objectives</a:t>
            </a:r>
            <a:endParaRPr sz="3000" b="0" i="0" u="none" strike="noStrike" cap="none" dirty="0">
              <a:solidFill>
                <a:schemeClr val="dk1"/>
              </a:solidFill>
              <a:latin typeface="Arial"/>
              <a:ea typeface="Arial"/>
              <a:cs typeface="Arial"/>
              <a:sym typeface="Arial"/>
            </a:endParaRPr>
          </a:p>
        </p:txBody>
      </p:sp>
      <p:sp>
        <p:nvSpPr>
          <p:cNvPr id="144" name="Google Shape;144;p6"/>
          <p:cNvSpPr/>
          <p:nvPr/>
        </p:nvSpPr>
        <p:spPr>
          <a:xfrm>
            <a:off x="311760" y="1171439"/>
            <a:ext cx="8130491" cy="3691183"/>
          </a:xfrm>
          <a:prstGeom prst="rect">
            <a:avLst/>
          </a:prstGeom>
          <a:noFill/>
          <a:ln>
            <a:noFill/>
          </a:ln>
        </p:spPr>
        <p:txBody>
          <a:bodyPr spcFirstLastPara="1" wrap="square" lIns="90000" tIns="91425" rIns="90000" bIns="91425" anchor="t" anchorCtr="0">
            <a:noAutofit/>
          </a:bodyPr>
          <a:lstStyle/>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To show the news relevancy and analysis to attain accuracy in anticipating real and dependable news.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To work on this issue, a layered model is proposed, which fine-tunes the information insight received from the data at each phase before attempting a prediction.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To use a variety of Machine Learning approaches, achieve demonstratable success in the prediction of fake news and posts.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To eliminate the propagation of false information on social media that may mislead users.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To be able to give more and more accurate news on the screen. </a:t>
            </a:r>
          </a:p>
          <a:p>
            <a:pPr marL="457200" marR="0" lvl="0" indent="-227880" algn="l" rtl="0">
              <a:lnSpc>
                <a:spcPct val="115000"/>
              </a:lnSpc>
              <a:spcBef>
                <a:spcPts val="0"/>
              </a:spcBef>
              <a:spcAft>
                <a:spcPts val="0"/>
              </a:spcAft>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Shape 148"/>
        <p:cNvGrpSpPr/>
        <p:nvPr/>
      </p:nvGrpSpPr>
      <p:grpSpPr>
        <a:xfrm>
          <a:off x="0" y="0"/>
          <a:ext cx="0" cy="0"/>
          <a:chOff x="0" y="0"/>
          <a:chExt cx="0" cy="0"/>
        </a:xfrm>
      </p:grpSpPr>
      <p:sp>
        <p:nvSpPr>
          <p:cNvPr id="149" name="Google Shape;149;p7"/>
          <p:cNvSpPr/>
          <p:nvPr/>
        </p:nvSpPr>
        <p:spPr>
          <a:xfrm>
            <a:off x="245385" y="129710"/>
            <a:ext cx="8519700" cy="6123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US" sz="3000" b="1" i="0" u="none" strike="noStrike" cap="none">
                <a:solidFill>
                  <a:srgbClr val="434343"/>
                </a:solidFill>
                <a:latin typeface="Times New Roman"/>
                <a:ea typeface="Times New Roman"/>
                <a:cs typeface="Times New Roman"/>
                <a:sym typeface="Times New Roman"/>
              </a:rPr>
              <a:t>1.3 Literature Review</a:t>
            </a:r>
            <a:endParaRPr sz="3000" b="0" i="0" u="none" strike="noStrike" cap="none">
              <a:solidFill>
                <a:schemeClr val="dk1"/>
              </a:solidFill>
              <a:latin typeface="Arial"/>
              <a:ea typeface="Arial"/>
              <a:cs typeface="Arial"/>
              <a:sym typeface="Arial"/>
            </a:endParaRPr>
          </a:p>
        </p:txBody>
      </p:sp>
      <p:sp>
        <p:nvSpPr>
          <p:cNvPr id="150" name="Google Shape;150;p7"/>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457200" marR="0" lvl="0" indent="0" algn="l" rtl="0">
              <a:lnSpc>
                <a:spcPct val="115000"/>
              </a:lnSpc>
              <a:spcBef>
                <a:spcPts val="0"/>
              </a:spcBef>
              <a:spcAft>
                <a:spcPts val="0"/>
              </a:spcAft>
              <a:buNone/>
            </a:pPr>
            <a:r>
              <a:rPr lang="en-US" sz="1800" b="0" i="0" u="none" strike="noStrike" cap="none">
                <a:solidFill>
                  <a:srgbClr val="000000"/>
                </a:solidFill>
                <a:latin typeface="Old Standard TT"/>
                <a:ea typeface="Old Standard TT"/>
                <a:cs typeface="Old Standard TT"/>
                <a:sym typeface="Old Standard TT"/>
              </a:rPr>
              <a:t>                        </a:t>
            </a:r>
            <a:endParaRPr sz="1800" b="0" i="0" u="none" strike="noStrike" cap="none">
              <a:solidFill>
                <a:schemeClr val="dk1"/>
              </a:solidFill>
              <a:latin typeface="Arial"/>
              <a:ea typeface="Arial"/>
              <a:cs typeface="Arial"/>
              <a:sym typeface="Arial"/>
            </a:endParaRPr>
          </a:p>
          <a:p>
            <a:pPr marL="457200" marR="0" lvl="0" indent="-227880" algn="l" rtl="0">
              <a:lnSpc>
                <a:spcPct val="115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graphicFrame>
        <p:nvGraphicFramePr>
          <p:cNvPr id="151" name="Google Shape;151;p7"/>
          <p:cNvGraphicFramePr/>
          <p:nvPr>
            <p:extLst>
              <p:ext uri="{D42A27DB-BD31-4B8C-83A1-F6EECF244321}">
                <p14:modId xmlns:p14="http://schemas.microsoft.com/office/powerpoint/2010/main" val="2780290893"/>
              </p:ext>
            </p:extLst>
          </p:nvPr>
        </p:nvGraphicFramePr>
        <p:xfrm>
          <a:off x="554300" y="1029325"/>
          <a:ext cx="8425300" cy="3796000"/>
        </p:xfrm>
        <a:graphic>
          <a:graphicData uri="http://schemas.openxmlformats.org/drawingml/2006/table">
            <a:tbl>
              <a:tblPr>
                <a:noFill/>
                <a:tableStyleId>{93C412DE-AF96-4ED1-8328-4AAB296D3CC3}</a:tableStyleId>
              </a:tblPr>
              <a:tblGrid>
                <a:gridCol w="754575">
                  <a:extLst>
                    <a:ext uri="{9D8B030D-6E8A-4147-A177-3AD203B41FA5}">
                      <a16:colId xmlns:a16="http://schemas.microsoft.com/office/drawing/2014/main" val="20000"/>
                    </a:ext>
                  </a:extLst>
                </a:gridCol>
                <a:gridCol w="2062975">
                  <a:extLst>
                    <a:ext uri="{9D8B030D-6E8A-4147-A177-3AD203B41FA5}">
                      <a16:colId xmlns:a16="http://schemas.microsoft.com/office/drawing/2014/main" val="20001"/>
                    </a:ext>
                  </a:extLst>
                </a:gridCol>
                <a:gridCol w="2240075">
                  <a:extLst>
                    <a:ext uri="{9D8B030D-6E8A-4147-A177-3AD203B41FA5}">
                      <a16:colId xmlns:a16="http://schemas.microsoft.com/office/drawing/2014/main" val="20002"/>
                    </a:ext>
                  </a:extLst>
                </a:gridCol>
                <a:gridCol w="3367675">
                  <a:extLst>
                    <a:ext uri="{9D8B030D-6E8A-4147-A177-3AD203B41FA5}">
                      <a16:colId xmlns:a16="http://schemas.microsoft.com/office/drawing/2014/main" val="20003"/>
                    </a:ext>
                  </a:extLst>
                </a:gridCol>
              </a:tblGrid>
              <a:tr h="698275">
                <a:tc>
                  <a:txBody>
                    <a:bodyPr/>
                    <a:lstStyle/>
                    <a:p>
                      <a:pPr marL="0" lvl="0" indent="0" algn="l" rtl="0">
                        <a:lnSpc>
                          <a:spcPct val="93000"/>
                        </a:lnSpc>
                        <a:spcBef>
                          <a:spcPts val="0"/>
                        </a:spcBef>
                        <a:spcAft>
                          <a:spcPts val="0"/>
                        </a:spcAft>
                        <a:buClr>
                          <a:schemeClr val="dk1"/>
                        </a:buClr>
                        <a:buSzPts val="1500"/>
                        <a:buFont typeface="Times New Roman"/>
                        <a:buNone/>
                      </a:pPr>
                      <a:r>
                        <a:rPr lang="en-US" sz="1500" b="1">
                          <a:solidFill>
                            <a:schemeClr val="dk1"/>
                          </a:solidFill>
                          <a:latin typeface="Times New Roman" panose="02020603050405020304" pitchFamily="18" charset="0"/>
                          <a:ea typeface="Times New Roman"/>
                          <a:cs typeface="Times New Roman" panose="02020603050405020304" pitchFamily="18" charset="0"/>
                          <a:sym typeface="Times New Roman"/>
                        </a:rPr>
                        <a:t>Sr. No.</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lnSpc>
                          <a:spcPct val="93000"/>
                        </a:lnSpc>
                        <a:spcBef>
                          <a:spcPts val="0"/>
                        </a:spcBef>
                        <a:spcAft>
                          <a:spcPts val="0"/>
                        </a:spcAft>
                        <a:buClr>
                          <a:schemeClr val="dk1"/>
                        </a:buClr>
                        <a:buSzPts val="1500"/>
                        <a:buFont typeface="Times New Roman"/>
                        <a:buNone/>
                      </a:pPr>
                      <a:r>
                        <a:rPr lang="en-US" sz="1500" b="1">
                          <a:solidFill>
                            <a:schemeClr val="dk1"/>
                          </a:solidFill>
                          <a:latin typeface="Times New Roman" panose="02020603050405020304" pitchFamily="18" charset="0"/>
                          <a:ea typeface="Times New Roman"/>
                          <a:cs typeface="Times New Roman" panose="02020603050405020304" pitchFamily="18" charset="0"/>
                          <a:sym typeface="Times New Roman"/>
                        </a:rPr>
                        <a:t>Authors</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lnSpc>
                          <a:spcPct val="93000"/>
                        </a:lnSpc>
                        <a:spcBef>
                          <a:spcPts val="0"/>
                        </a:spcBef>
                        <a:spcAft>
                          <a:spcPts val="0"/>
                        </a:spcAft>
                        <a:buClr>
                          <a:schemeClr val="dk1"/>
                        </a:buClr>
                        <a:buSzPts val="1500"/>
                        <a:buFont typeface="Times New Roman"/>
                        <a:buNone/>
                      </a:pPr>
                      <a:r>
                        <a:rPr lang="en-US" sz="1500" b="1">
                          <a:solidFill>
                            <a:schemeClr val="dk1"/>
                          </a:solidFill>
                          <a:latin typeface="Times New Roman" panose="02020603050405020304" pitchFamily="18" charset="0"/>
                          <a:ea typeface="Times New Roman"/>
                          <a:cs typeface="Times New Roman" panose="02020603050405020304" pitchFamily="18" charset="0"/>
                          <a:sym typeface="Times New Roman"/>
                        </a:rPr>
                        <a:t>Paper Titles</a:t>
                      </a:r>
                      <a:endParaRPr>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lnSpc>
                          <a:spcPct val="93000"/>
                        </a:lnSpc>
                        <a:spcBef>
                          <a:spcPts val="0"/>
                        </a:spcBef>
                        <a:spcAft>
                          <a:spcPts val="0"/>
                        </a:spcAft>
                        <a:buClr>
                          <a:schemeClr val="dk1"/>
                        </a:buClr>
                        <a:buSzPts val="1500"/>
                        <a:buFont typeface="Times New Roman"/>
                        <a:buNone/>
                      </a:pPr>
                      <a:r>
                        <a:rPr lang="en-US" sz="1500" b="1">
                          <a:solidFill>
                            <a:schemeClr val="dk1"/>
                          </a:solidFill>
                          <a:latin typeface="Times New Roman" panose="02020603050405020304" pitchFamily="18" charset="0"/>
                          <a:ea typeface="Times New Roman"/>
                          <a:cs typeface="Times New Roman" panose="02020603050405020304" pitchFamily="18" charset="0"/>
                          <a:sym typeface="Times New Roman"/>
                        </a:rPr>
                        <a:t>Findings</a:t>
                      </a:r>
                      <a:endParaRPr>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3097725">
                <a:tc>
                  <a:txBody>
                    <a:bodyPr/>
                    <a:lstStyle/>
                    <a:p>
                      <a:pPr marL="0" lvl="0" indent="0" algn="l" rtl="0">
                        <a:spcBef>
                          <a:spcPts val="0"/>
                        </a:spcBef>
                        <a:spcAft>
                          <a:spcPts val="0"/>
                        </a:spcAft>
                        <a:buNone/>
                      </a:pPr>
                      <a:r>
                        <a:rPr lang="en-US" sz="1500" dirty="0">
                          <a:latin typeface="Times New Roman" panose="02020603050405020304" pitchFamily="18" charset="0"/>
                          <a:ea typeface="Times New Roman"/>
                          <a:cs typeface="Times New Roman" panose="02020603050405020304" pitchFamily="18" charset="0"/>
                          <a:sym typeface="Times New Roman"/>
                        </a:rPr>
                        <a:t>1</a:t>
                      </a:r>
                    </a:p>
                    <a:p>
                      <a:pPr marL="0" lvl="0" indent="0" algn="l" rtl="0">
                        <a:spcBef>
                          <a:spcPts val="0"/>
                        </a:spcBef>
                        <a:spcAft>
                          <a:spcPts val="0"/>
                        </a:spcAft>
                        <a:buNone/>
                      </a:pPr>
                      <a:endParaRPr lang="en-US" sz="15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lang="en-US" sz="15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lang="en-US" sz="15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lang="en-US" sz="15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lang="en-US" sz="15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lang="en-US" sz="15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US" sz="1500" dirty="0">
                          <a:latin typeface="Times New Roman" panose="02020603050405020304" pitchFamily="18" charset="0"/>
                          <a:ea typeface="Times New Roman"/>
                          <a:cs typeface="Times New Roman" panose="02020603050405020304" pitchFamily="18" charset="0"/>
                          <a:sym typeface="Times New Roman"/>
                        </a:rPr>
                        <a:t>2</a:t>
                      </a:r>
                      <a:endParaRPr sz="15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chemeClr val="tx1"/>
                          </a:solidFill>
                          <a:effectLst/>
                          <a:latin typeface="Sylfaen" panose="010A0502050306030303" pitchFamily="18" charset="0"/>
                          <a:ea typeface="Tahoma" panose="020B0604030504040204" pitchFamily="34" charset="0"/>
                          <a:cs typeface="Tahoma" panose="020B0604030504040204" pitchFamily="34" charset="0"/>
                          <a:sym typeface="Arial"/>
                        </a:rPr>
                        <a:t>Alim Al </a:t>
                      </a:r>
                      <a:r>
                        <a:rPr lang="en-US" sz="1400" b="0" i="0" u="none" strike="noStrike" cap="none" dirty="0" err="1">
                          <a:solidFill>
                            <a:schemeClr val="tx1"/>
                          </a:solidFill>
                          <a:effectLst/>
                          <a:latin typeface="Sylfaen" panose="010A0502050306030303" pitchFamily="18" charset="0"/>
                          <a:ea typeface="Tahoma" panose="020B0604030504040204" pitchFamily="34" charset="0"/>
                          <a:cs typeface="Tahoma" panose="020B0604030504040204" pitchFamily="34" charset="0"/>
                          <a:sym typeface="Arial"/>
                        </a:rPr>
                        <a:t>Ayub</a:t>
                      </a:r>
                      <a:r>
                        <a:rPr lang="en-US" sz="1400" b="0" i="0" u="none" strike="noStrike" cap="none" dirty="0">
                          <a:solidFill>
                            <a:schemeClr val="tx1"/>
                          </a:solidFill>
                          <a:effectLst/>
                          <a:latin typeface="Sylfaen" panose="010A0502050306030303" pitchFamily="18" charset="0"/>
                          <a:ea typeface="Tahoma" panose="020B0604030504040204" pitchFamily="34" charset="0"/>
                          <a:cs typeface="Tahoma" panose="020B0604030504040204" pitchFamily="34" charset="0"/>
                          <a:sym typeface="Arial"/>
                        </a:rPr>
                        <a:t> Ahmed, Ayman </a:t>
                      </a:r>
                      <a:r>
                        <a:rPr lang="en-US" sz="1400" b="0" i="0" u="none" strike="noStrike" cap="none" dirty="0" err="1">
                          <a:solidFill>
                            <a:schemeClr val="tx1"/>
                          </a:solidFill>
                          <a:effectLst/>
                          <a:latin typeface="Sylfaen" panose="010A0502050306030303" pitchFamily="18" charset="0"/>
                          <a:ea typeface="Tahoma" panose="020B0604030504040204" pitchFamily="34" charset="0"/>
                          <a:cs typeface="Tahoma" panose="020B0604030504040204" pitchFamily="34" charset="0"/>
                          <a:sym typeface="Arial"/>
                        </a:rPr>
                        <a:t>Aljabouh</a:t>
                      </a:r>
                      <a:r>
                        <a:rPr lang="en-US" sz="1400" b="0" i="0" u="none" strike="noStrike" cap="none" dirty="0">
                          <a:solidFill>
                            <a:schemeClr val="tx1"/>
                          </a:solidFill>
                          <a:effectLst/>
                          <a:latin typeface="Sylfaen" panose="010A0502050306030303" pitchFamily="18" charset="0"/>
                          <a:ea typeface="Tahoma" panose="020B0604030504040204" pitchFamily="34" charset="0"/>
                          <a:cs typeface="Tahoma" panose="020B0604030504040204" pitchFamily="34" charset="0"/>
                          <a:sym typeface="Arial"/>
                        </a:rPr>
                        <a:t>, Praveen Kumar </a:t>
                      </a:r>
                      <a:r>
                        <a:rPr lang="en-US" sz="1400" b="0" i="0" u="none" strike="noStrike" cap="none" dirty="0" err="1">
                          <a:solidFill>
                            <a:schemeClr val="tx1"/>
                          </a:solidFill>
                          <a:effectLst/>
                          <a:latin typeface="Sylfaen" panose="010A0502050306030303" pitchFamily="18" charset="0"/>
                          <a:ea typeface="Tahoma" panose="020B0604030504040204" pitchFamily="34" charset="0"/>
                          <a:cs typeface="Tahoma" panose="020B0604030504040204" pitchFamily="34" charset="0"/>
                          <a:sym typeface="Arial"/>
                        </a:rPr>
                        <a:t>Donepudi</a:t>
                      </a:r>
                      <a:r>
                        <a:rPr lang="en-US" sz="1400" b="0" i="0" u="none" strike="noStrike" cap="none" dirty="0">
                          <a:solidFill>
                            <a:schemeClr val="tx1"/>
                          </a:solidFill>
                          <a:effectLst/>
                          <a:latin typeface="Sylfaen" panose="010A0502050306030303" pitchFamily="18" charset="0"/>
                          <a:ea typeface="Tahoma" panose="020B0604030504040204" pitchFamily="34" charset="0"/>
                          <a:cs typeface="Tahoma" panose="020B0604030504040204" pitchFamily="34" charset="0"/>
                          <a:sym typeface="Arial"/>
                        </a:rPr>
                        <a:t>, Myung Suh Choi</a:t>
                      </a:r>
                      <a:endParaRPr lang="en-IN" sz="1400" b="0" i="0" u="none" strike="noStrike" cap="none" baseline="0" dirty="0">
                        <a:solidFill>
                          <a:schemeClr val="tx1"/>
                        </a:solidFill>
                        <a:latin typeface="Sylfaen" panose="010A0502050306030303" pitchFamily="18" charset="0"/>
                        <a:ea typeface="Tahoma" panose="020B0604030504040204" pitchFamily="34" charset="0"/>
                        <a:cs typeface="Tahoma" panose="020B0604030504040204" pitchFamily="34" charset="0"/>
                        <a:sym typeface="Arial"/>
                      </a:endParaRPr>
                    </a:p>
                    <a:p>
                      <a:pPr marL="0" lvl="0" indent="0" algn="just" rtl="0">
                        <a:spcBef>
                          <a:spcPts val="0"/>
                        </a:spcBef>
                        <a:spcAft>
                          <a:spcPts val="0"/>
                        </a:spcAft>
                        <a:buNone/>
                      </a:pPr>
                      <a:endParaRPr lang="en-IN" sz="1400" b="0" i="0" u="none" strike="noStrike" cap="none" baseline="0" dirty="0">
                        <a:solidFill>
                          <a:srgbClr val="000000"/>
                        </a:solidFill>
                        <a:latin typeface="Times New Roman" panose="02020603050405020304" pitchFamily="18" charset="0"/>
                        <a:ea typeface="Arial"/>
                        <a:cs typeface="Times New Roman" panose="02020603050405020304" pitchFamily="18" charset="0"/>
                        <a:sym typeface="Arial"/>
                      </a:endParaRPr>
                    </a:p>
                    <a:p>
                      <a:pPr marL="0" lvl="0" indent="0" algn="just" rtl="0">
                        <a:spcBef>
                          <a:spcPts val="0"/>
                        </a:spcBef>
                        <a:spcAft>
                          <a:spcPts val="0"/>
                        </a:spcAft>
                        <a:buNone/>
                      </a:pPr>
                      <a:r>
                        <a:rPr lang="en-IN" sz="1400" b="0" i="0" u="none" strike="noStrike" cap="none" baseline="0" dirty="0">
                          <a:solidFill>
                            <a:srgbClr val="000000"/>
                          </a:solidFill>
                          <a:latin typeface="Times New Roman" panose="02020603050405020304" pitchFamily="18" charset="0"/>
                          <a:ea typeface="Arial"/>
                          <a:cs typeface="Times New Roman" panose="02020603050405020304" pitchFamily="18" charset="0"/>
                          <a:sym typeface="Arial"/>
                        </a:rPr>
                        <a:t>Shu et al </a:t>
                      </a: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Sadia </a:t>
                      </a:r>
                      <a:r>
                        <a:rPr lang="en-US"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Afroz</a:t>
                      </a: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Michael Brennan, and Rachel </a:t>
                      </a:r>
                      <a:r>
                        <a:rPr lang="en-US"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Greenstadt</a:t>
                      </a:r>
                      <a:endParaRPr lang="en-IN" sz="1400" b="0" i="0" u="none" strike="noStrike" cap="none" baseline="0" dirty="0">
                        <a:solidFill>
                          <a:srgbClr val="000000"/>
                        </a:solidFill>
                        <a:latin typeface="Times New Roman" panose="02020603050405020304" pitchFamily="18" charset="0"/>
                        <a:ea typeface="Times New Roman"/>
                        <a:cs typeface="Times New Roman" panose="02020603050405020304" pitchFamily="18" charset="0"/>
                        <a:sym typeface="Arial"/>
                      </a:endParaRPr>
                    </a:p>
                  </a:txBody>
                  <a:tcPr marL="91425" marR="91425" marT="91425" marB="91425"/>
                </a:tc>
                <a:tc>
                  <a:txBody>
                    <a:bodyPr/>
                    <a:lstStyle/>
                    <a:p>
                      <a:r>
                        <a:rPr lang="en-IN" sz="1400" b="0" i="0" u="none" strike="noStrike" cap="none" baseline="0" dirty="0">
                          <a:solidFill>
                            <a:srgbClr val="000000"/>
                          </a:solidFill>
                          <a:latin typeface="Times New Roman" panose="02020603050405020304" pitchFamily="18" charset="0"/>
                          <a:ea typeface="Arial"/>
                          <a:cs typeface="Times New Roman" panose="02020603050405020304" pitchFamily="18" charset="0"/>
                          <a:sym typeface="Arial"/>
                        </a:rPr>
                        <a:t>Detection of online fake news using N-gram analysis and machine learning Technique.</a:t>
                      </a:r>
                    </a:p>
                    <a:p>
                      <a:endParaRPr lang="en-IN" sz="1400" b="0" i="0" u="none" strike="noStrike" cap="none" baseline="0" dirty="0">
                        <a:solidFill>
                          <a:srgbClr val="000000"/>
                        </a:solidFill>
                        <a:latin typeface="Times New Roman" panose="02020603050405020304" pitchFamily="18" charset="0"/>
                        <a:ea typeface="Times New Roman"/>
                        <a:cs typeface="Times New Roman" panose="02020603050405020304" pitchFamily="18" charset="0"/>
                        <a:sym typeface="Arial"/>
                      </a:endParaRPr>
                    </a:p>
                    <a:p>
                      <a:endParaRPr lang="en-IN" sz="1400" b="0" i="0" u="none" strike="noStrike" cap="none" baseline="0" dirty="0">
                        <a:solidFill>
                          <a:srgbClr val="000000"/>
                        </a:solidFill>
                        <a:latin typeface="Times New Roman" panose="02020603050405020304" pitchFamily="18" charset="0"/>
                        <a:ea typeface="Times New Roman"/>
                        <a:cs typeface="Times New Roman" panose="02020603050405020304" pitchFamily="18" charset="0"/>
                        <a:sym typeface="Arial"/>
                      </a:endParaRPr>
                    </a:p>
                    <a:p>
                      <a:endParaRPr lang="en-IN" sz="1400" b="0" i="0" u="none" strike="noStrike" cap="none" baseline="0" dirty="0">
                        <a:solidFill>
                          <a:srgbClr val="000000"/>
                        </a:solidFill>
                        <a:latin typeface="Times New Roman" panose="02020603050405020304" pitchFamily="18" charset="0"/>
                        <a:ea typeface="Times New Roman"/>
                        <a:cs typeface="Times New Roman" panose="02020603050405020304" pitchFamily="18" charset="0"/>
                        <a:sym typeface="Arial"/>
                      </a:endParaRPr>
                    </a:p>
                    <a:p>
                      <a:endParaRPr lang="en-IN" sz="1400" b="0" i="0" u="none" strike="noStrike" cap="none" baseline="0" dirty="0">
                        <a:solidFill>
                          <a:srgbClr val="000000"/>
                        </a:solidFill>
                        <a:latin typeface="Times New Roman" panose="02020603050405020304" pitchFamily="18" charset="0"/>
                        <a:ea typeface="Arial"/>
                        <a:cs typeface="Times New Roman" panose="02020603050405020304" pitchFamily="18" charset="0"/>
                        <a:sym typeface="Arial"/>
                      </a:endParaRPr>
                    </a:p>
                    <a:p>
                      <a:endParaRPr lang="en-IN" sz="1400" b="0" i="0" u="none" strike="noStrike" cap="none" baseline="0" dirty="0">
                        <a:solidFill>
                          <a:srgbClr val="000000"/>
                        </a:solidFill>
                        <a:latin typeface="Times New Roman" panose="02020603050405020304" pitchFamily="18" charset="0"/>
                        <a:ea typeface="Arial"/>
                        <a:cs typeface="Times New Roman" panose="02020603050405020304" pitchFamily="18" charset="0"/>
                        <a:sym typeface="Arial"/>
                      </a:endParaRPr>
                    </a:p>
                    <a:p>
                      <a:r>
                        <a:rPr lang="en-IN" sz="1400" b="0" i="0" u="none" strike="noStrike" cap="none" baseline="0" dirty="0">
                          <a:solidFill>
                            <a:srgbClr val="000000"/>
                          </a:solidFill>
                          <a:latin typeface="Times New Roman" panose="02020603050405020304" pitchFamily="18" charset="0"/>
                          <a:ea typeface="Arial"/>
                          <a:cs typeface="Times New Roman" panose="02020603050405020304" pitchFamily="18" charset="0"/>
                          <a:sym typeface="Arial"/>
                        </a:rPr>
                        <a:t>Fake news detection on social media</a:t>
                      </a:r>
                      <a:endParaRPr sz="15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r>
                        <a:rPr lang="en-IN" sz="1400" b="0" i="0" u="none" strike="noStrike" cap="none" baseline="0" dirty="0">
                          <a:solidFill>
                            <a:srgbClr val="000000"/>
                          </a:solidFill>
                          <a:latin typeface="Times New Roman" panose="02020603050405020304" pitchFamily="18" charset="0"/>
                          <a:ea typeface="Arial"/>
                          <a:cs typeface="Times New Roman" panose="02020603050405020304" pitchFamily="18" charset="0"/>
                          <a:sym typeface="Arial"/>
                        </a:rPr>
                        <a:t>ML models including </a:t>
                      </a:r>
                      <a:r>
                        <a:rPr lang="en-IN" sz="1400" b="0" i="0" u="none" strike="noStrike" cap="none" baseline="0" dirty="0" err="1">
                          <a:solidFill>
                            <a:srgbClr val="000000"/>
                          </a:solidFill>
                          <a:latin typeface="Times New Roman" panose="02020603050405020304" pitchFamily="18" charset="0"/>
                          <a:ea typeface="Arial"/>
                          <a:cs typeface="Times New Roman" panose="02020603050405020304" pitchFamily="18" charset="0"/>
                          <a:sym typeface="Arial"/>
                        </a:rPr>
                        <a:t>Knearest</a:t>
                      </a:r>
                      <a:r>
                        <a:rPr lang="en-IN" sz="1400" b="0" i="0" u="none" strike="noStrike" cap="none" baseline="0" dirty="0">
                          <a:solidFill>
                            <a:srgbClr val="000000"/>
                          </a:solidFill>
                          <a:latin typeface="Times New Roman" panose="02020603050405020304" pitchFamily="18" charset="0"/>
                          <a:ea typeface="Arial"/>
                          <a:cs typeface="Times New Roman" panose="02020603050405020304" pitchFamily="18" charset="0"/>
                          <a:sym typeface="Arial"/>
                        </a:rPr>
                        <a:t> </a:t>
                      </a:r>
                      <a:r>
                        <a:rPr lang="en-IN" sz="1400" b="0" i="0" u="none" strike="noStrike" cap="none" baseline="0" dirty="0" err="1">
                          <a:solidFill>
                            <a:srgbClr val="000000"/>
                          </a:solidFill>
                          <a:latin typeface="Times New Roman" panose="02020603050405020304" pitchFamily="18" charset="0"/>
                          <a:ea typeface="Arial"/>
                          <a:cs typeface="Times New Roman" panose="02020603050405020304" pitchFamily="18" charset="0"/>
                          <a:sym typeface="Arial"/>
                        </a:rPr>
                        <a:t>neighbor</a:t>
                      </a:r>
                      <a:r>
                        <a:rPr lang="en-IN" sz="1400" b="0" i="0" u="none" strike="noStrike" cap="none" baseline="0" dirty="0">
                          <a:solidFill>
                            <a:srgbClr val="000000"/>
                          </a:solidFill>
                          <a:latin typeface="Times New Roman" panose="02020603050405020304" pitchFamily="18" charset="0"/>
                          <a:ea typeface="Arial"/>
                          <a:cs typeface="Times New Roman" panose="02020603050405020304" pitchFamily="18" charset="0"/>
                          <a:sym typeface="Arial"/>
                        </a:rPr>
                        <a:t> (KNN), support vector machine (SVM), logistic regression (LR), linear support vector machine (LSVM), decision tree (DT), and stochastic gradient descent (SGD), achieving the highest accuracy (92%) with SVM and logistic regression.</a:t>
                      </a:r>
                    </a:p>
                    <a:p>
                      <a:endParaRPr lang="en-IN" sz="1400" b="0" i="0" u="none" strike="noStrike" cap="none" baseline="0" dirty="0">
                        <a:solidFill>
                          <a:srgbClr val="000000"/>
                        </a:solidFill>
                        <a:latin typeface="Times New Roman" panose="02020603050405020304" pitchFamily="18" charset="0"/>
                        <a:ea typeface="Times New Roman"/>
                        <a:cs typeface="Times New Roman" panose="02020603050405020304" pitchFamily="18" charset="0"/>
                        <a:sym typeface="Arial"/>
                      </a:endParaRPr>
                    </a:p>
                    <a:p>
                      <a:r>
                        <a:rPr lang="en-IN" sz="1400" b="0" i="0" u="none" strike="noStrike" cap="none" baseline="0" dirty="0">
                          <a:solidFill>
                            <a:srgbClr val="000000"/>
                          </a:solidFill>
                          <a:latin typeface="Times New Roman" panose="02020603050405020304" pitchFamily="18" charset="0"/>
                          <a:ea typeface="Arial"/>
                          <a:cs typeface="Times New Roman" panose="02020603050405020304" pitchFamily="18" charset="0"/>
                          <a:sym typeface="Arial"/>
                        </a:rPr>
                        <a:t>Achieved better accuracies with different models by combining textual features</a:t>
                      </a:r>
                    </a:p>
                    <a:p>
                      <a:r>
                        <a:rPr lang="en-IN" sz="1400" b="0" i="0" u="none" strike="noStrike" cap="none" baseline="0" dirty="0">
                          <a:solidFill>
                            <a:srgbClr val="000000"/>
                          </a:solidFill>
                          <a:latin typeface="Times New Roman" panose="02020603050405020304" pitchFamily="18" charset="0"/>
                          <a:ea typeface="Arial"/>
                          <a:cs typeface="Times New Roman" panose="02020603050405020304" pitchFamily="18" charset="0"/>
                          <a:sym typeface="Arial"/>
                        </a:rPr>
                        <a:t>with auxiliary information such as user social engagements on social Media.</a:t>
                      </a:r>
                      <a:endParaRPr sz="15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p:nvPr/>
        </p:nvSpPr>
        <p:spPr>
          <a:xfrm>
            <a:off x="311760" y="159810"/>
            <a:ext cx="8519700" cy="6123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US" sz="3000" b="1" i="0" u="none" strike="noStrike" cap="none" dirty="0">
                <a:solidFill>
                  <a:srgbClr val="000000"/>
                </a:solidFill>
                <a:latin typeface="Times New Roman"/>
                <a:ea typeface="Times New Roman"/>
                <a:cs typeface="Times New Roman"/>
                <a:sym typeface="Times New Roman"/>
              </a:rPr>
              <a:t>1.4 Problem Definition</a:t>
            </a:r>
            <a:endParaRPr sz="3000" b="0" i="0" u="none" strike="noStrike" cap="none" dirty="0">
              <a:solidFill>
                <a:schemeClr val="dk1"/>
              </a:solidFill>
              <a:latin typeface="Arial"/>
              <a:ea typeface="Arial"/>
              <a:cs typeface="Arial"/>
              <a:sym typeface="Arial"/>
            </a:endParaRPr>
          </a:p>
        </p:txBody>
      </p:sp>
      <p:sp>
        <p:nvSpPr>
          <p:cNvPr id="177" name="Google Shape;177;p8"/>
          <p:cNvSpPr/>
          <p:nvPr/>
        </p:nvSpPr>
        <p:spPr>
          <a:xfrm>
            <a:off x="312150" y="772100"/>
            <a:ext cx="8519700" cy="3987000"/>
          </a:xfrm>
          <a:prstGeom prst="rect">
            <a:avLst/>
          </a:prstGeom>
          <a:noFill/>
          <a:ln>
            <a:noFill/>
          </a:ln>
        </p:spPr>
        <p:txBody>
          <a:bodyPr spcFirstLastPara="1" wrap="square" lIns="90000" tIns="91425" rIns="90000" bIns="91425" anchor="t" anchorCtr="0">
            <a:noAutofit/>
          </a:bodyPr>
          <a:lstStyle/>
          <a:p>
            <a:pPr marL="457200" marR="0" lvl="0" indent="-342360" algn="just" rtl="0">
              <a:lnSpc>
                <a:spcPct val="115000"/>
              </a:lnSpc>
              <a:spcBef>
                <a:spcPts val="0"/>
              </a:spcBef>
              <a:spcAft>
                <a:spcPts val="0"/>
              </a:spcAft>
              <a:buClr>
                <a:srgbClr val="000000"/>
              </a:buClr>
              <a:buSzPts val="1800"/>
              <a:buFont typeface="Old Standard TT"/>
              <a:buChar char="●"/>
            </a:pPr>
            <a:r>
              <a:rPr lang="en-US" sz="1800" dirty="0">
                <a:latin typeface="Times New Roman" panose="02020603050405020304" pitchFamily="18" charset="0"/>
                <a:ea typeface="Times New Roman"/>
                <a:cs typeface="Times New Roman" panose="02020603050405020304" pitchFamily="18" charset="0"/>
                <a:sym typeface="Times New Roman"/>
              </a:rPr>
              <a:t>Problem Identified:</a:t>
            </a:r>
            <a:endParaRPr sz="1800" dirty="0">
              <a:latin typeface="Times New Roman" panose="02020603050405020304" pitchFamily="18" charset="0"/>
              <a:ea typeface="Times New Roman"/>
              <a:cs typeface="Times New Roman" panose="02020603050405020304" pitchFamily="18" charset="0"/>
              <a:sym typeface="Times New Roman"/>
            </a:endParaRPr>
          </a:p>
          <a:p>
            <a:pPr marL="914400" lvl="1" indent="-342900" algn="just" rtl="0">
              <a:lnSpc>
                <a:spcPct val="115000"/>
              </a:lnSpc>
              <a:spcBef>
                <a:spcPts val="0"/>
              </a:spcBef>
              <a:spcAft>
                <a:spcPts val="0"/>
              </a:spcAft>
              <a:buClr>
                <a:schemeClr val="dk1"/>
              </a:buClr>
              <a:buSzPts val="1800"/>
              <a:buFont typeface="Times New Roman"/>
              <a:buChar char="○"/>
            </a:pPr>
            <a:r>
              <a:rPr lang="en-US" sz="1800" dirty="0">
                <a:solidFill>
                  <a:schemeClr val="dk1"/>
                </a:solidFill>
                <a:latin typeface="Times New Roman" panose="02020603050405020304" pitchFamily="18" charset="0"/>
                <a:cs typeface="Times New Roman" panose="02020603050405020304" pitchFamily="18" charset="0"/>
                <a:sym typeface="Times New Roman"/>
              </a:rPr>
              <a:t>The Easy Access and exponential growth of the information available on social media networks has made it intricate to distinguish between false and true information. </a:t>
            </a:r>
            <a:endParaRPr lang="en-US" sz="1800" dirty="0">
              <a:solidFill>
                <a:schemeClr val="dk1"/>
              </a:solidFill>
              <a:latin typeface="Times New Roman" panose="02020603050405020304" pitchFamily="18" charset="0"/>
              <a:cs typeface="Times New Roman" panose="02020603050405020304" pitchFamily="18" charset="0"/>
            </a:endParaRPr>
          </a:p>
          <a:p>
            <a:pPr marL="914400" lvl="1" indent="-342900" algn="just" rtl="0">
              <a:lnSpc>
                <a:spcPct val="115000"/>
              </a:lnSpc>
              <a:spcBef>
                <a:spcPts val="0"/>
              </a:spcBef>
              <a:spcAft>
                <a:spcPts val="0"/>
              </a:spcAft>
              <a:buClr>
                <a:schemeClr val="dk1"/>
              </a:buClr>
              <a:buSzPts val="1800"/>
              <a:buFont typeface="Times New Roman"/>
              <a:buChar char="○"/>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The easy dissemination of information by way of sharing has added to exponential growth of its falsification.</a:t>
            </a:r>
            <a:endParaRPr lang="en-US" sz="1800" dirty="0">
              <a:latin typeface="Times New Roman" panose="02020603050405020304" pitchFamily="18" charset="0"/>
              <a:ea typeface="Times New Roman"/>
              <a:cs typeface="Times New Roman" panose="02020603050405020304" pitchFamily="18" charset="0"/>
              <a:sym typeface="Times New Roman"/>
            </a:endParaRPr>
          </a:p>
          <a:p>
            <a:pPr marL="457200" marR="0" lvl="0" indent="-342360" algn="just" rtl="0">
              <a:lnSpc>
                <a:spcPct val="115000"/>
              </a:lnSpc>
              <a:spcBef>
                <a:spcPts val="0"/>
              </a:spcBef>
              <a:spcAft>
                <a:spcPts val="0"/>
              </a:spcAft>
              <a:buSzPts val="1800"/>
              <a:buFont typeface="Times New Roman"/>
              <a:buChar char="●"/>
            </a:pPr>
            <a:r>
              <a:rPr lang="en-US" sz="1800" dirty="0">
                <a:latin typeface="Times New Roman" panose="02020603050405020304" pitchFamily="18" charset="0"/>
                <a:ea typeface="Times New Roman"/>
                <a:cs typeface="Times New Roman" panose="02020603050405020304" pitchFamily="18" charset="0"/>
                <a:sym typeface="Times New Roman"/>
              </a:rPr>
              <a:t>Solution Proposed:</a:t>
            </a:r>
            <a:endParaRPr sz="1800" dirty="0">
              <a:latin typeface="Times New Roman" panose="02020603050405020304" pitchFamily="18" charset="0"/>
              <a:ea typeface="Times New Roman"/>
              <a:cs typeface="Times New Roman" panose="02020603050405020304" pitchFamily="18" charset="0"/>
              <a:sym typeface="Times New Roman"/>
            </a:endParaRPr>
          </a:p>
          <a:p>
            <a:pPr marL="914400" lvl="1" indent="-342900" algn="just" rtl="0">
              <a:lnSpc>
                <a:spcPct val="115000"/>
              </a:lnSpc>
              <a:spcBef>
                <a:spcPts val="0"/>
              </a:spcBef>
              <a:spcAft>
                <a:spcPts val="0"/>
              </a:spcAft>
              <a:buClr>
                <a:schemeClr val="dk1"/>
              </a:buClr>
              <a:buSzPts val="1800"/>
              <a:buFont typeface="Times New Roman"/>
              <a:buChar char="○"/>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With The help of ML algorithms, and the data sets we would try to </a:t>
            </a:r>
            <a:r>
              <a:rPr lang="en-US" sz="1800" dirty="0" err="1">
                <a:solidFill>
                  <a:schemeClr val="dk1"/>
                </a:solidFill>
                <a:latin typeface="Times New Roman" panose="02020603050405020304" pitchFamily="18" charset="0"/>
                <a:ea typeface="Times New Roman"/>
                <a:cs typeface="Times New Roman" panose="02020603050405020304" pitchFamily="18" charset="0"/>
                <a:sym typeface="Times New Roman"/>
              </a:rPr>
              <a:t>eliminatethe</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 fake news which is being spread and trying to alter the emotions of people reading news.</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457200" marR="0" lvl="0" indent="-227880" algn="l" rtl="0">
              <a:lnSpc>
                <a:spcPct val="115000"/>
              </a:lnSpc>
              <a:spcBef>
                <a:spcPts val="0"/>
              </a:spcBef>
              <a:spcAft>
                <a:spcPts val="0"/>
              </a:spcAft>
              <a:buNone/>
            </a:pP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9"/>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1.5 Scope</a:t>
            </a:r>
            <a:endParaRPr sz="3000" b="0" i="0" u="none" strike="noStrike" cap="none">
              <a:solidFill>
                <a:schemeClr val="dk1"/>
              </a:solidFill>
              <a:latin typeface="Arial"/>
              <a:ea typeface="Arial"/>
              <a:cs typeface="Arial"/>
              <a:sym typeface="Arial"/>
            </a:endParaRPr>
          </a:p>
        </p:txBody>
      </p:sp>
      <p:sp>
        <p:nvSpPr>
          <p:cNvPr id="183" name="Google Shape;183;p9"/>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285750" indent="-285750" algn="l">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The fake news challenge is perilous and is spreading rapidly like a wildfire as it becomes easier for information to reach the mass in various </a:t>
            </a:r>
            <a:r>
              <a:rPr lang="en-IN" sz="1800" dirty="0">
                <a:latin typeface="Times New Roman" panose="02020603050405020304" pitchFamily="18" charset="0"/>
                <a:cs typeface="Times New Roman" panose="02020603050405020304" pitchFamily="18" charset="0"/>
              </a:rPr>
              <a:t>f</a:t>
            </a:r>
            <a:r>
              <a:rPr lang="en-IN" sz="1800" b="0" i="0" u="none" strike="noStrike" baseline="0" dirty="0">
                <a:latin typeface="Times New Roman" panose="02020603050405020304" pitchFamily="18" charset="0"/>
                <a:cs typeface="Times New Roman" panose="02020603050405020304" pitchFamily="18" charset="0"/>
              </a:rPr>
              <a:t>lavours.</a:t>
            </a: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Fake news can have a huge impact in politics and thereafter on the people like a domino effect. With the help of Machine Learning &amp; Artificial Intelligence, we can control and limit the spread of such misinformation more quickly and efficiently as compared to manual efforts.</a:t>
            </a: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There are various Up’s and Down’s on the market or in people’s lives after they read the news that was Falsely claimed to be True. This project will assure them, that the news is True or False, this approach will Solve </a:t>
            </a:r>
            <a:r>
              <a:rPr lang="en-IN" sz="1800" b="0" i="0" u="none" strike="noStrike" baseline="0" dirty="0">
                <a:latin typeface="Times New Roman" panose="02020603050405020304" pitchFamily="18" charset="0"/>
                <a:cs typeface="Times New Roman" panose="02020603050405020304" pitchFamily="18" charset="0"/>
              </a:rPr>
              <a:t>many problems like riots.</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1774</Words>
  <Application>Microsoft Office PowerPoint</Application>
  <PresentationFormat>On-screen Show (16:9)</PresentationFormat>
  <Paragraphs>116</Paragraphs>
  <Slides>27</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Times New Roman</vt:lpstr>
      <vt:lpstr>Arial</vt:lpstr>
      <vt:lpstr>Symbol</vt:lpstr>
      <vt:lpstr>Sylfaen</vt:lpstr>
      <vt:lpstr>Old Standard TT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Yash Jain</cp:lastModifiedBy>
  <cp:revision>24</cp:revision>
  <dcterms:modified xsi:type="dcterms:W3CDTF">2022-04-08T07:59:20Z</dcterms:modified>
</cp:coreProperties>
</file>