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6"/>
  </p:notesMasterIdLst>
  <p:handoutMasterIdLst>
    <p:handoutMasterId r:id="rId37"/>
  </p:handoutMasterIdLst>
  <p:sldIdLst>
    <p:sldId id="256" r:id="rId2"/>
    <p:sldId id="258" r:id="rId3"/>
    <p:sldId id="257" r:id="rId4"/>
    <p:sldId id="266" r:id="rId5"/>
    <p:sldId id="262" r:id="rId6"/>
    <p:sldId id="317" r:id="rId7"/>
    <p:sldId id="267" r:id="rId8"/>
    <p:sldId id="297" r:id="rId9"/>
    <p:sldId id="268" r:id="rId10"/>
    <p:sldId id="269" r:id="rId11"/>
    <p:sldId id="278" r:id="rId12"/>
    <p:sldId id="303" r:id="rId13"/>
    <p:sldId id="307" r:id="rId14"/>
    <p:sldId id="308" r:id="rId15"/>
    <p:sldId id="309" r:id="rId16"/>
    <p:sldId id="310" r:id="rId17"/>
    <p:sldId id="311" r:id="rId18"/>
    <p:sldId id="312" r:id="rId19"/>
    <p:sldId id="313" r:id="rId20"/>
    <p:sldId id="314" r:id="rId21"/>
    <p:sldId id="315" r:id="rId22"/>
    <p:sldId id="316" r:id="rId23"/>
    <p:sldId id="280" r:id="rId24"/>
    <p:sldId id="305" r:id="rId25"/>
    <p:sldId id="281" r:id="rId26"/>
    <p:sldId id="277" r:id="rId27"/>
    <p:sldId id="298" r:id="rId28"/>
    <p:sldId id="302" r:id="rId29"/>
    <p:sldId id="306" r:id="rId30"/>
    <p:sldId id="299" r:id="rId31"/>
    <p:sldId id="300" r:id="rId32"/>
    <p:sldId id="301" r:id="rId33"/>
    <p:sldId id="318" r:id="rId34"/>
    <p:sldId id="319"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59D44-FBA8-4D23-A66E-EF56F23E6328}" v="12" dt="2023-01-18T22:42:02.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4" autoAdjust="0"/>
    <p:restoredTop sz="88845" autoAdjust="0"/>
  </p:normalViewPr>
  <p:slideViewPr>
    <p:cSldViewPr>
      <p:cViewPr varScale="1">
        <p:scale>
          <a:sx n="106" d="100"/>
          <a:sy n="106" d="100"/>
        </p:scale>
        <p:origin x="1134" y="108"/>
      </p:cViewPr>
      <p:guideLst>
        <p:guide orient="horz" pos="1008"/>
        <p:guide pos="288"/>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7" d="100"/>
          <a:sy n="67" d="100"/>
        </p:scale>
        <p:origin x="-190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sen, Michael" userId="71c29256-a0ac-4f4a-9e61-59553c1d1253" providerId="ADAL" clId="{62659D44-FBA8-4D23-A66E-EF56F23E6328}"/>
    <pc:docChg chg="undo redo custSel modSld sldOrd">
      <pc:chgData name="Christiansen, Michael" userId="71c29256-a0ac-4f4a-9e61-59553c1d1253" providerId="ADAL" clId="{62659D44-FBA8-4D23-A66E-EF56F23E6328}" dt="2023-01-18T22:44:34.683" v="864" actId="115"/>
      <pc:docMkLst>
        <pc:docMk/>
      </pc:docMkLst>
      <pc:sldChg chg="modSp mod">
        <pc:chgData name="Christiansen, Michael" userId="71c29256-a0ac-4f4a-9e61-59553c1d1253" providerId="ADAL" clId="{62659D44-FBA8-4D23-A66E-EF56F23E6328}" dt="2023-01-18T22:24:02.710" v="587" actId="20577"/>
        <pc:sldMkLst>
          <pc:docMk/>
          <pc:sldMk cId="2162696021" sldId="257"/>
        </pc:sldMkLst>
        <pc:spChg chg="mod">
          <ac:chgData name="Christiansen, Michael" userId="71c29256-a0ac-4f4a-9e61-59553c1d1253" providerId="ADAL" clId="{62659D44-FBA8-4D23-A66E-EF56F23E6328}" dt="2023-01-18T22:24:02.710" v="587" actId="20577"/>
          <ac:spMkLst>
            <pc:docMk/>
            <pc:sldMk cId="2162696021" sldId="257"/>
            <ac:spMk id="3" creationId="{00000000-0000-0000-0000-000000000000}"/>
          </ac:spMkLst>
        </pc:spChg>
      </pc:sldChg>
      <pc:sldChg chg="modSp mod">
        <pc:chgData name="Christiansen, Michael" userId="71c29256-a0ac-4f4a-9e61-59553c1d1253" providerId="ADAL" clId="{62659D44-FBA8-4D23-A66E-EF56F23E6328}" dt="2023-01-18T22:22:03.962" v="579" actId="20577"/>
        <pc:sldMkLst>
          <pc:docMk/>
          <pc:sldMk cId="3290765587" sldId="258"/>
        </pc:sldMkLst>
        <pc:spChg chg="mod">
          <ac:chgData name="Christiansen, Michael" userId="71c29256-a0ac-4f4a-9e61-59553c1d1253" providerId="ADAL" clId="{62659D44-FBA8-4D23-A66E-EF56F23E6328}" dt="2023-01-18T22:22:03.962" v="579" actId="20577"/>
          <ac:spMkLst>
            <pc:docMk/>
            <pc:sldMk cId="3290765587" sldId="258"/>
            <ac:spMk id="4099" creationId="{00000000-0000-0000-0000-000000000000}"/>
          </ac:spMkLst>
        </pc:spChg>
      </pc:sldChg>
      <pc:sldChg chg="modSp mod ord">
        <pc:chgData name="Christiansen, Michael" userId="71c29256-a0ac-4f4a-9e61-59553c1d1253" providerId="ADAL" clId="{62659D44-FBA8-4D23-A66E-EF56F23E6328}" dt="2023-01-18T22:25:00.689" v="615" actId="20577"/>
        <pc:sldMkLst>
          <pc:docMk/>
          <pc:sldMk cId="1880856640" sldId="262"/>
        </pc:sldMkLst>
        <pc:spChg chg="mod">
          <ac:chgData name="Christiansen, Michael" userId="71c29256-a0ac-4f4a-9e61-59553c1d1253" providerId="ADAL" clId="{62659D44-FBA8-4D23-A66E-EF56F23E6328}" dt="2023-01-18T22:25:00.689" v="615" actId="20577"/>
          <ac:spMkLst>
            <pc:docMk/>
            <pc:sldMk cId="1880856640" sldId="262"/>
            <ac:spMk id="8198" creationId="{00000000-0000-0000-0000-000000000000}"/>
          </ac:spMkLst>
        </pc:spChg>
      </pc:sldChg>
      <pc:sldChg chg="modSp mod">
        <pc:chgData name="Christiansen, Michael" userId="71c29256-a0ac-4f4a-9e61-59553c1d1253" providerId="ADAL" clId="{62659D44-FBA8-4D23-A66E-EF56F23E6328}" dt="2023-01-18T22:19:51.323" v="536" actId="20577"/>
        <pc:sldMkLst>
          <pc:docMk/>
          <pc:sldMk cId="73625794" sldId="266"/>
        </pc:sldMkLst>
        <pc:spChg chg="mod">
          <ac:chgData name="Christiansen, Michael" userId="71c29256-a0ac-4f4a-9e61-59553c1d1253" providerId="ADAL" clId="{62659D44-FBA8-4D23-A66E-EF56F23E6328}" dt="2023-01-18T22:19:51.323" v="536" actId="20577"/>
          <ac:spMkLst>
            <pc:docMk/>
            <pc:sldMk cId="73625794" sldId="266"/>
            <ac:spMk id="3" creationId="{00000000-0000-0000-0000-000000000000}"/>
          </ac:spMkLst>
        </pc:spChg>
      </pc:sldChg>
      <pc:sldChg chg="modSp mod">
        <pc:chgData name="Christiansen, Michael" userId="71c29256-a0ac-4f4a-9e61-59553c1d1253" providerId="ADAL" clId="{62659D44-FBA8-4D23-A66E-EF56F23E6328}" dt="2023-01-18T22:32:58.378" v="655" actId="115"/>
        <pc:sldMkLst>
          <pc:docMk/>
          <pc:sldMk cId="3373890344" sldId="267"/>
        </pc:sldMkLst>
        <pc:spChg chg="mod">
          <ac:chgData name="Christiansen, Michael" userId="71c29256-a0ac-4f4a-9e61-59553c1d1253" providerId="ADAL" clId="{62659D44-FBA8-4D23-A66E-EF56F23E6328}" dt="2023-01-18T22:32:58.378" v="655" actId="115"/>
          <ac:spMkLst>
            <pc:docMk/>
            <pc:sldMk cId="3373890344" sldId="267"/>
            <ac:spMk id="3" creationId="{00000000-0000-0000-0000-000000000000}"/>
          </ac:spMkLst>
        </pc:spChg>
      </pc:sldChg>
      <pc:sldChg chg="modSp mod">
        <pc:chgData name="Christiansen, Michael" userId="71c29256-a0ac-4f4a-9e61-59553c1d1253" providerId="ADAL" clId="{62659D44-FBA8-4D23-A66E-EF56F23E6328}" dt="2023-01-17T16:34:40.680" v="176" actId="20577"/>
        <pc:sldMkLst>
          <pc:docMk/>
          <pc:sldMk cId="1163725873" sldId="268"/>
        </pc:sldMkLst>
        <pc:spChg chg="mod">
          <ac:chgData name="Christiansen, Michael" userId="71c29256-a0ac-4f4a-9e61-59553c1d1253" providerId="ADAL" clId="{62659D44-FBA8-4D23-A66E-EF56F23E6328}" dt="2023-01-17T16:34:40.680" v="176" actId="20577"/>
          <ac:spMkLst>
            <pc:docMk/>
            <pc:sldMk cId="1163725873" sldId="268"/>
            <ac:spMk id="3" creationId="{00000000-0000-0000-0000-000000000000}"/>
          </ac:spMkLst>
        </pc:spChg>
      </pc:sldChg>
      <pc:sldChg chg="modSp mod modNotesTx">
        <pc:chgData name="Christiansen, Michael" userId="71c29256-a0ac-4f4a-9e61-59553c1d1253" providerId="ADAL" clId="{62659D44-FBA8-4D23-A66E-EF56F23E6328}" dt="2023-01-18T22:36:56.627" v="759" actId="20577"/>
        <pc:sldMkLst>
          <pc:docMk/>
          <pc:sldMk cId="865960720" sldId="269"/>
        </pc:sldMkLst>
        <pc:spChg chg="mod">
          <ac:chgData name="Christiansen, Michael" userId="71c29256-a0ac-4f4a-9e61-59553c1d1253" providerId="ADAL" clId="{62659D44-FBA8-4D23-A66E-EF56F23E6328}" dt="2023-01-18T22:36:56.627" v="759" actId="20577"/>
          <ac:spMkLst>
            <pc:docMk/>
            <pc:sldMk cId="865960720" sldId="269"/>
            <ac:spMk id="3" creationId="{00000000-0000-0000-0000-000000000000}"/>
          </ac:spMkLst>
        </pc:spChg>
      </pc:sldChg>
      <pc:sldChg chg="modNotesTx">
        <pc:chgData name="Christiansen, Michael" userId="71c29256-a0ac-4f4a-9e61-59553c1d1253" providerId="ADAL" clId="{62659D44-FBA8-4D23-A66E-EF56F23E6328}" dt="2023-01-17T17:14:26.776" v="518" actId="947"/>
        <pc:sldMkLst>
          <pc:docMk/>
          <pc:sldMk cId="1392278441" sldId="277"/>
        </pc:sldMkLst>
      </pc:sldChg>
      <pc:sldChg chg="modSp mod modNotesTx">
        <pc:chgData name="Christiansen, Michael" userId="71c29256-a0ac-4f4a-9e61-59553c1d1253" providerId="ADAL" clId="{62659D44-FBA8-4D23-A66E-EF56F23E6328}" dt="2023-01-18T22:38:11.822" v="779" actId="27636"/>
        <pc:sldMkLst>
          <pc:docMk/>
          <pc:sldMk cId="1532134492" sldId="278"/>
        </pc:sldMkLst>
        <pc:spChg chg="mod">
          <ac:chgData name="Christiansen, Michael" userId="71c29256-a0ac-4f4a-9e61-59553c1d1253" providerId="ADAL" clId="{62659D44-FBA8-4D23-A66E-EF56F23E6328}" dt="2023-01-18T22:38:11.822" v="779" actId="27636"/>
          <ac:spMkLst>
            <pc:docMk/>
            <pc:sldMk cId="1532134492" sldId="278"/>
            <ac:spMk id="3" creationId="{00000000-0000-0000-0000-000000000000}"/>
          </ac:spMkLst>
        </pc:spChg>
      </pc:sldChg>
      <pc:sldChg chg="modSp mod">
        <pc:chgData name="Christiansen, Michael" userId="71c29256-a0ac-4f4a-9e61-59553c1d1253" providerId="ADAL" clId="{62659D44-FBA8-4D23-A66E-EF56F23E6328}" dt="2023-01-17T17:09:21.817" v="434" actId="115"/>
        <pc:sldMkLst>
          <pc:docMk/>
          <pc:sldMk cId="2852730902" sldId="280"/>
        </pc:sldMkLst>
        <pc:spChg chg="mod">
          <ac:chgData name="Christiansen, Michael" userId="71c29256-a0ac-4f4a-9e61-59553c1d1253" providerId="ADAL" clId="{62659D44-FBA8-4D23-A66E-EF56F23E6328}" dt="2023-01-17T17:09:21.817" v="434" actId="115"/>
          <ac:spMkLst>
            <pc:docMk/>
            <pc:sldMk cId="2852730902" sldId="280"/>
            <ac:spMk id="3" creationId="{00000000-0000-0000-0000-000000000000}"/>
          </ac:spMkLst>
        </pc:spChg>
      </pc:sldChg>
      <pc:sldChg chg="modSp mod">
        <pc:chgData name="Christiansen, Michael" userId="71c29256-a0ac-4f4a-9e61-59553c1d1253" providerId="ADAL" clId="{62659D44-FBA8-4D23-A66E-EF56F23E6328}" dt="2023-01-17T17:13:04.813" v="516" actId="20577"/>
        <pc:sldMkLst>
          <pc:docMk/>
          <pc:sldMk cId="2811460902" sldId="281"/>
        </pc:sldMkLst>
        <pc:spChg chg="mod">
          <ac:chgData name="Christiansen, Michael" userId="71c29256-a0ac-4f4a-9e61-59553c1d1253" providerId="ADAL" clId="{62659D44-FBA8-4D23-A66E-EF56F23E6328}" dt="2023-01-17T17:13:04.813" v="516" actId="20577"/>
          <ac:spMkLst>
            <pc:docMk/>
            <pc:sldMk cId="2811460902" sldId="281"/>
            <ac:spMk id="3" creationId="{00000000-0000-0000-0000-000000000000}"/>
          </ac:spMkLst>
        </pc:spChg>
      </pc:sldChg>
      <pc:sldChg chg="modSp mod">
        <pc:chgData name="Christiansen, Michael" userId="71c29256-a0ac-4f4a-9e61-59553c1d1253" providerId="ADAL" clId="{62659D44-FBA8-4D23-A66E-EF56F23E6328}" dt="2023-01-18T22:34:16.177" v="710" actId="20577"/>
        <pc:sldMkLst>
          <pc:docMk/>
          <pc:sldMk cId="1508662897" sldId="297"/>
        </pc:sldMkLst>
        <pc:spChg chg="mod">
          <ac:chgData name="Christiansen, Michael" userId="71c29256-a0ac-4f4a-9e61-59553c1d1253" providerId="ADAL" clId="{62659D44-FBA8-4D23-A66E-EF56F23E6328}" dt="2023-01-18T22:34:16.177" v="710" actId="20577"/>
          <ac:spMkLst>
            <pc:docMk/>
            <pc:sldMk cId="1508662897" sldId="297"/>
            <ac:spMk id="3" creationId="{00000000-0000-0000-0000-000000000000}"/>
          </ac:spMkLst>
        </pc:spChg>
      </pc:sldChg>
      <pc:sldChg chg="modSp mod">
        <pc:chgData name="Christiansen, Michael" userId="71c29256-a0ac-4f4a-9e61-59553c1d1253" providerId="ADAL" clId="{62659D44-FBA8-4D23-A66E-EF56F23E6328}" dt="2023-01-17T17:16:11.114" v="531" actId="14100"/>
        <pc:sldMkLst>
          <pc:docMk/>
          <pc:sldMk cId="584669517" sldId="302"/>
        </pc:sldMkLst>
        <pc:spChg chg="mod">
          <ac:chgData name="Christiansen, Michael" userId="71c29256-a0ac-4f4a-9e61-59553c1d1253" providerId="ADAL" clId="{62659D44-FBA8-4D23-A66E-EF56F23E6328}" dt="2023-01-17T17:16:11.114" v="531" actId="14100"/>
          <ac:spMkLst>
            <pc:docMk/>
            <pc:sldMk cId="584669517" sldId="302"/>
            <ac:spMk id="3" creationId="{00000000-0000-0000-0000-000000000000}"/>
          </ac:spMkLst>
        </pc:spChg>
      </pc:sldChg>
      <pc:sldChg chg="modSp mod">
        <pc:chgData name="Christiansen, Michael" userId="71c29256-a0ac-4f4a-9e61-59553c1d1253" providerId="ADAL" clId="{62659D44-FBA8-4D23-A66E-EF56F23E6328}" dt="2023-01-18T22:40:40.958" v="795" actId="115"/>
        <pc:sldMkLst>
          <pc:docMk/>
          <pc:sldMk cId="1970117348" sldId="303"/>
        </pc:sldMkLst>
        <pc:spChg chg="mod">
          <ac:chgData name="Christiansen, Michael" userId="71c29256-a0ac-4f4a-9e61-59553c1d1253" providerId="ADAL" clId="{62659D44-FBA8-4D23-A66E-EF56F23E6328}" dt="2023-01-18T22:40:40.958" v="795" actId="115"/>
          <ac:spMkLst>
            <pc:docMk/>
            <pc:sldMk cId="1970117348" sldId="303"/>
            <ac:spMk id="3" creationId="{00000000-0000-0000-0000-000000000000}"/>
          </ac:spMkLst>
        </pc:spChg>
      </pc:sldChg>
      <pc:sldChg chg="modSp mod">
        <pc:chgData name="Christiansen, Michael" userId="71c29256-a0ac-4f4a-9e61-59553c1d1253" providerId="ADAL" clId="{62659D44-FBA8-4D23-A66E-EF56F23E6328}" dt="2023-01-18T22:42:43.744" v="844" actId="20577"/>
        <pc:sldMkLst>
          <pc:docMk/>
          <pc:sldMk cId="3919733046" sldId="307"/>
        </pc:sldMkLst>
        <pc:spChg chg="mod">
          <ac:chgData name="Christiansen, Michael" userId="71c29256-a0ac-4f4a-9e61-59553c1d1253" providerId="ADAL" clId="{62659D44-FBA8-4D23-A66E-EF56F23E6328}" dt="2023-01-18T22:42:43.744" v="844" actId="20577"/>
          <ac:spMkLst>
            <pc:docMk/>
            <pc:sldMk cId="3919733046" sldId="307"/>
            <ac:spMk id="3" creationId="{00000000-0000-0000-0000-000000000000}"/>
          </ac:spMkLst>
        </pc:spChg>
      </pc:sldChg>
      <pc:sldChg chg="modSp mod">
        <pc:chgData name="Christiansen, Michael" userId="71c29256-a0ac-4f4a-9e61-59553c1d1253" providerId="ADAL" clId="{62659D44-FBA8-4D23-A66E-EF56F23E6328}" dt="2023-01-17T16:58:17.243" v="384" actId="20577"/>
        <pc:sldMkLst>
          <pc:docMk/>
          <pc:sldMk cId="3980219331" sldId="308"/>
        </pc:sldMkLst>
        <pc:spChg chg="mod">
          <ac:chgData name="Christiansen, Michael" userId="71c29256-a0ac-4f4a-9e61-59553c1d1253" providerId="ADAL" clId="{62659D44-FBA8-4D23-A66E-EF56F23E6328}" dt="2023-01-17T16:58:17.243" v="384" actId="20577"/>
          <ac:spMkLst>
            <pc:docMk/>
            <pc:sldMk cId="3980219331" sldId="308"/>
            <ac:spMk id="3" creationId="{00000000-0000-0000-0000-000000000000}"/>
          </ac:spMkLst>
        </pc:spChg>
      </pc:sldChg>
      <pc:sldChg chg="modSp mod">
        <pc:chgData name="Christiansen, Michael" userId="71c29256-a0ac-4f4a-9e61-59553c1d1253" providerId="ADAL" clId="{62659D44-FBA8-4D23-A66E-EF56F23E6328}" dt="2023-01-18T22:43:30.137" v="849" actId="20577"/>
        <pc:sldMkLst>
          <pc:docMk/>
          <pc:sldMk cId="1654269503" sldId="309"/>
        </pc:sldMkLst>
        <pc:spChg chg="mod">
          <ac:chgData name="Christiansen, Michael" userId="71c29256-a0ac-4f4a-9e61-59553c1d1253" providerId="ADAL" clId="{62659D44-FBA8-4D23-A66E-EF56F23E6328}" dt="2023-01-18T22:43:30.137" v="849" actId="20577"/>
          <ac:spMkLst>
            <pc:docMk/>
            <pc:sldMk cId="1654269503" sldId="309"/>
            <ac:spMk id="3" creationId="{00000000-0000-0000-0000-000000000000}"/>
          </ac:spMkLst>
        </pc:spChg>
      </pc:sldChg>
      <pc:sldChg chg="modSp mod">
        <pc:chgData name="Christiansen, Michael" userId="71c29256-a0ac-4f4a-9e61-59553c1d1253" providerId="ADAL" clId="{62659D44-FBA8-4D23-A66E-EF56F23E6328}" dt="2023-01-18T22:44:34.683" v="864" actId="115"/>
        <pc:sldMkLst>
          <pc:docMk/>
          <pc:sldMk cId="1824191208" sldId="310"/>
        </pc:sldMkLst>
        <pc:spChg chg="mod">
          <ac:chgData name="Christiansen, Michael" userId="71c29256-a0ac-4f4a-9e61-59553c1d1253" providerId="ADAL" clId="{62659D44-FBA8-4D23-A66E-EF56F23E6328}" dt="2023-01-18T22:44:34.683" v="864" actId="115"/>
          <ac:spMkLst>
            <pc:docMk/>
            <pc:sldMk cId="1824191208" sldId="310"/>
            <ac:spMk id="3" creationId="{00000000-0000-0000-0000-000000000000}"/>
          </ac:spMkLst>
        </pc:spChg>
      </pc:sldChg>
      <pc:sldChg chg="modSp mod">
        <pc:chgData name="Christiansen, Michael" userId="71c29256-a0ac-4f4a-9e61-59553c1d1253" providerId="ADAL" clId="{62659D44-FBA8-4D23-A66E-EF56F23E6328}" dt="2023-01-17T17:01:22.404" v="388" actId="115"/>
        <pc:sldMkLst>
          <pc:docMk/>
          <pc:sldMk cId="2876724997" sldId="311"/>
        </pc:sldMkLst>
        <pc:spChg chg="mod">
          <ac:chgData name="Christiansen, Michael" userId="71c29256-a0ac-4f4a-9e61-59553c1d1253" providerId="ADAL" clId="{62659D44-FBA8-4D23-A66E-EF56F23E6328}" dt="2023-01-17T17:01:22.404" v="388" actId="115"/>
          <ac:spMkLst>
            <pc:docMk/>
            <pc:sldMk cId="2876724997" sldId="311"/>
            <ac:spMk id="3" creationId="{00000000-0000-0000-0000-000000000000}"/>
          </ac:spMkLst>
        </pc:spChg>
      </pc:sldChg>
      <pc:sldChg chg="modSp mod">
        <pc:chgData name="Christiansen, Michael" userId="71c29256-a0ac-4f4a-9e61-59553c1d1253" providerId="ADAL" clId="{62659D44-FBA8-4D23-A66E-EF56F23E6328}" dt="2023-01-17T17:03:26.764" v="409" actId="20577"/>
        <pc:sldMkLst>
          <pc:docMk/>
          <pc:sldMk cId="3382119532" sldId="312"/>
        </pc:sldMkLst>
        <pc:spChg chg="mod">
          <ac:chgData name="Christiansen, Michael" userId="71c29256-a0ac-4f4a-9e61-59553c1d1253" providerId="ADAL" clId="{62659D44-FBA8-4D23-A66E-EF56F23E6328}" dt="2023-01-17T17:03:26.764" v="409" actId="20577"/>
          <ac:spMkLst>
            <pc:docMk/>
            <pc:sldMk cId="3382119532" sldId="312"/>
            <ac:spMk id="3" creationId="{00000000-0000-0000-0000-000000000000}"/>
          </ac:spMkLst>
        </pc:spChg>
      </pc:sldChg>
      <pc:sldChg chg="modSp mod">
        <pc:chgData name="Christiansen, Michael" userId="71c29256-a0ac-4f4a-9e61-59553c1d1253" providerId="ADAL" clId="{62659D44-FBA8-4D23-A66E-EF56F23E6328}" dt="2023-01-17T17:05:03.827" v="416" actId="20577"/>
        <pc:sldMkLst>
          <pc:docMk/>
          <pc:sldMk cId="1744455007" sldId="313"/>
        </pc:sldMkLst>
        <pc:spChg chg="mod">
          <ac:chgData name="Christiansen, Michael" userId="71c29256-a0ac-4f4a-9e61-59553c1d1253" providerId="ADAL" clId="{62659D44-FBA8-4D23-A66E-EF56F23E6328}" dt="2023-01-17T17:05:03.827" v="416" actId="20577"/>
          <ac:spMkLst>
            <pc:docMk/>
            <pc:sldMk cId="1744455007" sldId="313"/>
            <ac:spMk id="3" creationId="{00000000-0000-0000-0000-000000000000}"/>
          </ac:spMkLst>
        </pc:spChg>
      </pc:sldChg>
      <pc:sldChg chg="modSp mod">
        <pc:chgData name="Christiansen, Michael" userId="71c29256-a0ac-4f4a-9e61-59553c1d1253" providerId="ADAL" clId="{62659D44-FBA8-4D23-A66E-EF56F23E6328}" dt="2023-01-17T17:06:40.212" v="420" actId="20577"/>
        <pc:sldMkLst>
          <pc:docMk/>
          <pc:sldMk cId="2290373620" sldId="314"/>
        </pc:sldMkLst>
        <pc:spChg chg="mod">
          <ac:chgData name="Christiansen, Michael" userId="71c29256-a0ac-4f4a-9e61-59553c1d1253" providerId="ADAL" clId="{62659D44-FBA8-4D23-A66E-EF56F23E6328}" dt="2023-01-17T17:06:40.212" v="420" actId="20577"/>
          <ac:spMkLst>
            <pc:docMk/>
            <pc:sldMk cId="2290373620" sldId="314"/>
            <ac:spMk id="3" creationId="{00000000-0000-0000-0000-000000000000}"/>
          </ac:spMkLst>
        </pc:spChg>
      </pc:sldChg>
      <pc:sldChg chg="modSp mod">
        <pc:chgData name="Christiansen, Michael" userId="71c29256-a0ac-4f4a-9e61-59553c1d1253" providerId="ADAL" clId="{62659D44-FBA8-4D23-A66E-EF56F23E6328}" dt="2023-01-17T17:07:24.091" v="421" actId="20577"/>
        <pc:sldMkLst>
          <pc:docMk/>
          <pc:sldMk cId="2449405295" sldId="315"/>
        </pc:sldMkLst>
        <pc:spChg chg="mod">
          <ac:chgData name="Christiansen, Michael" userId="71c29256-a0ac-4f4a-9e61-59553c1d1253" providerId="ADAL" clId="{62659D44-FBA8-4D23-A66E-EF56F23E6328}" dt="2023-01-17T17:07:24.091" v="421" actId="20577"/>
          <ac:spMkLst>
            <pc:docMk/>
            <pc:sldMk cId="2449405295" sldId="315"/>
            <ac:spMk id="3" creationId="{00000000-0000-0000-0000-000000000000}"/>
          </ac:spMkLst>
        </pc:spChg>
      </pc:sldChg>
      <pc:sldChg chg="modSp mod">
        <pc:chgData name="Christiansen, Michael" userId="71c29256-a0ac-4f4a-9e61-59553c1d1253" providerId="ADAL" clId="{62659D44-FBA8-4D23-A66E-EF56F23E6328}" dt="2023-01-17T17:08:33.651" v="433" actId="20577"/>
        <pc:sldMkLst>
          <pc:docMk/>
          <pc:sldMk cId="3640604737" sldId="316"/>
        </pc:sldMkLst>
        <pc:spChg chg="mod">
          <ac:chgData name="Christiansen, Michael" userId="71c29256-a0ac-4f4a-9e61-59553c1d1253" providerId="ADAL" clId="{62659D44-FBA8-4D23-A66E-EF56F23E6328}" dt="2023-01-17T17:08:33.651" v="433" actId="20577"/>
          <ac:spMkLst>
            <pc:docMk/>
            <pc:sldMk cId="3640604737" sldId="316"/>
            <ac:spMk id="17414" creationId="{00000000-0000-0000-0000-000000000000}"/>
          </ac:spMkLst>
        </pc:spChg>
      </pc:sldChg>
      <pc:sldChg chg="modSp mod ord">
        <pc:chgData name="Christiansen, Michael" userId="71c29256-a0ac-4f4a-9e61-59553c1d1253" providerId="ADAL" clId="{62659D44-FBA8-4D23-A66E-EF56F23E6328}" dt="2023-01-18T22:20:31.636" v="538"/>
        <pc:sldMkLst>
          <pc:docMk/>
          <pc:sldMk cId="2166858745" sldId="317"/>
        </pc:sldMkLst>
        <pc:picChg chg="mod ord">
          <ac:chgData name="Christiansen, Michael" userId="71c29256-a0ac-4f4a-9e61-59553c1d1253" providerId="ADAL" clId="{62659D44-FBA8-4D23-A66E-EF56F23E6328}" dt="2023-01-17T16:18:57.558" v="55" actId="167"/>
          <ac:picMkLst>
            <pc:docMk/>
            <pc:sldMk cId="2166858745" sldId="317"/>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6682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r>
              <a:rPr lang="en-US" baseline="0" dirty="0"/>
              <a:t> from </a:t>
            </a:r>
            <a:r>
              <a:rPr lang="en-US" u="sng" baseline="0" dirty="0"/>
              <a:t>Ecommerce Problem Domain</a:t>
            </a:r>
            <a:r>
              <a:rPr lang="en-US" baseline="0" dirty="0"/>
              <a:t>: Entities are Customer, Product, Address, others. Operations are Site Registration, Product Browsing, Order Checkout, others.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1. Before a dev team can successfully build a Self Driving Car, they must become mini-experts in the control and operation of automotive sensor, dynamics (physics) of the moving vehicle, path finding / planning, automotive control, etc. </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12</a:t>
            </a:fld>
            <a:endParaRPr lang="en-US"/>
          </a:p>
        </p:txBody>
      </p:sp>
    </p:spTree>
    <p:extLst>
      <p:ext uri="{BB962C8B-B14F-4D97-AF65-F5344CB8AC3E}">
        <p14:creationId xmlns:p14="http://schemas.microsoft.com/office/powerpoint/2010/main" val="1437808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ultimate software development process is useless if the development does not utilize it. However, utilizing the process require discipline on the part of the development team. Testing and re-testing software components. Building and maintaining the documents that describe requirements, analysis, design, testing, schedule, etc. </a:t>
            </a:r>
          </a:p>
          <a:p>
            <a:endParaRPr lang="en-US" baseline="0" dirty="0"/>
          </a:p>
          <a:p>
            <a:r>
              <a:rPr lang="en-US" baseline="0" dirty="0"/>
              <a:t>1. Resources include the scheduling the time needed by the team to build a solid understanding of the problem domain. Increased schedule means increased budget (money).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17</a:t>
            </a:fld>
            <a:endParaRPr lang="en-US"/>
          </a:p>
        </p:txBody>
      </p:sp>
    </p:spTree>
    <p:extLst>
      <p:ext uri="{BB962C8B-B14F-4D97-AF65-F5344CB8AC3E}">
        <p14:creationId xmlns:p14="http://schemas.microsoft.com/office/powerpoint/2010/main" val="4191972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gathering requirements that completely</a:t>
            </a:r>
            <a:r>
              <a:rPr lang="en-US" baseline="0" dirty="0"/>
              <a:t> </a:t>
            </a:r>
            <a:r>
              <a:rPr lang="en-US" dirty="0"/>
              <a:t>and correctly</a:t>
            </a:r>
            <a:r>
              <a:rPr lang="en-US" baseline="0" dirty="0"/>
              <a:t> describes the entire system can be challenging. It might involve collecting and organizing hundreds to thousands of individual requirements (statements) depending on the size and complexity of the system being developed.</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19</a:t>
            </a:fld>
            <a:endParaRPr lang="en-US"/>
          </a:p>
        </p:txBody>
      </p:sp>
    </p:spTree>
    <p:extLst>
      <p:ext uri="{BB962C8B-B14F-4D97-AF65-F5344CB8AC3E}">
        <p14:creationId xmlns:p14="http://schemas.microsoft.com/office/powerpoint/2010/main" val="87951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21</a:t>
            </a:fld>
            <a:endParaRPr lang="en-US"/>
          </a:p>
        </p:txBody>
      </p:sp>
    </p:spTree>
    <p:extLst>
      <p:ext uri="{BB962C8B-B14F-4D97-AF65-F5344CB8AC3E}">
        <p14:creationId xmlns:p14="http://schemas.microsoft.com/office/powerpoint/2010/main" val="301422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a:t>
            </a:r>
            <a:r>
              <a:rPr lang="en-US" baseline="0" dirty="0"/>
              <a:t> activities the team performs </a:t>
            </a:r>
            <a:r>
              <a:rPr lang="en-US" dirty="0"/>
              <a:t>between the beginning</a:t>
            </a:r>
            <a:r>
              <a:rPr lang="en-US" baseline="0" dirty="0"/>
              <a:t> </a:t>
            </a:r>
            <a:r>
              <a:rPr lang="en-US" dirty="0"/>
              <a:t>and end of the project</a:t>
            </a:r>
            <a:r>
              <a:rPr lang="en-US" baseline="0" dirty="0"/>
              <a:t> that leads to a successful delivery of the system to the client. </a:t>
            </a:r>
            <a:r>
              <a:rPr lang="en-US" dirty="0"/>
              <a:t> </a:t>
            </a: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23</a:t>
            </a:fld>
            <a:endParaRPr lang="en-US"/>
          </a:p>
        </p:txBody>
      </p:sp>
    </p:spTree>
    <p:extLst>
      <p:ext uri="{BB962C8B-B14F-4D97-AF65-F5344CB8AC3E}">
        <p14:creationId xmlns:p14="http://schemas.microsoft.com/office/powerpoint/2010/main" val="1911520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Phases and the Activities</a:t>
            </a:r>
            <a:r>
              <a:rPr lang="en-US" baseline="0" dirty="0"/>
              <a:t> &amp; Artifacts delivered within each phase.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24</a:t>
            </a:fld>
            <a:endParaRPr lang="en-US"/>
          </a:p>
        </p:txBody>
      </p:sp>
    </p:spTree>
    <p:extLst>
      <p:ext uri="{BB962C8B-B14F-4D97-AF65-F5344CB8AC3E}">
        <p14:creationId xmlns:p14="http://schemas.microsoft.com/office/powerpoint/2010/main" val="2463263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Additional information includes required</a:t>
            </a:r>
            <a:r>
              <a:rPr lang="en-US" baseline="0" dirty="0"/>
              <a:t> performance, constraints on technologies that can be used to construct the system, others.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25</a:t>
            </a:fld>
            <a:endParaRPr lang="en-US"/>
          </a:p>
        </p:txBody>
      </p:sp>
    </p:spTree>
    <p:extLst>
      <p:ext uri="{BB962C8B-B14F-4D97-AF65-F5344CB8AC3E}">
        <p14:creationId xmlns:p14="http://schemas.microsoft.com/office/powerpoint/2010/main" val="86575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A problem</a:t>
            </a:r>
            <a:r>
              <a:rPr lang="en-US" sz="1600" baseline="0" dirty="0"/>
              <a:t> or missing feature </a:t>
            </a:r>
            <a:r>
              <a:rPr lang="en-US" sz="1600" dirty="0"/>
              <a:t>discovered</a:t>
            </a:r>
            <a:r>
              <a:rPr lang="en-US" sz="1600" baseline="0" dirty="0"/>
              <a:t> early in the lifecycle may only require an updated document or model to correct. However, code has been written and integrated with the larger system, removing the bug or adding the missing feature becomes far more expensive. Ultimately if the faulty system is delivered to the customer, the cost can include recalls, lawsuits, and damaged customer relations. </a:t>
            </a:r>
            <a:endParaRPr lang="en-US" sz="1600"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26</a:t>
            </a:fld>
            <a:endParaRPr lang="en-US"/>
          </a:p>
        </p:txBody>
      </p:sp>
    </p:spTree>
    <p:extLst>
      <p:ext uri="{BB962C8B-B14F-4D97-AF65-F5344CB8AC3E}">
        <p14:creationId xmlns:p14="http://schemas.microsoft.com/office/powerpoint/2010/main" val="2060210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Components</a:t>
            </a:r>
            <a:r>
              <a:rPr lang="en-US" baseline="0" dirty="0"/>
              <a:t> </a:t>
            </a:r>
            <a:r>
              <a:rPr lang="en-US" dirty="0"/>
              <a:t>and Classes.</a:t>
            </a: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27</a:t>
            </a:fld>
            <a:endParaRPr lang="en-US"/>
          </a:p>
        </p:txBody>
      </p:sp>
    </p:spTree>
    <p:extLst>
      <p:ext uri="{BB962C8B-B14F-4D97-AF65-F5344CB8AC3E}">
        <p14:creationId xmlns:p14="http://schemas.microsoft.com/office/powerpoint/2010/main" val="145268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a:t>
            </a:r>
            <a:r>
              <a:rPr lang="en-US" baseline="0" dirty="0"/>
              <a:t> Quality Assurance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34</a:t>
            </a:fld>
            <a:endParaRPr lang="en-US"/>
          </a:p>
        </p:txBody>
      </p:sp>
    </p:spTree>
    <p:extLst>
      <p:ext uri="{BB962C8B-B14F-4D97-AF65-F5344CB8AC3E}">
        <p14:creationId xmlns:p14="http://schemas.microsoft.com/office/powerpoint/2010/main" val="186755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Discipline: To</a:t>
            </a:r>
            <a:r>
              <a:rPr lang="en-US" sz="1200" b="0" i="0" kern="1200" baseline="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train oneself to do something in a controlled and habitual way.</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a:t>
            </a:fld>
            <a:endParaRPr lang="en-US"/>
          </a:p>
        </p:txBody>
      </p:sp>
    </p:spTree>
    <p:extLst>
      <p:ext uri="{BB962C8B-B14F-4D97-AF65-F5344CB8AC3E}">
        <p14:creationId xmlns:p14="http://schemas.microsoft.com/office/powerpoint/2010/main" val="332358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a:t>
            </a:r>
            <a:r>
              <a:rPr lang="en-US" baseline="0" dirty="0"/>
              <a:t> PDF “Standish Group Chaos Report” in supplemental materials.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35018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Reasonably late</a:t>
            </a:r>
            <a:r>
              <a:rPr lang="en-US" baseline="0" dirty="0"/>
              <a:t> delivery </a:t>
            </a:r>
            <a:r>
              <a:rPr lang="en-US" dirty="0"/>
              <a:t>is not really a</a:t>
            </a:r>
            <a:r>
              <a:rPr lang="en-US" baseline="0" dirty="0"/>
              <a:t> failure and is more the norm in most projects.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a:t>
            </a:fld>
            <a:endParaRPr lang="en-US"/>
          </a:p>
        </p:txBody>
      </p:sp>
    </p:spTree>
    <p:extLst>
      <p:ext uri="{BB962C8B-B14F-4D97-AF65-F5344CB8AC3E}">
        <p14:creationId xmlns:p14="http://schemas.microsoft.com/office/powerpoint/2010/main" val="79281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of a SD automobile involves the contributions of hundreds of engineers</a:t>
            </a:r>
            <a:r>
              <a:rPr lang="en-US" baseline="0" dirty="0"/>
              <a:t>, software, hardware, mechanical, etc., whose individual contributions must work together flawlessly.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6</a:t>
            </a:fld>
            <a:endParaRPr lang="en-US"/>
          </a:p>
        </p:txBody>
      </p:sp>
    </p:spTree>
    <p:extLst>
      <p:ext uri="{BB962C8B-B14F-4D97-AF65-F5344CB8AC3E}">
        <p14:creationId xmlns:p14="http://schemas.microsoft.com/office/powerpoint/2010/main" val="75328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SME </a:t>
            </a:r>
            <a:r>
              <a:rPr lang="en-US" i="1" baseline="0" dirty="0"/>
              <a:t>protects the interests of</a:t>
            </a:r>
            <a:r>
              <a:rPr lang="en-US" baseline="0" dirty="0"/>
              <a:t> the Client</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8</a:t>
            </a:fld>
            <a:endParaRPr lang="en-US"/>
          </a:p>
        </p:txBody>
      </p:sp>
    </p:spTree>
    <p:extLst>
      <p:ext uri="{BB962C8B-B14F-4D97-AF65-F5344CB8AC3E}">
        <p14:creationId xmlns:p14="http://schemas.microsoft.com/office/powerpoint/2010/main" val="118884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9</a:t>
            </a:fld>
            <a:endParaRPr lang="en-US"/>
          </a:p>
        </p:txBody>
      </p:sp>
    </p:spTree>
    <p:extLst>
      <p:ext uri="{BB962C8B-B14F-4D97-AF65-F5344CB8AC3E}">
        <p14:creationId xmlns:p14="http://schemas.microsoft.com/office/powerpoint/2010/main" val="20335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IPC: Inter-Process Communication</a:t>
            </a:r>
          </a:p>
          <a:p>
            <a:r>
              <a:rPr lang="en-US" dirty="0"/>
              <a:t>Most systems use a database management system (DBMS) which is provided by a vendor (MS SQL Server, MySQL, many others)</a:t>
            </a: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10</a:t>
            </a:fld>
            <a:endParaRPr lang="en-US"/>
          </a:p>
        </p:txBody>
      </p:sp>
    </p:spTree>
    <p:extLst>
      <p:ext uri="{BB962C8B-B14F-4D97-AF65-F5344CB8AC3E}">
        <p14:creationId xmlns:p14="http://schemas.microsoft.com/office/powerpoint/2010/main" val="86818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relationship between features and requirements is</a:t>
            </a:r>
            <a:r>
              <a:rPr lang="en-US" baseline="0" dirty="0"/>
              <a:t> a parent-child hierarchy. Each requirements expands on a specific feature. If Customer Management is a feature, there are requirements describing how customers register is a child of the CM feature. </a:t>
            </a:r>
          </a:p>
          <a:p>
            <a:endParaRPr lang="en-US" dirty="0"/>
          </a:p>
          <a:p>
            <a:r>
              <a:rPr lang="en-US" dirty="0"/>
              <a:t>In</a:t>
            </a:r>
            <a:r>
              <a:rPr lang="en-US" baseline="0" dirty="0"/>
              <a:t> a poorly managed software project, </a:t>
            </a:r>
            <a:r>
              <a:rPr lang="en-US" dirty="0"/>
              <a:t>development starts with only the system features and</a:t>
            </a:r>
            <a:r>
              <a:rPr lang="en-US" baseline="0" dirty="0"/>
              <a:t> lacks the detailed requirements needed to successfully define, plan, and execute the project i.e. deliver the system.</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11</a:t>
            </a:fld>
            <a:endParaRPr lang="en-US"/>
          </a:p>
        </p:txBody>
      </p:sp>
    </p:spTree>
    <p:extLst>
      <p:ext uri="{BB962C8B-B14F-4D97-AF65-F5344CB8AC3E}">
        <p14:creationId xmlns:p14="http://schemas.microsoft.com/office/powerpoint/2010/main" val="75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a:t>CS 3354 Software Engineering</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Michael Christiansen</a:t>
            </a:r>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CS 3354 Software Engineering</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Michael Christiansen</a:t>
            </a:r>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a:t>CS 3354 Software Engineering</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a:t>Michael Christiansen</a:t>
            </a:r>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alleam.com/WTPF/?tag=examples-of-failed-it-projec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CS 3354 Software Engineering</a:t>
            </a:r>
            <a:endParaRPr lang="en-US" altLang="en-US">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sz="3200" dirty="0"/>
              <a:t>The </a:t>
            </a:r>
            <a:r>
              <a:rPr lang="en-US" sz="3200"/>
              <a:t>Scope of Software </a:t>
            </a:r>
            <a:r>
              <a:rPr lang="en-US" sz="3200" dirty="0"/>
              <a:t>Engineering</a:t>
            </a:r>
            <a:endParaRPr lang="en-US" dirty="0"/>
          </a:p>
        </p:txBody>
      </p:sp>
      <p:sp>
        <p:nvSpPr>
          <p:cNvPr id="3078" name="Rectangle 3"/>
          <p:cNvSpPr>
            <a:spLocks noGrp="1" noChangeArrowheads="1"/>
          </p:cNvSpPr>
          <p:nvPr>
            <p:ph type="subTitle" idx="1"/>
          </p:nvPr>
        </p:nvSpPr>
        <p:spPr/>
        <p:txBody>
          <a:bodyPr/>
          <a:lstStyle/>
          <a:p>
            <a:pPr eaLnBrk="1" hangingPunct="1"/>
            <a:r>
              <a:rPr lang="en-US"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Terminology</a:t>
            </a:r>
          </a:p>
        </p:txBody>
      </p:sp>
      <p:sp>
        <p:nvSpPr>
          <p:cNvPr id="3" name="Content Placeholder 2"/>
          <p:cNvSpPr>
            <a:spLocks noGrp="1"/>
          </p:cNvSpPr>
          <p:nvPr>
            <p:ph idx="1"/>
          </p:nvPr>
        </p:nvSpPr>
        <p:spPr>
          <a:xfrm>
            <a:off x="457200" y="1417638"/>
            <a:ext cx="8382000" cy="4713287"/>
          </a:xfrm>
        </p:spPr>
        <p:txBody>
          <a:bodyPr/>
          <a:lstStyle/>
          <a:p>
            <a:r>
              <a:rPr lang="en-US" u="sng" dirty="0"/>
              <a:t>System</a:t>
            </a:r>
            <a:r>
              <a:rPr lang="en-US" dirty="0"/>
              <a:t>: A collection of software and hardware services that when combined solves a problem, provides a service, etc.</a:t>
            </a:r>
          </a:p>
          <a:p>
            <a:pPr lvl="1"/>
            <a:r>
              <a:rPr lang="en-US" dirty="0"/>
              <a:t>The Self-Driving Automobile mentioned earlier. </a:t>
            </a:r>
          </a:p>
          <a:p>
            <a:pPr lvl="1"/>
            <a:endParaRPr lang="en-US" dirty="0"/>
          </a:p>
          <a:p>
            <a:r>
              <a:rPr lang="en-US" u="sng" dirty="0"/>
              <a:t>Application</a:t>
            </a:r>
            <a:r>
              <a:rPr lang="en-US" dirty="0"/>
              <a:t>: Individual software programs (executables) that operate stand-alone or contributes to the overall system. </a:t>
            </a:r>
          </a:p>
          <a:p>
            <a:pPr lvl="1"/>
            <a:endParaRPr lang="en-US" dirty="0"/>
          </a:p>
          <a:p>
            <a:r>
              <a:rPr lang="en-US" dirty="0"/>
              <a:t>Systems are often composed of many applications that execute independently and communicate over a network or other IPC. </a:t>
            </a:r>
          </a:p>
          <a:p>
            <a:pPr lvl="1"/>
            <a:r>
              <a:rPr lang="en-US" dirty="0"/>
              <a:t>Some of the system’s applications are custom written software. </a:t>
            </a:r>
          </a:p>
          <a:p>
            <a:pPr lvl="1"/>
            <a:r>
              <a:rPr lang="en-US" dirty="0"/>
              <a:t>Other applications may be commercial or open-source products e.g., a database server.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10</a:t>
            </a:fld>
            <a:endParaRPr lang="en-US" altLang="en-US"/>
          </a:p>
        </p:txBody>
      </p:sp>
    </p:spTree>
    <p:extLst>
      <p:ext uri="{BB962C8B-B14F-4D97-AF65-F5344CB8AC3E}">
        <p14:creationId xmlns:p14="http://schemas.microsoft.com/office/powerpoint/2010/main" val="86596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Terminology</a:t>
            </a:r>
          </a:p>
        </p:txBody>
      </p:sp>
      <p:sp>
        <p:nvSpPr>
          <p:cNvPr id="3" name="Content Placeholder 2"/>
          <p:cNvSpPr>
            <a:spLocks noGrp="1"/>
          </p:cNvSpPr>
          <p:nvPr>
            <p:ph idx="1"/>
          </p:nvPr>
        </p:nvSpPr>
        <p:spPr>
          <a:xfrm>
            <a:off x="457200" y="1219200"/>
            <a:ext cx="8534400" cy="5024438"/>
          </a:xfrm>
        </p:spPr>
        <p:txBody>
          <a:bodyPr>
            <a:normAutofit fontScale="92500"/>
          </a:bodyPr>
          <a:lstStyle/>
          <a:p>
            <a:r>
              <a:rPr lang="en-US" u="sng" dirty="0"/>
              <a:t>Features</a:t>
            </a:r>
            <a:r>
              <a:rPr lang="en-US" dirty="0"/>
              <a:t>: Statements that </a:t>
            </a:r>
            <a:r>
              <a:rPr lang="en-US" u="sng" dirty="0"/>
              <a:t>informally</a:t>
            </a:r>
            <a:r>
              <a:rPr lang="en-US" dirty="0"/>
              <a:t> categorize and describe the services to be delivered / implemented by a system. </a:t>
            </a:r>
          </a:p>
          <a:p>
            <a:pPr lvl="1"/>
            <a:r>
              <a:rPr lang="en-US" dirty="0"/>
              <a:t>Features are informal statements that describe the information the system maintains or services the system performs. </a:t>
            </a:r>
          </a:p>
          <a:p>
            <a:pPr lvl="1"/>
            <a:r>
              <a:rPr lang="en-US" dirty="0"/>
              <a:t>Features lack the detail needed to bring a project to a successful conclusion. </a:t>
            </a:r>
          </a:p>
          <a:p>
            <a:pPr lvl="1"/>
            <a:r>
              <a:rPr lang="en-US" dirty="0"/>
              <a:t>Features are the basis for organizing requirements gathering activities. </a:t>
            </a:r>
          </a:p>
          <a:p>
            <a:pPr lvl="1"/>
            <a:endParaRPr lang="en-US" dirty="0"/>
          </a:p>
          <a:p>
            <a:r>
              <a:rPr lang="en-US" u="sng" dirty="0"/>
              <a:t>Requirements</a:t>
            </a:r>
            <a:r>
              <a:rPr lang="en-US" dirty="0"/>
              <a:t>: The mechanism used to </a:t>
            </a:r>
            <a:r>
              <a:rPr lang="en-US" u="sng" dirty="0"/>
              <a:t>formally</a:t>
            </a:r>
            <a:r>
              <a:rPr lang="en-US" dirty="0"/>
              <a:t> describe the features to be delivered with the system. </a:t>
            </a:r>
          </a:p>
          <a:p>
            <a:pPr lvl="1"/>
            <a:r>
              <a:rPr lang="en-US" dirty="0"/>
              <a:t>Requirements are detailed and specific descriptions of the system.</a:t>
            </a:r>
          </a:p>
          <a:p>
            <a:pPr lvl="1"/>
            <a:r>
              <a:rPr lang="en-US" dirty="0"/>
              <a:t>Requirements are gathered from the client / SME and formally recorded in one or more documents.</a:t>
            </a:r>
          </a:p>
          <a:p>
            <a:pPr lvl="1"/>
            <a:r>
              <a:rPr lang="en-US" dirty="0"/>
              <a:t>The system’s requirements defines the scope of the project i.e., what the development team is expected to deliver to the client.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spTree>
    <p:extLst>
      <p:ext uri="{BB962C8B-B14F-4D97-AF65-F5344CB8AC3E}">
        <p14:creationId xmlns:p14="http://schemas.microsoft.com/office/powerpoint/2010/main" val="153213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Terminology</a:t>
            </a:r>
          </a:p>
        </p:txBody>
      </p:sp>
      <p:sp>
        <p:nvSpPr>
          <p:cNvPr id="3" name="Content Placeholder 2"/>
          <p:cNvSpPr>
            <a:spLocks noGrp="1"/>
          </p:cNvSpPr>
          <p:nvPr>
            <p:ph idx="1"/>
          </p:nvPr>
        </p:nvSpPr>
        <p:spPr>
          <a:xfrm>
            <a:off x="457200" y="1417638"/>
            <a:ext cx="8458200" cy="4713287"/>
          </a:xfrm>
        </p:spPr>
        <p:txBody>
          <a:bodyPr/>
          <a:lstStyle/>
          <a:p>
            <a:r>
              <a:rPr lang="en-US" u="sng" dirty="0"/>
              <a:t>Problem Domain</a:t>
            </a:r>
            <a:r>
              <a:rPr lang="en-US" dirty="0"/>
              <a:t>: Knowledge of the entities (things) and operations (services) that make up the system’s domain.</a:t>
            </a:r>
          </a:p>
          <a:p>
            <a:pPr lvl="1"/>
            <a:r>
              <a:rPr lang="en-US" dirty="0"/>
              <a:t>Knowledge needed by the development team to build a system that is useful to the client and users. </a:t>
            </a:r>
          </a:p>
          <a:p>
            <a:pPr lvl="1"/>
            <a:r>
              <a:rPr lang="en-US" dirty="0"/>
              <a:t>Two systems that share the same problem domain will share many features and requirements e.g., two implementations of an e-commerce site share the same problem domain but will implement their features differently. </a:t>
            </a:r>
          </a:p>
          <a:p>
            <a:pPr lvl="1"/>
            <a:r>
              <a:rPr lang="en-US" dirty="0"/>
              <a:t>Systems from different problem domains will have little in common. </a:t>
            </a:r>
          </a:p>
          <a:p>
            <a:pPr lvl="1"/>
            <a:r>
              <a:rPr lang="en-US" dirty="0"/>
              <a:t>Before the dev team can successfully build a system, they must become mini-experts in the concepts, roles, terminology, business rules, operations and other aspects of the </a:t>
            </a:r>
            <a:r>
              <a:rPr lang="en-US" u="sng" dirty="0"/>
              <a:t>system’s problem domain</a:t>
            </a:r>
            <a:r>
              <a:rPr lang="en-US" dirty="0"/>
              <a:t>.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spTree>
    <p:extLst>
      <p:ext uri="{BB962C8B-B14F-4D97-AF65-F5344CB8AC3E}">
        <p14:creationId xmlns:p14="http://schemas.microsoft.com/office/powerpoint/2010/main" val="197011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Without Discipline</a:t>
            </a:r>
          </a:p>
        </p:txBody>
      </p:sp>
      <p:sp>
        <p:nvSpPr>
          <p:cNvPr id="3" name="Content Placeholder 2"/>
          <p:cNvSpPr>
            <a:spLocks noGrp="1"/>
          </p:cNvSpPr>
          <p:nvPr>
            <p:ph idx="1"/>
          </p:nvPr>
        </p:nvSpPr>
        <p:spPr>
          <a:xfrm>
            <a:off x="457200" y="1219200"/>
            <a:ext cx="8229600" cy="4911725"/>
          </a:xfrm>
        </p:spPr>
        <p:txBody>
          <a:bodyPr>
            <a:normAutofit/>
          </a:bodyPr>
          <a:lstStyle/>
          <a:p>
            <a:r>
              <a:rPr lang="en-US" dirty="0"/>
              <a:t>What is building software systems without discipline? </a:t>
            </a:r>
          </a:p>
          <a:p>
            <a:pPr lvl="1"/>
            <a:r>
              <a:rPr lang="en-US" dirty="0"/>
              <a:t>The book describes the “Code and Fix Development Model” where code is written without planning or organization.</a:t>
            </a:r>
          </a:p>
          <a:p>
            <a:pPr lvl="1"/>
            <a:r>
              <a:rPr lang="en-US" dirty="0"/>
              <a:t>See next slide…</a:t>
            </a:r>
          </a:p>
          <a:p>
            <a:pPr lvl="1"/>
            <a:endParaRPr lang="en-US" dirty="0"/>
          </a:p>
          <a:p>
            <a:r>
              <a:rPr lang="en-US" dirty="0"/>
              <a:t>Code and Fix can work for small projects involving a few developers. </a:t>
            </a:r>
          </a:p>
          <a:p>
            <a:pPr lvl="1"/>
            <a:endParaRPr lang="en-US" dirty="0"/>
          </a:p>
          <a:p>
            <a:r>
              <a:rPr lang="en-US" dirty="0"/>
              <a:t>What are the common types of project failures caused by an undisciplined approach to building systems? </a:t>
            </a:r>
          </a:p>
          <a:p>
            <a:pPr lvl="1"/>
            <a:r>
              <a:rPr lang="en-US" dirty="0"/>
              <a:t>Systems delivered late and over budget, or even canceled. </a:t>
            </a:r>
          </a:p>
          <a:p>
            <a:pPr lvl="1"/>
            <a:r>
              <a:rPr lang="en-US" dirty="0"/>
              <a:t>Systems delivered with missing features, bugs, and other defects that are addressed by never-ending releases (versions). </a:t>
            </a:r>
          </a:p>
          <a:p>
            <a:endParaRPr lang="en-US"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13</a:t>
            </a:fld>
            <a:endParaRPr lang="en-US" altLang="en-US"/>
          </a:p>
        </p:txBody>
      </p:sp>
    </p:spTree>
    <p:extLst>
      <p:ext uri="{BB962C8B-B14F-4D97-AF65-F5344CB8AC3E}">
        <p14:creationId xmlns:p14="http://schemas.microsoft.com/office/powerpoint/2010/main" val="391973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&amp; Fix Software Development</a:t>
            </a:r>
          </a:p>
        </p:txBody>
      </p:sp>
      <p:sp>
        <p:nvSpPr>
          <p:cNvPr id="3" name="Content Placeholder 2"/>
          <p:cNvSpPr>
            <a:spLocks noGrp="1"/>
          </p:cNvSpPr>
          <p:nvPr>
            <p:ph idx="1"/>
          </p:nvPr>
        </p:nvSpPr>
        <p:spPr>
          <a:xfrm>
            <a:off x="228600" y="1295400"/>
            <a:ext cx="8915400" cy="4835525"/>
          </a:xfrm>
        </p:spPr>
        <p:txBody>
          <a:bodyPr/>
          <a:lstStyle/>
          <a:p>
            <a:r>
              <a:rPr lang="en-US" dirty="0"/>
              <a:t>Code &amp; Fix builds a system without planning or organization.</a:t>
            </a:r>
          </a:p>
          <a:p>
            <a:pPr lvl="1"/>
            <a:r>
              <a:rPr lang="en-US" dirty="0"/>
              <a:t>Developers build an initial release of the software which they “feel” is complete and release to the client who responds with defects.</a:t>
            </a:r>
          </a:p>
          <a:p>
            <a:pPr lvl="1"/>
            <a:r>
              <a:rPr lang="en-US" dirty="0"/>
              <a:t>The developers address the defects and release a new version. </a:t>
            </a:r>
          </a:p>
          <a:p>
            <a:pPr lvl="1"/>
            <a:r>
              <a:rPr lang="en-US" dirty="0"/>
              <a:t>Back and forth the system is modified, re-released, evaluated until the client is satisfied with the current version or refuses to pay for further development.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pic>
        <p:nvPicPr>
          <p:cNvPr id="7" name="Picture 6"/>
          <p:cNvPicPr>
            <a:picLocks noChangeAspect="1"/>
          </p:cNvPicPr>
          <p:nvPr/>
        </p:nvPicPr>
        <p:blipFill>
          <a:blip r:embed="rId2"/>
          <a:stretch>
            <a:fillRect/>
          </a:stretch>
        </p:blipFill>
        <p:spPr>
          <a:xfrm>
            <a:off x="3407260" y="3505200"/>
            <a:ext cx="5279540" cy="2594859"/>
          </a:xfrm>
          <a:prstGeom prst="rect">
            <a:avLst/>
          </a:prstGeom>
        </p:spPr>
      </p:pic>
    </p:spTree>
    <p:extLst>
      <p:ext uri="{BB962C8B-B14F-4D97-AF65-F5344CB8AC3E}">
        <p14:creationId xmlns:p14="http://schemas.microsoft.com/office/powerpoint/2010/main" val="398021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58200" cy="1139825"/>
          </a:xfrm>
        </p:spPr>
        <p:txBody>
          <a:bodyPr/>
          <a:lstStyle/>
          <a:p>
            <a:r>
              <a:rPr lang="en-US" dirty="0"/>
              <a:t>Four Problems / Characteristics </a:t>
            </a:r>
            <a:br>
              <a:rPr lang="en-US" dirty="0"/>
            </a:br>
            <a:r>
              <a:rPr lang="en-US" dirty="0"/>
              <a:t>of Code &amp; Fix Development</a:t>
            </a:r>
          </a:p>
        </p:txBody>
      </p:sp>
      <p:sp>
        <p:nvSpPr>
          <p:cNvPr id="3" name="Content Placeholder 2"/>
          <p:cNvSpPr>
            <a:spLocks noGrp="1"/>
          </p:cNvSpPr>
          <p:nvPr>
            <p:ph idx="1"/>
          </p:nvPr>
        </p:nvSpPr>
        <p:spPr>
          <a:xfrm>
            <a:off x="457200" y="1524000"/>
            <a:ext cx="8458200" cy="4606925"/>
          </a:xfrm>
        </p:spPr>
        <p:txBody>
          <a:bodyPr>
            <a:normAutofit/>
          </a:bodyPr>
          <a:lstStyle/>
          <a:p>
            <a:pPr marL="457200" indent="-457200">
              <a:buSzPct val="100000"/>
              <a:buFont typeface="+mj-lt"/>
              <a:buAutoNum type="arabicPeriod"/>
            </a:pPr>
            <a:r>
              <a:rPr lang="en-US" dirty="0"/>
              <a:t>Development (coding) begins without a precise understanding of what the client wants / needs.</a:t>
            </a:r>
          </a:p>
          <a:p>
            <a:pPr lvl="1"/>
            <a:r>
              <a:rPr lang="en-US" dirty="0"/>
              <a:t>No clear understanding of the features to be delivered.</a:t>
            </a:r>
          </a:p>
          <a:p>
            <a:pPr lvl="1"/>
            <a:r>
              <a:rPr lang="en-US" dirty="0"/>
              <a:t>Without taking time to interview and understand the client’s problem and build models that describe the proposed solution. </a:t>
            </a:r>
          </a:p>
          <a:p>
            <a:pPr lvl="1"/>
            <a:endParaRPr lang="en-US" dirty="0"/>
          </a:p>
          <a:p>
            <a:pPr marL="457200" indent="-457200">
              <a:buSzPct val="100000"/>
              <a:buFont typeface="+mj-lt"/>
              <a:buAutoNum type="arabicPeriod"/>
            </a:pPr>
            <a:r>
              <a:rPr lang="en-US" dirty="0"/>
              <a:t>There is no clear agreement of when the project is finished.</a:t>
            </a:r>
          </a:p>
          <a:p>
            <a:pPr lvl="1"/>
            <a:r>
              <a:rPr lang="en-US" dirty="0"/>
              <a:t>No understanding of much time and budget will be needed to complete the project to the client’s satisfaction. </a:t>
            </a:r>
          </a:p>
          <a:p>
            <a:pPr lvl="1"/>
            <a:r>
              <a:rPr lang="en-US" dirty="0"/>
              <a:t>Nothing keeps the client from adding or changing features extending the effort needed to complete the system.</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spTree>
    <p:extLst>
      <p:ext uri="{BB962C8B-B14F-4D97-AF65-F5344CB8AC3E}">
        <p14:creationId xmlns:p14="http://schemas.microsoft.com/office/powerpoint/2010/main" val="165426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Characteristics </a:t>
            </a:r>
            <a:br>
              <a:rPr lang="en-US" dirty="0"/>
            </a:br>
            <a:r>
              <a:rPr lang="en-US" dirty="0"/>
              <a:t>of Code &amp; Fix Development</a:t>
            </a:r>
          </a:p>
        </p:txBody>
      </p:sp>
      <p:sp>
        <p:nvSpPr>
          <p:cNvPr id="3" name="Content Placeholder 2"/>
          <p:cNvSpPr>
            <a:spLocks noGrp="1"/>
          </p:cNvSpPr>
          <p:nvPr>
            <p:ph idx="1"/>
          </p:nvPr>
        </p:nvSpPr>
        <p:spPr>
          <a:xfrm>
            <a:off x="304800" y="1676400"/>
            <a:ext cx="8763000" cy="4454525"/>
          </a:xfrm>
        </p:spPr>
        <p:txBody>
          <a:bodyPr/>
          <a:lstStyle/>
          <a:p>
            <a:pPr marL="457200" indent="-457200">
              <a:buSzPct val="100000"/>
              <a:buFont typeface="+mj-lt"/>
              <a:buAutoNum type="arabicPeriod" startAt="3"/>
            </a:pPr>
            <a:r>
              <a:rPr lang="en-US" dirty="0"/>
              <a:t>C&amp;F results in poor relations between the client and developers. </a:t>
            </a:r>
          </a:p>
          <a:p>
            <a:pPr lvl="1"/>
            <a:r>
              <a:rPr lang="en-US" dirty="0"/>
              <a:t>The client is continuously identifying problems and waiting for fixed versions.</a:t>
            </a:r>
          </a:p>
          <a:p>
            <a:pPr lvl="1"/>
            <a:r>
              <a:rPr lang="en-US" dirty="0"/>
              <a:t>Clients are not required to consider precisely what they need from the system i.e., are requesting one feature, but really need another. </a:t>
            </a:r>
          </a:p>
          <a:p>
            <a:pPr lvl="1"/>
            <a:endParaRPr lang="en-US" dirty="0"/>
          </a:p>
          <a:p>
            <a:pPr marL="457200" indent="-457200">
              <a:buSzPct val="100000"/>
              <a:buFont typeface="+mj-lt"/>
              <a:buAutoNum type="arabicPeriod" startAt="3"/>
            </a:pPr>
            <a:r>
              <a:rPr lang="en-US" dirty="0"/>
              <a:t>Poorly designed and unmaintainable implementation (code).</a:t>
            </a:r>
          </a:p>
          <a:p>
            <a:pPr lvl="1"/>
            <a:r>
              <a:rPr lang="en-US" dirty="0"/>
              <a:t>Continuous change and refactoring of the system’s design often results in an implementation that lacks cohesion and is tightly coupled. </a:t>
            </a:r>
          </a:p>
          <a:p>
            <a:pPr lvl="1"/>
            <a:r>
              <a:rPr lang="en-US" dirty="0"/>
              <a:t>Changes to the code often result in producing new bugs in unrelated features i.e., spaghetti code.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16</a:t>
            </a:fld>
            <a:endParaRPr lang="en-US" altLang="en-US" dirty="0"/>
          </a:p>
        </p:txBody>
      </p:sp>
    </p:spTree>
    <p:extLst>
      <p:ext uri="{BB962C8B-B14F-4D97-AF65-F5344CB8AC3E}">
        <p14:creationId xmlns:p14="http://schemas.microsoft.com/office/powerpoint/2010/main" val="182419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with Discipline</a:t>
            </a:r>
          </a:p>
        </p:txBody>
      </p:sp>
      <p:sp>
        <p:nvSpPr>
          <p:cNvPr id="3" name="Content Placeholder 2"/>
          <p:cNvSpPr>
            <a:spLocks noGrp="1"/>
          </p:cNvSpPr>
          <p:nvPr>
            <p:ph idx="1"/>
          </p:nvPr>
        </p:nvSpPr>
        <p:spPr>
          <a:xfrm>
            <a:off x="457200" y="1219200"/>
            <a:ext cx="8458200" cy="4911725"/>
          </a:xfrm>
        </p:spPr>
        <p:txBody>
          <a:bodyPr/>
          <a:lstStyle/>
          <a:p>
            <a:r>
              <a:rPr lang="en-US" dirty="0"/>
              <a:t>Discipline in software development means allocating the resources</a:t>
            </a:r>
            <a:r>
              <a:rPr lang="en-US" baseline="30000" dirty="0"/>
              <a:t>1</a:t>
            </a:r>
            <a:r>
              <a:rPr lang="en-US" dirty="0"/>
              <a:t> needed to understand the system before building.</a:t>
            </a:r>
          </a:p>
          <a:p>
            <a:pPr lvl="1"/>
            <a:r>
              <a:rPr lang="en-US" dirty="0"/>
              <a:t>Understanding the problem (Gather and Record Requirements). </a:t>
            </a:r>
          </a:p>
          <a:p>
            <a:pPr lvl="1"/>
            <a:r>
              <a:rPr lang="en-US" dirty="0"/>
              <a:t>Planning the project’s execution (Scheduling and Budgeting).</a:t>
            </a:r>
          </a:p>
          <a:p>
            <a:pPr lvl="1"/>
            <a:r>
              <a:rPr lang="en-US" dirty="0"/>
              <a:t>Designing a solution to the problem (Analysis and Design). </a:t>
            </a:r>
          </a:p>
          <a:p>
            <a:pPr lvl="1"/>
            <a:r>
              <a:rPr lang="en-US" dirty="0"/>
              <a:t>Executing the solution (Construction and Unit Testing).</a:t>
            </a:r>
          </a:p>
          <a:p>
            <a:pPr lvl="1"/>
            <a:r>
              <a:rPr lang="en-US" dirty="0"/>
              <a:t>Verifying the system meets requirements (Integration Testing). </a:t>
            </a:r>
          </a:p>
          <a:p>
            <a:pPr lvl="1"/>
            <a:endParaRPr lang="en-US" dirty="0"/>
          </a:p>
          <a:p>
            <a:r>
              <a:rPr lang="en-US" dirty="0"/>
              <a:t>With a disciplined approach to software development, our project are more likely to be … </a:t>
            </a:r>
          </a:p>
          <a:p>
            <a:pPr lvl="1"/>
            <a:r>
              <a:rPr lang="en-US" dirty="0"/>
              <a:t>Delivered on time and on budget. </a:t>
            </a:r>
          </a:p>
          <a:p>
            <a:pPr lvl="1"/>
            <a:r>
              <a:rPr lang="en-US" dirty="0"/>
              <a:t>Delivered with all the </a:t>
            </a:r>
            <a:r>
              <a:rPr lang="en-US" u="sng" dirty="0"/>
              <a:t>agreed upon </a:t>
            </a:r>
            <a:r>
              <a:rPr lang="en-US" dirty="0"/>
              <a:t>features. </a:t>
            </a:r>
          </a:p>
          <a:p>
            <a:pPr lvl="1"/>
            <a:r>
              <a:rPr lang="en-US" dirty="0"/>
              <a:t>Delivered free of faults / defects. </a:t>
            </a:r>
            <a:endParaRPr lang="en-US" b="1" dirty="0"/>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dirty="0"/>
          </a:p>
        </p:txBody>
      </p:sp>
    </p:spTree>
    <p:extLst>
      <p:ext uri="{BB962C8B-B14F-4D97-AF65-F5344CB8AC3E}">
        <p14:creationId xmlns:p14="http://schemas.microsoft.com/office/powerpoint/2010/main" val="287672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Delivered On-Time and On-Budget</a:t>
            </a:r>
          </a:p>
        </p:txBody>
      </p:sp>
      <p:sp>
        <p:nvSpPr>
          <p:cNvPr id="3" name="Content Placeholder 2"/>
          <p:cNvSpPr>
            <a:spLocks noGrp="1"/>
          </p:cNvSpPr>
          <p:nvPr>
            <p:ph idx="1"/>
          </p:nvPr>
        </p:nvSpPr>
        <p:spPr>
          <a:xfrm>
            <a:off x="304800" y="1219200"/>
            <a:ext cx="8610600" cy="4911725"/>
          </a:xfrm>
        </p:spPr>
        <p:txBody>
          <a:bodyPr/>
          <a:lstStyle/>
          <a:p>
            <a:r>
              <a:rPr lang="en-US" dirty="0"/>
              <a:t>A successful software engineering project starts off with, and  consistently updates its Project Schedule. </a:t>
            </a:r>
          </a:p>
          <a:p>
            <a:r>
              <a:rPr lang="en-US" dirty="0"/>
              <a:t>The schedule starts with milestones &amp; delivery dates.</a:t>
            </a:r>
          </a:p>
          <a:p>
            <a:pPr lvl="1"/>
            <a:r>
              <a:rPr lang="en-US" dirty="0"/>
              <a:t>A fairly accurate (but never perfect) estimation of the resources (time, budget, personnel) needed to deliver the project when needed. </a:t>
            </a:r>
          </a:p>
          <a:p>
            <a:pPr lvl="1"/>
            <a:r>
              <a:rPr lang="en-US" u="sng" dirty="0"/>
              <a:t>Milestones</a:t>
            </a:r>
            <a:r>
              <a:rPr lang="en-US" dirty="0"/>
              <a:t>: Important accomplishments to be completed between the project’s start and delivery dates. Each milestone is associated with an estimated completion date. </a:t>
            </a:r>
          </a:p>
          <a:p>
            <a:pPr lvl="1"/>
            <a:endParaRPr lang="en-US" dirty="0"/>
          </a:p>
          <a:p>
            <a:r>
              <a:rPr lang="en-US" dirty="0"/>
              <a:t>A disciplined team will monitor the project’s progress towards completing the system throughout the project’s lifecycle. </a:t>
            </a:r>
          </a:p>
          <a:p>
            <a:pPr lvl="1"/>
            <a:r>
              <a:rPr lang="en-US" dirty="0"/>
              <a:t>The team can use milestones to determine if the project is behind schedule and take actions to correct the problems well before the project’s delivery date.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dirty="0"/>
          </a:p>
        </p:txBody>
      </p:sp>
    </p:spTree>
    <p:extLst>
      <p:ext uri="{BB962C8B-B14F-4D97-AF65-F5344CB8AC3E}">
        <p14:creationId xmlns:p14="http://schemas.microsoft.com/office/powerpoint/2010/main" val="338211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Delivered with the Agreed Upon Features</a:t>
            </a:r>
          </a:p>
        </p:txBody>
      </p:sp>
      <p:sp>
        <p:nvSpPr>
          <p:cNvPr id="3" name="Content Placeholder 2"/>
          <p:cNvSpPr>
            <a:spLocks noGrp="1"/>
          </p:cNvSpPr>
          <p:nvPr>
            <p:ph idx="1"/>
          </p:nvPr>
        </p:nvSpPr>
        <p:spPr>
          <a:xfrm>
            <a:off x="457200" y="1295400"/>
            <a:ext cx="8229600" cy="4835525"/>
          </a:xfrm>
        </p:spPr>
        <p:txBody>
          <a:bodyPr>
            <a:normAutofit lnSpcReduction="10000"/>
          </a:bodyPr>
          <a:lstStyle/>
          <a:p>
            <a:r>
              <a:rPr lang="en-US" dirty="0"/>
              <a:t>Features, requirements, and other techniques are a means of recording what the system will need to </a:t>
            </a:r>
            <a:r>
              <a:rPr lang="en-US" i="1" dirty="0"/>
              <a:t>know</a:t>
            </a:r>
            <a:r>
              <a:rPr lang="en-US" dirty="0"/>
              <a:t> and </a:t>
            </a:r>
            <a:r>
              <a:rPr lang="en-US" i="1" dirty="0"/>
              <a:t>do</a:t>
            </a:r>
            <a:r>
              <a:rPr lang="en-US" dirty="0"/>
              <a:t>. </a:t>
            </a:r>
          </a:p>
          <a:p>
            <a:pPr lvl="1"/>
            <a:endParaRPr lang="en-US" dirty="0"/>
          </a:p>
          <a:p>
            <a:r>
              <a:rPr lang="en-US" dirty="0"/>
              <a:t>Using this information, the development team can determine whether the delivered system is both </a:t>
            </a:r>
            <a:r>
              <a:rPr lang="en-US" u="sng" dirty="0"/>
              <a:t>complete</a:t>
            </a:r>
            <a:r>
              <a:rPr lang="en-US" dirty="0"/>
              <a:t> and </a:t>
            </a:r>
            <a:r>
              <a:rPr lang="en-US" u="sng" dirty="0"/>
              <a:t>correct</a:t>
            </a:r>
            <a:r>
              <a:rPr lang="en-US" dirty="0"/>
              <a:t>. </a:t>
            </a:r>
          </a:p>
          <a:p>
            <a:pPr lvl="1"/>
            <a:r>
              <a:rPr lang="en-US" dirty="0"/>
              <a:t>Complete in that the delivered system provides all the agreed upon services (between client and development team). </a:t>
            </a:r>
          </a:p>
          <a:p>
            <a:pPr lvl="1"/>
            <a:r>
              <a:rPr lang="en-US" dirty="0"/>
              <a:t>Correct in that the service’s implementation is useful to the client. </a:t>
            </a:r>
          </a:p>
          <a:p>
            <a:pPr lvl="1"/>
            <a:endParaRPr lang="en-US" dirty="0"/>
          </a:p>
          <a:p>
            <a:r>
              <a:rPr lang="en-US" dirty="0"/>
              <a:t>Determining this level of detail requires a </a:t>
            </a:r>
            <a:r>
              <a:rPr lang="en-US" u="sng" dirty="0"/>
              <a:t>disciplined</a:t>
            </a:r>
            <a:r>
              <a:rPr lang="en-US" dirty="0"/>
              <a:t> approach to describing and constructing the System’s Requirements.</a:t>
            </a:r>
          </a:p>
          <a:p>
            <a:pPr lvl="1"/>
            <a:r>
              <a:rPr lang="en-US" dirty="0"/>
              <a:t>Requirements must be sufficiently detailed so that system’s features are </a:t>
            </a:r>
            <a:r>
              <a:rPr lang="en-US" u="sng" dirty="0"/>
              <a:t>unambiguously described </a:t>
            </a:r>
            <a:r>
              <a:rPr lang="en-US" dirty="0"/>
              <a:t>and can be </a:t>
            </a:r>
            <a:r>
              <a:rPr lang="en-US" u="sng" dirty="0"/>
              <a:t>verified by both parties upon delivery</a:t>
            </a:r>
            <a:r>
              <a:rPr lang="en-US" u="sng" baseline="30000" dirty="0"/>
              <a:t>1</a:t>
            </a:r>
            <a:r>
              <a:rPr lang="en-US" dirty="0"/>
              <a:t>. </a:t>
            </a:r>
          </a:p>
        </p:txBody>
      </p:sp>
      <p:sp>
        <p:nvSpPr>
          <p:cNvPr id="4" name="Date Placeholder 3"/>
          <p:cNvSpPr>
            <a:spLocks noGrp="1"/>
          </p:cNvSpPr>
          <p:nvPr>
            <p:ph type="dt" sz="half" idx="10"/>
          </p:nvPr>
        </p:nvSpPr>
        <p:spPr/>
        <p:txBody>
          <a:bodyPr/>
          <a:lstStyle/>
          <a:p>
            <a:pPr>
              <a:defRPr/>
            </a:pPr>
            <a:r>
              <a:rPr lang="en-US" dirty="0"/>
              <a:t>CS 3354 Software Engineering</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19</a:t>
            </a:fld>
            <a:endParaRPr lang="en-US" altLang="en-US"/>
          </a:p>
        </p:txBody>
      </p:sp>
    </p:spTree>
    <p:extLst>
      <p:ext uri="{BB962C8B-B14F-4D97-AF65-F5344CB8AC3E}">
        <p14:creationId xmlns:p14="http://schemas.microsoft.com/office/powerpoint/2010/main" val="174445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What is Software Engineering? </a:t>
            </a:r>
          </a:p>
        </p:txBody>
      </p:sp>
      <p:sp>
        <p:nvSpPr>
          <p:cNvPr id="4099" name="Content Placeholder 2"/>
          <p:cNvSpPr>
            <a:spLocks noGrp="1"/>
          </p:cNvSpPr>
          <p:nvPr>
            <p:ph idx="1"/>
          </p:nvPr>
        </p:nvSpPr>
        <p:spPr>
          <a:xfrm>
            <a:off x="457200" y="1417638"/>
            <a:ext cx="8610600" cy="4713287"/>
          </a:xfrm>
        </p:spPr>
        <p:txBody>
          <a:bodyPr/>
          <a:lstStyle/>
          <a:p>
            <a:r>
              <a:rPr lang="en-US" sz="2000" i="1" dirty="0"/>
              <a:t>The application of </a:t>
            </a:r>
            <a:r>
              <a:rPr lang="en-US" sz="2000" i="1" u="sng" dirty="0"/>
              <a:t>Engineering Discipline </a:t>
            </a:r>
            <a:r>
              <a:rPr lang="en-US" sz="2000" i="1" dirty="0"/>
              <a:t>to software development</a:t>
            </a:r>
            <a:r>
              <a:rPr lang="en-US" sz="2000" dirty="0"/>
              <a:t>.</a:t>
            </a:r>
          </a:p>
          <a:p>
            <a:pPr lvl="1"/>
            <a:endParaRPr lang="en-US" sz="1800" u="sng" dirty="0"/>
          </a:p>
          <a:p>
            <a:r>
              <a:rPr lang="en-US" sz="2000" i="1" dirty="0"/>
              <a:t>Software Engineering is the application of a </a:t>
            </a:r>
            <a:r>
              <a:rPr lang="en-US" sz="2000" i="1" u="sng" dirty="0"/>
              <a:t>Quantifiable, Disciplined, and Repeatable</a:t>
            </a:r>
            <a:r>
              <a:rPr lang="en-US" sz="2000" i="1" dirty="0"/>
              <a:t> approach to the </a:t>
            </a:r>
            <a:r>
              <a:rPr lang="en-US" sz="2000" i="1" u="sng" dirty="0"/>
              <a:t>Design, Development, and Maintenance</a:t>
            </a:r>
            <a:r>
              <a:rPr lang="en-US" sz="2000" i="1" dirty="0"/>
              <a:t> of Software Systems.</a:t>
            </a:r>
            <a:endParaRPr lang="en-US" sz="2000" dirty="0"/>
          </a:p>
          <a:p>
            <a:pPr lvl="1"/>
            <a:endParaRPr lang="en-US" dirty="0"/>
          </a:p>
          <a:p>
            <a:r>
              <a:rPr lang="en-US" i="1" dirty="0"/>
              <a:t>Engineering Discipline </a:t>
            </a:r>
            <a:r>
              <a:rPr lang="en-US" dirty="0"/>
              <a:t>means developing software systems using a </a:t>
            </a:r>
            <a:r>
              <a:rPr lang="en-US" u="sng" dirty="0"/>
              <a:t>repeatable process </a:t>
            </a:r>
            <a:r>
              <a:rPr lang="en-US" dirty="0"/>
              <a:t>that involves these four activities:</a:t>
            </a:r>
          </a:p>
          <a:p>
            <a:pPr marL="801687" lvl="1" indent="-457200">
              <a:buClrTx/>
              <a:buSzPct val="100000"/>
              <a:buFont typeface="+mj-lt"/>
              <a:buAutoNum type="arabicPeriod"/>
            </a:pPr>
            <a:r>
              <a:rPr lang="en-US" dirty="0"/>
              <a:t>Understanding the problem to be addressed by the new system.</a:t>
            </a:r>
          </a:p>
          <a:p>
            <a:pPr marL="801687" lvl="1" indent="-457200">
              <a:buClrTx/>
              <a:buSzPct val="100000"/>
              <a:buFont typeface="+mj-lt"/>
              <a:buAutoNum type="arabicPeriod"/>
            </a:pPr>
            <a:r>
              <a:rPr lang="en-US" dirty="0"/>
              <a:t>Designing and planning a software-based solution to the problem.</a:t>
            </a:r>
          </a:p>
          <a:p>
            <a:pPr marL="801687" lvl="1" indent="-457200">
              <a:buClrTx/>
              <a:buSzPct val="100000"/>
              <a:buFont typeface="+mj-lt"/>
              <a:buAutoNum type="arabicPeriod"/>
            </a:pPr>
            <a:r>
              <a:rPr lang="en-US" dirty="0"/>
              <a:t>Building the solution within a predicted project lifecycle</a:t>
            </a:r>
            <a:br>
              <a:rPr lang="en-US" dirty="0"/>
            </a:br>
            <a:r>
              <a:rPr lang="en-US" dirty="0"/>
              <a:t>i.e., executing a project over a predetermined project schedule. </a:t>
            </a:r>
          </a:p>
          <a:p>
            <a:pPr marL="801687" lvl="1" indent="-457200">
              <a:buClrTx/>
              <a:buSzPct val="100000"/>
              <a:buFont typeface="+mj-lt"/>
              <a:buAutoNum type="arabicPeriod"/>
            </a:pPr>
            <a:r>
              <a:rPr lang="en-US" dirty="0"/>
              <a:t>Ensuring that the resulting system is useful and reliable.</a:t>
            </a:r>
          </a:p>
        </p:txBody>
      </p:sp>
      <p:sp>
        <p:nvSpPr>
          <p:cNvPr id="410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CS 3354 Software Engineering</a:t>
            </a:r>
            <a:endParaRPr lang="en-US" altLang="en-US">
              <a:latin typeface="Garamond" pitchFamily="18" charset="0"/>
            </a:endParaRPr>
          </a:p>
        </p:txBody>
      </p:sp>
      <p:sp>
        <p:nvSpPr>
          <p:cNvPr id="410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68B40D-A040-4884-A2D2-5F34D9FF9FFD}" type="slidenum">
              <a:rPr lang="en-US" altLang="en-US" smtClean="0">
                <a:latin typeface="Garamond" pitchFamily="18" charset="0"/>
              </a:rPr>
              <a:pPr eaLnBrk="1" hangingPunct="1"/>
              <a:t>2</a:t>
            </a:fld>
            <a:endParaRPr lang="en-US" altLang="en-US">
              <a:latin typeface="Garamond" pitchFamily="18" charset="0"/>
            </a:endParaRPr>
          </a:p>
        </p:txBody>
      </p:sp>
    </p:spTree>
    <p:extLst>
      <p:ext uri="{BB962C8B-B14F-4D97-AF65-F5344CB8AC3E}">
        <p14:creationId xmlns:p14="http://schemas.microsoft.com/office/powerpoint/2010/main" val="32907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Delivered Free of Defects</a:t>
            </a:r>
            <a:endParaRPr lang="en-US" dirty="0"/>
          </a:p>
        </p:txBody>
      </p:sp>
      <p:sp>
        <p:nvSpPr>
          <p:cNvPr id="3" name="Content Placeholder 2"/>
          <p:cNvSpPr>
            <a:spLocks noGrp="1"/>
          </p:cNvSpPr>
          <p:nvPr>
            <p:ph idx="1"/>
          </p:nvPr>
        </p:nvSpPr>
        <p:spPr>
          <a:xfrm>
            <a:off x="457200" y="1295400"/>
            <a:ext cx="8229600" cy="4835525"/>
          </a:xfrm>
        </p:spPr>
        <p:txBody>
          <a:bodyPr/>
          <a:lstStyle/>
          <a:p>
            <a:r>
              <a:rPr lang="en-US" dirty="0"/>
              <a:t>Defects might be programming errors. </a:t>
            </a:r>
          </a:p>
          <a:p>
            <a:pPr lvl="1"/>
            <a:r>
              <a:rPr lang="en-US" dirty="0"/>
              <a:t>An incorrectly implemented algorithm or business rule.</a:t>
            </a:r>
          </a:p>
          <a:p>
            <a:pPr lvl="1"/>
            <a:endParaRPr lang="en-US" dirty="0"/>
          </a:p>
          <a:p>
            <a:r>
              <a:rPr lang="en-US" dirty="0"/>
              <a:t>Defects might be missing or incorrectly implemented features. </a:t>
            </a:r>
          </a:p>
          <a:p>
            <a:pPr lvl="1"/>
            <a:r>
              <a:rPr lang="en-US" dirty="0"/>
              <a:t>An incorrect understanding of how the system needs to behave. </a:t>
            </a:r>
          </a:p>
          <a:p>
            <a:pPr lvl="1"/>
            <a:endParaRPr lang="en-US" dirty="0"/>
          </a:p>
          <a:p>
            <a:r>
              <a:rPr lang="en-US" dirty="0"/>
              <a:t>Defects are identified by exercising / testing the system. </a:t>
            </a:r>
          </a:p>
          <a:p>
            <a:pPr lvl="1"/>
            <a:r>
              <a:rPr lang="en-US" dirty="0"/>
              <a:t>A disciplined approach is one where testing is carried out throughout the project lifecycle. </a:t>
            </a:r>
          </a:p>
          <a:p>
            <a:pPr lvl="1"/>
            <a:r>
              <a:rPr lang="en-US" dirty="0"/>
              <a:t>Modern software development allows the SME and client to test the partially completed system throughout in the project.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20</a:t>
            </a:fld>
            <a:endParaRPr lang="en-US" altLang="en-US" dirty="0"/>
          </a:p>
        </p:txBody>
      </p:sp>
    </p:spTree>
    <p:extLst>
      <p:ext uri="{BB962C8B-B14F-4D97-AF65-F5344CB8AC3E}">
        <p14:creationId xmlns:p14="http://schemas.microsoft.com/office/powerpoint/2010/main" val="229037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Proper Testing Requires Engineering Discipline</a:t>
            </a:r>
          </a:p>
        </p:txBody>
      </p:sp>
      <p:sp>
        <p:nvSpPr>
          <p:cNvPr id="3" name="Content Placeholder 2"/>
          <p:cNvSpPr>
            <a:spLocks noGrp="1"/>
          </p:cNvSpPr>
          <p:nvPr>
            <p:ph idx="1"/>
          </p:nvPr>
        </p:nvSpPr>
        <p:spPr>
          <a:xfrm>
            <a:off x="457200" y="1143000"/>
            <a:ext cx="8686800" cy="4987925"/>
          </a:xfrm>
        </p:spPr>
        <p:txBody>
          <a:bodyPr>
            <a:normAutofit lnSpcReduction="10000"/>
          </a:bodyPr>
          <a:lstStyle/>
          <a:p>
            <a:r>
              <a:rPr lang="en-US" dirty="0"/>
              <a:t>Best Practices in SW Eng. recommends two types of testing:</a:t>
            </a:r>
          </a:p>
          <a:p>
            <a:pPr lvl="1"/>
            <a:endParaRPr lang="en-US" dirty="0"/>
          </a:p>
          <a:p>
            <a:r>
              <a:rPr lang="en-US" u="sng" dirty="0"/>
              <a:t>Unit Testing</a:t>
            </a:r>
            <a:r>
              <a:rPr lang="en-US" dirty="0"/>
              <a:t>: Testing of individual classes and class methods. </a:t>
            </a:r>
          </a:p>
          <a:p>
            <a:pPr lvl="1"/>
            <a:r>
              <a:rPr lang="en-US" dirty="0"/>
              <a:t>Unit testing determines whether a class is correctly implemented.</a:t>
            </a:r>
          </a:p>
          <a:p>
            <a:pPr lvl="1"/>
            <a:r>
              <a:rPr lang="en-US" dirty="0"/>
              <a:t>Unit testing is performed by the software developer and considered a job responsibility of the developer. </a:t>
            </a:r>
          </a:p>
          <a:p>
            <a:pPr lvl="1"/>
            <a:endParaRPr lang="en-US" dirty="0"/>
          </a:p>
          <a:p>
            <a:r>
              <a:rPr lang="en-US" u="sng" dirty="0"/>
              <a:t>Integration Testing</a:t>
            </a:r>
            <a:r>
              <a:rPr lang="en-US" dirty="0"/>
              <a:t>: Testing of the system as an integrated whole. </a:t>
            </a:r>
          </a:p>
          <a:p>
            <a:pPr lvl="1"/>
            <a:r>
              <a:rPr lang="en-US" dirty="0"/>
              <a:t>Testing of the assembled system to determine whether features are correctly implemented. </a:t>
            </a:r>
          </a:p>
          <a:p>
            <a:pPr lvl="1"/>
            <a:r>
              <a:rPr lang="en-US" dirty="0"/>
              <a:t>Integration testing is performed by a separate Quality Assurance team before the system is delivered. </a:t>
            </a:r>
          </a:p>
          <a:p>
            <a:pPr lvl="1"/>
            <a:r>
              <a:rPr lang="en-US" dirty="0"/>
              <a:t>Integration Testing is also performed by the developers after each partial delivery of the system i.e., Incremental Development.</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spTree>
    <p:extLst>
      <p:ext uri="{BB962C8B-B14F-4D97-AF65-F5344CB8AC3E}">
        <p14:creationId xmlns:p14="http://schemas.microsoft.com/office/powerpoint/2010/main" val="244940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CS 3354 Software Engineering</a:t>
            </a:r>
            <a:endParaRPr lang="en-US" altLang="en-US">
              <a:latin typeface="Garamond" pitchFamily="18" charset="0"/>
            </a:endParaRPr>
          </a:p>
        </p:txBody>
      </p:sp>
      <p:sp>
        <p:nvSpPr>
          <p:cNvPr id="1741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833482-FCBD-420E-AC04-8BA1F000A51D}" type="slidenum">
              <a:rPr lang="en-US" altLang="en-US" smtClean="0">
                <a:latin typeface="Garamond" pitchFamily="18" charset="0"/>
              </a:rPr>
              <a:pPr eaLnBrk="1" hangingPunct="1"/>
              <a:t>22</a:t>
            </a:fld>
            <a:endParaRPr lang="en-US" altLang="en-US">
              <a:latin typeface="Garamond" pitchFamily="18" charset="0"/>
            </a:endParaRPr>
          </a:p>
        </p:txBody>
      </p:sp>
      <p:sp>
        <p:nvSpPr>
          <p:cNvPr id="17413" name="Rectangle 2"/>
          <p:cNvSpPr>
            <a:spLocks noGrp="1" noChangeArrowheads="1"/>
          </p:cNvSpPr>
          <p:nvPr>
            <p:ph type="title"/>
          </p:nvPr>
        </p:nvSpPr>
        <p:spPr/>
        <p:txBody>
          <a:bodyPr/>
          <a:lstStyle/>
          <a:p>
            <a:pPr eaLnBrk="1" hangingPunct="1"/>
            <a:r>
              <a:rPr lang="en-US"/>
              <a:t>How does SE help to ensure the successful delivery of a project to the customer?</a:t>
            </a:r>
          </a:p>
        </p:txBody>
      </p:sp>
      <p:sp>
        <p:nvSpPr>
          <p:cNvPr id="17414" name="Rectangle 3"/>
          <p:cNvSpPr>
            <a:spLocks noGrp="1" noChangeArrowheads="1"/>
          </p:cNvSpPr>
          <p:nvPr>
            <p:ph type="body" idx="1"/>
          </p:nvPr>
        </p:nvSpPr>
        <p:spPr/>
        <p:txBody>
          <a:bodyPr/>
          <a:lstStyle/>
          <a:p>
            <a:pPr eaLnBrk="1" hangingPunct="1"/>
            <a:r>
              <a:rPr lang="en-US" dirty="0"/>
              <a:t>Software Engineering provides </a:t>
            </a:r>
            <a:r>
              <a:rPr lang="en-US" u="sng" dirty="0"/>
              <a:t>techniques</a:t>
            </a:r>
            <a:r>
              <a:rPr lang="en-US" dirty="0"/>
              <a:t> used to guide the design, construction, testing, and delivery of the system.</a:t>
            </a:r>
          </a:p>
          <a:p>
            <a:pPr lvl="1" eaLnBrk="1" hangingPunct="1"/>
            <a:r>
              <a:rPr lang="en-US" dirty="0"/>
              <a:t>Techniques that describe how to capture the customer’s vision i.e., what they need and/or desire from the system.</a:t>
            </a:r>
          </a:p>
          <a:p>
            <a:pPr lvl="1" eaLnBrk="1" hangingPunct="1"/>
            <a:r>
              <a:rPr lang="en-US" dirty="0"/>
              <a:t>Techniques that translate the vision into requirements with identifiers that can be tracked throughout the project lifecycle. </a:t>
            </a:r>
          </a:p>
          <a:p>
            <a:pPr lvl="1" eaLnBrk="1" hangingPunct="1"/>
            <a:r>
              <a:rPr lang="en-US" dirty="0"/>
              <a:t>Techniques for assuring that the requirements are correctly implemented and delivered to the customer. </a:t>
            </a:r>
          </a:p>
          <a:p>
            <a:pPr lvl="1" eaLnBrk="1" hangingPunct="1"/>
            <a:r>
              <a:rPr lang="en-US" dirty="0"/>
              <a:t>Techniques that help with construction, testing, documenting, resource planning, and many other project-related activities. </a:t>
            </a:r>
          </a:p>
          <a:p>
            <a:pPr lvl="1" eaLnBrk="1" hangingPunct="1"/>
            <a:r>
              <a:rPr lang="en-US" dirty="0"/>
              <a:t>Techniques used to coordinate and assign activities among the members of the development team. </a:t>
            </a:r>
          </a:p>
        </p:txBody>
      </p:sp>
    </p:spTree>
    <p:extLst>
      <p:ext uri="{BB962C8B-B14F-4D97-AF65-F5344CB8AC3E}">
        <p14:creationId xmlns:p14="http://schemas.microsoft.com/office/powerpoint/2010/main" val="364060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534400" cy="1139825"/>
          </a:xfrm>
        </p:spPr>
        <p:txBody>
          <a:bodyPr/>
          <a:lstStyle/>
          <a:p>
            <a:r>
              <a:rPr lang="en-US" dirty="0"/>
              <a:t>The Software Development Lifecycle (SDLC)</a:t>
            </a:r>
          </a:p>
        </p:txBody>
      </p:sp>
      <p:sp>
        <p:nvSpPr>
          <p:cNvPr id="3" name="Content Placeholder 2"/>
          <p:cNvSpPr>
            <a:spLocks noGrp="1"/>
          </p:cNvSpPr>
          <p:nvPr>
            <p:ph idx="1"/>
          </p:nvPr>
        </p:nvSpPr>
        <p:spPr>
          <a:xfrm>
            <a:off x="457200" y="1295400"/>
            <a:ext cx="8534400" cy="4835525"/>
          </a:xfrm>
        </p:spPr>
        <p:txBody>
          <a:bodyPr>
            <a:normAutofit lnSpcReduction="10000"/>
          </a:bodyPr>
          <a:lstStyle/>
          <a:p>
            <a:r>
              <a:rPr lang="en-US" dirty="0"/>
              <a:t>“Lifecycle” is the generic name given to the overall effort of building a system from start to finish. </a:t>
            </a:r>
          </a:p>
          <a:p>
            <a:pPr lvl="1"/>
            <a:r>
              <a:rPr lang="en-US" dirty="0"/>
              <a:t>Project start and completion dates, and much, much more. </a:t>
            </a:r>
          </a:p>
          <a:p>
            <a:pPr lvl="1"/>
            <a:r>
              <a:rPr lang="en-US" dirty="0"/>
              <a:t>Lifecycle provides the conceptual framework in which we can discuss the </a:t>
            </a:r>
            <a:r>
              <a:rPr lang="en-US" i="1" dirty="0"/>
              <a:t>process</a:t>
            </a:r>
            <a:r>
              <a:rPr lang="en-US" i="1" baseline="30000" dirty="0"/>
              <a:t>1</a:t>
            </a:r>
            <a:r>
              <a:rPr lang="en-US" dirty="0"/>
              <a:t> of building of the software system. </a:t>
            </a:r>
          </a:p>
          <a:p>
            <a:pPr lvl="1"/>
            <a:endParaRPr lang="en-US" dirty="0"/>
          </a:p>
          <a:p>
            <a:r>
              <a:rPr lang="en-US" dirty="0"/>
              <a:t>A Process’s Lifecycle is divided into </a:t>
            </a:r>
            <a:r>
              <a:rPr lang="en-US" u="sng" dirty="0"/>
              <a:t>phases</a:t>
            </a:r>
            <a:r>
              <a:rPr lang="en-US" dirty="0"/>
              <a:t> that describe… </a:t>
            </a:r>
          </a:p>
          <a:p>
            <a:pPr lvl="1"/>
            <a:r>
              <a:rPr lang="en-US" dirty="0"/>
              <a:t>The </a:t>
            </a:r>
            <a:r>
              <a:rPr lang="en-US" u="sng" dirty="0"/>
              <a:t>Activities</a:t>
            </a:r>
            <a:r>
              <a:rPr lang="en-US" dirty="0"/>
              <a:t> performed by the development team throughout the project lifecycle.</a:t>
            </a:r>
          </a:p>
          <a:p>
            <a:pPr lvl="1"/>
            <a:r>
              <a:rPr lang="en-US" dirty="0"/>
              <a:t>The </a:t>
            </a:r>
            <a:r>
              <a:rPr lang="en-US" u="sng" dirty="0"/>
              <a:t>Artifacts</a:t>
            </a:r>
            <a:r>
              <a:rPr lang="en-US" dirty="0"/>
              <a:t> (document, designs, etc.) that are produced by the execution of an activity. </a:t>
            </a:r>
          </a:p>
          <a:p>
            <a:pPr lvl="1"/>
            <a:endParaRPr lang="en-US" dirty="0"/>
          </a:p>
          <a:p>
            <a:r>
              <a:rPr lang="en-US" u="sng" dirty="0"/>
              <a:t>Generic Lifecycle Phases</a:t>
            </a:r>
            <a:r>
              <a:rPr lang="en-US" dirty="0"/>
              <a:t>: Requirements, Analysis, Design, Implementation, Integration Testing, &amp; Delivery.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spTree>
    <p:extLst>
      <p:ext uri="{BB962C8B-B14F-4D97-AF65-F5344CB8AC3E}">
        <p14:creationId xmlns:p14="http://schemas.microsoft.com/office/powerpoint/2010/main" val="285273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Date Placeholder 3"/>
          <p:cNvSpPr>
            <a:spLocks noGrp="1"/>
          </p:cNvSpPr>
          <p:nvPr>
            <p:ph type="dt" sz="half" idx="10"/>
          </p:nvPr>
        </p:nvSpPr>
        <p:spPr/>
        <p:txBody>
          <a:bodyPr/>
          <a:lstStyle/>
          <a:p>
            <a:r>
              <a:rPr lang="en-US"/>
              <a:t>CS 3354 Software Engineering</a:t>
            </a:r>
            <a:endParaRPr lang="en-US" altLang="en-US"/>
          </a:p>
        </p:txBody>
      </p:sp>
      <p:sp>
        <p:nvSpPr>
          <p:cNvPr id="117" name="Slide Number Placeholder 5"/>
          <p:cNvSpPr>
            <a:spLocks noGrp="1"/>
          </p:cNvSpPr>
          <p:nvPr>
            <p:ph type="sldNum" sz="quarter" idx="12"/>
          </p:nvPr>
        </p:nvSpPr>
        <p:spPr/>
        <p:txBody>
          <a:bodyPr/>
          <a:lstStyle/>
          <a:p>
            <a:fld id="{7EF9A6D6-F54C-40CE-B15C-D6BD58FDF35F}" type="slidenum">
              <a:rPr lang="en-US" altLang="en-US"/>
              <a:pPr/>
              <a:t>24</a:t>
            </a:fld>
            <a:endParaRPr lang="en-US" altLang="en-US"/>
          </a:p>
        </p:txBody>
      </p:sp>
      <p:sp>
        <p:nvSpPr>
          <p:cNvPr id="105474" name="Rectangle 2"/>
          <p:cNvSpPr>
            <a:spLocks noGrp="1" noChangeArrowheads="1"/>
          </p:cNvSpPr>
          <p:nvPr>
            <p:ph type="title"/>
          </p:nvPr>
        </p:nvSpPr>
        <p:spPr>
          <a:xfrm>
            <a:off x="457200" y="304800"/>
            <a:ext cx="8458200" cy="1139825"/>
          </a:xfrm>
        </p:spPr>
        <p:txBody>
          <a:bodyPr/>
          <a:lstStyle/>
          <a:p>
            <a:r>
              <a:rPr lang="en-US" sz="2800" dirty="0"/>
              <a:t>Example of a </a:t>
            </a:r>
            <a:r>
              <a:rPr lang="en-US" sz="2800" u="sng" dirty="0"/>
              <a:t>Software Development Process</a:t>
            </a:r>
          </a:p>
        </p:txBody>
      </p:sp>
      <p:grpSp>
        <p:nvGrpSpPr>
          <p:cNvPr id="105587" name="Group 115"/>
          <p:cNvGrpSpPr>
            <a:grpSpLocks/>
          </p:cNvGrpSpPr>
          <p:nvPr/>
        </p:nvGrpSpPr>
        <p:grpSpPr bwMode="auto">
          <a:xfrm>
            <a:off x="609600" y="1143000"/>
            <a:ext cx="8158163" cy="4994275"/>
            <a:chOff x="384" y="720"/>
            <a:chExt cx="5139" cy="3146"/>
          </a:xfrm>
        </p:grpSpPr>
        <p:sp>
          <p:nvSpPr>
            <p:cNvPr id="105588" name="Freeform 116"/>
            <p:cNvSpPr>
              <a:spLocks/>
            </p:cNvSpPr>
            <p:nvPr/>
          </p:nvSpPr>
          <p:spPr bwMode="auto">
            <a:xfrm>
              <a:off x="387" y="767"/>
              <a:ext cx="750" cy="255"/>
            </a:xfrm>
            <a:custGeom>
              <a:avLst/>
              <a:gdLst>
                <a:gd name="T0" fmla="*/ 1901 w 1985"/>
                <a:gd name="T1" fmla="*/ 661 h 661"/>
                <a:gd name="T2" fmla="*/ 1918 w 1985"/>
                <a:gd name="T3" fmla="*/ 659 h 661"/>
                <a:gd name="T4" fmla="*/ 1934 w 1985"/>
                <a:gd name="T5" fmla="*/ 654 h 661"/>
                <a:gd name="T6" fmla="*/ 1948 w 1985"/>
                <a:gd name="T7" fmla="*/ 647 h 661"/>
                <a:gd name="T8" fmla="*/ 1961 w 1985"/>
                <a:gd name="T9" fmla="*/ 636 h 661"/>
                <a:gd name="T10" fmla="*/ 1970 w 1985"/>
                <a:gd name="T11" fmla="*/ 625 h 661"/>
                <a:gd name="T12" fmla="*/ 1979 w 1985"/>
                <a:gd name="T13" fmla="*/ 610 h 661"/>
                <a:gd name="T14" fmla="*/ 1983 w 1985"/>
                <a:gd name="T15" fmla="*/ 595 h 661"/>
                <a:gd name="T16" fmla="*/ 1985 w 1985"/>
                <a:gd name="T17" fmla="*/ 578 h 661"/>
                <a:gd name="T18" fmla="*/ 1985 w 1985"/>
                <a:gd name="T19" fmla="*/ 578 h 661"/>
                <a:gd name="T20" fmla="*/ 1984 w 1985"/>
                <a:gd name="T21" fmla="*/ 74 h 661"/>
                <a:gd name="T22" fmla="*/ 1981 w 1985"/>
                <a:gd name="T23" fmla="*/ 57 h 661"/>
                <a:gd name="T24" fmla="*/ 1974 w 1985"/>
                <a:gd name="T25" fmla="*/ 42 h 661"/>
                <a:gd name="T26" fmla="*/ 1966 w 1985"/>
                <a:gd name="T27" fmla="*/ 29 h 661"/>
                <a:gd name="T28" fmla="*/ 1955 w 1985"/>
                <a:gd name="T29" fmla="*/ 18 h 661"/>
                <a:gd name="T30" fmla="*/ 1941 w 1985"/>
                <a:gd name="T31" fmla="*/ 9 h 661"/>
                <a:gd name="T32" fmla="*/ 1926 w 1985"/>
                <a:gd name="T33" fmla="*/ 3 h 661"/>
                <a:gd name="T34" fmla="*/ 1911 w 1985"/>
                <a:gd name="T35" fmla="*/ 0 h 661"/>
                <a:gd name="T36" fmla="*/ 83 w 1985"/>
                <a:gd name="T37" fmla="*/ 0 h 661"/>
                <a:gd name="T38" fmla="*/ 66 w 1985"/>
                <a:gd name="T39" fmla="*/ 1 h 661"/>
                <a:gd name="T40" fmla="*/ 50 w 1985"/>
                <a:gd name="T41" fmla="*/ 6 h 661"/>
                <a:gd name="T42" fmla="*/ 37 w 1985"/>
                <a:gd name="T43" fmla="*/ 13 h 661"/>
                <a:gd name="T44" fmla="*/ 24 w 1985"/>
                <a:gd name="T45" fmla="*/ 24 h 661"/>
                <a:gd name="T46" fmla="*/ 14 w 1985"/>
                <a:gd name="T47" fmla="*/ 36 h 661"/>
                <a:gd name="T48" fmla="*/ 7 w 1985"/>
                <a:gd name="T49" fmla="*/ 50 h 661"/>
                <a:gd name="T50" fmla="*/ 1 w 1985"/>
                <a:gd name="T51" fmla="*/ 65 h 661"/>
                <a:gd name="T52" fmla="*/ 0 w 1985"/>
                <a:gd name="T53" fmla="*/ 82 h 661"/>
                <a:gd name="T54" fmla="*/ 0 w 1985"/>
                <a:gd name="T55" fmla="*/ 578 h 661"/>
                <a:gd name="T56" fmla="*/ 1 w 1985"/>
                <a:gd name="T57" fmla="*/ 595 h 661"/>
                <a:gd name="T58" fmla="*/ 7 w 1985"/>
                <a:gd name="T59" fmla="*/ 610 h 661"/>
                <a:gd name="T60" fmla="*/ 14 w 1985"/>
                <a:gd name="T61" fmla="*/ 625 h 661"/>
                <a:gd name="T62" fmla="*/ 24 w 1985"/>
                <a:gd name="T63" fmla="*/ 636 h 661"/>
                <a:gd name="T64" fmla="*/ 37 w 1985"/>
                <a:gd name="T65" fmla="*/ 647 h 661"/>
                <a:gd name="T66" fmla="*/ 50 w 1985"/>
                <a:gd name="T67" fmla="*/ 654 h 661"/>
                <a:gd name="T68" fmla="*/ 66 w 1985"/>
                <a:gd name="T69" fmla="*/ 659 h 661"/>
                <a:gd name="T70" fmla="*/ 83 w 1985"/>
                <a:gd name="T7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85" h="661">
                  <a:moveTo>
                    <a:pt x="83" y="661"/>
                  </a:moveTo>
                  <a:lnTo>
                    <a:pt x="1901" y="661"/>
                  </a:lnTo>
                  <a:lnTo>
                    <a:pt x="1911" y="660"/>
                  </a:lnTo>
                  <a:lnTo>
                    <a:pt x="1918" y="659"/>
                  </a:lnTo>
                  <a:lnTo>
                    <a:pt x="1926" y="657"/>
                  </a:lnTo>
                  <a:lnTo>
                    <a:pt x="1934" y="654"/>
                  </a:lnTo>
                  <a:lnTo>
                    <a:pt x="1941" y="651"/>
                  </a:lnTo>
                  <a:lnTo>
                    <a:pt x="1948" y="647"/>
                  </a:lnTo>
                  <a:lnTo>
                    <a:pt x="1955" y="641"/>
                  </a:lnTo>
                  <a:lnTo>
                    <a:pt x="1961" y="636"/>
                  </a:lnTo>
                  <a:lnTo>
                    <a:pt x="1966" y="631"/>
                  </a:lnTo>
                  <a:lnTo>
                    <a:pt x="1970" y="625"/>
                  </a:lnTo>
                  <a:lnTo>
                    <a:pt x="1974" y="617"/>
                  </a:lnTo>
                  <a:lnTo>
                    <a:pt x="1979" y="610"/>
                  </a:lnTo>
                  <a:lnTo>
                    <a:pt x="1981" y="603"/>
                  </a:lnTo>
                  <a:lnTo>
                    <a:pt x="1983" y="595"/>
                  </a:lnTo>
                  <a:lnTo>
                    <a:pt x="1984" y="586"/>
                  </a:lnTo>
                  <a:lnTo>
                    <a:pt x="1985" y="578"/>
                  </a:lnTo>
                  <a:lnTo>
                    <a:pt x="1985" y="578"/>
                  </a:lnTo>
                  <a:lnTo>
                    <a:pt x="1985" y="578"/>
                  </a:lnTo>
                  <a:lnTo>
                    <a:pt x="1985" y="82"/>
                  </a:lnTo>
                  <a:lnTo>
                    <a:pt x="1984" y="74"/>
                  </a:lnTo>
                  <a:lnTo>
                    <a:pt x="1983" y="65"/>
                  </a:lnTo>
                  <a:lnTo>
                    <a:pt x="1981" y="57"/>
                  </a:lnTo>
                  <a:lnTo>
                    <a:pt x="1979" y="50"/>
                  </a:lnTo>
                  <a:lnTo>
                    <a:pt x="1974" y="42"/>
                  </a:lnTo>
                  <a:lnTo>
                    <a:pt x="1970" y="36"/>
                  </a:lnTo>
                  <a:lnTo>
                    <a:pt x="1966" y="29"/>
                  </a:lnTo>
                  <a:lnTo>
                    <a:pt x="1961" y="24"/>
                  </a:lnTo>
                  <a:lnTo>
                    <a:pt x="1955" y="18"/>
                  </a:lnTo>
                  <a:lnTo>
                    <a:pt x="1948" y="13"/>
                  </a:lnTo>
                  <a:lnTo>
                    <a:pt x="1941" y="9"/>
                  </a:lnTo>
                  <a:lnTo>
                    <a:pt x="1934" y="6"/>
                  </a:lnTo>
                  <a:lnTo>
                    <a:pt x="1926" y="3"/>
                  </a:lnTo>
                  <a:lnTo>
                    <a:pt x="1918" y="1"/>
                  </a:lnTo>
                  <a:lnTo>
                    <a:pt x="1911" y="0"/>
                  </a:lnTo>
                  <a:lnTo>
                    <a:pt x="1901" y="0"/>
                  </a:lnTo>
                  <a:lnTo>
                    <a:pt x="83" y="0"/>
                  </a:lnTo>
                  <a:lnTo>
                    <a:pt x="74" y="0"/>
                  </a:lnTo>
                  <a:lnTo>
                    <a:pt x="66" y="1"/>
                  </a:lnTo>
                  <a:lnTo>
                    <a:pt x="59" y="3"/>
                  </a:lnTo>
                  <a:lnTo>
                    <a:pt x="50" y="6"/>
                  </a:lnTo>
                  <a:lnTo>
                    <a:pt x="43" y="9"/>
                  </a:lnTo>
                  <a:lnTo>
                    <a:pt x="37" y="13"/>
                  </a:lnTo>
                  <a:lnTo>
                    <a:pt x="31" y="18"/>
                  </a:lnTo>
                  <a:lnTo>
                    <a:pt x="24" y="24"/>
                  </a:lnTo>
                  <a:lnTo>
                    <a:pt x="19" y="29"/>
                  </a:lnTo>
                  <a:lnTo>
                    <a:pt x="14" y="36"/>
                  </a:lnTo>
                  <a:lnTo>
                    <a:pt x="10" y="42"/>
                  </a:lnTo>
                  <a:lnTo>
                    <a:pt x="7" y="50"/>
                  </a:lnTo>
                  <a:lnTo>
                    <a:pt x="3" y="57"/>
                  </a:lnTo>
                  <a:lnTo>
                    <a:pt x="1" y="65"/>
                  </a:lnTo>
                  <a:lnTo>
                    <a:pt x="0" y="74"/>
                  </a:lnTo>
                  <a:lnTo>
                    <a:pt x="0" y="82"/>
                  </a:lnTo>
                  <a:lnTo>
                    <a:pt x="0" y="82"/>
                  </a:lnTo>
                  <a:lnTo>
                    <a:pt x="0" y="578"/>
                  </a:lnTo>
                  <a:lnTo>
                    <a:pt x="0" y="586"/>
                  </a:lnTo>
                  <a:lnTo>
                    <a:pt x="1" y="595"/>
                  </a:lnTo>
                  <a:lnTo>
                    <a:pt x="3" y="603"/>
                  </a:lnTo>
                  <a:lnTo>
                    <a:pt x="7" y="610"/>
                  </a:lnTo>
                  <a:lnTo>
                    <a:pt x="10" y="617"/>
                  </a:lnTo>
                  <a:lnTo>
                    <a:pt x="14" y="625"/>
                  </a:lnTo>
                  <a:lnTo>
                    <a:pt x="19" y="631"/>
                  </a:lnTo>
                  <a:lnTo>
                    <a:pt x="24" y="636"/>
                  </a:lnTo>
                  <a:lnTo>
                    <a:pt x="31" y="641"/>
                  </a:lnTo>
                  <a:lnTo>
                    <a:pt x="37" y="647"/>
                  </a:lnTo>
                  <a:lnTo>
                    <a:pt x="43" y="651"/>
                  </a:lnTo>
                  <a:lnTo>
                    <a:pt x="50" y="654"/>
                  </a:lnTo>
                  <a:lnTo>
                    <a:pt x="59" y="657"/>
                  </a:lnTo>
                  <a:lnTo>
                    <a:pt x="66" y="659"/>
                  </a:lnTo>
                  <a:lnTo>
                    <a:pt x="74" y="660"/>
                  </a:lnTo>
                  <a:lnTo>
                    <a:pt x="83" y="661"/>
                  </a:lnTo>
                  <a:lnTo>
                    <a:pt x="83" y="661"/>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89" name="Freeform 117"/>
            <p:cNvSpPr>
              <a:spLocks/>
            </p:cNvSpPr>
            <p:nvPr/>
          </p:nvSpPr>
          <p:spPr bwMode="auto">
            <a:xfrm>
              <a:off x="387" y="767"/>
              <a:ext cx="750" cy="255"/>
            </a:xfrm>
            <a:custGeom>
              <a:avLst/>
              <a:gdLst>
                <a:gd name="T0" fmla="*/ 1901 w 1985"/>
                <a:gd name="T1" fmla="*/ 661 h 661"/>
                <a:gd name="T2" fmla="*/ 1918 w 1985"/>
                <a:gd name="T3" fmla="*/ 659 h 661"/>
                <a:gd name="T4" fmla="*/ 1934 w 1985"/>
                <a:gd name="T5" fmla="*/ 654 h 661"/>
                <a:gd name="T6" fmla="*/ 1948 w 1985"/>
                <a:gd name="T7" fmla="*/ 647 h 661"/>
                <a:gd name="T8" fmla="*/ 1961 w 1985"/>
                <a:gd name="T9" fmla="*/ 636 h 661"/>
                <a:gd name="T10" fmla="*/ 1970 w 1985"/>
                <a:gd name="T11" fmla="*/ 625 h 661"/>
                <a:gd name="T12" fmla="*/ 1979 w 1985"/>
                <a:gd name="T13" fmla="*/ 610 h 661"/>
                <a:gd name="T14" fmla="*/ 1983 w 1985"/>
                <a:gd name="T15" fmla="*/ 595 h 661"/>
                <a:gd name="T16" fmla="*/ 1985 w 1985"/>
                <a:gd name="T17" fmla="*/ 578 h 661"/>
                <a:gd name="T18" fmla="*/ 1985 w 1985"/>
                <a:gd name="T19" fmla="*/ 578 h 661"/>
                <a:gd name="T20" fmla="*/ 1984 w 1985"/>
                <a:gd name="T21" fmla="*/ 74 h 661"/>
                <a:gd name="T22" fmla="*/ 1981 w 1985"/>
                <a:gd name="T23" fmla="*/ 57 h 661"/>
                <a:gd name="T24" fmla="*/ 1974 w 1985"/>
                <a:gd name="T25" fmla="*/ 42 h 661"/>
                <a:gd name="T26" fmla="*/ 1966 w 1985"/>
                <a:gd name="T27" fmla="*/ 29 h 661"/>
                <a:gd name="T28" fmla="*/ 1955 w 1985"/>
                <a:gd name="T29" fmla="*/ 18 h 661"/>
                <a:gd name="T30" fmla="*/ 1941 w 1985"/>
                <a:gd name="T31" fmla="*/ 9 h 661"/>
                <a:gd name="T32" fmla="*/ 1926 w 1985"/>
                <a:gd name="T33" fmla="*/ 3 h 661"/>
                <a:gd name="T34" fmla="*/ 1911 w 1985"/>
                <a:gd name="T35" fmla="*/ 0 h 661"/>
                <a:gd name="T36" fmla="*/ 83 w 1985"/>
                <a:gd name="T37" fmla="*/ 0 h 661"/>
                <a:gd name="T38" fmla="*/ 66 w 1985"/>
                <a:gd name="T39" fmla="*/ 1 h 661"/>
                <a:gd name="T40" fmla="*/ 50 w 1985"/>
                <a:gd name="T41" fmla="*/ 6 h 661"/>
                <a:gd name="T42" fmla="*/ 37 w 1985"/>
                <a:gd name="T43" fmla="*/ 13 h 661"/>
                <a:gd name="T44" fmla="*/ 24 w 1985"/>
                <a:gd name="T45" fmla="*/ 24 h 661"/>
                <a:gd name="T46" fmla="*/ 14 w 1985"/>
                <a:gd name="T47" fmla="*/ 36 h 661"/>
                <a:gd name="T48" fmla="*/ 7 w 1985"/>
                <a:gd name="T49" fmla="*/ 50 h 661"/>
                <a:gd name="T50" fmla="*/ 1 w 1985"/>
                <a:gd name="T51" fmla="*/ 65 h 661"/>
                <a:gd name="T52" fmla="*/ 0 w 1985"/>
                <a:gd name="T53" fmla="*/ 82 h 661"/>
                <a:gd name="T54" fmla="*/ 0 w 1985"/>
                <a:gd name="T55" fmla="*/ 578 h 661"/>
                <a:gd name="T56" fmla="*/ 1 w 1985"/>
                <a:gd name="T57" fmla="*/ 595 h 661"/>
                <a:gd name="T58" fmla="*/ 7 w 1985"/>
                <a:gd name="T59" fmla="*/ 610 h 661"/>
                <a:gd name="T60" fmla="*/ 14 w 1985"/>
                <a:gd name="T61" fmla="*/ 625 h 661"/>
                <a:gd name="T62" fmla="*/ 24 w 1985"/>
                <a:gd name="T63" fmla="*/ 636 h 661"/>
                <a:gd name="T64" fmla="*/ 37 w 1985"/>
                <a:gd name="T65" fmla="*/ 647 h 661"/>
                <a:gd name="T66" fmla="*/ 50 w 1985"/>
                <a:gd name="T67" fmla="*/ 654 h 661"/>
                <a:gd name="T68" fmla="*/ 66 w 1985"/>
                <a:gd name="T69" fmla="*/ 659 h 661"/>
                <a:gd name="T70" fmla="*/ 83 w 1985"/>
                <a:gd name="T7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85" h="661">
                  <a:moveTo>
                    <a:pt x="83" y="661"/>
                  </a:moveTo>
                  <a:lnTo>
                    <a:pt x="1901" y="661"/>
                  </a:lnTo>
                  <a:lnTo>
                    <a:pt x="1911" y="660"/>
                  </a:lnTo>
                  <a:lnTo>
                    <a:pt x="1918" y="659"/>
                  </a:lnTo>
                  <a:lnTo>
                    <a:pt x="1926" y="657"/>
                  </a:lnTo>
                  <a:lnTo>
                    <a:pt x="1934" y="654"/>
                  </a:lnTo>
                  <a:lnTo>
                    <a:pt x="1941" y="651"/>
                  </a:lnTo>
                  <a:lnTo>
                    <a:pt x="1948" y="647"/>
                  </a:lnTo>
                  <a:lnTo>
                    <a:pt x="1955" y="641"/>
                  </a:lnTo>
                  <a:lnTo>
                    <a:pt x="1961" y="636"/>
                  </a:lnTo>
                  <a:lnTo>
                    <a:pt x="1966" y="631"/>
                  </a:lnTo>
                  <a:lnTo>
                    <a:pt x="1970" y="625"/>
                  </a:lnTo>
                  <a:lnTo>
                    <a:pt x="1974" y="617"/>
                  </a:lnTo>
                  <a:lnTo>
                    <a:pt x="1979" y="610"/>
                  </a:lnTo>
                  <a:lnTo>
                    <a:pt x="1981" y="603"/>
                  </a:lnTo>
                  <a:lnTo>
                    <a:pt x="1983" y="595"/>
                  </a:lnTo>
                  <a:lnTo>
                    <a:pt x="1984" y="586"/>
                  </a:lnTo>
                  <a:lnTo>
                    <a:pt x="1985" y="578"/>
                  </a:lnTo>
                  <a:lnTo>
                    <a:pt x="1985" y="578"/>
                  </a:lnTo>
                  <a:lnTo>
                    <a:pt x="1985" y="578"/>
                  </a:lnTo>
                  <a:lnTo>
                    <a:pt x="1985" y="82"/>
                  </a:lnTo>
                  <a:lnTo>
                    <a:pt x="1984" y="74"/>
                  </a:lnTo>
                  <a:lnTo>
                    <a:pt x="1983" y="65"/>
                  </a:lnTo>
                  <a:lnTo>
                    <a:pt x="1981" y="57"/>
                  </a:lnTo>
                  <a:lnTo>
                    <a:pt x="1979" y="50"/>
                  </a:lnTo>
                  <a:lnTo>
                    <a:pt x="1974" y="42"/>
                  </a:lnTo>
                  <a:lnTo>
                    <a:pt x="1970" y="36"/>
                  </a:lnTo>
                  <a:lnTo>
                    <a:pt x="1966" y="29"/>
                  </a:lnTo>
                  <a:lnTo>
                    <a:pt x="1961" y="24"/>
                  </a:lnTo>
                  <a:lnTo>
                    <a:pt x="1955" y="18"/>
                  </a:lnTo>
                  <a:lnTo>
                    <a:pt x="1948" y="13"/>
                  </a:lnTo>
                  <a:lnTo>
                    <a:pt x="1941" y="9"/>
                  </a:lnTo>
                  <a:lnTo>
                    <a:pt x="1934" y="6"/>
                  </a:lnTo>
                  <a:lnTo>
                    <a:pt x="1926" y="3"/>
                  </a:lnTo>
                  <a:lnTo>
                    <a:pt x="1918" y="1"/>
                  </a:lnTo>
                  <a:lnTo>
                    <a:pt x="1911" y="0"/>
                  </a:lnTo>
                  <a:lnTo>
                    <a:pt x="1901" y="0"/>
                  </a:lnTo>
                  <a:lnTo>
                    <a:pt x="83" y="0"/>
                  </a:lnTo>
                  <a:lnTo>
                    <a:pt x="74" y="0"/>
                  </a:lnTo>
                  <a:lnTo>
                    <a:pt x="66" y="1"/>
                  </a:lnTo>
                  <a:lnTo>
                    <a:pt x="59" y="3"/>
                  </a:lnTo>
                  <a:lnTo>
                    <a:pt x="50" y="6"/>
                  </a:lnTo>
                  <a:lnTo>
                    <a:pt x="43" y="9"/>
                  </a:lnTo>
                  <a:lnTo>
                    <a:pt x="37" y="13"/>
                  </a:lnTo>
                  <a:lnTo>
                    <a:pt x="31" y="18"/>
                  </a:lnTo>
                  <a:lnTo>
                    <a:pt x="24" y="24"/>
                  </a:lnTo>
                  <a:lnTo>
                    <a:pt x="19" y="29"/>
                  </a:lnTo>
                  <a:lnTo>
                    <a:pt x="14" y="36"/>
                  </a:lnTo>
                  <a:lnTo>
                    <a:pt x="10" y="42"/>
                  </a:lnTo>
                  <a:lnTo>
                    <a:pt x="7" y="50"/>
                  </a:lnTo>
                  <a:lnTo>
                    <a:pt x="3" y="57"/>
                  </a:lnTo>
                  <a:lnTo>
                    <a:pt x="1" y="65"/>
                  </a:lnTo>
                  <a:lnTo>
                    <a:pt x="0" y="74"/>
                  </a:lnTo>
                  <a:lnTo>
                    <a:pt x="0" y="82"/>
                  </a:lnTo>
                  <a:lnTo>
                    <a:pt x="0" y="82"/>
                  </a:lnTo>
                  <a:lnTo>
                    <a:pt x="0" y="578"/>
                  </a:lnTo>
                  <a:lnTo>
                    <a:pt x="0" y="586"/>
                  </a:lnTo>
                  <a:lnTo>
                    <a:pt x="1" y="595"/>
                  </a:lnTo>
                  <a:lnTo>
                    <a:pt x="3" y="603"/>
                  </a:lnTo>
                  <a:lnTo>
                    <a:pt x="7" y="610"/>
                  </a:lnTo>
                  <a:lnTo>
                    <a:pt x="10" y="617"/>
                  </a:lnTo>
                  <a:lnTo>
                    <a:pt x="14" y="625"/>
                  </a:lnTo>
                  <a:lnTo>
                    <a:pt x="19" y="631"/>
                  </a:lnTo>
                  <a:lnTo>
                    <a:pt x="24" y="636"/>
                  </a:lnTo>
                  <a:lnTo>
                    <a:pt x="31" y="641"/>
                  </a:lnTo>
                  <a:lnTo>
                    <a:pt x="37" y="647"/>
                  </a:lnTo>
                  <a:lnTo>
                    <a:pt x="43" y="651"/>
                  </a:lnTo>
                  <a:lnTo>
                    <a:pt x="50" y="654"/>
                  </a:lnTo>
                  <a:lnTo>
                    <a:pt x="59" y="657"/>
                  </a:lnTo>
                  <a:lnTo>
                    <a:pt x="66" y="659"/>
                  </a:lnTo>
                  <a:lnTo>
                    <a:pt x="74" y="660"/>
                  </a:lnTo>
                  <a:lnTo>
                    <a:pt x="83" y="661"/>
                  </a:lnTo>
                  <a:lnTo>
                    <a:pt x="83" y="6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90" name="Rectangle 118"/>
            <p:cNvSpPr>
              <a:spLocks noChangeArrowheads="1"/>
            </p:cNvSpPr>
            <p:nvPr/>
          </p:nvSpPr>
          <p:spPr bwMode="auto">
            <a:xfrm>
              <a:off x="670" y="793"/>
              <a:ext cx="16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1000</a:t>
              </a:r>
              <a:endParaRPr lang="en-US"/>
            </a:p>
          </p:txBody>
        </p:sp>
        <p:sp>
          <p:nvSpPr>
            <p:cNvPr id="105591" name="Rectangle 119"/>
            <p:cNvSpPr>
              <a:spLocks noChangeArrowheads="1"/>
            </p:cNvSpPr>
            <p:nvPr/>
          </p:nvSpPr>
          <p:spPr bwMode="auto">
            <a:xfrm>
              <a:off x="466" y="895"/>
              <a:ext cx="51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Project Initiation</a:t>
              </a:r>
              <a:endParaRPr lang="en-US"/>
            </a:p>
          </p:txBody>
        </p:sp>
        <p:sp>
          <p:nvSpPr>
            <p:cNvPr id="105592" name="Freeform 120"/>
            <p:cNvSpPr>
              <a:spLocks/>
            </p:cNvSpPr>
            <p:nvPr/>
          </p:nvSpPr>
          <p:spPr bwMode="auto">
            <a:xfrm>
              <a:off x="1699" y="720"/>
              <a:ext cx="749" cy="350"/>
            </a:xfrm>
            <a:custGeom>
              <a:avLst/>
              <a:gdLst>
                <a:gd name="T0" fmla="*/ 1901 w 1985"/>
                <a:gd name="T1" fmla="*/ 909 h 909"/>
                <a:gd name="T2" fmla="*/ 1910 w 1985"/>
                <a:gd name="T3" fmla="*/ 908 h 909"/>
                <a:gd name="T4" fmla="*/ 1926 w 1985"/>
                <a:gd name="T5" fmla="*/ 905 h 909"/>
                <a:gd name="T6" fmla="*/ 1941 w 1985"/>
                <a:gd name="T7" fmla="*/ 899 h 909"/>
                <a:gd name="T8" fmla="*/ 1955 w 1985"/>
                <a:gd name="T9" fmla="*/ 890 h 909"/>
                <a:gd name="T10" fmla="*/ 1965 w 1985"/>
                <a:gd name="T11" fmla="*/ 879 h 909"/>
                <a:gd name="T12" fmla="*/ 1974 w 1985"/>
                <a:gd name="T13" fmla="*/ 865 h 909"/>
                <a:gd name="T14" fmla="*/ 1981 w 1985"/>
                <a:gd name="T15" fmla="*/ 851 h 909"/>
                <a:gd name="T16" fmla="*/ 1984 w 1985"/>
                <a:gd name="T17" fmla="*/ 834 h 909"/>
                <a:gd name="T18" fmla="*/ 1985 w 1985"/>
                <a:gd name="T19" fmla="*/ 826 h 909"/>
                <a:gd name="T20" fmla="*/ 1985 w 1985"/>
                <a:gd name="T21" fmla="*/ 82 h 909"/>
                <a:gd name="T22" fmla="*/ 1983 w 1985"/>
                <a:gd name="T23" fmla="*/ 65 h 909"/>
                <a:gd name="T24" fmla="*/ 1977 w 1985"/>
                <a:gd name="T25" fmla="*/ 50 h 909"/>
                <a:gd name="T26" fmla="*/ 1970 w 1985"/>
                <a:gd name="T27" fmla="*/ 36 h 909"/>
                <a:gd name="T28" fmla="*/ 1960 w 1985"/>
                <a:gd name="T29" fmla="*/ 24 h 909"/>
                <a:gd name="T30" fmla="*/ 1948 w 1985"/>
                <a:gd name="T31" fmla="*/ 13 h 909"/>
                <a:gd name="T32" fmla="*/ 1934 w 1985"/>
                <a:gd name="T33" fmla="*/ 6 h 909"/>
                <a:gd name="T34" fmla="*/ 1918 w 1985"/>
                <a:gd name="T35" fmla="*/ 1 h 909"/>
                <a:gd name="T36" fmla="*/ 1901 w 1985"/>
                <a:gd name="T37" fmla="*/ 0 h 909"/>
                <a:gd name="T38" fmla="*/ 74 w 1985"/>
                <a:gd name="T39" fmla="*/ 0 h 909"/>
                <a:gd name="T40" fmla="*/ 58 w 1985"/>
                <a:gd name="T41" fmla="*/ 3 h 909"/>
                <a:gd name="T42" fmla="*/ 43 w 1985"/>
                <a:gd name="T43" fmla="*/ 9 h 909"/>
                <a:gd name="T44" fmla="*/ 30 w 1985"/>
                <a:gd name="T45" fmla="*/ 18 h 909"/>
                <a:gd name="T46" fmla="*/ 19 w 1985"/>
                <a:gd name="T47" fmla="*/ 29 h 909"/>
                <a:gd name="T48" fmla="*/ 10 w 1985"/>
                <a:gd name="T49" fmla="*/ 42 h 909"/>
                <a:gd name="T50" fmla="*/ 3 w 1985"/>
                <a:gd name="T51" fmla="*/ 57 h 909"/>
                <a:gd name="T52" fmla="*/ 0 w 1985"/>
                <a:gd name="T53" fmla="*/ 74 h 909"/>
                <a:gd name="T54" fmla="*/ 0 w 1985"/>
                <a:gd name="T55" fmla="*/ 82 h 909"/>
                <a:gd name="T56" fmla="*/ 0 w 1985"/>
                <a:gd name="T57" fmla="*/ 834 h 909"/>
                <a:gd name="T58" fmla="*/ 3 w 1985"/>
                <a:gd name="T59" fmla="*/ 851 h 909"/>
                <a:gd name="T60" fmla="*/ 10 w 1985"/>
                <a:gd name="T61" fmla="*/ 865 h 909"/>
                <a:gd name="T62" fmla="*/ 19 w 1985"/>
                <a:gd name="T63" fmla="*/ 879 h 909"/>
                <a:gd name="T64" fmla="*/ 30 w 1985"/>
                <a:gd name="T65" fmla="*/ 890 h 909"/>
                <a:gd name="T66" fmla="*/ 43 w 1985"/>
                <a:gd name="T67" fmla="*/ 899 h 909"/>
                <a:gd name="T68" fmla="*/ 58 w 1985"/>
                <a:gd name="T69" fmla="*/ 905 h 909"/>
                <a:gd name="T70" fmla="*/ 74 w 1985"/>
                <a:gd name="T71" fmla="*/ 908 h 909"/>
                <a:gd name="T72" fmla="*/ 83 w 1985"/>
                <a:gd name="T73" fmla="*/ 90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5" h="909">
                  <a:moveTo>
                    <a:pt x="83" y="909"/>
                  </a:moveTo>
                  <a:lnTo>
                    <a:pt x="1901" y="909"/>
                  </a:lnTo>
                  <a:lnTo>
                    <a:pt x="1901" y="909"/>
                  </a:lnTo>
                  <a:lnTo>
                    <a:pt x="1910" y="908"/>
                  </a:lnTo>
                  <a:lnTo>
                    <a:pt x="1918" y="907"/>
                  </a:lnTo>
                  <a:lnTo>
                    <a:pt x="1926" y="905"/>
                  </a:lnTo>
                  <a:lnTo>
                    <a:pt x="1934" y="903"/>
                  </a:lnTo>
                  <a:lnTo>
                    <a:pt x="1941" y="899"/>
                  </a:lnTo>
                  <a:lnTo>
                    <a:pt x="1948" y="895"/>
                  </a:lnTo>
                  <a:lnTo>
                    <a:pt x="1955" y="890"/>
                  </a:lnTo>
                  <a:lnTo>
                    <a:pt x="1960" y="885"/>
                  </a:lnTo>
                  <a:lnTo>
                    <a:pt x="1965" y="879"/>
                  </a:lnTo>
                  <a:lnTo>
                    <a:pt x="1970" y="873"/>
                  </a:lnTo>
                  <a:lnTo>
                    <a:pt x="1974" y="865"/>
                  </a:lnTo>
                  <a:lnTo>
                    <a:pt x="1977" y="858"/>
                  </a:lnTo>
                  <a:lnTo>
                    <a:pt x="1981" y="851"/>
                  </a:lnTo>
                  <a:lnTo>
                    <a:pt x="1983" y="843"/>
                  </a:lnTo>
                  <a:lnTo>
                    <a:pt x="1984" y="834"/>
                  </a:lnTo>
                  <a:lnTo>
                    <a:pt x="1985" y="826"/>
                  </a:lnTo>
                  <a:lnTo>
                    <a:pt x="1985" y="826"/>
                  </a:lnTo>
                  <a:lnTo>
                    <a:pt x="1985" y="826"/>
                  </a:lnTo>
                  <a:lnTo>
                    <a:pt x="1985" y="82"/>
                  </a:lnTo>
                  <a:lnTo>
                    <a:pt x="1984" y="74"/>
                  </a:lnTo>
                  <a:lnTo>
                    <a:pt x="1983" y="65"/>
                  </a:lnTo>
                  <a:lnTo>
                    <a:pt x="1981" y="57"/>
                  </a:lnTo>
                  <a:lnTo>
                    <a:pt x="1977" y="50"/>
                  </a:lnTo>
                  <a:lnTo>
                    <a:pt x="1974" y="42"/>
                  </a:lnTo>
                  <a:lnTo>
                    <a:pt x="1970" y="36"/>
                  </a:lnTo>
                  <a:lnTo>
                    <a:pt x="1965" y="29"/>
                  </a:lnTo>
                  <a:lnTo>
                    <a:pt x="1960" y="24"/>
                  </a:lnTo>
                  <a:lnTo>
                    <a:pt x="1955" y="18"/>
                  </a:lnTo>
                  <a:lnTo>
                    <a:pt x="1948" y="13"/>
                  </a:lnTo>
                  <a:lnTo>
                    <a:pt x="1941" y="9"/>
                  </a:lnTo>
                  <a:lnTo>
                    <a:pt x="1934" y="6"/>
                  </a:lnTo>
                  <a:lnTo>
                    <a:pt x="1926" y="3"/>
                  </a:lnTo>
                  <a:lnTo>
                    <a:pt x="1918" y="1"/>
                  </a:lnTo>
                  <a:lnTo>
                    <a:pt x="1910" y="0"/>
                  </a:lnTo>
                  <a:lnTo>
                    <a:pt x="1901" y="0"/>
                  </a:lnTo>
                  <a:lnTo>
                    <a:pt x="83" y="0"/>
                  </a:lnTo>
                  <a:lnTo>
                    <a:pt x="74" y="0"/>
                  </a:lnTo>
                  <a:lnTo>
                    <a:pt x="66" y="1"/>
                  </a:lnTo>
                  <a:lnTo>
                    <a:pt x="58" y="3"/>
                  </a:lnTo>
                  <a:lnTo>
                    <a:pt x="50" y="6"/>
                  </a:lnTo>
                  <a:lnTo>
                    <a:pt x="43" y="9"/>
                  </a:lnTo>
                  <a:lnTo>
                    <a:pt x="37" y="13"/>
                  </a:lnTo>
                  <a:lnTo>
                    <a:pt x="30" y="18"/>
                  </a:lnTo>
                  <a:lnTo>
                    <a:pt x="24" y="24"/>
                  </a:lnTo>
                  <a:lnTo>
                    <a:pt x="19" y="29"/>
                  </a:lnTo>
                  <a:lnTo>
                    <a:pt x="14" y="36"/>
                  </a:lnTo>
                  <a:lnTo>
                    <a:pt x="10" y="42"/>
                  </a:lnTo>
                  <a:lnTo>
                    <a:pt x="7" y="50"/>
                  </a:lnTo>
                  <a:lnTo>
                    <a:pt x="3" y="57"/>
                  </a:lnTo>
                  <a:lnTo>
                    <a:pt x="1" y="65"/>
                  </a:lnTo>
                  <a:lnTo>
                    <a:pt x="0" y="74"/>
                  </a:lnTo>
                  <a:lnTo>
                    <a:pt x="0" y="82"/>
                  </a:lnTo>
                  <a:lnTo>
                    <a:pt x="0" y="82"/>
                  </a:lnTo>
                  <a:lnTo>
                    <a:pt x="0" y="826"/>
                  </a:lnTo>
                  <a:lnTo>
                    <a:pt x="0" y="834"/>
                  </a:lnTo>
                  <a:lnTo>
                    <a:pt x="1" y="843"/>
                  </a:lnTo>
                  <a:lnTo>
                    <a:pt x="3" y="851"/>
                  </a:lnTo>
                  <a:lnTo>
                    <a:pt x="7" y="858"/>
                  </a:lnTo>
                  <a:lnTo>
                    <a:pt x="10" y="865"/>
                  </a:lnTo>
                  <a:lnTo>
                    <a:pt x="14" y="873"/>
                  </a:lnTo>
                  <a:lnTo>
                    <a:pt x="19" y="879"/>
                  </a:lnTo>
                  <a:lnTo>
                    <a:pt x="24" y="885"/>
                  </a:lnTo>
                  <a:lnTo>
                    <a:pt x="30" y="890"/>
                  </a:lnTo>
                  <a:lnTo>
                    <a:pt x="37" y="895"/>
                  </a:lnTo>
                  <a:lnTo>
                    <a:pt x="43" y="899"/>
                  </a:lnTo>
                  <a:lnTo>
                    <a:pt x="50" y="903"/>
                  </a:lnTo>
                  <a:lnTo>
                    <a:pt x="58" y="905"/>
                  </a:lnTo>
                  <a:lnTo>
                    <a:pt x="66" y="907"/>
                  </a:lnTo>
                  <a:lnTo>
                    <a:pt x="74" y="908"/>
                  </a:lnTo>
                  <a:lnTo>
                    <a:pt x="83" y="909"/>
                  </a:lnTo>
                  <a:lnTo>
                    <a:pt x="83" y="909"/>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93" name="Freeform 121"/>
            <p:cNvSpPr>
              <a:spLocks/>
            </p:cNvSpPr>
            <p:nvPr/>
          </p:nvSpPr>
          <p:spPr bwMode="auto">
            <a:xfrm>
              <a:off x="1699" y="720"/>
              <a:ext cx="749" cy="350"/>
            </a:xfrm>
            <a:custGeom>
              <a:avLst/>
              <a:gdLst>
                <a:gd name="T0" fmla="*/ 1901 w 1985"/>
                <a:gd name="T1" fmla="*/ 909 h 909"/>
                <a:gd name="T2" fmla="*/ 1910 w 1985"/>
                <a:gd name="T3" fmla="*/ 908 h 909"/>
                <a:gd name="T4" fmla="*/ 1926 w 1985"/>
                <a:gd name="T5" fmla="*/ 905 h 909"/>
                <a:gd name="T6" fmla="*/ 1941 w 1985"/>
                <a:gd name="T7" fmla="*/ 899 h 909"/>
                <a:gd name="T8" fmla="*/ 1955 w 1985"/>
                <a:gd name="T9" fmla="*/ 890 h 909"/>
                <a:gd name="T10" fmla="*/ 1965 w 1985"/>
                <a:gd name="T11" fmla="*/ 879 h 909"/>
                <a:gd name="T12" fmla="*/ 1974 w 1985"/>
                <a:gd name="T13" fmla="*/ 865 h 909"/>
                <a:gd name="T14" fmla="*/ 1981 w 1985"/>
                <a:gd name="T15" fmla="*/ 851 h 909"/>
                <a:gd name="T16" fmla="*/ 1984 w 1985"/>
                <a:gd name="T17" fmla="*/ 834 h 909"/>
                <a:gd name="T18" fmla="*/ 1985 w 1985"/>
                <a:gd name="T19" fmla="*/ 826 h 909"/>
                <a:gd name="T20" fmla="*/ 1985 w 1985"/>
                <a:gd name="T21" fmla="*/ 82 h 909"/>
                <a:gd name="T22" fmla="*/ 1983 w 1985"/>
                <a:gd name="T23" fmla="*/ 65 h 909"/>
                <a:gd name="T24" fmla="*/ 1977 w 1985"/>
                <a:gd name="T25" fmla="*/ 50 h 909"/>
                <a:gd name="T26" fmla="*/ 1970 w 1985"/>
                <a:gd name="T27" fmla="*/ 36 h 909"/>
                <a:gd name="T28" fmla="*/ 1960 w 1985"/>
                <a:gd name="T29" fmla="*/ 24 h 909"/>
                <a:gd name="T30" fmla="*/ 1948 w 1985"/>
                <a:gd name="T31" fmla="*/ 13 h 909"/>
                <a:gd name="T32" fmla="*/ 1934 w 1985"/>
                <a:gd name="T33" fmla="*/ 6 h 909"/>
                <a:gd name="T34" fmla="*/ 1918 w 1985"/>
                <a:gd name="T35" fmla="*/ 1 h 909"/>
                <a:gd name="T36" fmla="*/ 1901 w 1985"/>
                <a:gd name="T37" fmla="*/ 0 h 909"/>
                <a:gd name="T38" fmla="*/ 74 w 1985"/>
                <a:gd name="T39" fmla="*/ 0 h 909"/>
                <a:gd name="T40" fmla="*/ 58 w 1985"/>
                <a:gd name="T41" fmla="*/ 3 h 909"/>
                <a:gd name="T42" fmla="*/ 43 w 1985"/>
                <a:gd name="T43" fmla="*/ 9 h 909"/>
                <a:gd name="T44" fmla="*/ 30 w 1985"/>
                <a:gd name="T45" fmla="*/ 18 h 909"/>
                <a:gd name="T46" fmla="*/ 19 w 1985"/>
                <a:gd name="T47" fmla="*/ 29 h 909"/>
                <a:gd name="T48" fmla="*/ 10 w 1985"/>
                <a:gd name="T49" fmla="*/ 42 h 909"/>
                <a:gd name="T50" fmla="*/ 3 w 1985"/>
                <a:gd name="T51" fmla="*/ 57 h 909"/>
                <a:gd name="T52" fmla="*/ 0 w 1985"/>
                <a:gd name="T53" fmla="*/ 74 h 909"/>
                <a:gd name="T54" fmla="*/ 0 w 1985"/>
                <a:gd name="T55" fmla="*/ 82 h 909"/>
                <a:gd name="T56" fmla="*/ 0 w 1985"/>
                <a:gd name="T57" fmla="*/ 834 h 909"/>
                <a:gd name="T58" fmla="*/ 3 w 1985"/>
                <a:gd name="T59" fmla="*/ 851 h 909"/>
                <a:gd name="T60" fmla="*/ 10 w 1985"/>
                <a:gd name="T61" fmla="*/ 865 h 909"/>
                <a:gd name="T62" fmla="*/ 19 w 1985"/>
                <a:gd name="T63" fmla="*/ 879 h 909"/>
                <a:gd name="T64" fmla="*/ 30 w 1985"/>
                <a:gd name="T65" fmla="*/ 890 h 909"/>
                <a:gd name="T66" fmla="*/ 43 w 1985"/>
                <a:gd name="T67" fmla="*/ 899 h 909"/>
                <a:gd name="T68" fmla="*/ 58 w 1985"/>
                <a:gd name="T69" fmla="*/ 905 h 909"/>
                <a:gd name="T70" fmla="*/ 74 w 1985"/>
                <a:gd name="T71" fmla="*/ 908 h 909"/>
                <a:gd name="T72" fmla="*/ 83 w 1985"/>
                <a:gd name="T73" fmla="*/ 90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5" h="909">
                  <a:moveTo>
                    <a:pt x="83" y="909"/>
                  </a:moveTo>
                  <a:lnTo>
                    <a:pt x="1901" y="909"/>
                  </a:lnTo>
                  <a:lnTo>
                    <a:pt x="1901" y="909"/>
                  </a:lnTo>
                  <a:lnTo>
                    <a:pt x="1910" y="908"/>
                  </a:lnTo>
                  <a:lnTo>
                    <a:pt x="1918" y="907"/>
                  </a:lnTo>
                  <a:lnTo>
                    <a:pt x="1926" y="905"/>
                  </a:lnTo>
                  <a:lnTo>
                    <a:pt x="1934" y="903"/>
                  </a:lnTo>
                  <a:lnTo>
                    <a:pt x="1941" y="899"/>
                  </a:lnTo>
                  <a:lnTo>
                    <a:pt x="1948" y="895"/>
                  </a:lnTo>
                  <a:lnTo>
                    <a:pt x="1955" y="890"/>
                  </a:lnTo>
                  <a:lnTo>
                    <a:pt x="1960" y="885"/>
                  </a:lnTo>
                  <a:lnTo>
                    <a:pt x="1965" y="879"/>
                  </a:lnTo>
                  <a:lnTo>
                    <a:pt x="1970" y="873"/>
                  </a:lnTo>
                  <a:lnTo>
                    <a:pt x="1974" y="865"/>
                  </a:lnTo>
                  <a:lnTo>
                    <a:pt x="1977" y="858"/>
                  </a:lnTo>
                  <a:lnTo>
                    <a:pt x="1981" y="851"/>
                  </a:lnTo>
                  <a:lnTo>
                    <a:pt x="1983" y="843"/>
                  </a:lnTo>
                  <a:lnTo>
                    <a:pt x="1984" y="834"/>
                  </a:lnTo>
                  <a:lnTo>
                    <a:pt x="1985" y="826"/>
                  </a:lnTo>
                  <a:lnTo>
                    <a:pt x="1985" y="826"/>
                  </a:lnTo>
                  <a:lnTo>
                    <a:pt x="1985" y="826"/>
                  </a:lnTo>
                  <a:lnTo>
                    <a:pt x="1985" y="82"/>
                  </a:lnTo>
                  <a:lnTo>
                    <a:pt x="1984" y="74"/>
                  </a:lnTo>
                  <a:lnTo>
                    <a:pt x="1983" y="65"/>
                  </a:lnTo>
                  <a:lnTo>
                    <a:pt x="1981" y="57"/>
                  </a:lnTo>
                  <a:lnTo>
                    <a:pt x="1977" y="50"/>
                  </a:lnTo>
                  <a:lnTo>
                    <a:pt x="1974" y="42"/>
                  </a:lnTo>
                  <a:lnTo>
                    <a:pt x="1970" y="36"/>
                  </a:lnTo>
                  <a:lnTo>
                    <a:pt x="1965" y="29"/>
                  </a:lnTo>
                  <a:lnTo>
                    <a:pt x="1960" y="24"/>
                  </a:lnTo>
                  <a:lnTo>
                    <a:pt x="1955" y="18"/>
                  </a:lnTo>
                  <a:lnTo>
                    <a:pt x="1948" y="13"/>
                  </a:lnTo>
                  <a:lnTo>
                    <a:pt x="1941" y="9"/>
                  </a:lnTo>
                  <a:lnTo>
                    <a:pt x="1934" y="6"/>
                  </a:lnTo>
                  <a:lnTo>
                    <a:pt x="1926" y="3"/>
                  </a:lnTo>
                  <a:lnTo>
                    <a:pt x="1918" y="1"/>
                  </a:lnTo>
                  <a:lnTo>
                    <a:pt x="1910" y="0"/>
                  </a:lnTo>
                  <a:lnTo>
                    <a:pt x="1901" y="0"/>
                  </a:lnTo>
                  <a:lnTo>
                    <a:pt x="83" y="0"/>
                  </a:lnTo>
                  <a:lnTo>
                    <a:pt x="74" y="0"/>
                  </a:lnTo>
                  <a:lnTo>
                    <a:pt x="66" y="1"/>
                  </a:lnTo>
                  <a:lnTo>
                    <a:pt x="58" y="3"/>
                  </a:lnTo>
                  <a:lnTo>
                    <a:pt x="50" y="6"/>
                  </a:lnTo>
                  <a:lnTo>
                    <a:pt x="43" y="9"/>
                  </a:lnTo>
                  <a:lnTo>
                    <a:pt x="37" y="13"/>
                  </a:lnTo>
                  <a:lnTo>
                    <a:pt x="30" y="18"/>
                  </a:lnTo>
                  <a:lnTo>
                    <a:pt x="24" y="24"/>
                  </a:lnTo>
                  <a:lnTo>
                    <a:pt x="19" y="29"/>
                  </a:lnTo>
                  <a:lnTo>
                    <a:pt x="14" y="36"/>
                  </a:lnTo>
                  <a:lnTo>
                    <a:pt x="10" y="42"/>
                  </a:lnTo>
                  <a:lnTo>
                    <a:pt x="7" y="50"/>
                  </a:lnTo>
                  <a:lnTo>
                    <a:pt x="3" y="57"/>
                  </a:lnTo>
                  <a:lnTo>
                    <a:pt x="1" y="65"/>
                  </a:lnTo>
                  <a:lnTo>
                    <a:pt x="0" y="74"/>
                  </a:lnTo>
                  <a:lnTo>
                    <a:pt x="0" y="82"/>
                  </a:lnTo>
                  <a:lnTo>
                    <a:pt x="0" y="82"/>
                  </a:lnTo>
                  <a:lnTo>
                    <a:pt x="0" y="826"/>
                  </a:lnTo>
                  <a:lnTo>
                    <a:pt x="0" y="834"/>
                  </a:lnTo>
                  <a:lnTo>
                    <a:pt x="1" y="843"/>
                  </a:lnTo>
                  <a:lnTo>
                    <a:pt x="3" y="851"/>
                  </a:lnTo>
                  <a:lnTo>
                    <a:pt x="7" y="858"/>
                  </a:lnTo>
                  <a:lnTo>
                    <a:pt x="10" y="865"/>
                  </a:lnTo>
                  <a:lnTo>
                    <a:pt x="14" y="873"/>
                  </a:lnTo>
                  <a:lnTo>
                    <a:pt x="19" y="879"/>
                  </a:lnTo>
                  <a:lnTo>
                    <a:pt x="24" y="885"/>
                  </a:lnTo>
                  <a:lnTo>
                    <a:pt x="30" y="890"/>
                  </a:lnTo>
                  <a:lnTo>
                    <a:pt x="37" y="895"/>
                  </a:lnTo>
                  <a:lnTo>
                    <a:pt x="43" y="899"/>
                  </a:lnTo>
                  <a:lnTo>
                    <a:pt x="50" y="903"/>
                  </a:lnTo>
                  <a:lnTo>
                    <a:pt x="58" y="905"/>
                  </a:lnTo>
                  <a:lnTo>
                    <a:pt x="66" y="907"/>
                  </a:lnTo>
                  <a:lnTo>
                    <a:pt x="74" y="908"/>
                  </a:lnTo>
                  <a:lnTo>
                    <a:pt x="83" y="909"/>
                  </a:lnTo>
                  <a:lnTo>
                    <a:pt x="83" y="909"/>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94" name="Rectangle 122"/>
            <p:cNvSpPr>
              <a:spLocks noChangeArrowheads="1"/>
            </p:cNvSpPr>
            <p:nvPr/>
          </p:nvSpPr>
          <p:spPr bwMode="auto">
            <a:xfrm>
              <a:off x="1982" y="742"/>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2000</a:t>
              </a:r>
              <a:endParaRPr lang="en-US"/>
            </a:p>
          </p:txBody>
        </p:sp>
        <p:sp>
          <p:nvSpPr>
            <p:cNvPr id="105595" name="Rectangle 123"/>
            <p:cNvSpPr>
              <a:spLocks noChangeArrowheads="1"/>
            </p:cNvSpPr>
            <p:nvPr/>
          </p:nvSpPr>
          <p:spPr bwMode="auto">
            <a:xfrm>
              <a:off x="1815" y="844"/>
              <a:ext cx="4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Requirements</a:t>
              </a:r>
              <a:endParaRPr lang="en-US"/>
            </a:p>
          </p:txBody>
        </p:sp>
        <p:sp>
          <p:nvSpPr>
            <p:cNvPr id="105596" name="Rectangle 124"/>
            <p:cNvSpPr>
              <a:spLocks noChangeArrowheads="1"/>
            </p:cNvSpPr>
            <p:nvPr/>
          </p:nvSpPr>
          <p:spPr bwMode="auto">
            <a:xfrm>
              <a:off x="1900" y="946"/>
              <a:ext cx="3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Definition</a:t>
              </a:r>
              <a:endParaRPr lang="en-US"/>
            </a:p>
          </p:txBody>
        </p:sp>
        <p:sp>
          <p:nvSpPr>
            <p:cNvPr id="105597" name="Freeform 125"/>
            <p:cNvSpPr>
              <a:spLocks/>
            </p:cNvSpPr>
            <p:nvPr/>
          </p:nvSpPr>
          <p:spPr bwMode="auto">
            <a:xfrm>
              <a:off x="3058" y="767"/>
              <a:ext cx="749" cy="255"/>
            </a:xfrm>
            <a:custGeom>
              <a:avLst/>
              <a:gdLst>
                <a:gd name="T0" fmla="*/ 1901 w 1985"/>
                <a:gd name="T1" fmla="*/ 661 h 661"/>
                <a:gd name="T2" fmla="*/ 1910 w 1985"/>
                <a:gd name="T3" fmla="*/ 661 h 661"/>
                <a:gd name="T4" fmla="*/ 1926 w 1985"/>
                <a:gd name="T5" fmla="*/ 657 h 661"/>
                <a:gd name="T6" fmla="*/ 1941 w 1985"/>
                <a:gd name="T7" fmla="*/ 651 h 661"/>
                <a:gd name="T8" fmla="*/ 1955 w 1985"/>
                <a:gd name="T9" fmla="*/ 642 h 661"/>
                <a:gd name="T10" fmla="*/ 1965 w 1985"/>
                <a:gd name="T11" fmla="*/ 631 h 661"/>
                <a:gd name="T12" fmla="*/ 1974 w 1985"/>
                <a:gd name="T13" fmla="*/ 617 h 661"/>
                <a:gd name="T14" fmla="*/ 1981 w 1985"/>
                <a:gd name="T15" fmla="*/ 603 h 661"/>
                <a:gd name="T16" fmla="*/ 1984 w 1985"/>
                <a:gd name="T17" fmla="*/ 587 h 661"/>
                <a:gd name="T18" fmla="*/ 1985 w 1985"/>
                <a:gd name="T19" fmla="*/ 579 h 661"/>
                <a:gd name="T20" fmla="*/ 1985 w 1985"/>
                <a:gd name="T21" fmla="*/ 82 h 661"/>
                <a:gd name="T22" fmla="*/ 1984 w 1985"/>
                <a:gd name="T23" fmla="*/ 74 h 661"/>
                <a:gd name="T24" fmla="*/ 1981 w 1985"/>
                <a:gd name="T25" fmla="*/ 58 h 661"/>
                <a:gd name="T26" fmla="*/ 1974 w 1985"/>
                <a:gd name="T27" fmla="*/ 42 h 661"/>
                <a:gd name="T28" fmla="*/ 1965 w 1985"/>
                <a:gd name="T29" fmla="*/ 30 h 661"/>
                <a:gd name="T30" fmla="*/ 1955 w 1985"/>
                <a:gd name="T31" fmla="*/ 18 h 661"/>
                <a:gd name="T32" fmla="*/ 1941 w 1985"/>
                <a:gd name="T33" fmla="*/ 10 h 661"/>
                <a:gd name="T34" fmla="*/ 1926 w 1985"/>
                <a:gd name="T35" fmla="*/ 4 h 661"/>
                <a:gd name="T36" fmla="*/ 1910 w 1985"/>
                <a:gd name="T37" fmla="*/ 0 h 661"/>
                <a:gd name="T38" fmla="*/ 83 w 1985"/>
                <a:gd name="T39" fmla="*/ 0 h 661"/>
                <a:gd name="T40" fmla="*/ 66 w 1985"/>
                <a:gd name="T41" fmla="*/ 2 h 661"/>
                <a:gd name="T42" fmla="*/ 50 w 1985"/>
                <a:gd name="T43" fmla="*/ 6 h 661"/>
                <a:gd name="T44" fmla="*/ 37 w 1985"/>
                <a:gd name="T45" fmla="*/ 14 h 661"/>
                <a:gd name="T46" fmla="*/ 24 w 1985"/>
                <a:gd name="T47" fmla="*/ 24 h 661"/>
                <a:gd name="T48" fmla="*/ 14 w 1985"/>
                <a:gd name="T49" fmla="*/ 36 h 661"/>
                <a:gd name="T50" fmla="*/ 7 w 1985"/>
                <a:gd name="T51" fmla="*/ 50 h 661"/>
                <a:gd name="T52" fmla="*/ 1 w 1985"/>
                <a:gd name="T53" fmla="*/ 65 h 661"/>
                <a:gd name="T54" fmla="*/ 0 w 1985"/>
                <a:gd name="T55" fmla="*/ 82 h 661"/>
                <a:gd name="T56" fmla="*/ 0 w 1985"/>
                <a:gd name="T57" fmla="*/ 579 h 661"/>
                <a:gd name="T58" fmla="*/ 0 w 1985"/>
                <a:gd name="T59" fmla="*/ 587 h 661"/>
                <a:gd name="T60" fmla="*/ 3 w 1985"/>
                <a:gd name="T61" fmla="*/ 603 h 661"/>
                <a:gd name="T62" fmla="*/ 10 w 1985"/>
                <a:gd name="T63" fmla="*/ 617 h 661"/>
                <a:gd name="T64" fmla="*/ 19 w 1985"/>
                <a:gd name="T65" fmla="*/ 631 h 661"/>
                <a:gd name="T66" fmla="*/ 29 w 1985"/>
                <a:gd name="T67" fmla="*/ 642 h 661"/>
                <a:gd name="T68" fmla="*/ 43 w 1985"/>
                <a:gd name="T69" fmla="*/ 651 h 661"/>
                <a:gd name="T70" fmla="*/ 58 w 1985"/>
                <a:gd name="T71" fmla="*/ 657 h 661"/>
                <a:gd name="T72" fmla="*/ 74 w 1985"/>
                <a:gd name="T73" fmla="*/ 661 h 661"/>
                <a:gd name="T74" fmla="*/ 83 w 1985"/>
                <a:gd name="T75"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5" h="661">
                  <a:moveTo>
                    <a:pt x="83" y="661"/>
                  </a:moveTo>
                  <a:lnTo>
                    <a:pt x="1901" y="661"/>
                  </a:lnTo>
                  <a:lnTo>
                    <a:pt x="1901" y="661"/>
                  </a:lnTo>
                  <a:lnTo>
                    <a:pt x="1910" y="661"/>
                  </a:lnTo>
                  <a:lnTo>
                    <a:pt x="1918" y="659"/>
                  </a:lnTo>
                  <a:lnTo>
                    <a:pt x="1926" y="657"/>
                  </a:lnTo>
                  <a:lnTo>
                    <a:pt x="1934" y="655"/>
                  </a:lnTo>
                  <a:lnTo>
                    <a:pt x="1941" y="651"/>
                  </a:lnTo>
                  <a:lnTo>
                    <a:pt x="1948" y="647"/>
                  </a:lnTo>
                  <a:lnTo>
                    <a:pt x="1955" y="642"/>
                  </a:lnTo>
                  <a:lnTo>
                    <a:pt x="1960" y="637"/>
                  </a:lnTo>
                  <a:lnTo>
                    <a:pt x="1965" y="631"/>
                  </a:lnTo>
                  <a:lnTo>
                    <a:pt x="1970" y="625"/>
                  </a:lnTo>
                  <a:lnTo>
                    <a:pt x="1974" y="617"/>
                  </a:lnTo>
                  <a:lnTo>
                    <a:pt x="1977" y="610"/>
                  </a:lnTo>
                  <a:lnTo>
                    <a:pt x="1981" y="603"/>
                  </a:lnTo>
                  <a:lnTo>
                    <a:pt x="1983" y="595"/>
                  </a:lnTo>
                  <a:lnTo>
                    <a:pt x="1984" y="587"/>
                  </a:lnTo>
                  <a:lnTo>
                    <a:pt x="1985" y="579"/>
                  </a:lnTo>
                  <a:lnTo>
                    <a:pt x="1985" y="579"/>
                  </a:lnTo>
                  <a:lnTo>
                    <a:pt x="1985" y="579"/>
                  </a:lnTo>
                  <a:lnTo>
                    <a:pt x="1985" y="82"/>
                  </a:lnTo>
                  <a:lnTo>
                    <a:pt x="1985" y="82"/>
                  </a:lnTo>
                  <a:lnTo>
                    <a:pt x="1984" y="74"/>
                  </a:lnTo>
                  <a:lnTo>
                    <a:pt x="1983" y="65"/>
                  </a:lnTo>
                  <a:lnTo>
                    <a:pt x="1981" y="58"/>
                  </a:lnTo>
                  <a:lnTo>
                    <a:pt x="1977" y="50"/>
                  </a:lnTo>
                  <a:lnTo>
                    <a:pt x="1974" y="42"/>
                  </a:lnTo>
                  <a:lnTo>
                    <a:pt x="1970" y="36"/>
                  </a:lnTo>
                  <a:lnTo>
                    <a:pt x="1965" y="30"/>
                  </a:lnTo>
                  <a:lnTo>
                    <a:pt x="1960" y="24"/>
                  </a:lnTo>
                  <a:lnTo>
                    <a:pt x="1955" y="18"/>
                  </a:lnTo>
                  <a:lnTo>
                    <a:pt x="1948" y="14"/>
                  </a:lnTo>
                  <a:lnTo>
                    <a:pt x="1941" y="10"/>
                  </a:lnTo>
                  <a:lnTo>
                    <a:pt x="1934" y="6"/>
                  </a:lnTo>
                  <a:lnTo>
                    <a:pt x="1926" y="4"/>
                  </a:lnTo>
                  <a:lnTo>
                    <a:pt x="1918" y="2"/>
                  </a:lnTo>
                  <a:lnTo>
                    <a:pt x="1910" y="0"/>
                  </a:lnTo>
                  <a:lnTo>
                    <a:pt x="1901" y="0"/>
                  </a:lnTo>
                  <a:lnTo>
                    <a:pt x="83" y="0"/>
                  </a:lnTo>
                  <a:lnTo>
                    <a:pt x="74" y="0"/>
                  </a:lnTo>
                  <a:lnTo>
                    <a:pt x="66" y="2"/>
                  </a:lnTo>
                  <a:lnTo>
                    <a:pt x="58" y="4"/>
                  </a:lnTo>
                  <a:lnTo>
                    <a:pt x="50" y="6"/>
                  </a:lnTo>
                  <a:lnTo>
                    <a:pt x="43" y="10"/>
                  </a:lnTo>
                  <a:lnTo>
                    <a:pt x="37" y="14"/>
                  </a:lnTo>
                  <a:lnTo>
                    <a:pt x="29" y="18"/>
                  </a:lnTo>
                  <a:lnTo>
                    <a:pt x="24" y="24"/>
                  </a:lnTo>
                  <a:lnTo>
                    <a:pt x="19" y="30"/>
                  </a:lnTo>
                  <a:lnTo>
                    <a:pt x="14" y="36"/>
                  </a:lnTo>
                  <a:lnTo>
                    <a:pt x="10" y="42"/>
                  </a:lnTo>
                  <a:lnTo>
                    <a:pt x="7" y="50"/>
                  </a:lnTo>
                  <a:lnTo>
                    <a:pt x="3" y="58"/>
                  </a:lnTo>
                  <a:lnTo>
                    <a:pt x="1" y="65"/>
                  </a:lnTo>
                  <a:lnTo>
                    <a:pt x="0" y="74"/>
                  </a:lnTo>
                  <a:lnTo>
                    <a:pt x="0" y="82"/>
                  </a:lnTo>
                  <a:lnTo>
                    <a:pt x="0" y="82"/>
                  </a:lnTo>
                  <a:lnTo>
                    <a:pt x="0" y="579"/>
                  </a:lnTo>
                  <a:lnTo>
                    <a:pt x="0" y="579"/>
                  </a:lnTo>
                  <a:lnTo>
                    <a:pt x="0" y="587"/>
                  </a:lnTo>
                  <a:lnTo>
                    <a:pt x="1" y="595"/>
                  </a:lnTo>
                  <a:lnTo>
                    <a:pt x="3" y="603"/>
                  </a:lnTo>
                  <a:lnTo>
                    <a:pt x="7" y="610"/>
                  </a:lnTo>
                  <a:lnTo>
                    <a:pt x="10" y="617"/>
                  </a:lnTo>
                  <a:lnTo>
                    <a:pt x="14" y="625"/>
                  </a:lnTo>
                  <a:lnTo>
                    <a:pt x="19" y="631"/>
                  </a:lnTo>
                  <a:lnTo>
                    <a:pt x="24" y="637"/>
                  </a:lnTo>
                  <a:lnTo>
                    <a:pt x="29" y="642"/>
                  </a:lnTo>
                  <a:lnTo>
                    <a:pt x="37" y="647"/>
                  </a:lnTo>
                  <a:lnTo>
                    <a:pt x="43" y="651"/>
                  </a:lnTo>
                  <a:lnTo>
                    <a:pt x="50" y="655"/>
                  </a:lnTo>
                  <a:lnTo>
                    <a:pt x="58" y="657"/>
                  </a:lnTo>
                  <a:lnTo>
                    <a:pt x="66" y="659"/>
                  </a:lnTo>
                  <a:lnTo>
                    <a:pt x="74" y="661"/>
                  </a:lnTo>
                  <a:lnTo>
                    <a:pt x="83" y="661"/>
                  </a:lnTo>
                  <a:lnTo>
                    <a:pt x="83" y="661"/>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98" name="Freeform 126"/>
            <p:cNvSpPr>
              <a:spLocks/>
            </p:cNvSpPr>
            <p:nvPr/>
          </p:nvSpPr>
          <p:spPr bwMode="auto">
            <a:xfrm>
              <a:off x="3058" y="767"/>
              <a:ext cx="749" cy="255"/>
            </a:xfrm>
            <a:custGeom>
              <a:avLst/>
              <a:gdLst>
                <a:gd name="T0" fmla="*/ 1901 w 1985"/>
                <a:gd name="T1" fmla="*/ 661 h 661"/>
                <a:gd name="T2" fmla="*/ 1910 w 1985"/>
                <a:gd name="T3" fmla="*/ 661 h 661"/>
                <a:gd name="T4" fmla="*/ 1926 w 1985"/>
                <a:gd name="T5" fmla="*/ 657 h 661"/>
                <a:gd name="T6" fmla="*/ 1941 w 1985"/>
                <a:gd name="T7" fmla="*/ 651 h 661"/>
                <a:gd name="T8" fmla="*/ 1955 w 1985"/>
                <a:gd name="T9" fmla="*/ 642 h 661"/>
                <a:gd name="T10" fmla="*/ 1965 w 1985"/>
                <a:gd name="T11" fmla="*/ 631 h 661"/>
                <a:gd name="T12" fmla="*/ 1974 w 1985"/>
                <a:gd name="T13" fmla="*/ 617 h 661"/>
                <a:gd name="T14" fmla="*/ 1981 w 1985"/>
                <a:gd name="T15" fmla="*/ 603 h 661"/>
                <a:gd name="T16" fmla="*/ 1984 w 1985"/>
                <a:gd name="T17" fmla="*/ 587 h 661"/>
                <a:gd name="T18" fmla="*/ 1985 w 1985"/>
                <a:gd name="T19" fmla="*/ 579 h 661"/>
                <a:gd name="T20" fmla="*/ 1985 w 1985"/>
                <a:gd name="T21" fmla="*/ 82 h 661"/>
                <a:gd name="T22" fmla="*/ 1984 w 1985"/>
                <a:gd name="T23" fmla="*/ 74 h 661"/>
                <a:gd name="T24" fmla="*/ 1981 w 1985"/>
                <a:gd name="T25" fmla="*/ 58 h 661"/>
                <a:gd name="T26" fmla="*/ 1974 w 1985"/>
                <a:gd name="T27" fmla="*/ 42 h 661"/>
                <a:gd name="T28" fmla="*/ 1965 w 1985"/>
                <a:gd name="T29" fmla="*/ 30 h 661"/>
                <a:gd name="T30" fmla="*/ 1955 w 1985"/>
                <a:gd name="T31" fmla="*/ 18 h 661"/>
                <a:gd name="T32" fmla="*/ 1941 w 1985"/>
                <a:gd name="T33" fmla="*/ 10 h 661"/>
                <a:gd name="T34" fmla="*/ 1926 w 1985"/>
                <a:gd name="T35" fmla="*/ 4 h 661"/>
                <a:gd name="T36" fmla="*/ 1910 w 1985"/>
                <a:gd name="T37" fmla="*/ 0 h 661"/>
                <a:gd name="T38" fmla="*/ 83 w 1985"/>
                <a:gd name="T39" fmla="*/ 0 h 661"/>
                <a:gd name="T40" fmla="*/ 66 w 1985"/>
                <a:gd name="T41" fmla="*/ 2 h 661"/>
                <a:gd name="T42" fmla="*/ 50 w 1985"/>
                <a:gd name="T43" fmla="*/ 6 h 661"/>
                <a:gd name="T44" fmla="*/ 37 w 1985"/>
                <a:gd name="T45" fmla="*/ 14 h 661"/>
                <a:gd name="T46" fmla="*/ 24 w 1985"/>
                <a:gd name="T47" fmla="*/ 24 h 661"/>
                <a:gd name="T48" fmla="*/ 14 w 1985"/>
                <a:gd name="T49" fmla="*/ 36 h 661"/>
                <a:gd name="T50" fmla="*/ 7 w 1985"/>
                <a:gd name="T51" fmla="*/ 50 h 661"/>
                <a:gd name="T52" fmla="*/ 1 w 1985"/>
                <a:gd name="T53" fmla="*/ 65 h 661"/>
                <a:gd name="T54" fmla="*/ 0 w 1985"/>
                <a:gd name="T55" fmla="*/ 82 h 661"/>
                <a:gd name="T56" fmla="*/ 0 w 1985"/>
                <a:gd name="T57" fmla="*/ 579 h 661"/>
                <a:gd name="T58" fmla="*/ 0 w 1985"/>
                <a:gd name="T59" fmla="*/ 587 h 661"/>
                <a:gd name="T60" fmla="*/ 3 w 1985"/>
                <a:gd name="T61" fmla="*/ 603 h 661"/>
                <a:gd name="T62" fmla="*/ 10 w 1985"/>
                <a:gd name="T63" fmla="*/ 617 h 661"/>
                <a:gd name="T64" fmla="*/ 19 w 1985"/>
                <a:gd name="T65" fmla="*/ 631 h 661"/>
                <a:gd name="T66" fmla="*/ 29 w 1985"/>
                <a:gd name="T67" fmla="*/ 642 h 661"/>
                <a:gd name="T68" fmla="*/ 43 w 1985"/>
                <a:gd name="T69" fmla="*/ 651 h 661"/>
                <a:gd name="T70" fmla="*/ 58 w 1985"/>
                <a:gd name="T71" fmla="*/ 657 h 661"/>
                <a:gd name="T72" fmla="*/ 74 w 1985"/>
                <a:gd name="T73" fmla="*/ 661 h 661"/>
                <a:gd name="T74" fmla="*/ 83 w 1985"/>
                <a:gd name="T75"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5" h="661">
                  <a:moveTo>
                    <a:pt x="83" y="661"/>
                  </a:moveTo>
                  <a:lnTo>
                    <a:pt x="1901" y="661"/>
                  </a:lnTo>
                  <a:lnTo>
                    <a:pt x="1901" y="661"/>
                  </a:lnTo>
                  <a:lnTo>
                    <a:pt x="1910" y="661"/>
                  </a:lnTo>
                  <a:lnTo>
                    <a:pt x="1918" y="659"/>
                  </a:lnTo>
                  <a:lnTo>
                    <a:pt x="1926" y="657"/>
                  </a:lnTo>
                  <a:lnTo>
                    <a:pt x="1934" y="655"/>
                  </a:lnTo>
                  <a:lnTo>
                    <a:pt x="1941" y="651"/>
                  </a:lnTo>
                  <a:lnTo>
                    <a:pt x="1948" y="647"/>
                  </a:lnTo>
                  <a:lnTo>
                    <a:pt x="1955" y="642"/>
                  </a:lnTo>
                  <a:lnTo>
                    <a:pt x="1960" y="637"/>
                  </a:lnTo>
                  <a:lnTo>
                    <a:pt x="1965" y="631"/>
                  </a:lnTo>
                  <a:lnTo>
                    <a:pt x="1970" y="625"/>
                  </a:lnTo>
                  <a:lnTo>
                    <a:pt x="1974" y="617"/>
                  </a:lnTo>
                  <a:lnTo>
                    <a:pt x="1977" y="610"/>
                  </a:lnTo>
                  <a:lnTo>
                    <a:pt x="1981" y="603"/>
                  </a:lnTo>
                  <a:lnTo>
                    <a:pt x="1983" y="595"/>
                  </a:lnTo>
                  <a:lnTo>
                    <a:pt x="1984" y="587"/>
                  </a:lnTo>
                  <a:lnTo>
                    <a:pt x="1985" y="579"/>
                  </a:lnTo>
                  <a:lnTo>
                    <a:pt x="1985" y="579"/>
                  </a:lnTo>
                  <a:lnTo>
                    <a:pt x="1985" y="579"/>
                  </a:lnTo>
                  <a:lnTo>
                    <a:pt x="1985" y="82"/>
                  </a:lnTo>
                  <a:lnTo>
                    <a:pt x="1985" y="82"/>
                  </a:lnTo>
                  <a:lnTo>
                    <a:pt x="1984" y="74"/>
                  </a:lnTo>
                  <a:lnTo>
                    <a:pt x="1983" y="65"/>
                  </a:lnTo>
                  <a:lnTo>
                    <a:pt x="1981" y="58"/>
                  </a:lnTo>
                  <a:lnTo>
                    <a:pt x="1977" y="50"/>
                  </a:lnTo>
                  <a:lnTo>
                    <a:pt x="1974" y="42"/>
                  </a:lnTo>
                  <a:lnTo>
                    <a:pt x="1970" y="36"/>
                  </a:lnTo>
                  <a:lnTo>
                    <a:pt x="1965" y="30"/>
                  </a:lnTo>
                  <a:lnTo>
                    <a:pt x="1960" y="24"/>
                  </a:lnTo>
                  <a:lnTo>
                    <a:pt x="1955" y="18"/>
                  </a:lnTo>
                  <a:lnTo>
                    <a:pt x="1948" y="14"/>
                  </a:lnTo>
                  <a:lnTo>
                    <a:pt x="1941" y="10"/>
                  </a:lnTo>
                  <a:lnTo>
                    <a:pt x="1934" y="6"/>
                  </a:lnTo>
                  <a:lnTo>
                    <a:pt x="1926" y="4"/>
                  </a:lnTo>
                  <a:lnTo>
                    <a:pt x="1918" y="2"/>
                  </a:lnTo>
                  <a:lnTo>
                    <a:pt x="1910" y="0"/>
                  </a:lnTo>
                  <a:lnTo>
                    <a:pt x="1901" y="0"/>
                  </a:lnTo>
                  <a:lnTo>
                    <a:pt x="83" y="0"/>
                  </a:lnTo>
                  <a:lnTo>
                    <a:pt x="74" y="0"/>
                  </a:lnTo>
                  <a:lnTo>
                    <a:pt x="66" y="2"/>
                  </a:lnTo>
                  <a:lnTo>
                    <a:pt x="58" y="4"/>
                  </a:lnTo>
                  <a:lnTo>
                    <a:pt x="50" y="6"/>
                  </a:lnTo>
                  <a:lnTo>
                    <a:pt x="43" y="10"/>
                  </a:lnTo>
                  <a:lnTo>
                    <a:pt x="37" y="14"/>
                  </a:lnTo>
                  <a:lnTo>
                    <a:pt x="29" y="18"/>
                  </a:lnTo>
                  <a:lnTo>
                    <a:pt x="24" y="24"/>
                  </a:lnTo>
                  <a:lnTo>
                    <a:pt x="19" y="30"/>
                  </a:lnTo>
                  <a:lnTo>
                    <a:pt x="14" y="36"/>
                  </a:lnTo>
                  <a:lnTo>
                    <a:pt x="10" y="42"/>
                  </a:lnTo>
                  <a:lnTo>
                    <a:pt x="7" y="50"/>
                  </a:lnTo>
                  <a:lnTo>
                    <a:pt x="3" y="58"/>
                  </a:lnTo>
                  <a:lnTo>
                    <a:pt x="1" y="65"/>
                  </a:lnTo>
                  <a:lnTo>
                    <a:pt x="0" y="74"/>
                  </a:lnTo>
                  <a:lnTo>
                    <a:pt x="0" y="82"/>
                  </a:lnTo>
                  <a:lnTo>
                    <a:pt x="0" y="82"/>
                  </a:lnTo>
                  <a:lnTo>
                    <a:pt x="0" y="579"/>
                  </a:lnTo>
                  <a:lnTo>
                    <a:pt x="0" y="579"/>
                  </a:lnTo>
                  <a:lnTo>
                    <a:pt x="0" y="587"/>
                  </a:lnTo>
                  <a:lnTo>
                    <a:pt x="1" y="595"/>
                  </a:lnTo>
                  <a:lnTo>
                    <a:pt x="3" y="603"/>
                  </a:lnTo>
                  <a:lnTo>
                    <a:pt x="7" y="610"/>
                  </a:lnTo>
                  <a:lnTo>
                    <a:pt x="10" y="617"/>
                  </a:lnTo>
                  <a:lnTo>
                    <a:pt x="14" y="625"/>
                  </a:lnTo>
                  <a:lnTo>
                    <a:pt x="19" y="631"/>
                  </a:lnTo>
                  <a:lnTo>
                    <a:pt x="24" y="637"/>
                  </a:lnTo>
                  <a:lnTo>
                    <a:pt x="29" y="642"/>
                  </a:lnTo>
                  <a:lnTo>
                    <a:pt x="37" y="647"/>
                  </a:lnTo>
                  <a:lnTo>
                    <a:pt x="43" y="651"/>
                  </a:lnTo>
                  <a:lnTo>
                    <a:pt x="50" y="655"/>
                  </a:lnTo>
                  <a:lnTo>
                    <a:pt x="58" y="657"/>
                  </a:lnTo>
                  <a:lnTo>
                    <a:pt x="66" y="659"/>
                  </a:lnTo>
                  <a:lnTo>
                    <a:pt x="74" y="661"/>
                  </a:lnTo>
                  <a:lnTo>
                    <a:pt x="83" y="661"/>
                  </a:lnTo>
                  <a:lnTo>
                    <a:pt x="83" y="6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99" name="Rectangle 127"/>
            <p:cNvSpPr>
              <a:spLocks noChangeArrowheads="1"/>
            </p:cNvSpPr>
            <p:nvPr/>
          </p:nvSpPr>
          <p:spPr bwMode="auto">
            <a:xfrm>
              <a:off x="3339" y="793"/>
              <a:ext cx="16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3000</a:t>
              </a:r>
              <a:endParaRPr lang="en-US"/>
            </a:p>
          </p:txBody>
        </p:sp>
        <p:sp>
          <p:nvSpPr>
            <p:cNvPr id="105600" name="Rectangle 128"/>
            <p:cNvSpPr>
              <a:spLocks noChangeArrowheads="1"/>
            </p:cNvSpPr>
            <p:nvPr/>
          </p:nvSpPr>
          <p:spPr bwMode="auto">
            <a:xfrm>
              <a:off x="3159" y="895"/>
              <a:ext cx="47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dirty="0">
                  <a:solidFill>
                    <a:srgbClr val="000000"/>
                  </a:solidFill>
                </a:rPr>
                <a:t>Logical Design</a:t>
              </a:r>
              <a:endParaRPr lang="en-US" dirty="0"/>
            </a:p>
          </p:txBody>
        </p:sp>
        <p:sp>
          <p:nvSpPr>
            <p:cNvPr id="105601" name="Freeform 129"/>
            <p:cNvSpPr>
              <a:spLocks/>
            </p:cNvSpPr>
            <p:nvPr/>
          </p:nvSpPr>
          <p:spPr bwMode="auto">
            <a:xfrm>
              <a:off x="4322" y="767"/>
              <a:ext cx="749" cy="255"/>
            </a:xfrm>
            <a:custGeom>
              <a:avLst/>
              <a:gdLst>
                <a:gd name="T0" fmla="*/ 1902 w 1985"/>
                <a:gd name="T1" fmla="*/ 661 h 661"/>
                <a:gd name="T2" fmla="*/ 1911 w 1985"/>
                <a:gd name="T3" fmla="*/ 661 h 661"/>
                <a:gd name="T4" fmla="*/ 1926 w 1985"/>
                <a:gd name="T5" fmla="*/ 657 h 661"/>
                <a:gd name="T6" fmla="*/ 1942 w 1985"/>
                <a:gd name="T7" fmla="*/ 651 h 661"/>
                <a:gd name="T8" fmla="*/ 1955 w 1985"/>
                <a:gd name="T9" fmla="*/ 642 h 661"/>
                <a:gd name="T10" fmla="*/ 1966 w 1985"/>
                <a:gd name="T11" fmla="*/ 631 h 661"/>
                <a:gd name="T12" fmla="*/ 1974 w 1985"/>
                <a:gd name="T13" fmla="*/ 617 h 661"/>
                <a:gd name="T14" fmla="*/ 1981 w 1985"/>
                <a:gd name="T15" fmla="*/ 603 h 661"/>
                <a:gd name="T16" fmla="*/ 1985 w 1985"/>
                <a:gd name="T17" fmla="*/ 587 h 661"/>
                <a:gd name="T18" fmla="*/ 1985 w 1985"/>
                <a:gd name="T19" fmla="*/ 579 h 661"/>
                <a:gd name="T20" fmla="*/ 1985 w 1985"/>
                <a:gd name="T21" fmla="*/ 82 h 661"/>
                <a:gd name="T22" fmla="*/ 1985 w 1985"/>
                <a:gd name="T23" fmla="*/ 74 h 661"/>
                <a:gd name="T24" fmla="*/ 1981 w 1985"/>
                <a:gd name="T25" fmla="*/ 58 h 661"/>
                <a:gd name="T26" fmla="*/ 1974 w 1985"/>
                <a:gd name="T27" fmla="*/ 42 h 661"/>
                <a:gd name="T28" fmla="*/ 1966 w 1985"/>
                <a:gd name="T29" fmla="*/ 30 h 661"/>
                <a:gd name="T30" fmla="*/ 1955 w 1985"/>
                <a:gd name="T31" fmla="*/ 18 h 661"/>
                <a:gd name="T32" fmla="*/ 1942 w 1985"/>
                <a:gd name="T33" fmla="*/ 10 h 661"/>
                <a:gd name="T34" fmla="*/ 1926 w 1985"/>
                <a:gd name="T35" fmla="*/ 4 h 661"/>
                <a:gd name="T36" fmla="*/ 1911 w 1985"/>
                <a:gd name="T37" fmla="*/ 0 h 661"/>
                <a:gd name="T38" fmla="*/ 84 w 1985"/>
                <a:gd name="T39" fmla="*/ 0 h 661"/>
                <a:gd name="T40" fmla="*/ 66 w 1985"/>
                <a:gd name="T41" fmla="*/ 2 h 661"/>
                <a:gd name="T42" fmla="*/ 51 w 1985"/>
                <a:gd name="T43" fmla="*/ 6 h 661"/>
                <a:gd name="T44" fmla="*/ 37 w 1985"/>
                <a:gd name="T45" fmla="*/ 14 h 661"/>
                <a:gd name="T46" fmla="*/ 24 w 1985"/>
                <a:gd name="T47" fmla="*/ 24 h 661"/>
                <a:gd name="T48" fmla="*/ 15 w 1985"/>
                <a:gd name="T49" fmla="*/ 36 h 661"/>
                <a:gd name="T50" fmla="*/ 7 w 1985"/>
                <a:gd name="T51" fmla="*/ 50 h 661"/>
                <a:gd name="T52" fmla="*/ 2 w 1985"/>
                <a:gd name="T53" fmla="*/ 65 h 661"/>
                <a:gd name="T54" fmla="*/ 0 w 1985"/>
                <a:gd name="T55" fmla="*/ 82 h 661"/>
                <a:gd name="T56" fmla="*/ 0 w 1985"/>
                <a:gd name="T57" fmla="*/ 579 h 661"/>
                <a:gd name="T58" fmla="*/ 0 w 1985"/>
                <a:gd name="T59" fmla="*/ 587 h 661"/>
                <a:gd name="T60" fmla="*/ 5 w 1985"/>
                <a:gd name="T61" fmla="*/ 603 h 661"/>
                <a:gd name="T62" fmla="*/ 11 w 1985"/>
                <a:gd name="T63" fmla="*/ 617 h 661"/>
                <a:gd name="T64" fmla="*/ 19 w 1985"/>
                <a:gd name="T65" fmla="*/ 631 h 661"/>
                <a:gd name="T66" fmla="*/ 31 w 1985"/>
                <a:gd name="T67" fmla="*/ 642 h 661"/>
                <a:gd name="T68" fmla="*/ 44 w 1985"/>
                <a:gd name="T69" fmla="*/ 651 h 661"/>
                <a:gd name="T70" fmla="*/ 59 w 1985"/>
                <a:gd name="T71" fmla="*/ 657 h 661"/>
                <a:gd name="T72" fmla="*/ 74 w 1985"/>
                <a:gd name="T73" fmla="*/ 661 h 661"/>
                <a:gd name="T74" fmla="*/ 84 w 1985"/>
                <a:gd name="T75"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5" h="661">
                  <a:moveTo>
                    <a:pt x="84" y="661"/>
                  </a:moveTo>
                  <a:lnTo>
                    <a:pt x="1902" y="661"/>
                  </a:lnTo>
                  <a:lnTo>
                    <a:pt x="1902" y="661"/>
                  </a:lnTo>
                  <a:lnTo>
                    <a:pt x="1911" y="661"/>
                  </a:lnTo>
                  <a:lnTo>
                    <a:pt x="1919" y="659"/>
                  </a:lnTo>
                  <a:lnTo>
                    <a:pt x="1926" y="657"/>
                  </a:lnTo>
                  <a:lnTo>
                    <a:pt x="1935" y="655"/>
                  </a:lnTo>
                  <a:lnTo>
                    <a:pt x="1942" y="651"/>
                  </a:lnTo>
                  <a:lnTo>
                    <a:pt x="1948" y="647"/>
                  </a:lnTo>
                  <a:lnTo>
                    <a:pt x="1955" y="642"/>
                  </a:lnTo>
                  <a:lnTo>
                    <a:pt x="1961" y="637"/>
                  </a:lnTo>
                  <a:lnTo>
                    <a:pt x="1966" y="631"/>
                  </a:lnTo>
                  <a:lnTo>
                    <a:pt x="1970" y="625"/>
                  </a:lnTo>
                  <a:lnTo>
                    <a:pt x="1974" y="617"/>
                  </a:lnTo>
                  <a:lnTo>
                    <a:pt x="1979" y="610"/>
                  </a:lnTo>
                  <a:lnTo>
                    <a:pt x="1981" y="603"/>
                  </a:lnTo>
                  <a:lnTo>
                    <a:pt x="1983" y="595"/>
                  </a:lnTo>
                  <a:lnTo>
                    <a:pt x="1985" y="587"/>
                  </a:lnTo>
                  <a:lnTo>
                    <a:pt x="1985" y="579"/>
                  </a:lnTo>
                  <a:lnTo>
                    <a:pt x="1985" y="579"/>
                  </a:lnTo>
                  <a:lnTo>
                    <a:pt x="1985" y="579"/>
                  </a:lnTo>
                  <a:lnTo>
                    <a:pt x="1985" y="82"/>
                  </a:lnTo>
                  <a:lnTo>
                    <a:pt x="1985" y="82"/>
                  </a:lnTo>
                  <a:lnTo>
                    <a:pt x="1985" y="74"/>
                  </a:lnTo>
                  <a:lnTo>
                    <a:pt x="1983" y="65"/>
                  </a:lnTo>
                  <a:lnTo>
                    <a:pt x="1981" y="58"/>
                  </a:lnTo>
                  <a:lnTo>
                    <a:pt x="1979" y="50"/>
                  </a:lnTo>
                  <a:lnTo>
                    <a:pt x="1974" y="42"/>
                  </a:lnTo>
                  <a:lnTo>
                    <a:pt x="1970" y="36"/>
                  </a:lnTo>
                  <a:lnTo>
                    <a:pt x="1966" y="30"/>
                  </a:lnTo>
                  <a:lnTo>
                    <a:pt x="1961" y="24"/>
                  </a:lnTo>
                  <a:lnTo>
                    <a:pt x="1955" y="18"/>
                  </a:lnTo>
                  <a:lnTo>
                    <a:pt x="1948" y="14"/>
                  </a:lnTo>
                  <a:lnTo>
                    <a:pt x="1942" y="10"/>
                  </a:lnTo>
                  <a:lnTo>
                    <a:pt x="1935" y="6"/>
                  </a:lnTo>
                  <a:lnTo>
                    <a:pt x="1926" y="4"/>
                  </a:lnTo>
                  <a:lnTo>
                    <a:pt x="1919" y="2"/>
                  </a:lnTo>
                  <a:lnTo>
                    <a:pt x="1911" y="0"/>
                  </a:lnTo>
                  <a:lnTo>
                    <a:pt x="1902" y="0"/>
                  </a:lnTo>
                  <a:lnTo>
                    <a:pt x="84" y="0"/>
                  </a:lnTo>
                  <a:lnTo>
                    <a:pt x="74" y="0"/>
                  </a:lnTo>
                  <a:lnTo>
                    <a:pt x="66" y="2"/>
                  </a:lnTo>
                  <a:lnTo>
                    <a:pt x="59" y="4"/>
                  </a:lnTo>
                  <a:lnTo>
                    <a:pt x="51" y="6"/>
                  </a:lnTo>
                  <a:lnTo>
                    <a:pt x="44" y="10"/>
                  </a:lnTo>
                  <a:lnTo>
                    <a:pt x="37" y="14"/>
                  </a:lnTo>
                  <a:lnTo>
                    <a:pt x="31" y="18"/>
                  </a:lnTo>
                  <a:lnTo>
                    <a:pt x="24" y="24"/>
                  </a:lnTo>
                  <a:lnTo>
                    <a:pt x="19" y="30"/>
                  </a:lnTo>
                  <a:lnTo>
                    <a:pt x="15" y="36"/>
                  </a:lnTo>
                  <a:lnTo>
                    <a:pt x="11" y="42"/>
                  </a:lnTo>
                  <a:lnTo>
                    <a:pt x="7" y="50"/>
                  </a:lnTo>
                  <a:lnTo>
                    <a:pt x="5" y="58"/>
                  </a:lnTo>
                  <a:lnTo>
                    <a:pt x="2" y="65"/>
                  </a:lnTo>
                  <a:lnTo>
                    <a:pt x="0" y="74"/>
                  </a:lnTo>
                  <a:lnTo>
                    <a:pt x="0" y="82"/>
                  </a:lnTo>
                  <a:lnTo>
                    <a:pt x="0" y="82"/>
                  </a:lnTo>
                  <a:lnTo>
                    <a:pt x="0" y="579"/>
                  </a:lnTo>
                  <a:lnTo>
                    <a:pt x="0" y="579"/>
                  </a:lnTo>
                  <a:lnTo>
                    <a:pt x="0" y="587"/>
                  </a:lnTo>
                  <a:lnTo>
                    <a:pt x="2" y="595"/>
                  </a:lnTo>
                  <a:lnTo>
                    <a:pt x="5" y="603"/>
                  </a:lnTo>
                  <a:lnTo>
                    <a:pt x="7" y="610"/>
                  </a:lnTo>
                  <a:lnTo>
                    <a:pt x="11" y="617"/>
                  </a:lnTo>
                  <a:lnTo>
                    <a:pt x="15" y="625"/>
                  </a:lnTo>
                  <a:lnTo>
                    <a:pt x="19" y="631"/>
                  </a:lnTo>
                  <a:lnTo>
                    <a:pt x="24" y="637"/>
                  </a:lnTo>
                  <a:lnTo>
                    <a:pt x="31" y="642"/>
                  </a:lnTo>
                  <a:lnTo>
                    <a:pt x="37" y="647"/>
                  </a:lnTo>
                  <a:lnTo>
                    <a:pt x="44" y="651"/>
                  </a:lnTo>
                  <a:lnTo>
                    <a:pt x="51" y="655"/>
                  </a:lnTo>
                  <a:lnTo>
                    <a:pt x="59" y="657"/>
                  </a:lnTo>
                  <a:lnTo>
                    <a:pt x="66" y="659"/>
                  </a:lnTo>
                  <a:lnTo>
                    <a:pt x="74" y="661"/>
                  </a:lnTo>
                  <a:lnTo>
                    <a:pt x="84" y="661"/>
                  </a:lnTo>
                  <a:lnTo>
                    <a:pt x="84" y="661"/>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02" name="Freeform 130"/>
            <p:cNvSpPr>
              <a:spLocks/>
            </p:cNvSpPr>
            <p:nvPr/>
          </p:nvSpPr>
          <p:spPr bwMode="auto">
            <a:xfrm>
              <a:off x="4322" y="767"/>
              <a:ext cx="749" cy="255"/>
            </a:xfrm>
            <a:custGeom>
              <a:avLst/>
              <a:gdLst>
                <a:gd name="T0" fmla="*/ 1902 w 1985"/>
                <a:gd name="T1" fmla="*/ 661 h 661"/>
                <a:gd name="T2" fmla="*/ 1911 w 1985"/>
                <a:gd name="T3" fmla="*/ 661 h 661"/>
                <a:gd name="T4" fmla="*/ 1926 w 1985"/>
                <a:gd name="T5" fmla="*/ 657 h 661"/>
                <a:gd name="T6" fmla="*/ 1942 w 1985"/>
                <a:gd name="T7" fmla="*/ 651 h 661"/>
                <a:gd name="T8" fmla="*/ 1955 w 1985"/>
                <a:gd name="T9" fmla="*/ 642 h 661"/>
                <a:gd name="T10" fmla="*/ 1966 w 1985"/>
                <a:gd name="T11" fmla="*/ 631 h 661"/>
                <a:gd name="T12" fmla="*/ 1974 w 1985"/>
                <a:gd name="T13" fmla="*/ 617 h 661"/>
                <a:gd name="T14" fmla="*/ 1981 w 1985"/>
                <a:gd name="T15" fmla="*/ 603 h 661"/>
                <a:gd name="T16" fmla="*/ 1985 w 1985"/>
                <a:gd name="T17" fmla="*/ 587 h 661"/>
                <a:gd name="T18" fmla="*/ 1985 w 1985"/>
                <a:gd name="T19" fmla="*/ 579 h 661"/>
                <a:gd name="T20" fmla="*/ 1985 w 1985"/>
                <a:gd name="T21" fmla="*/ 82 h 661"/>
                <a:gd name="T22" fmla="*/ 1985 w 1985"/>
                <a:gd name="T23" fmla="*/ 74 h 661"/>
                <a:gd name="T24" fmla="*/ 1981 w 1985"/>
                <a:gd name="T25" fmla="*/ 58 h 661"/>
                <a:gd name="T26" fmla="*/ 1974 w 1985"/>
                <a:gd name="T27" fmla="*/ 42 h 661"/>
                <a:gd name="T28" fmla="*/ 1966 w 1985"/>
                <a:gd name="T29" fmla="*/ 30 h 661"/>
                <a:gd name="T30" fmla="*/ 1955 w 1985"/>
                <a:gd name="T31" fmla="*/ 18 h 661"/>
                <a:gd name="T32" fmla="*/ 1942 w 1985"/>
                <a:gd name="T33" fmla="*/ 10 h 661"/>
                <a:gd name="T34" fmla="*/ 1926 w 1985"/>
                <a:gd name="T35" fmla="*/ 4 h 661"/>
                <a:gd name="T36" fmla="*/ 1911 w 1985"/>
                <a:gd name="T37" fmla="*/ 0 h 661"/>
                <a:gd name="T38" fmla="*/ 84 w 1985"/>
                <a:gd name="T39" fmla="*/ 0 h 661"/>
                <a:gd name="T40" fmla="*/ 66 w 1985"/>
                <a:gd name="T41" fmla="*/ 2 h 661"/>
                <a:gd name="T42" fmla="*/ 51 w 1985"/>
                <a:gd name="T43" fmla="*/ 6 h 661"/>
                <a:gd name="T44" fmla="*/ 37 w 1985"/>
                <a:gd name="T45" fmla="*/ 14 h 661"/>
                <a:gd name="T46" fmla="*/ 24 w 1985"/>
                <a:gd name="T47" fmla="*/ 24 h 661"/>
                <a:gd name="T48" fmla="*/ 15 w 1985"/>
                <a:gd name="T49" fmla="*/ 36 h 661"/>
                <a:gd name="T50" fmla="*/ 7 w 1985"/>
                <a:gd name="T51" fmla="*/ 50 h 661"/>
                <a:gd name="T52" fmla="*/ 2 w 1985"/>
                <a:gd name="T53" fmla="*/ 65 h 661"/>
                <a:gd name="T54" fmla="*/ 0 w 1985"/>
                <a:gd name="T55" fmla="*/ 82 h 661"/>
                <a:gd name="T56" fmla="*/ 0 w 1985"/>
                <a:gd name="T57" fmla="*/ 579 h 661"/>
                <a:gd name="T58" fmla="*/ 0 w 1985"/>
                <a:gd name="T59" fmla="*/ 587 h 661"/>
                <a:gd name="T60" fmla="*/ 5 w 1985"/>
                <a:gd name="T61" fmla="*/ 603 h 661"/>
                <a:gd name="T62" fmla="*/ 11 w 1985"/>
                <a:gd name="T63" fmla="*/ 617 h 661"/>
                <a:gd name="T64" fmla="*/ 19 w 1985"/>
                <a:gd name="T65" fmla="*/ 631 h 661"/>
                <a:gd name="T66" fmla="*/ 31 w 1985"/>
                <a:gd name="T67" fmla="*/ 642 h 661"/>
                <a:gd name="T68" fmla="*/ 44 w 1985"/>
                <a:gd name="T69" fmla="*/ 651 h 661"/>
                <a:gd name="T70" fmla="*/ 59 w 1985"/>
                <a:gd name="T71" fmla="*/ 657 h 661"/>
                <a:gd name="T72" fmla="*/ 74 w 1985"/>
                <a:gd name="T73" fmla="*/ 661 h 661"/>
                <a:gd name="T74" fmla="*/ 84 w 1985"/>
                <a:gd name="T75"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5" h="661">
                  <a:moveTo>
                    <a:pt x="84" y="661"/>
                  </a:moveTo>
                  <a:lnTo>
                    <a:pt x="1902" y="661"/>
                  </a:lnTo>
                  <a:lnTo>
                    <a:pt x="1902" y="661"/>
                  </a:lnTo>
                  <a:lnTo>
                    <a:pt x="1911" y="661"/>
                  </a:lnTo>
                  <a:lnTo>
                    <a:pt x="1919" y="659"/>
                  </a:lnTo>
                  <a:lnTo>
                    <a:pt x="1926" y="657"/>
                  </a:lnTo>
                  <a:lnTo>
                    <a:pt x="1935" y="655"/>
                  </a:lnTo>
                  <a:lnTo>
                    <a:pt x="1942" y="651"/>
                  </a:lnTo>
                  <a:lnTo>
                    <a:pt x="1948" y="647"/>
                  </a:lnTo>
                  <a:lnTo>
                    <a:pt x="1955" y="642"/>
                  </a:lnTo>
                  <a:lnTo>
                    <a:pt x="1961" y="637"/>
                  </a:lnTo>
                  <a:lnTo>
                    <a:pt x="1966" y="631"/>
                  </a:lnTo>
                  <a:lnTo>
                    <a:pt x="1970" y="625"/>
                  </a:lnTo>
                  <a:lnTo>
                    <a:pt x="1974" y="617"/>
                  </a:lnTo>
                  <a:lnTo>
                    <a:pt x="1979" y="610"/>
                  </a:lnTo>
                  <a:lnTo>
                    <a:pt x="1981" y="603"/>
                  </a:lnTo>
                  <a:lnTo>
                    <a:pt x="1983" y="595"/>
                  </a:lnTo>
                  <a:lnTo>
                    <a:pt x="1985" y="587"/>
                  </a:lnTo>
                  <a:lnTo>
                    <a:pt x="1985" y="579"/>
                  </a:lnTo>
                  <a:lnTo>
                    <a:pt x="1985" y="579"/>
                  </a:lnTo>
                  <a:lnTo>
                    <a:pt x="1985" y="579"/>
                  </a:lnTo>
                  <a:lnTo>
                    <a:pt x="1985" y="82"/>
                  </a:lnTo>
                  <a:lnTo>
                    <a:pt x="1985" y="82"/>
                  </a:lnTo>
                  <a:lnTo>
                    <a:pt x="1985" y="74"/>
                  </a:lnTo>
                  <a:lnTo>
                    <a:pt x="1983" y="65"/>
                  </a:lnTo>
                  <a:lnTo>
                    <a:pt x="1981" y="58"/>
                  </a:lnTo>
                  <a:lnTo>
                    <a:pt x="1979" y="50"/>
                  </a:lnTo>
                  <a:lnTo>
                    <a:pt x="1974" y="42"/>
                  </a:lnTo>
                  <a:lnTo>
                    <a:pt x="1970" y="36"/>
                  </a:lnTo>
                  <a:lnTo>
                    <a:pt x="1966" y="30"/>
                  </a:lnTo>
                  <a:lnTo>
                    <a:pt x="1961" y="24"/>
                  </a:lnTo>
                  <a:lnTo>
                    <a:pt x="1955" y="18"/>
                  </a:lnTo>
                  <a:lnTo>
                    <a:pt x="1948" y="14"/>
                  </a:lnTo>
                  <a:lnTo>
                    <a:pt x="1942" y="10"/>
                  </a:lnTo>
                  <a:lnTo>
                    <a:pt x="1935" y="6"/>
                  </a:lnTo>
                  <a:lnTo>
                    <a:pt x="1926" y="4"/>
                  </a:lnTo>
                  <a:lnTo>
                    <a:pt x="1919" y="2"/>
                  </a:lnTo>
                  <a:lnTo>
                    <a:pt x="1911" y="0"/>
                  </a:lnTo>
                  <a:lnTo>
                    <a:pt x="1902" y="0"/>
                  </a:lnTo>
                  <a:lnTo>
                    <a:pt x="84" y="0"/>
                  </a:lnTo>
                  <a:lnTo>
                    <a:pt x="74" y="0"/>
                  </a:lnTo>
                  <a:lnTo>
                    <a:pt x="66" y="2"/>
                  </a:lnTo>
                  <a:lnTo>
                    <a:pt x="59" y="4"/>
                  </a:lnTo>
                  <a:lnTo>
                    <a:pt x="51" y="6"/>
                  </a:lnTo>
                  <a:lnTo>
                    <a:pt x="44" y="10"/>
                  </a:lnTo>
                  <a:lnTo>
                    <a:pt x="37" y="14"/>
                  </a:lnTo>
                  <a:lnTo>
                    <a:pt x="31" y="18"/>
                  </a:lnTo>
                  <a:lnTo>
                    <a:pt x="24" y="24"/>
                  </a:lnTo>
                  <a:lnTo>
                    <a:pt x="19" y="30"/>
                  </a:lnTo>
                  <a:lnTo>
                    <a:pt x="15" y="36"/>
                  </a:lnTo>
                  <a:lnTo>
                    <a:pt x="11" y="42"/>
                  </a:lnTo>
                  <a:lnTo>
                    <a:pt x="7" y="50"/>
                  </a:lnTo>
                  <a:lnTo>
                    <a:pt x="5" y="58"/>
                  </a:lnTo>
                  <a:lnTo>
                    <a:pt x="2" y="65"/>
                  </a:lnTo>
                  <a:lnTo>
                    <a:pt x="0" y="74"/>
                  </a:lnTo>
                  <a:lnTo>
                    <a:pt x="0" y="82"/>
                  </a:lnTo>
                  <a:lnTo>
                    <a:pt x="0" y="82"/>
                  </a:lnTo>
                  <a:lnTo>
                    <a:pt x="0" y="579"/>
                  </a:lnTo>
                  <a:lnTo>
                    <a:pt x="0" y="579"/>
                  </a:lnTo>
                  <a:lnTo>
                    <a:pt x="0" y="587"/>
                  </a:lnTo>
                  <a:lnTo>
                    <a:pt x="2" y="595"/>
                  </a:lnTo>
                  <a:lnTo>
                    <a:pt x="5" y="603"/>
                  </a:lnTo>
                  <a:lnTo>
                    <a:pt x="7" y="610"/>
                  </a:lnTo>
                  <a:lnTo>
                    <a:pt x="11" y="617"/>
                  </a:lnTo>
                  <a:lnTo>
                    <a:pt x="15" y="625"/>
                  </a:lnTo>
                  <a:lnTo>
                    <a:pt x="19" y="631"/>
                  </a:lnTo>
                  <a:lnTo>
                    <a:pt x="24" y="637"/>
                  </a:lnTo>
                  <a:lnTo>
                    <a:pt x="31" y="642"/>
                  </a:lnTo>
                  <a:lnTo>
                    <a:pt x="37" y="647"/>
                  </a:lnTo>
                  <a:lnTo>
                    <a:pt x="44" y="651"/>
                  </a:lnTo>
                  <a:lnTo>
                    <a:pt x="51" y="655"/>
                  </a:lnTo>
                  <a:lnTo>
                    <a:pt x="59" y="657"/>
                  </a:lnTo>
                  <a:lnTo>
                    <a:pt x="66" y="659"/>
                  </a:lnTo>
                  <a:lnTo>
                    <a:pt x="74" y="661"/>
                  </a:lnTo>
                  <a:lnTo>
                    <a:pt x="84" y="661"/>
                  </a:lnTo>
                  <a:lnTo>
                    <a:pt x="84" y="661"/>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03" name="Rectangle 131"/>
            <p:cNvSpPr>
              <a:spLocks noChangeArrowheads="1"/>
            </p:cNvSpPr>
            <p:nvPr/>
          </p:nvSpPr>
          <p:spPr bwMode="auto">
            <a:xfrm>
              <a:off x="4604" y="793"/>
              <a:ext cx="16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4000</a:t>
              </a:r>
              <a:endParaRPr lang="en-US"/>
            </a:p>
          </p:txBody>
        </p:sp>
        <p:sp>
          <p:nvSpPr>
            <p:cNvPr id="105604" name="Rectangle 132"/>
            <p:cNvSpPr>
              <a:spLocks noChangeArrowheads="1"/>
            </p:cNvSpPr>
            <p:nvPr/>
          </p:nvSpPr>
          <p:spPr bwMode="auto">
            <a:xfrm>
              <a:off x="4400" y="895"/>
              <a:ext cx="51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Physical Design</a:t>
              </a:r>
              <a:endParaRPr lang="en-US"/>
            </a:p>
          </p:txBody>
        </p:sp>
        <p:sp>
          <p:nvSpPr>
            <p:cNvPr id="105605" name="Line 133"/>
            <p:cNvSpPr>
              <a:spLocks noChangeShapeType="1"/>
            </p:cNvSpPr>
            <p:nvPr/>
          </p:nvSpPr>
          <p:spPr bwMode="auto">
            <a:xfrm>
              <a:off x="1137" y="895"/>
              <a:ext cx="50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06" name="Freeform 134"/>
            <p:cNvSpPr>
              <a:spLocks/>
            </p:cNvSpPr>
            <p:nvPr/>
          </p:nvSpPr>
          <p:spPr bwMode="auto">
            <a:xfrm>
              <a:off x="1642" y="875"/>
              <a:ext cx="57" cy="39"/>
            </a:xfrm>
            <a:custGeom>
              <a:avLst/>
              <a:gdLst>
                <a:gd name="T0" fmla="*/ 0 w 152"/>
                <a:gd name="T1" fmla="*/ 0 h 102"/>
                <a:gd name="T2" fmla="*/ 152 w 152"/>
                <a:gd name="T3" fmla="*/ 51 h 102"/>
                <a:gd name="T4" fmla="*/ 0 w 152"/>
                <a:gd name="T5" fmla="*/ 102 h 102"/>
                <a:gd name="T6" fmla="*/ 0 w 152"/>
                <a:gd name="T7" fmla="*/ 0 h 102"/>
              </a:gdLst>
              <a:ahLst/>
              <a:cxnLst>
                <a:cxn ang="0">
                  <a:pos x="T0" y="T1"/>
                </a:cxn>
                <a:cxn ang="0">
                  <a:pos x="T2" y="T3"/>
                </a:cxn>
                <a:cxn ang="0">
                  <a:pos x="T4" y="T5"/>
                </a:cxn>
                <a:cxn ang="0">
                  <a:pos x="T6" y="T7"/>
                </a:cxn>
              </a:cxnLst>
              <a:rect l="0" t="0" r="r" b="b"/>
              <a:pathLst>
                <a:path w="152" h="102">
                  <a:moveTo>
                    <a:pt x="0" y="0"/>
                  </a:moveTo>
                  <a:lnTo>
                    <a:pt x="152"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07" name="Line 135"/>
            <p:cNvSpPr>
              <a:spLocks noChangeShapeType="1"/>
            </p:cNvSpPr>
            <p:nvPr/>
          </p:nvSpPr>
          <p:spPr bwMode="auto">
            <a:xfrm>
              <a:off x="2448" y="895"/>
              <a:ext cx="55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08" name="Freeform 136"/>
            <p:cNvSpPr>
              <a:spLocks/>
            </p:cNvSpPr>
            <p:nvPr/>
          </p:nvSpPr>
          <p:spPr bwMode="auto">
            <a:xfrm>
              <a:off x="3000" y="875"/>
              <a:ext cx="58" cy="39"/>
            </a:xfrm>
            <a:custGeom>
              <a:avLst/>
              <a:gdLst>
                <a:gd name="T0" fmla="*/ 0 w 153"/>
                <a:gd name="T1" fmla="*/ 0 h 101"/>
                <a:gd name="T2" fmla="*/ 153 w 153"/>
                <a:gd name="T3" fmla="*/ 50 h 101"/>
                <a:gd name="T4" fmla="*/ 0 w 153"/>
                <a:gd name="T5" fmla="*/ 101 h 101"/>
                <a:gd name="T6" fmla="*/ 0 w 153"/>
                <a:gd name="T7" fmla="*/ 0 h 101"/>
              </a:gdLst>
              <a:ahLst/>
              <a:cxnLst>
                <a:cxn ang="0">
                  <a:pos x="T0" y="T1"/>
                </a:cxn>
                <a:cxn ang="0">
                  <a:pos x="T2" y="T3"/>
                </a:cxn>
                <a:cxn ang="0">
                  <a:pos x="T4" y="T5"/>
                </a:cxn>
                <a:cxn ang="0">
                  <a:pos x="T6" y="T7"/>
                </a:cxn>
              </a:cxnLst>
              <a:rect l="0" t="0" r="r" b="b"/>
              <a:pathLst>
                <a:path w="153" h="101">
                  <a:moveTo>
                    <a:pt x="0" y="0"/>
                  </a:moveTo>
                  <a:lnTo>
                    <a:pt x="153" y="50"/>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09" name="Line 137"/>
            <p:cNvSpPr>
              <a:spLocks noChangeShapeType="1"/>
            </p:cNvSpPr>
            <p:nvPr/>
          </p:nvSpPr>
          <p:spPr bwMode="auto">
            <a:xfrm>
              <a:off x="3807" y="895"/>
              <a:ext cx="463"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10" name="Freeform 138"/>
            <p:cNvSpPr>
              <a:spLocks/>
            </p:cNvSpPr>
            <p:nvPr/>
          </p:nvSpPr>
          <p:spPr bwMode="auto">
            <a:xfrm>
              <a:off x="4265" y="875"/>
              <a:ext cx="57" cy="39"/>
            </a:xfrm>
            <a:custGeom>
              <a:avLst/>
              <a:gdLst>
                <a:gd name="T0" fmla="*/ 0 w 152"/>
                <a:gd name="T1" fmla="*/ 0 h 101"/>
                <a:gd name="T2" fmla="*/ 152 w 152"/>
                <a:gd name="T3" fmla="*/ 51 h 101"/>
                <a:gd name="T4" fmla="*/ 0 w 152"/>
                <a:gd name="T5" fmla="*/ 101 h 101"/>
                <a:gd name="T6" fmla="*/ 0 w 152"/>
                <a:gd name="T7" fmla="*/ 0 h 101"/>
              </a:gdLst>
              <a:ahLst/>
              <a:cxnLst>
                <a:cxn ang="0">
                  <a:pos x="T0" y="T1"/>
                </a:cxn>
                <a:cxn ang="0">
                  <a:pos x="T2" y="T3"/>
                </a:cxn>
                <a:cxn ang="0">
                  <a:pos x="T4" y="T5"/>
                </a:cxn>
                <a:cxn ang="0">
                  <a:pos x="T6" y="T7"/>
                </a:cxn>
              </a:cxnLst>
              <a:rect l="0" t="0" r="r" b="b"/>
              <a:pathLst>
                <a:path w="152" h="101">
                  <a:moveTo>
                    <a:pt x="0" y="0"/>
                  </a:moveTo>
                  <a:lnTo>
                    <a:pt x="152" y="51"/>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11" name="Rectangle 139"/>
            <p:cNvSpPr>
              <a:spLocks noChangeArrowheads="1"/>
            </p:cNvSpPr>
            <p:nvPr/>
          </p:nvSpPr>
          <p:spPr bwMode="auto">
            <a:xfrm>
              <a:off x="415" y="1070"/>
              <a:ext cx="8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1010 Project Background</a:t>
              </a:r>
              <a:endParaRPr lang="en-US" sz="2800" dirty="0"/>
            </a:p>
          </p:txBody>
        </p:sp>
        <p:sp>
          <p:nvSpPr>
            <p:cNvPr id="105612" name="Rectangle 140"/>
            <p:cNvSpPr>
              <a:spLocks noChangeArrowheads="1"/>
            </p:cNvSpPr>
            <p:nvPr/>
          </p:nvSpPr>
          <p:spPr bwMode="auto">
            <a:xfrm>
              <a:off x="415" y="1147"/>
              <a:ext cx="8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1020 Project Objectives</a:t>
              </a:r>
              <a:endParaRPr lang="en-US" sz="2800" dirty="0"/>
            </a:p>
          </p:txBody>
        </p:sp>
        <p:sp>
          <p:nvSpPr>
            <p:cNvPr id="105613" name="Rectangle 141"/>
            <p:cNvSpPr>
              <a:spLocks noChangeArrowheads="1"/>
            </p:cNvSpPr>
            <p:nvPr/>
          </p:nvSpPr>
          <p:spPr bwMode="auto">
            <a:xfrm>
              <a:off x="415" y="1224"/>
              <a:ext cx="6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1030 Project Scope</a:t>
              </a:r>
              <a:endParaRPr lang="en-US" sz="2800"/>
            </a:p>
          </p:txBody>
        </p:sp>
        <p:sp>
          <p:nvSpPr>
            <p:cNvPr id="105614" name="Rectangle 142"/>
            <p:cNvSpPr>
              <a:spLocks noChangeArrowheads="1"/>
            </p:cNvSpPr>
            <p:nvPr/>
          </p:nvSpPr>
          <p:spPr bwMode="auto">
            <a:xfrm>
              <a:off x="415" y="1300"/>
              <a:ext cx="75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1040 Project Benefits</a:t>
              </a:r>
              <a:endParaRPr lang="en-US" sz="2800" dirty="0"/>
            </a:p>
          </p:txBody>
        </p:sp>
        <p:sp>
          <p:nvSpPr>
            <p:cNvPr id="105615" name="Rectangle 143"/>
            <p:cNvSpPr>
              <a:spLocks noChangeArrowheads="1"/>
            </p:cNvSpPr>
            <p:nvPr/>
          </p:nvSpPr>
          <p:spPr bwMode="auto">
            <a:xfrm>
              <a:off x="415" y="1377"/>
              <a:ext cx="8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1050 Project Approach</a:t>
              </a:r>
              <a:endParaRPr lang="en-US" sz="2800" dirty="0"/>
            </a:p>
          </p:txBody>
        </p:sp>
        <p:sp>
          <p:nvSpPr>
            <p:cNvPr id="105616" name="Rectangle 144"/>
            <p:cNvSpPr>
              <a:spLocks noChangeArrowheads="1"/>
            </p:cNvSpPr>
            <p:nvPr/>
          </p:nvSpPr>
          <p:spPr bwMode="auto">
            <a:xfrm>
              <a:off x="415" y="1453"/>
              <a:ext cx="8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1060 Project Deliverables</a:t>
              </a:r>
              <a:endParaRPr lang="en-US" sz="2800"/>
            </a:p>
          </p:txBody>
        </p:sp>
        <p:sp>
          <p:nvSpPr>
            <p:cNvPr id="105617" name="Rectangle 145"/>
            <p:cNvSpPr>
              <a:spLocks noChangeArrowheads="1"/>
            </p:cNvSpPr>
            <p:nvPr/>
          </p:nvSpPr>
          <p:spPr bwMode="auto">
            <a:xfrm>
              <a:off x="415" y="1530"/>
              <a:ext cx="99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1070 Project Assumptions &amp;</a:t>
              </a:r>
              <a:endParaRPr lang="en-US" sz="2800"/>
            </a:p>
          </p:txBody>
        </p:sp>
        <p:sp>
          <p:nvSpPr>
            <p:cNvPr id="105618" name="Rectangle 146"/>
            <p:cNvSpPr>
              <a:spLocks noChangeArrowheads="1"/>
            </p:cNvSpPr>
            <p:nvPr/>
          </p:nvSpPr>
          <p:spPr bwMode="auto">
            <a:xfrm>
              <a:off x="415" y="1606"/>
              <a:ext cx="3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Constraints</a:t>
              </a:r>
              <a:endParaRPr lang="en-US" sz="2800"/>
            </a:p>
          </p:txBody>
        </p:sp>
        <p:sp>
          <p:nvSpPr>
            <p:cNvPr id="105619" name="Rectangle 147"/>
            <p:cNvSpPr>
              <a:spLocks noChangeArrowheads="1"/>
            </p:cNvSpPr>
            <p:nvPr/>
          </p:nvSpPr>
          <p:spPr bwMode="auto">
            <a:xfrm>
              <a:off x="1711" y="1110"/>
              <a:ext cx="56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2010 High Level</a:t>
              </a:r>
              <a:endParaRPr lang="en-US" sz="2800"/>
            </a:p>
          </p:txBody>
        </p:sp>
        <p:sp>
          <p:nvSpPr>
            <p:cNvPr id="105620" name="Rectangle 148"/>
            <p:cNvSpPr>
              <a:spLocks noChangeArrowheads="1"/>
            </p:cNvSpPr>
            <p:nvPr/>
          </p:nvSpPr>
          <p:spPr bwMode="auto">
            <a:xfrm>
              <a:off x="1711" y="1186"/>
              <a:ext cx="4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Requirements</a:t>
              </a:r>
              <a:endParaRPr lang="en-US" sz="2800" dirty="0"/>
            </a:p>
          </p:txBody>
        </p:sp>
        <p:sp>
          <p:nvSpPr>
            <p:cNvPr id="105621" name="Rectangle 149"/>
            <p:cNvSpPr>
              <a:spLocks noChangeArrowheads="1"/>
            </p:cNvSpPr>
            <p:nvPr/>
          </p:nvSpPr>
          <p:spPr bwMode="auto">
            <a:xfrm>
              <a:off x="1711" y="1264"/>
              <a:ext cx="92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2020 Alternative Solutions</a:t>
              </a:r>
              <a:endParaRPr lang="en-US" sz="2800" dirty="0"/>
            </a:p>
          </p:txBody>
        </p:sp>
        <p:sp>
          <p:nvSpPr>
            <p:cNvPr id="105622" name="Rectangle 150"/>
            <p:cNvSpPr>
              <a:spLocks noChangeArrowheads="1"/>
            </p:cNvSpPr>
            <p:nvPr/>
          </p:nvSpPr>
          <p:spPr bwMode="auto">
            <a:xfrm>
              <a:off x="3053" y="1067"/>
              <a:ext cx="88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3010 Detailed Analysis of</a:t>
              </a:r>
              <a:endParaRPr lang="en-US" sz="2800"/>
            </a:p>
          </p:txBody>
        </p:sp>
        <p:sp>
          <p:nvSpPr>
            <p:cNvPr id="105623" name="Rectangle 151"/>
            <p:cNvSpPr>
              <a:spLocks noChangeArrowheads="1"/>
            </p:cNvSpPr>
            <p:nvPr/>
          </p:nvSpPr>
          <p:spPr bwMode="auto">
            <a:xfrm>
              <a:off x="3053" y="1143"/>
              <a:ext cx="4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Requirements</a:t>
              </a:r>
              <a:endParaRPr lang="en-US" sz="2800" dirty="0"/>
            </a:p>
          </p:txBody>
        </p:sp>
        <p:sp>
          <p:nvSpPr>
            <p:cNvPr id="105624" name="Rectangle 152"/>
            <p:cNvSpPr>
              <a:spLocks noChangeArrowheads="1"/>
            </p:cNvSpPr>
            <p:nvPr/>
          </p:nvSpPr>
          <p:spPr bwMode="auto">
            <a:xfrm>
              <a:off x="3053" y="1220"/>
              <a:ext cx="69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3020 Process Flows</a:t>
              </a:r>
              <a:endParaRPr lang="en-US" sz="2800" dirty="0"/>
            </a:p>
          </p:txBody>
        </p:sp>
        <p:sp>
          <p:nvSpPr>
            <p:cNvPr id="105625" name="Rectangle 153"/>
            <p:cNvSpPr>
              <a:spLocks noChangeArrowheads="1"/>
            </p:cNvSpPr>
            <p:nvPr/>
          </p:nvSpPr>
          <p:spPr bwMode="auto">
            <a:xfrm>
              <a:off x="3053" y="1296"/>
              <a:ext cx="95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3030 Detailed Assumptions</a:t>
              </a:r>
              <a:endParaRPr lang="en-US" sz="2800"/>
            </a:p>
          </p:txBody>
        </p:sp>
        <p:sp>
          <p:nvSpPr>
            <p:cNvPr id="105626" name="Rectangle 154"/>
            <p:cNvSpPr>
              <a:spLocks noChangeArrowheads="1"/>
            </p:cNvSpPr>
            <p:nvPr/>
          </p:nvSpPr>
          <p:spPr bwMode="auto">
            <a:xfrm>
              <a:off x="3053" y="1372"/>
              <a:ext cx="108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3040 Business Areas Impacted</a:t>
              </a:r>
              <a:endParaRPr lang="en-US" sz="2800"/>
            </a:p>
          </p:txBody>
        </p:sp>
        <p:sp>
          <p:nvSpPr>
            <p:cNvPr id="105627" name="Rectangle 155"/>
            <p:cNvSpPr>
              <a:spLocks noChangeArrowheads="1"/>
            </p:cNvSpPr>
            <p:nvPr/>
          </p:nvSpPr>
          <p:spPr bwMode="auto">
            <a:xfrm>
              <a:off x="3053" y="1450"/>
              <a:ext cx="9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3050 Affected IT Systems</a:t>
              </a:r>
              <a:endParaRPr lang="en-US" sz="2800" dirty="0"/>
            </a:p>
          </p:txBody>
        </p:sp>
        <p:sp>
          <p:nvSpPr>
            <p:cNvPr id="105628" name="Rectangle 156"/>
            <p:cNvSpPr>
              <a:spLocks noChangeArrowheads="1"/>
            </p:cNvSpPr>
            <p:nvPr/>
          </p:nvSpPr>
          <p:spPr bwMode="auto">
            <a:xfrm>
              <a:off x="3053" y="1526"/>
              <a:ext cx="6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3060 Dependencies</a:t>
              </a:r>
              <a:endParaRPr lang="en-US" sz="2800" dirty="0"/>
            </a:p>
          </p:txBody>
        </p:sp>
        <p:sp>
          <p:nvSpPr>
            <p:cNvPr id="105629" name="Rectangle 157"/>
            <p:cNvSpPr>
              <a:spLocks noChangeArrowheads="1"/>
            </p:cNvSpPr>
            <p:nvPr/>
          </p:nvSpPr>
          <p:spPr bwMode="auto">
            <a:xfrm>
              <a:off x="3053" y="1603"/>
              <a:ext cx="71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3070 Considerations</a:t>
              </a:r>
              <a:endParaRPr lang="en-US" sz="2800"/>
            </a:p>
          </p:txBody>
        </p:sp>
        <p:sp>
          <p:nvSpPr>
            <p:cNvPr id="105630" name="Rectangle 158"/>
            <p:cNvSpPr>
              <a:spLocks noChangeArrowheads="1"/>
            </p:cNvSpPr>
            <p:nvPr/>
          </p:nvSpPr>
          <p:spPr bwMode="auto">
            <a:xfrm>
              <a:off x="3053" y="1679"/>
              <a:ext cx="117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3080 Proof Of Concept/Prototype</a:t>
              </a:r>
              <a:endParaRPr lang="en-US" sz="2800"/>
            </a:p>
          </p:txBody>
        </p:sp>
        <p:sp>
          <p:nvSpPr>
            <p:cNvPr id="105631" name="Rectangle 159"/>
            <p:cNvSpPr>
              <a:spLocks noChangeArrowheads="1"/>
            </p:cNvSpPr>
            <p:nvPr/>
          </p:nvSpPr>
          <p:spPr bwMode="auto">
            <a:xfrm>
              <a:off x="3053" y="1755"/>
              <a:ext cx="6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3090 Peer Review</a:t>
              </a:r>
              <a:endParaRPr lang="en-US" sz="2800"/>
            </a:p>
          </p:txBody>
        </p:sp>
        <p:sp>
          <p:nvSpPr>
            <p:cNvPr id="105632" name="Rectangle 160"/>
            <p:cNvSpPr>
              <a:spLocks noChangeArrowheads="1"/>
            </p:cNvSpPr>
            <p:nvPr/>
          </p:nvSpPr>
          <p:spPr bwMode="auto">
            <a:xfrm>
              <a:off x="3053" y="1832"/>
              <a:ext cx="87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3095 Project Plan &amp; Cost</a:t>
              </a:r>
              <a:endParaRPr lang="en-US" sz="2800"/>
            </a:p>
          </p:txBody>
        </p:sp>
        <p:sp>
          <p:nvSpPr>
            <p:cNvPr id="105633" name="Rectangle 161"/>
            <p:cNvSpPr>
              <a:spLocks noChangeArrowheads="1"/>
            </p:cNvSpPr>
            <p:nvPr/>
          </p:nvSpPr>
          <p:spPr bwMode="auto">
            <a:xfrm>
              <a:off x="3053" y="1909"/>
              <a:ext cx="9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00"/>
                  </a:solidFill>
                  <a:latin typeface="Tahoma" charset="0"/>
                </a:rPr>
                <a:t>3100 Phase 3000 Sign Off</a:t>
              </a:r>
              <a:endParaRPr lang="en-US" sz="2800" dirty="0"/>
            </a:p>
          </p:txBody>
        </p:sp>
        <p:sp>
          <p:nvSpPr>
            <p:cNvPr id="105634" name="Rectangle 162"/>
            <p:cNvSpPr>
              <a:spLocks noChangeArrowheads="1"/>
            </p:cNvSpPr>
            <p:nvPr/>
          </p:nvSpPr>
          <p:spPr bwMode="auto">
            <a:xfrm>
              <a:off x="4350" y="1092"/>
              <a:ext cx="91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4010 Technical Overview/</a:t>
              </a:r>
              <a:endParaRPr lang="en-US" sz="2800"/>
            </a:p>
          </p:txBody>
        </p:sp>
        <p:sp>
          <p:nvSpPr>
            <p:cNvPr id="105635" name="Rectangle 163"/>
            <p:cNvSpPr>
              <a:spLocks noChangeArrowheads="1"/>
            </p:cNvSpPr>
            <p:nvPr/>
          </p:nvSpPr>
          <p:spPr bwMode="auto">
            <a:xfrm>
              <a:off x="4350" y="1169"/>
              <a:ext cx="7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Architecture Blueprint</a:t>
              </a:r>
              <a:endParaRPr lang="en-US" sz="2800"/>
            </a:p>
          </p:txBody>
        </p:sp>
        <p:sp>
          <p:nvSpPr>
            <p:cNvPr id="105636" name="Rectangle 164"/>
            <p:cNvSpPr>
              <a:spLocks noChangeArrowheads="1"/>
            </p:cNvSpPr>
            <p:nvPr/>
          </p:nvSpPr>
          <p:spPr bwMode="auto">
            <a:xfrm>
              <a:off x="4350" y="1245"/>
              <a:ext cx="10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4020 Deviation from Standards</a:t>
              </a:r>
              <a:endParaRPr lang="en-US" sz="2800"/>
            </a:p>
          </p:txBody>
        </p:sp>
        <p:sp>
          <p:nvSpPr>
            <p:cNvPr id="105637" name="Rectangle 165"/>
            <p:cNvSpPr>
              <a:spLocks noChangeArrowheads="1"/>
            </p:cNvSpPr>
            <p:nvPr/>
          </p:nvSpPr>
          <p:spPr bwMode="auto">
            <a:xfrm>
              <a:off x="4350" y="1321"/>
              <a:ext cx="10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4030 Detailed System Design</a:t>
              </a:r>
              <a:endParaRPr lang="en-US" sz="2800"/>
            </a:p>
          </p:txBody>
        </p:sp>
        <p:sp>
          <p:nvSpPr>
            <p:cNvPr id="105638" name="Rectangle 166"/>
            <p:cNvSpPr>
              <a:spLocks noChangeArrowheads="1"/>
            </p:cNvSpPr>
            <p:nvPr/>
          </p:nvSpPr>
          <p:spPr bwMode="auto">
            <a:xfrm>
              <a:off x="4350" y="1398"/>
              <a:ext cx="7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4040 IT Project Plan</a:t>
              </a:r>
              <a:endParaRPr lang="en-US" sz="2800"/>
            </a:p>
          </p:txBody>
        </p:sp>
        <p:sp>
          <p:nvSpPr>
            <p:cNvPr id="105639" name="Rectangle 167"/>
            <p:cNvSpPr>
              <a:spLocks noChangeArrowheads="1"/>
            </p:cNvSpPr>
            <p:nvPr/>
          </p:nvSpPr>
          <p:spPr bwMode="auto">
            <a:xfrm>
              <a:off x="4350" y="1475"/>
              <a:ext cx="94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4060 Business &amp; Technical</a:t>
              </a:r>
              <a:endParaRPr lang="en-US" sz="2800"/>
            </a:p>
          </p:txBody>
        </p:sp>
        <p:sp>
          <p:nvSpPr>
            <p:cNvPr id="105640" name="Rectangle 168"/>
            <p:cNvSpPr>
              <a:spLocks noChangeArrowheads="1"/>
            </p:cNvSpPr>
            <p:nvPr/>
          </p:nvSpPr>
          <p:spPr bwMode="auto">
            <a:xfrm>
              <a:off x="4350" y="1552"/>
              <a:ext cx="100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Discussion And Walkthrough</a:t>
              </a:r>
              <a:endParaRPr lang="en-US" sz="2800"/>
            </a:p>
          </p:txBody>
        </p:sp>
        <p:sp>
          <p:nvSpPr>
            <p:cNvPr id="105641" name="Rectangle 169"/>
            <p:cNvSpPr>
              <a:spLocks noChangeArrowheads="1"/>
            </p:cNvSpPr>
            <p:nvPr/>
          </p:nvSpPr>
          <p:spPr bwMode="auto">
            <a:xfrm>
              <a:off x="4350" y="1628"/>
              <a:ext cx="6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4090 Peer Review</a:t>
              </a:r>
              <a:endParaRPr lang="en-US" sz="2800"/>
            </a:p>
          </p:txBody>
        </p:sp>
        <p:sp>
          <p:nvSpPr>
            <p:cNvPr id="105642" name="Rectangle 170"/>
            <p:cNvSpPr>
              <a:spLocks noChangeArrowheads="1"/>
            </p:cNvSpPr>
            <p:nvPr/>
          </p:nvSpPr>
          <p:spPr bwMode="auto">
            <a:xfrm>
              <a:off x="4350" y="1704"/>
              <a:ext cx="9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4100 Phase 4000 Sign Off</a:t>
              </a:r>
              <a:endParaRPr lang="en-US" sz="2800"/>
            </a:p>
          </p:txBody>
        </p:sp>
        <p:sp>
          <p:nvSpPr>
            <p:cNvPr id="105643" name="Freeform 171"/>
            <p:cNvSpPr>
              <a:spLocks/>
            </p:cNvSpPr>
            <p:nvPr/>
          </p:nvSpPr>
          <p:spPr bwMode="auto">
            <a:xfrm>
              <a:off x="4322" y="2582"/>
              <a:ext cx="781" cy="366"/>
            </a:xfrm>
            <a:custGeom>
              <a:avLst/>
              <a:gdLst>
                <a:gd name="T0" fmla="*/ 1985 w 2068"/>
                <a:gd name="T1" fmla="*/ 947 h 947"/>
                <a:gd name="T2" fmla="*/ 1993 w 2068"/>
                <a:gd name="T3" fmla="*/ 947 h 947"/>
                <a:gd name="T4" fmla="*/ 2010 w 2068"/>
                <a:gd name="T5" fmla="*/ 943 h 947"/>
                <a:gd name="T6" fmla="*/ 2024 w 2068"/>
                <a:gd name="T7" fmla="*/ 936 h 947"/>
                <a:gd name="T8" fmla="*/ 2038 w 2068"/>
                <a:gd name="T9" fmla="*/ 928 h 947"/>
                <a:gd name="T10" fmla="*/ 2048 w 2068"/>
                <a:gd name="T11" fmla="*/ 917 h 947"/>
                <a:gd name="T12" fmla="*/ 2058 w 2068"/>
                <a:gd name="T13" fmla="*/ 903 h 947"/>
                <a:gd name="T14" fmla="*/ 2064 w 2068"/>
                <a:gd name="T15" fmla="*/ 888 h 947"/>
                <a:gd name="T16" fmla="*/ 2067 w 2068"/>
                <a:gd name="T17" fmla="*/ 873 h 947"/>
                <a:gd name="T18" fmla="*/ 2068 w 2068"/>
                <a:gd name="T19" fmla="*/ 864 h 947"/>
                <a:gd name="T20" fmla="*/ 2068 w 2068"/>
                <a:gd name="T21" fmla="*/ 82 h 947"/>
                <a:gd name="T22" fmla="*/ 2067 w 2068"/>
                <a:gd name="T23" fmla="*/ 74 h 947"/>
                <a:gd name="T24" fmla="*/ 2064 w 2068"/>
                <a:gd name="T25" fmla="*/ 57 h 947"/>
                <a:gd name="T26" fmla="*/ 2058 w 2068"/>
                <a:gd name="T27" fmla="*/ 42 h 947"/>
                <a:gd name="T28" fmla="*/ 2048 w 2068"/>
                <a:gd name="T29" fmla="*/ 29 h 947"/>
                <a:gd name="T30" fmla="*/ 2038 w 2068"/>
                <a:gd name="T31" fmla="*/ 19 h 947"/>
                <a:gd name="T32" fmla="*/ 2024 w 2068"/>
                <a:gd name="T33" fmla="*/ 9 h 947"/>
                <a:gd name="T34" fmla="*/ 2010 w 2068"/>
                <a:gd name="T35" fmla="*/ 3 h 947"/>
                <a:gd name="T36" fmla="*/ 1993 w 2068"/>
                <a:gd name="T37" fmla="*/ 0 h 947"/>
                <a:gd name="T38" fmla="*/ 84 w 2068"/>
                <a:gd name="T39" fmla="*/ 0 h 947"/>
                <a:gd name="T40" fmla="*/ 66 w 2068"/>
                <a:gd name="T41" fmla="*/ 1 h 947"/>
                <a:gd name="T42" fmla="*/ 51 w 2068"/>
                <a:gd name="T43" fmla="*/ 6 h 947"/>
                <a:gd name="T44" fmla="*/ 37 w 2068"/>
                <a:gd name="T45" fmla="*/ 13 h 947"/>
                <a:gd name="T46" fmla="*/ 24 w 2068"/>
                <a:gd name="T47" fmla="*/ 24 h 947"/>
                <a:gd name="T48" fmla="*/ 15 w 2068"/>
                <a:gd name="T49" fmla="*/ 36 h 947"/>
                <a:gd name="T50" fmla="*/ 7 w 2068"/>
                <a:gd name="T51" fmla="*/ 50 h 947"/>
                <a:gd name="T52" fmla="*/ 2 w 2068"/>
                <a:gd name="T53" fmla="*/ 65 h 947"/>
                <a:gd name="T54" fmla="*/ 0 w 2068"/>
                <a:gd name="T55" fmla="*/ 82 h 947"/>
                <a:gd name="T56" fmla="*/ 0 w 2068"/>
                <a:gd name="T57" fmla="*/ 864 h 947"/>
                <a:gd name="T58" fmla="*/ 0 w 2068"/>
                <a:gd name="T59" fmla="*/ 873 h 947"/>
                <a:gd name="T60" fmla="*/ 5 w 2068"/>
                <a:gd name="T61" fmla="*/ 888 h 947"/>
                <a:gd name="T62" fmla="*/ 11 w 2068"/>
                <a:gd name="T63" fmla="*/ 903 h 947"/>
                <a:gd name="T64" fmla="*/ 19 w 2068"/>
                <a:gd name="T65" fmla="*/ 917 h 947"/>
                <a:gd name="T66" fmla="*/ 31 w 2068"/>
                <a:gd name="T67" fmla="*/ 928 h 947"/>
                <a:gd name="T68" fmla="*/ 44 w 2068"/>
                <a:gd name="T69" fmla="*/ 936 h 947"/>
                <a:gd name="T70" fmla="*/ 59 w 2068"/>
                <a:gd name="T71" fmla="*/ 943 h 947"/>
                <a:gd name="T72" fmla="*/ 74 w 2068"/>
                <a:gd name="T73" fmla="*/ 947 h 947"/>
                <a:gd name="T74" fmla="*/ 84 w 2068"/>
                <a:gd name="T75"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8" h="947">
                  <a:moveTo>
                    <a:pt x="84" y="947"/>
                  </a:moveTo>
                  <a:lnTo>
                    <a:pt x="1985" y="947"/>
                  </a:lnTo>
                  <a:lnTo>
                    <a:pt x="1985" y="947"/>
                  </a:lnTo>
                  <a:lnTo>
                    <a:pt x="1993" y="947"/>
                  </a:lnTo>
                  <a:lnTo>
                    <a:pt x="2001" y="945"/>
                  </a:lnTo>
                  <a:lnTo>
                    <a:pt x="2010" y="943"/>
                  </a:lnTo>
                  <a:lnTo>
                    <a:pt x="2017" y="941"/>
                  </a:lnTo>
                  <a:lnTo>
                    <a:pt x="2024" y="936"/>
                  </a:lnTo>
                  <a:lnTo>
                    <a:pt x="2032" y="932"/>
                  </a:lnTo>
                  <a:lnTo>
                    <a:pt x="2038" y="928"/>
                  </a:lnTo>
                  <a:lnTo>
                    <a:pt x="2043" y="923"/>
                  </a:lnTo>
                  <a:lnTo>
                    <a:pt x="2048" y="917"/>
                  </a:lnTo>
                  <a:lnTo>
                    <a:pt x="2054" y="910"/>
                  </a:lnTo>
                  <a:lnTo>
                    <a:pt x="2058" y="903"/>
                  </a:lnTo>
                  <a:lnTo>
                    <a:pt x="2061" y="897"/>
                  </a:lnTo>
                  <a:lnTo>
                    <a:pt x="2064" y="888"/>
                  </a:lnTo>
                  <a:lnTo>
                    <a:pt x="2066" y="881"/>
                  </a:lnTo>
                  <a:lnTo>
                    <a:pt x="2067" y="873"/>
                  </a:lnTo>
                  <a:lnTo>
                    <a:pt x="2068" y="864"/>
                  </a:lnTo>
                  <a:lnTo>
                    <a:pt x="2068" y="864"/>
                  </a:lnTo>
                  <a:lnTo>
                    <a:pt x="2068" y="864"/>
                  </a:lnTo>
                  <a:lnTo>
                    <a:pt x="2068" y="82"/>
                  </a:lnTo>
                  <a:lnTo>
                    <a:pt x="2068" y="82"/>
                  </a:lnTo>
                  <a:lnTo>
                    <a:pt x="2067" y="74"/>
                  </a:lnTo>
                  <a:lnTo>
                    <a:pt x="2066" y="65"/>
                  </a:lnTo>
                  <a:lnTo>
                    <a:pt x="2064" y="57"/>
                  </a:lnTo>
                  <a:lnTo>
                    <a:pt x="2061" y="50"/>
                  </a:lnTo>
                  <a:lnTo>
                    <a:pt x="2058" y="42"/>
                  </a:lnTo>
                  <a:lnTo>
                    <a:pt x="2054" y="36"/>
                  </a:lnTo>
                  <a:lnTo>
                    <a:pt x="2048" y="29"/>
                  </a:lnTo>
                  <a:lnTo>
                    <a:pt x="2043" y="24"/>
                  </a:lnTo>
                  <a:lnTo>
                    <a:pt x="2038" y="19"/>
                  </a:lnTo>
                  <a:lnTo>
                    <a:pt x="2032" y="13"/>
                  </a:lnTo>
                  <a:lnTo>
                    <a:pt x="2024" y="9"/>
                  </a:lnTo>
                  <a:lnTo>
                    <a:pt x="2017" y="6"/>
                  </a:lnTo>
                  <a:lnTo>
                    <a:pt x="2010" y="3"/>
                  </a:lnTo>
                  <a:lnTo>
                    <a:pt x="2001" y="1"/>
                  </a:lnTo>
                  <a:lnTo>
                    <a:pt x="1993" y="0"/>
                  </a:lnTo>
                  <a:lnTo>
                    <a:pt x="1985" y="0"/>
                  </a:lnTo>
                  <a:lnTo>
                    <a:pt x="84" y="0"/>
                  </a:lnTo>
                  <a:lnTo>
                    <a:pt x="74" y="0"/>
                  </a:lnTo>
                  <a:lnTo>
                    <a:pt x="66" y="1"/>
                  </a:lnTo>
                  <a:lnTo>
                    <a:pt x="59" y="3"/>
                  </a:lnTo>
                  <a:lnTo>
                    <a:pt x="51" y="6"/>
                  </a:lnTo>
                  <a:lnTo>
                    <a:pt x="44" y="9"/>
                  </a:lnTo>
                  <a:lnTo>
                    <a:pt x="37" y="13"/>
                  </a:lnTo>
                  <a:lnTo>
                    <a:pt x="31" y="19"/>
                  </a:lnTo>
                  <a:lnTo>
                    <a:pt x="24" y="24"/>
                  </a:lnTo>
                  <a:lnTo>
                    <a:pt x="19" y="29"/>
                  </a:lnTo>
                  <a:lnTo>
                    <a:pt x="15" y="36"/>
                  </a:lnTo>
                  <a:lnTo>
                    <a:pt x="11" y="42"/>
                  </a:lnTo>
                  <a:lnTo>
                    <a:pt x="7" y="50"/>
                  </a:lnTo>
                  <a:lnTo>
                    <a:pt x="5" y="57"/>
                  </a:lnTo>
                  <a:lnTo>
                    <a:pt x="2" y="65"/>
                  </a:lnTo>
                  <a:lnTo>
                    <a:pt x="0" y="74"/>
                  </a:lnTo>
                  <a:lnTo>
                    <a:pt x="0" y="82"/>
                  </a:lnTo>
                  <a:lnTo>
                    <a:pt x="0" y="82"/>
                  </a:lnTo>
                  <a:lnTo>
                    <a:pt x="0" y="864"/>
                  </a:lnTo>
                  <a:lnTo>
                    <a:pt x="0" y="864"/>
                  </a:lnTo>
                  <a:lnTo>
                    <a:pt x="0" y="873"/>
                  </a:lnTo>
                  <a:lnTo>
                    <a:pt x="2" y="881"/>
                  </a:lnTo>
                  <a:lnTo>
                    <a:pt x="5" y="888"/>
                  </a:lnTo>
                  <a:lnTo>
                    <a:pt x="7" y="897"/>
                  </a:lnTo>
                  <a:lnTo>
                    <a:pt x="11" y="903"/>
                  </a:lnTo>
                  <a:lnTo>
                    <a:pt x="15" y="910"/>
                  </a:lnTo>
                  <a:lnTo>
                    <a:pt x="19" y="917"/>
                  </a:lnTo>
                  <a:lnTo>
                    <a:pt x="24" y="923"/>
                  </a:lnTo>
                  <a:lnTo>
                    <a:pt x="31" y="928"/>
                  </a:lnTo>
                  <a:lnTo>
                    <a:pt x="37" y="932"/>
                  </a:lnTo>
                  <a:lnTo>
                    <a:pt x="44" y="936"/>
                  </a:lnTo>
                  <a:lnTo>
                    <a:pt x="51" y="941"/>
                  </a:lnTo>
                  <a:lnTo>
                    <a:pt x="59" y="943"/>
                  </a:lnTo>
                  <a:lnTo>
                    <a:pt x="66" y="945"/>
                  </a:lnTo>
                  <a:lnTo>
                    <a:pt x="74" y="947"/>
                  </a:lnTo>
                  <a:lnTo>
                    <a:pt x="84" y="947"/>
                  </a:lnTo>
                  <a:lnTo>
                    <a:pt x="84" y="94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44" name="Freeform 172"/>
            <p:cNvSpPr>
              <a:spLocks/>
            </p:cNvSpPr>
            <p:nvPr/>
          </p:nvSpPr>
          <p:spPr bwMode="auto">
            <a:xfrm>
              <a:off x="4322" y="2582"/>
              <a:ext cx="781" cy="366"/>
            </a:xfrm>
            <a:custGeom>
              <a:avLst/>
              <a:gdLst>
                <a:gd name="T0" fmla="*/ 1985 w 2068"/>
                <a:gd name="T1" fmla="*/ 947 h 947"/>
                <a:gd name="T2" fmla="*/ 1993 w 2068"/>
                <a:gd name="T3" fmla="*/ 947 h 947"/>
                <a:gd name="T4" fmla="*/ 2010 w 2068"/>
                <a:gd name="T5" fmla="*/ 943 h 947"/>
                <a:gd name="T6" fmla="*/ 2024 w 2068"/>
                <a:gd name="T7" fmla="*/ 936 h 947"/>
                <a:gd name="T8" fmla="*/ 2038 w 2068"/>
                <a:gd name="T9" fmla="*/ 928 h 947"/>
                <a:gd name="T10" fmla="*/ 2048 w 2068"/>
                <a:gd name="T11" fmla="*/ 917 h 947"/>
                <a:gd name="T12" fmla="*/ 2058 w 2068"/>
                <a:gd name="T13" fmla="*/ 903 h 947"/>
                <a:gd name="T14" fmla="*/ 2064 w 2068"/>
                <a:gd name="T15" fmla="*/ 888 h 947"/>
                <a:gd name="T16" fmla="*/ 2067 w 2068"/>
                <a:gd name="T17" fmla="*/ 873 h 947"/>
                <a:gd name="T18" fmla="*/ 2068 w 2068"/>
                <a:gd name="T19" fmla="*/ 864 h 947"/>
                <a:gd name="T20" fmla="*/ 2068 w 2068"/>
                <a:gd name="T21" fmla="*/ 82 h 947"/>
                <a:gd name="T22" fmla="*/ 2067 w 2068"/>
                <a:gd name="T23" fmla="*/ 74 h 947"/>
                <a:gd name="T24" fmla="*/ 2064 w 2068"/>
                <a:gd name="T25" fmla="*/ 57 h 947"/>
                <a:gd name="T26" fmla="*/ 2058 w 2068"/>
                <a:gd name="T27" fmla="*/ 42 h 947"/>
                <a:gd name="T28" fmla="*/ 2048 w 2068"/>
                <a:gd name="T29" fmla="*/ 29 h 947"/>
                <a:gd name="T30" fmla="*/ 2038 w 2068"/>
                <a:gd name="T31" fmla="*/ 19 h 947"/>
                <a:gd name="T32" fmla="*/ 2024 w 2068"/>
                <a:gd name="T33" fmla="*/ 9 h 947"/>
                <a:gd name="T34" fmla="*/ 2010 w 2068"/>
                <a:gd name="T35" fmla="*/ 3 h 947"/>
                <a:gd name="T36" fmla="*/ 1993 w 2068"/>
                <a:gd name="T37" fmla="*/ 0 h 947"/>
                <a:gd name="T38" fmla="*/ 84 w 2068"/>
                <a:gd name="T39" fmla="*/ 0 h 947"/>
                <a:gd name="T40" fmla="*/ 66 w 2068"/>
                <a:gd name="T41" fmla="*/ 1 h 947"/>
                <a:gd name="T42" fmla="*/ 51 w 2068"/>
                <a:gd name="T43" fmla="*/ 6 h 947"/>
                <a:gd name="T44" fmla="*/ 37 w 2068"/>
                <a:gd name="T45" fmla="*/ 13 h 947"/>
                <a:gd name="T46" fmla="*/ 24 w 2068"/>
                <a:gd name="T47" fmla="*/ 24 h 947"/>
                <a:gd name="T48" fmla="*/ 15 w 2068"/>
                <a:gd name="T49" fmla="*/ 36 h 947"/>
                <a:gd name="T50" fmla="*/ 7 w 2068"/>
                <a:gd name="T51" fmla="*/ 50 h 947"/>
                <a:gd name="T52" fmla="*/ 2 w 2068"/>
                <a:gd name="T53" fmla="*/ 65 h 947"/>
                <a:gd name="T54" fmla="*/ 0 w 2068"/>
                <a:gd name="T55" fmla="*/ 82 h 947"/>
                <a:gd name="T56" fmla="*/ 0 w 2068"/>
                <a:gd name="T57" fmla="*/ 864 h 947"/>
                <a:gd name="T58" fmla="*/ 0 w 2068"/>
                <a:gd name="T59" fmla="*/ 873 h 947"/>
                <a:gd name="T60" fmla="*/ 5 w 2068"/>
                <a:gd name="T61" fmla="*/ 888 h 947"/>
                <a:gd name="T62" fmla="*/ 11 w 2068"/>
                <a:gd name="T63" fmla="*/ 903 h 947"/>
                <a:gd name="T64" fmla="*/ 19 w 2068"/>
                <a:gd name="T65" fmla="*/ 917 h 947"/>
                <a:gd name="T66" fmla="*/ 31 w 2068"/>
                <a:gd name="T67" fmla="*/ 928 h 947"/>
                <a:gd name="T68" fmla="*/ 44 w 2068"/>
                <a:gd name="T69" fmla="*/ 936 h 947"/>
                <a:gd name="T70" fmla="*/ 59 w 2068"/>
                <a:gd name="T71" fmla="*/ 943 h 947"/>
                <a:gd name="T72" fmla="*/ 74 w 2068"/>
                <a:gd name="T73" fmla="*/ 947 h 947"/>
                <a:gd name="T74" fmla="*/ 84 w 2068"/>
                <a:gd name="T75"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8" h="947">
                  <a:moveTo>
                    <a:pt x="84" y="947"/>
                  </a:moveTo>
                  <a:lnTo>
                    <a:pt x="1985" y="947"/>
                  </a:lnTo>
                  <a:lnTo>
                    <a:pt x="1985" y="947"/>
                  </a:lnTo>
                  <a:lnTo>
                    <a:pt x="1993" y="947"/>
                  </a:lnTo>
                  <a:lnTo>
                    <a:pt x="2001" y="945"/>
                  </a:lnTo>
                  <a:lnTo>
                    <a:pt x="2010" y="943"/>
                  </a:lnTo>
                  <a:lnTo>
                    <a:pt x="2017" y="941"/>
                  </a:lnTo>
                  <a:lnTo>
                    <a:pt x="2024" y="936"/>
                  </a:lnTo>
                  <a:lnTo>
                    <a:pt x="2032" y="932"/>
                  </a:lnTo>
                  <a:lnTo>
                    <a:pt x="2038" y="928"/>
                  </a:lnTo>
                  <a:lnTo>
                    <a:pt x="2043" y="923"/>
                  </a:lnTo>
                  <a:lnTo>
                    <a:pt x="2048" y="917"/>
                  </a:lnTo>
                  <a:lnTo>
                    <a:pt x="2054" y="910"/>
                  </a:lnTo>
                  <a:lnTo>
                    <a:pt x="2058" y="903"/>
                  </a:lnTo>
                  <a:lnTo>
                    <a:pt x="2061" y="897"/>
                  </a:lnTo>
                  <a:lnTo>
                    <a:pt x="2064" y="888"/>
                  </a:lnTo>
                  <a:lnTo>
                    <a:pt x="2066" y="881"/>
                  </a:lnTo>
                  <a:lnTo>
                    <a:pt x="2067" y="873"/>
                  </a:lnTo>
                  <a:lnTo>
                    <a:pt x="2068" y="864"/>
                  </a:lnTo>
                  <a:lnTo>
                    <a:pt x="2068" y="864"/>
                  </a:lnTo>
                  <a:lnTo>
                    <a:pt x="2068" y="864"/>
                  </a:lnTo>
                  <a:lnTo>
                    <a:pt x="2068" y="82"/>
                  </a:lnTo>
                  <a:lnTo>
                    <a:pt x="2068" y="82"/>
                  </a:lnTo>
                  <a:lnTo>
                    <a:pt x="2067" y="74"/>
                  </a:lnTo>
                  <a:lnTo>
                    <a:pt x="2066" y="65"/>
                  </a:lnTo>
                  <a:lnTo>
                    <a:pt x="2064" y="57"/>
                  </a:lnTo>
                  <a:lnTo>
                    <a:pt x="2061" y="50"/>
                  </a:lnTo>
                  <a:lnTo>
                    <a:pt x="2058" y="42"/>
                  </a:lnTo>
                  <a:lnTo>
                    <a:pt x="2054" y="36"/>
                  </a:lnTo>
                  <a:lnTo>
                    <a:pt x="2048" y="29"/>
                  </a:lnTo>
                  <a:lnTo>
                    <a:pt x="2043" y="24"/>
                  </a:lnTo>
                  <a:lnTo>
                    <a:pt x="2038" y="19"/>
                  </a:lnTo>
                  <a:lnTo>
                    <a:pt x="2032" y="13"/>
                  </a:lnTo>
                  <a:lnTo>
                    <a:pt x="2024" y="9"/>
                  </a:lnTo>
                  <a:lnTo>
                    <a:pt x="2017" y="6"/>
                  </a:lnTo>
                  <a:lnTo>
                    <a:pt x="2010" y="3"/>
                  </a:lnTo>
                  <a:lnTo>
                    <a:pt x="2001" y="1"/>
                  </a:lnTo>
                  <a:lnTo>
                    <a:pt x="1993" y="0"/>
                  </a:lnTo>
                  <a:lnTo>
                    <a:pt x="1985" y="0"/>
                  </a:lnTo>
                  <a:lnTo>
                    <a:pt x="84" y="0"/>
                  </a:lnTo>
                  <a:lnTo>
                    <a:pt x="74" y="0"/>
                  </a:lnTo>
                  <a:lnTo>
                    <a:pt x="66" y="1"/>
                  </a:lnTo>
                  <a:lnTo>
                    <a:pt x="59" y="3"/>
                  </a:lnTo>
                  <a:lnTo>
                    <a:pt x="51" y="6"/>
                  </a:lnTo>
                  <a:lnTo>
                    <a:pt x="44" y="9"/>
                  </a:lnTo>
                  <a:lnTo>
                    <a:pt x="37" y="13"/>
                  </a:lnTo>
                  <a:lnTo>
                    <a:pt x="31" y="19"/>
                  </a:lnTo>
                  <a:lnTo>
                    <a:pt x="24" y="24"/>
                  </a:lnTo>
                  <a:lnTo>
                    <a:pt x="19" y="29"/>
                  </a:lnTo>
                  <a:lnTo>
                    <a:pt x="15" y="36"/>
                  </a:lnTo>
                  <a:lnTo>
                    <a:pt x="11" y="42"/>
                  </a:lnTo>
                  <a:lnTo>
                    <a:pt x="7" y="50"/>
                  </a:lnTo>
                  <a:lnTo>
                    <a:pt x="5" y="57"/>
                  </a:lnTo>
                  <a:lnTo>
                    <a:pt x="2" y="65"/>
                  </a:lnTo>
                  <a:lnTo>
                    <a:pt x="0" y="74"/>
                  </a:lnTo>
                  <a:lnTo>
                    <a:pt x="0" y="82"/>
                  </a:lnTo>
                  <a:lnTo>
                    <a:pt x="0" y="82"/>
                  </a:lnTo>
                  <a:lnTo>
                    <a:pt x="0" y="864"/>
                  </a:lnTo>
                  <a:lnTo>
                    <a:pt x="0" y="864"/>
                  </a:lnTo>
                  <a:lnTo>
                    <a:pt x="0" y="873"/>
                  </a:lnTo>
                  <a:lnTo>
                    <a:pt x="2" y="881"/>
                  </a:lnTo>
                  <a:lnTo>
                    <a:pt x="5" y="888"/>
                  </a:lnTo>
                  <a:lnTo>
                    <a:pt x="7" y="897"/>
                  </a:lnTo>
                  <a:lnTo>
                    <a:pt x="11" y="903"/>
                  </a:lnTo>
                  <a:lnTo>
                    <a:pt x="15" y="910"/>
                  </a:lnTo>
                  <a:lnTo>
                    <a:pt x="19" y="917"/>
                  </a:lnTo>
                  <a:lnTo>
                    <a:pt x="24" y="923"/>
                  </a:lnTo>
                  <a:lnTo>
                    <a:pt x="31" y="928"/>
                  </a:lnTo>
                  <a:lnTo>
                    <a:pt x="37" y="932"/>
                  </a:lnTo>
                  <a:lnTo>
                    <a:pt x="44" y="936"/>
                  </a:lnTo>
                  <a:lnTo>
                    <a:pt x="51" y="941"/>
                  </a:lnTo>
                  <a:lnTo>
                    <a:pt x="59" y="943"/>
                  </a:lnTo>
                  <a:lnTo>
                    <a:pt x="66" y="945"/>
                  </a:lnTo>
                  <a:lnTo>
                    <a:pt x="74" y="947"/>
                  </a:lnTo>
                  <a:lnTo>
                    <a:pt x="84" y="947"/>
                  </a:lnTo>
                  <a:lnTo>
                    <a:pt x="84" y="94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45" name="Rectangle 173"/>
            <p:cNvSpPr>
              <a:spLocks noChangeArrowheads="1"/>
            </p:cNvSpPr>
            <p:nvPr/>
          </p:nvSpPr>
          <p:spPr bwMode="auto">
            <a:xfrm>
              <a:off x="4620" y="2612"/>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5000</a:t>
              </a:r>
              <a:endParaRPr lang="en-US"/>
            </a:p>
          </p:txBody>
        </p:sp>
        <p:sp>
          <p:nvSpPr>
            <p:cNvPr id="105646" name="Rectangle 174"/>
            <p:cNvSpPr>
              <a:spLocks noChangeArrowheads="1"/>
            </p:cNvSpPr>
            <p:nvPr/>
          </p:nvSpPr>
          <p:spPr bwMode="auto">
            <a:xfrm>
              <a:off x="4354" y="2714"/>
              <a:ext cx="6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Construction &amp; Unit</a:t>
              </a:r>
              <a:endParaRPr lang="en-US"/>
            </a:p>
          </p:txBody>
        </p:sp>
        <p:sp>
          <p:nvSpPr>
            <p:cNvPr id="105647" name="Rectangle 175"/>
            <p:cNvSpPr>
              <a:spLocks noChangeArrowheads="1"/>
            </p:cNvSpPr>
            <p:nvPr/>
          </p:nvSpPr>
          <p:spPr bwMode="auto">
            <a:xfrm>
              <a:off x="4576" y="2816"/>
              <a:ext cx="23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Testing</a:t>
              </a:r>
              <a:endParaRPr lang="en-US"/>
            </a:p>
          </p:txBody>
        </p:sp>
        <p:sp>
          <p:nvSpPr>
            <p:cNvPr id="105648" name="Rectangle 176"/>
            <p:cNvSpPr>
              <a:spLocks noChangeArrowheads="1"/>
            </p:cNvSpPr>
            <p:nvPr/>
          </p:nvSpPr>
          <p:spPr bwMode="auto">
            <a:xfrm>
              <a:off x="4350" y="3006"/>
              <a:ext cx="117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5010 Affected Elements Changed</a:t>
              </a:r>
              <a:endParaRPr lang="en-US" sz="2800"/>
            </a:p>
          </p:txBody>
        </p:sp>
        <p:sp>
          <p:nvSpPr>
            <p:cNvPr id="105649" name="Rectangle 177"/>
            <p:cNvSpPr>
              <a:spLocks noChangeArrowheads="1"/>
            </p:cNvSpPr>
            <p:nvPr/>
          </p:nvSpPr>
          <p:spPr bwMode="auto">
            <a:xfrm>
              <a:off x="4350" y="3082"/>
              <a:ext cx="10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5020 Prepare Unit Test Plans</a:t>
              </a:r>
              <a:endParaRPr lang="en-US" sz="2800"/>
            </a:p>
          </p:txBody>
        </p:sp>
        <p:sp>
          <p:nvSpPr>
            <p:cNvPr id="105650" name="Rectangle 178"/>
            <p:cNvSpPr>
              <a:spLocks noChangeArrowheads="1"/>
            </p:cNvSpPr>
            <p:nvPr/>
          </p:nvSpPr>
          <p:spPr bwMode="auto">
            <a:xfrm>
              <a:off x="4350" y="3158"/>
              <a:ext cx="6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5030 Peer Review</a:t>
              </a:r>
              <a:endParaRPr lang="en-US" sz="2800"/>
            </a:p>
          </p:txBody>
        </p:sp>
        <p:sp>
          <p:nvSpPr>
            <p:cNvPr id="105651" name="Rectangle 179"/>
            <p:cNvSpPr>
              <a:spLocks noChangeArrowheads="1"/>
            </p:cNvSpPr>
            <p:nvPr/>
          </p:nvSpPr>
          <p:spPr bwMode="auto">
            <a:xfrm>
              <a:off x="4350" y="3235"/>
              <a:ext cx="103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5040 Execute Unit Test Plans</a:t>
              </a:r>
              <a:endParaRPr lang="en-US" sz="2800"/>
            </a:p>
          </p:txBody>
        </p:sp>
        <p:sp>
          <p:nvSpPr>
            <p:cNvPr id="105652" name="Rectangle 180"/>
            <p:cNvSpPr>
              <a:spLocks noChangeArrowheads="1"/>
            </p:cNvSpPr>
            <p:nvPr/>
          </p:nvSpPr>
          <p:spPr bwMode="auto">
            <a:xfrm>
              <a:off x="4350" y="3311"/>
              <a:ext cx="9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5100 Phase 5000 Sign Off</a:t>
              </a:r>
              <a:endParaRPr lang="en-US" sz="2800"/>
            </a:p>
          </p:txBody>
        </p:sp>
        <p:sp>
          <p:nvSpPr>
            <p:cNvPr id="105653" name="Freeform 181"/>
            <p:cNvSpPr>
              <a:spLocks/>
            </p:cNvSpPr>
            <p:nvPr/>
          </p:nvSpPr>
          <p:spPr bwMode="auto">
            <a:xfrm>
              <a:off x="5071" y="895"/>
              <a:ext cx="305" cy="1870"/>
            </a:xfrm>
            <a:custGeom>
              <a:avLst/>
              <a:gdLst>
                <a:gd name="T0" fmla="*/ 0 w 806"/>
                <a:gd name="T1" fmla="*/ 0 h 4850"/>
                <a:gd name="T2" fmla="*/ 806 w 806"/>
                <a:gd name="T3" fmla="*/ 0 h 4850"/>
                <a:gd name="T4" fmla="*/ 806 w 806"/>
                <a:gd name="T5" fmla="*/ 4850 h 4850"/>
                <a:gd name="T6" fmla="*/ 223 w 806"/>
                <a:gd name="T7" fmla="*/ 4850 h 4850"/>
              </a:gdLst>
              <a:ahLst/>
              <a:cxnLst>
                <a:cxn ang="0">
                  <a:pos x="T0" y="T1"/>
                </a:cxn>
                <a:cxn ang="0">
                  <a:pos x="T2" y="T3"/>
                </a:cxn>
                <a:cxn ang="0">
                  <a:pos x="T4" y="T5"/>
                </a:cxn>
                <a:cxn ang="0">
                  <a:pos x="T6" y="T7"/>
                </a:cxn>
              </a:cxnLst>
              <a:rect l="0" t="0" r="r" b="b"/>
              <a:pathLst>
                <a:path w="806" h="4850">
                  <a:moveTo>
                    <a:pt x="0" y="0"/>
                  </a:moveTo>
                  <a:lnTo>
                    <a:pt x="806" y="0"/>
                  </a:lnTo>
                  <a:lnTo>
                    <a:pt x="806" y="4850"/>
                  </a:lnTo>
                  <a:lnTo>
                    <a:pt x="223" y="485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54" name="Freeform 182"/>
            <p:cNvSpPr>
              <a:spLocks/>
            </p:cNvSpPr>
            <p:nvPr/>
          </p:nvSpPr>
          <p:spPr bwMode="auto">
            <a:xfrm>
              <a:off x="5103" y="2745"/>
              <a:ext cx="58" cy="40"/>
            </a:xfrm>
            <a:custGeom>
              <a:avLst/>
              <a:gdLst>
                <a:gd name="T0" fmla="*/ 152 w 152"/>
                <a:gd name="T1" fmla="*/ 101 h 101"/>
                <a:gd name="T2" fmla="*/ 0 w 152"/>
                <a:gd name="T3" fmla="*/ 50 h 101"/>
                <a:gd name="T4" fmla="*/ 152 w 152"/>
                <a:gd name="T5" fmla="*/ 0 h 101"/>
                <a:gd name="T6" fmla="*/ 152 w 152"/>
                <a:gd name="T7" fmla="*/ 101 h 101"/>
              </a:gdLst>
              <a:ahLst/>
              <a:cxnLst>
                <a:cxn ang="0">
                  <a:pos x="T0" y="T1"/>
                </a:cxn>
                <a:cxn ang="0">
                  <a:pos x="T2" y="T3"/>
                </a:cxn>
                <a:cxn ang="0">
                  <a:pos x="T4" y="T5"/>
                </a:cxn>
                <a:cxn ang="0">
                  <a:pos x="T6" y="T7"/>
                </a:cxn>
              </a:cxnLst>
              <a:rect l="0" t="0" r="r" b="b"/>
              <a:pathLst>
                <a:path w="152" h="101">
                  <a:moveTo>
                    <a:pt x="152" y="101"/>
                  </a:moveTo>
                  <a:lnTo>
                    <a:pt x="0" y="50"/>
                  </a:lnTo>
                  <a:lnTo>
                    <a:pt x="152" y="0"/>
                  </a:lnTo>
                  <a:lnTo>
                    <a:pt x="15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55" name="Freeform 183"/>
            <p:cNvSpPr>
              <a:spLocks/>
            </p:cNvSpPr>
            <p:nvPr/>
          </p:nvSpPr>
          <p:spPr bwMode="auto">
            <a:xfrm>
              <a:off x="2996" y="2582"/>
              <a:ext cx="779" cy="366"/>
            </a:xfrm>
            <a:custGeom>
              <a:avLst/>
              <a:gdLst>
                <a:gd name="T0" fmla="*/ 1984 w 2066"/>
                <a:gd name="T1" fmla="*/ 947 h 947"/>
                <a:gd name="T2" fmla="*/ 1992 w 2066"/>
                <a:gd name="T3" fmla="*/ 947 h 947"/>
                <a:gd name="T4" fmla="*/ 2008 w 2066"/>
                <a:gd name="T5" fmla="*/ 943 h 947"/>
                <a:gd name="T6" fmla="*/ 2023 w 2066"/>
                <a:gd name="T7" fmla="*/ 936 h 947"/>
                <a:gd name="T8" fmla="*/ 2036 w 2066"/>
                <a:gd name="T9" fmla="*/ 928 h 947"/>
                <a:gd name="T10" fmla="*/ 2048 w 2066"/>
                <a:gd name="T11" fmla="*/ 917 h 947"/>
                <a:gd name="T12" fmla="*/ 2056 w 2066"/>
                <a:gd name="T13" fmla="*/ 903 h 947"/>
                <a:gd name="T14" fmla="*/ 2062 w 2066"/>
                <a:gd name="T15" fmla="*/ 888 h 947"/>
                <a:gd name="T16" fmla="*/ 2066 w 2066"/>
                <a:gd name="T17" fmla="*/ 873 h 947"/>
                <a:gd name="T18" fmla="*/ 2066 w 2066"/>
                <a:gd name="T19" fmla="*/ 864 h 947"/>
                <a:gd name="T20" fmla="*/ 2066 w 2066"/>
                <a:gd name="T21" fmla="*/ 82 h 947"/>
                <a:gd name="T22" fmla="*/ 2066 w 2066"/>
                <a:gd name="T23" fmla="*/ 74 h 947"/>
                <a:gd name="T24" fmla="*/ 2062 w 2066"/>
                <a:gd name="T25" fmla="*/ 57 h 947"/>
                <a:gd name="T26" fmla="*/ 2056 w 2066"/>
                <a:gd name="T27" fmla="*/ 42 h 947"/>
                <a:gd name="T28" fmla="*/ 2048 w 2066"/>
                <a:gd name="T29" fmla="*/ 29 h 947"/>
                <a:gd name="T30" fmla="*/ 2036 w 2066"/>
                <a:gd name="T31" fmla="*/ 19 h 947"/>
                <a:gd name="T32" fmla="*/ 2023 w 2066"/>
                <a:gd name="T33" fmla="*/ 9 h 947"/>
                <a:gd name="T34" fmla="*/ 2008 w 2066"/>
                <a:gd name="T35" fmla="*/ 3 h 947"/>
                <a:gd name="T36" fmla="*/ 1992 w 2066"/>
                <a:gd name="T37" fmla="*/ 0 h 947"/>
                <a:gd name="T38" fmla="*/ 82 w 2066"/>
                <a:gd name="T39" fmla="*/ 0 h 947"/>
                <a:gd name="T40" fmla="*/ 65 w 2066"/>
                <a:gd name="T41" fmla="*/ 1 h 947"/>
                <a:gd name="T42" fmla="*/ 50 w 2066"/>
                <a:gd name="T43" fmla="*/ 6 h 947"/>
                <a:gd name="T44" fmla="*/ 36 w 2066"/>
                <a:gd name="T45" fmla="*/ 13 h 947"/>
                <a:gd name="T46" fmla="*/ 24 w 2066"/>
                <a:gd name="T47" fmla="*/ 24 h 947"/>
                <a:gd name="T48" fmla="*/ 13 w 2066"/>
                <a:gd name="T49" fmla="*/ 36 h 947"/>
                <a:gd name="T50" fmla="*/ 6 w 2066"/>
                <a:gd name="T51" fmla="*/ 50 h 947"/>
                <a:gd name="T52" fmla="*/ 1 w 2066"/>
                <a:gd name="T53" fmla="*/ 65 h 947"/>
                <a:gd name="T54" fmla="*/ 0 w 2066"/>
                <a:gd name="T55" fmla="*/ 82 h 947"/>
                <a:gd name="T56" fmla="*/ 0 w 2066"/>
                <a:gd name="T57" fmla="*/ 864 h 947"/>
                <a:gd name="T58" fmla="*/ 0 w 2066"/>
                <a:gd name="T59" fmla="*/ 873 h 947"/>
                <a:gd name="T60" fmla="*/ 3 w 2066"/>
                <a:gd name="T61" fmla="*/ 888 h 947"/>
                <a:gd name="T62" fmla="*/ 9 w 2066"/>
                <a:gd name="T63" fmla="*/ 903 h 947"/>
                <a:gd name="T64" fmla="*/ 18 w 2066"/>
                <a:gd name="T65" fmla="*/ 917 h 947"/>
                <a:gd name="T66" fmla="*/ 30 w 2066"/>
                <a:gd name="T67" fmla="*/ 928 h 947"/>
                <a:gd name="T68" fmla="*/ 42 w 2066"/>
                <a:gd name="T69" fmla="*/ 936 h 947"/>
                <a:gd name="T70" fmla="*/ 58 w 2066"/>
                <a:gd name="T71" fmla="*/ 943 h 947"/>
                <a:gd name="T72" fmla="*/ 74 w 2066"/>
                <a:gd name="T73" fmla="*/ 947 h 947"/>
                <a:gd name="T74" fmla="*/ 82 w 2066"/>
                <a:gd name="T75"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6" h="947">
                  <a:moveTo>
                    <a:pt x="82" y="947"/>
                  </a:moveTo>
                  <a:lnTo>
                    <a:pt x="1984" y="947"/>
                  </a:lnTo>
                  <a:lnTo>
                    <a:pt x="1984" y="947"/>
                  </a:lnTo>
                  <a:lnTo>
                    <a:pt x="1992" y="947"/>
                  </a:lnTo>
                  <a:lnTo>
                    <a:pt x="2001" y="945"/>
                  </a:lnTo>
                  <a:lnTo>
                    <a:pt x="2008" y="943"/>
                  </a:lnTo>
                  <a:lnTo>
                    <a:pt x="2016" y="941"/>
                  </a:lnTo>
                  <a:lnTo>
                    <a:pt x="2023" y="936"/>
                  </a:lnTo>
                  <a:lnTo>
                    <a:pt x="2030" y="932"/>
                  </a:lnTo>
                  <a:lnTo>
                    <a:pt x="2036" y="928"/>
                  </a:lnTo>
                  <a:lnTo>
                    <a:pt x="2042" y="923"/>
                  </a:lnTo>
                  <a:lnTo>
                    <a:pt x="2048" y="917"/>
                  </a:lnTo>
                  <a:lnTo>
                    <a:pt x="2052" y="910"/>
                  </a:lnTo>
                  <a:lnTo>
                    <a:pt x="2056" y="903"/>
                  </a:lnTo>
                  <a:lnTo>
                    <a:pt x="2060" y="897"/>
                  </a:lnTo>
                  <a:lnTo>
                    <a:pt x="2062" y="888"/>
                  </a:lnTo>
                  <a:lnTo>
                    <a:pt x="2064" y="881"/>
                  </a:lnTo>
                  <a:lnTo>
                    <a:pt x="2066" y="873"/>
                  </a:lnTo>
                  <a:lnTo>
                    <a:pt x="2066" y="864"/>
                  </a:lnTo>
                  <a:lnTo>
                    <a:pt x="2066" y="864"/>
                  </a:lnTo>
                  <a:lnTo>
                    <a:pt x="2066" y="864"/>
                  </a:lnTo>
                  <a:lnTo>
                    <a:pt x="2066" y="82"/>
                  </a:lnTo>
                  <a:lnTo>
                    <a:pt x="2066" y="82"/>
                  </a:lnTo>
                  <a:lnTo>
                    <a:pt x="2066" y="74"/>
                  </a:lnTo>
                  <a:lnTo>
                    <a:pt x="2064" y="65"/>
                  </a:lnTo>
                  <a:lnTo>
                    <a:pt x="2062" y="57"/>
                  </a:lnTo>
                  <a:lnTo>
                    <a:pt x="2060" y="50"/>
                  </a:lnTo>
                  <a:lnTo>
                    <a:pt x="2056" y="42"/>
                  </a:lnTo>
                  <a:lnTo>
                    <a:pt x="2052" y="36"/>
                  </a:lnTo>
                  <a:lnTo>
                    <a:pt x="2048" y="29"/>
                  </a:lnTo>
                  <a:lnTo>
                    <a:pt x="2042" y="24"/>
                  </a:lnTo>
                  <a:lnTo>
                    <a:pt x="2036" y="19"/>
                  </a:lnTo>
                  <a:lnTo>
                    <a:pt x="2030" y="13"/>
                  </a:lnTo>
                  <a:lnTo>
                    <a:pt x="2023" y="9"/>
                  </a:lnTo>
                  <a:lnTo>
                    <a:pt x="2016" y="6"/>
                  </a:lnTo>
                  <a:lnTo>
                    <a:pt x="2008" y="3"/>
                  </a:lnTo>
                  <a:lnTo>
                    <a:pt x="2001" y="1"/>
                  </a:lnTo>
                  <a:lnTo>
                    <a:pt x="1992" y="0"/>
                  </a:lnTo>
                  <a:lnTo>
                    <a:pt x="1984" y="0"/>
                  </a:lnTo>
                  <a:lnTo>
                    <a:pt x="82" y="0"/>
                  </a:lnTo>
                  <a:lnTo>
                    <a:pt x="74" y="0"/>
                  </a:lnTo>
                  <a:lnTo>
                    <a:pt x="65" y="1"/>
                  </a:lnTo>
                  <a:lnTo>
                    <a:pt x="58" y="3"/>
                  </a:lnTo>
                  <a:lnTo>
                    <a:pt x="50" y="6"/>
                  </a:lnTo>
                  <a:lnTo>
                    <a:pt x="42" y="9"/>
                  </a:lnTo>
                  <a:lnTo>
                    <a:pt x="36" y="13"/>
                  </a:lnTo>
                  <a:lnTo>
                    <a:pt x="30" y="19"/>
                  </a:lnTo>
                  <a:lnTo>
                    <a:pt x="24" y="24"/>
                  </a:lnTo>
                  <a:lnTo>
                    <a:pt x="18" y="29"/>
                  </a:lnTo>
                  <a:lnTo>
                    <a:pt x="13" y="36"/>
                  </a:lnTo>
                  <a:lnTo>
                    <a:pt x="9" y="42"/>
                  </a:lnTo>
                  <a:lnTo>
                    <a:pt x="6" y="50"/>
                  </a:lnTo>
                  <a:lnTo>
                    <a:pt x="3" y="57"/>
                  </a:lnTo>
                  <a:lnTo>
                    <a:pt x="1" y="65"/>
                  </a:lnTo>
                  <a:lnTo>
                    <a:pt x="0" y="74"/>
                  </a:lnTo>
                  <a:lnTo>
                    <a:pt x="0" y="82"/>
                  </a:lnTo>
                  <a:lnTo>
                    <a:pt x="0" y="82"/>
                  </a:lnTo>
                  <a:lnTo>
                    <a:pt x="0" y="864"/>
                  </a:lnTo>
                  <a:lnTo>
                    <a:pt x="0" y="864"/>
                  </a:lnTo>
                  <a:lnTo>
                    <a:pt x="0" y="873"/>
                  </a:lnTo>
                  <a:lnTo>
                    <a:pt x="1" y="881"/>
                  </a:lnTo>
                  <a:lnTo>
                    <a:pt x="3" y="888"/>
                  </a:lnTo>
                  <a:lnTo>
                    <a:pt x="6" y="897"/>
                  </a:lnTo>
                  <a:lnTo>
                    <a:pt x="9" y="903"/>
                  </a:lnTo>
                  <a:lnTo>
                    <a:pt x="13" y="910"/>
                  </a:lnTo>
                  <a:lnTo>
                    <a:pt x="18" y="917"/>
                  </a:lnTo>
                  <a:lnTo>
                    <a:pt x="24" y="923"/>
                  </a:lnTo>
                  <a:lnTo>
                    <a:pt x="30" y="928"/>
                  </a:lnTo>
                  <a:lnTo>
                    <a:pt x="36" y="932"/>
                  </a:lnTo>
                  <a:lnTo>
                    <a:pt x="42" y="936"/>
                  </a:lnTo>
                  <a:lnTo>
                    <a:pt x="50" y="941"/>
                  </a:lnTo>
                  <a:lnTo>
                    <a:pt x="58" y="943"/>
                  </a:lnTo>
                  <a:lnTo>
                    <a:pt x="65" y="945"/>
                  </a:lnTo>
                  <a:lnTo>
                    <a:pt x="74" y="947"/>
                  </a:lnTo>
                  <a:lnTo>
                    <a:pt x="82" y="947"/>
                  </a:lnTo>
                  <a:lnTo>
                    <a:pt x="82" y="94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56" name="Freeform 184"/>
            <p:cNvSpPr>
              <a:spLocks/>
            </p:cNvSpPr>
            <p:nvPr/>
          </p:nvSpPr>
          <p:spPr bwMode="auto">
            <a:xfrm>
              <a:off x="2996" y="2582"/>
              <a:ext cx="779" cy="366"/>
            </a:xfrm>
            <a:custGeom>
              <a:avLst/>
              <a:gdLst>
                <a:gd name="T0" fmla="*/ 1984 w 2066"/>
                <a:gd name="T1" fmla="*/ 947 h 947"/>
                <a:gd name="T2" fmla="*/ 1992 w 2066"/>
                <a:gd name="T3" fmla="*/ 947 h 947"/>
                <a:gd name="T4" fmla="*/ 2008 w 2066"/>
                <a:gd name="T5" fmla="*/ 943 h 947"/>
                <a:gd name="T6" fmla="*/ 2023 w 2066"/>
                <a:gd name="T7" fmla="*/ 936 h 947"/>
                <a:gd name="T8" fmla="*/ 2036 w 2066"/>
                <a:gd name="T9" fmla="*/ 928 h 947"/>
                <a:gd name="T10" fmla="*/ 2048 w 2066"/>
                <a:gd name="T11" fmla="*/ 917 h 947"/>
                <a:gd name="T12" fmla="*/ 2056 w 2066"/>
                <a:gd name="T13" fmla="*/ 903 h 947"/>
                <a:gd name="T14" fmla="*/ 2062 w 2066"/>
                <a:gd name="T15" fmla="*/ 888 h 947"/>
                <a:gd name="T16" fmla="*/ 2066 w 2066"/>
                <a:gd name="T17" fmla="*/ 873 h 947"/>
                <a:gd name="T18" fmla="*/ 2066 w 2066"/>
                <a:gd name="T19" fmla="*/ 864 h 947"/>
                <a:gd name="T20" fmla="*/ 2066 w 2066"/>
                <a:gd name="T21" fmla="*/ 82 h 947"/>
                <a:gd name="T22" fmla="*/ 2066 w 2066"/>
                <a:gd name="T23" fmla="*/ 74 h 947"/>
                <a:gd name="T24" fmla="*/ 2062 w 2066"/>
                <a:gd name="T25" fmla="*/ 57 h 947"/>
                <a:gd name="T26" fmla="*/ 2056 w 2066"/>
                <a:gd name="T27" fmla="*/ 42 h 947"/>
                <a:gd name="T28" fmla="*/ 2048 w 2066"/>
                <a:gd name="T29" fmla="*/ 29 h 947"/>
                <a:gd name="T30" fmla="*/ 2036 w 2066"/>
                <a:gd name="T31" fmla="*/ 19 h 947"/>
                <a:gd name="T32" fmla="*/ 2023 w 2066"/>
                <a:gd name="T33" fmla="*/ 9 h 947"/>
                <a:gd name="T34" fmla="*/ 2008 w 2066"/>
                <a:gd name="T35" fmla="*/ 3 h 947"/>
                <a:gd name="T36" fmla="*/ 1992 w 2066"/>
                <a:gd name="T37" fmla="*/ 0 h 947"/>
                <a:gd name="T38" fmla="*/ 82 w 2066"/>
                <a:gd name="T39" fmla="*/ 0 h 947"/>
                <a:gd name="T40" fmla="*/ 65 w 2066"/>
                <a:gd name="T41" fmla="*/ 1 h 947"/>
                <a:gd name="T42" fmla="*/ 50 w 2066"/>
                <a:gd name="T43" fmla="*/ 6 h 947"/>
                <a:gd name="T44" fmla="*/ 36 w 2066"/>
                <a:gd name="T45" fmla="*/ 13 h 947"/>
                <a:gd name="T46" fmla="*/ 24 w 2066"/>
                <a:gd name="T47" fmla="*/ 24 h 947"/>
                <a:gd name="T48" fmla="*/ 13 w 2066"/>
                <a:gd name="T49" fmla="*/ 36 h 947"/>
                <a:gd name="T50" fmla="*/ 6 w 2066"/>
                <a:gd name="T51" fmla="*/ 50 h 947"/>
                <a:gd name="T52" fmla="*/ 1 w 2066"/>
                <a:gd name="T53" fmla="*/ 65 h 947"/>
                <a:gd name="T54" fmla="*/ 0 w 2066"/>
                <a:gd name="T55" fmla="*/ 82 h 947"/>
                <a:gd name="T56" fmla="*/ 0 w 2066"/>
                <a:gd name="T57" fmla="*/ 864 h 947"/>
                <a:gd name="T58" fmla="*/ 0 w 2066"/>
                <a:gd name="T59" fmla="*/ 873 h 947"/>
                <a:gd name="T60" fmla="*/ 3 w 2066"/>
                <a:gd name="T61" fmla="*/ 888 h 947"/>
                <a:gd name="T62" fmla="*/ 9 w 2066"/>
                <a:gd name="T63" fmla="*/ 903 h 947"/>
                <a:gd name="T64" fmla="*/ 18 w 2066"/>
                <a:gd name="T65" fmla="*/ 917 h 947"/>
                <a:gd name="T66" fmla="*/ 30 w 2066"/>
                <a:gd name="T67" fmla="*/ 928 h 947"/>
                <a:gd name="T68" fmla="*/ 42 w 2066"/>
                <a:gd name="T69" fmla="*/ 936 h 947"/>
                <a:gd name="T70" fmla="*/ 58 w 2066"/>
                <a:gd name="T71" fmla="*/ 943 h 947"/>
                <a:gd name="T72" fmla="*/ 74 w 2066"/>
                <a:gd name="T73" fmla="*/ 947 h 947"/>
                <a:gd name="T74" fmla="*/ 82 w 2066"/>
                <a:gd name="T75"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6" h="947">
                  <a:moveTo>
                    <a:pt x="82" y="947"/>
                  </a:moveTo>
                  <a:lnTo>
                    <a:pt x="1984" y="947"/>
                  </a:lnTo>
                  <a:lnTo>
                    <a:pt x="1984" y="947"/>
                  </a:lnTo>
                  <a:lnTo>
                    <a:pt x="1992" y="947"/>
                  </a:lnTo>
                  <a:lnTo>
                    <a:pt x="2001" y="945"/>
                  </a:lnTo>
                  <a:lnTo>
                    <a:pt x="2008" y="943"/>
                  </a:lnTo>
                  <a:lnTo>
                    <a:pt x="2016" y="941"/>
                  </a:lnTo>
                  <a:lnTo>
                    <a:pt x="2023" y="936"/>
                  </a:lnTo>
                  <a:lnTo>
                    <a:pt x="2030" y="932"/>
                  </a:lnTo>
                  <a:lnTo>
                    <a:pt x="2036" y="928"/>
                  </a:lnTo>
                  <a:lnTo>
                    <a:pt x="2042" y="923"/>
                  </a:lnTo>
                  <a:lnTo>
                    <a:pt x="2048" y="917"/>
                  </a:lnTo>
                  <a:lnTo>
                    <a:pt x="2052" y="910"/>
                  </a:lnTo>
                  <a:lnTo>
                    <a:pt x="2056" y="903"/>
                  </a:lnTo>
                  <a:lnTo>
                    <a:pt x="2060" y="897"/>
                  </a:lnTo>
                  <a:lnTo>
                    <a:pt x="2062" y="888"/>
                  </a:lnTo>
                  <a:lnTo>
                    <a:pt x="2064" y="881"/>
                  </a:lnTo>
                  <a:lnTo>
                    <a:pt x="2066" y="873"/>
                  </a:lnTo>
                  <a:lnTo>
                    <a:pt x="2066" y="864"/>
                  </a:lnTo>
                  <a:lnTo>
                    <a:pt x="2066" y="864"/>
                  </a:lnTo>
                  <a:lnTo>
                    <a:pt x="2066" y="864"/>
                  </a:lnTo>
                  <a:lnTo>
                    <a:pt x="2066" y="82"/>
                  </a:lnTo>
                  <a:lnTo>
                    <a:pt x="2066" y="82"/>
                  </a:lnTo>
                  <a:lnTo>
                    <a:pt x="2066" y="74"/>
                  </a:lnTo>
                  <a:lnTo>
                    <a:pt x="2064" y="65"/>
                  </a:lnTo>
                  <a:lnTo>
                    <a:pt x="2062" y="57"/>
                  </a:lnTo>
                  <a:lnTo>
                    <a:pt x="2060" y="50"/>
                  </a:lnTo>
                  <a:lnTo>
                    <a:pt x="2056" y="42"/>
                  </a:lnTo>
                  <a:lnTo>
                    <a:pt x="2052" y="36"/>
                  </a:lnTo>
                  <a:lnTo>
                    <a:pt x="2048" y="29"/>
                  </a:lnTo>
                  <a:lnTo>
                    <a:pt x="2042" y="24"/>
                  </a:lnTo>
                  <a:lnTo>
                    <a:pt x="2036" y="19"/>
                  </a:lnTo>
                  <a:lnTo>
                    <a:pt x="2030" y="13"/>
                  </a:lnTo>
                  <a:lnTo>
                    <a:pt x="2023" y="9"/>
                  </a:lnTo>
                  <a:lnTo>
                    <a:pt x="2016" y="6"/>
                  </a:lnTo>
                  <a:lnTo>
                    <a:pt x="2008" y="3"/>
                  </a:lnTo>
                  <a:lnTo>
                    <a:pt x="2001" y="1"/>
                  </a:lnTo>
                  <a:lnTo>
                    <a:pt x="1992" y="0"/>
                  </a:lnTo>
                  <a:lnTo>
                    <a:pt x="1984" y="0"/>
                  </a:lnTo>
                  <a:lnTo>
                    <a:pt x="82" y="0"/>
                  </a:lnTo>
                  <a:lnTo>
                    <a:pt x="74" y="0"/>
                  </a:lnTo>
                  <a:lnTo>
                    <a:pt x="65" y="1"/>
                  </a:lnTo>
                  <a:lnTo>
                    <a:pt x="58" y="3"/>
                  </a:lnTo>
                  <a:lnTo>
                    <a:pt x="50" y="6"/>
                  </a:lnTo>
                  <a:lnTo>
                    <a:pt x="42" y="9"/>
                  </a:lnTo>
                  <a:lnTo>
                    <a:pt x="36" y="13"/>
                  </a:lnTo>
                  <a:lnTo>
                    <a:pt x="30" y="19"/>
                  </a:lnTo>
                  <a:lnTo>
                    <a:pt x="24" y="24"/>
                  </a:lnTo>
                  <a:lnTo>
                    <a:pt x="18" y="29"/>
                  </a:lnTo>
                  <a:lnTo>
                    <a:pt x="13" y="36"/>
                  </a:lnTo>
                  <a:lnTo>
                    <a:pt x="9" y="42"/>
                  </a:lnTo>
                  <a:lnTo>
                    <a:pt x="6" y="50"/>
                  </a:lnTo>
                  <a:lnTo>
                    <a:pt x="3" y="57"/>
                  </a:lnTo>
                  <a:lnTo>
                    <a:pt x="1" y="65"/>
                  </a:lnTo>
                  <a:lnTo>
                    <a:pt x="0" y="74"/>
                  </a:lnTo>
                  <a:lnTo>
                    <a:pt x="0" y="82"/>
                  </a:lnTo>
                  <a:lnTo>
                    <a:pt x="0" y="82"/>
                  </a:lnTo>
                  <a:lnTo>
                    <a:pt x="0" y="864"/>
                  </a:lnTo>
                  <a:lnTo>
                    <a:pt x="0" y="864"/>
                  </a:lnTo>
                  <a:lnTo>
                    <a:pt x="0" y="873"/>
                  </a:lnTo>
                  <a:lnTo>
                    <a:pt x="1" y="881"/>
                  </a:lnTo>
                  <a:lnTo>
                    <a:pt x="3" y="888"/>
                  </a:lnTo>
                  <a:lnTo>
                    <a:pt x="6" y="897"/>
                  </a:lnTo>
                  <a:lnTo>
                    <a:pt x="9" y="903"/>
                  </a:lnTo>
                  <a:lnTo>
                    <a:pt x="13" y="910"/>
                  </a:lnTo>
                  <a:lnTo>
                    <a:pt x="18" y="917"/>
                  </a:lnTo>
                  <a:lnTo>
                    <a:pt x="24" y="923"/>
                  </a:lnTo>
                  <a:lnTo>
                    <a:pt x="30" y="928"/>
                  </a:lnTo>
                  <a:lnTo>
                    <a:pt x="36" y="932"/>
                  </a:lnTo>
                  <a:lnTo>
                    <a:pt x="42" y="936"/>
                  </a:lnTo>
                  <a:lnTo>
                    <a:pt x="50" y="941"/>
                  </a:lnTo>
                  <a:lnTo>
                    <a:pt x="58" y="943"/>
                  </a:lnTo>
                  <a:lnTo>
                    <a:pt x="65" y="945"/>
                  </a:lnTo>
                  <a:lnTo>
                    <a:pt x="74" y="947"/>
                  </a:lnTo>
                  <a:lnTo>
                    <a:pt x="82" y="947"/>
                  </a:lnTo>
                  <a:lnTo>
                    <a:pt x="82" y="94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57" name="Rectangle 185"/>
            <p:cNvSpPr>
              <a:spLocks noChangeArrowheads="1"/>
            </p:cNvSpPr>
            <p:nvPr/>
          </p:nvSpPr>
          <p:spPr bwMode="auto">
            <a:xfrm>
              <a:off x="3292" y="2663"/>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6000</a:t>
              </a:r>
              <a:endParaRPr lang="en-US"/>
            </a:p>
          </p:txBody>
        </p:sp>
        <p:sp>
          <p:nvSpPr>
            <p:cNvPr id="105658" name="Rectangle 186"/>
            <p:cNvSpPr>
              <a:spLocks noChangeArrowheads="1"/>
            </p:cNvSpPr>
            <p:nvPr/>
          </p:nvSpPr>
          <p:spPr bwMode="auto">
            <a:xfrm>
              <a:off x="3249" y="2765"/>
              <a:ext cx="2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Testing</a:t>
              </a:r>
              <a:endParaRPr lang="en-US"/>
            </a:p>
          </p:txBody>
        </p:sp>
        <p:sp>
          <p:nvSpPr>
            <p:cNvPr id="105659" name="Rectangle 187"/>
            <p:cNvSpPr>
              <a:spLocks noChangeArrowheads="1"/>
            </p:cNvSpPr>
            <p:nvPr/>
          </p:nvSpPr>
          <p:spPr bwMode="auto">
            <a:xfrm>
              <a:off x="3007" y="3006"/>
              <a:ext cx="124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6010 Prepare Integration Test Plan</a:t>
              </a:r>
              <a:endParaRPr lang="en-US" sz="2800"/>
            </a:p>
          </p:txBody>
        </p:sp>
        <p:sp>
          <p:nvSpPr>
            <p:cNvPr id="105660" name="Rectangle 188"/>
            <p:cNvSpPr>
              <a:spLocks noChangeArrowheads="1"/>
            </p:cNvSpPr>
            <p:nvPr/>
          </p:nvSpPr>
          <p:spPr bwMode="auto">
            <a:xfrm>
              <a:off x="3007" y="3082"/>
              <a:ext cx="110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6020 Prepare System Test Plan</a:t>
              </a:r>
              <a:endParaRPr lang="en-US" sz="2800"/>
            </a:p>
          </p:txBody>
        </p:sp>
        <p:sp>
          <p:nvSpPr>
            <p:cNvPr id="105661" name="Rectangle 189"/>
            <p:cNvSpPr>
              <a:spLocks noChangeArrowheads="1"/>
            </p:cNvSpPr>
            <p:nvPr/>
          </p:nvSpPr>
          <p:spPr bwMode="auto">
            <a:xfrm>
              <a:off x="3007" y="3158"/>
              <a:ext cx="9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6030 Prepare Acceptance /</a:t>
              </a:r>
              <a:endParaRPr lang="en-US" sz="2800"/>
            </a:p>
          </p:txBody>
        </p:sp>
        <p:sp>
          <p:nvSpPr>
            <p:cNvPr id="105662" name="Rectangle 190"/>
            <p:cNvSpPr>
              <a:spLocks noChangeArrowheads="1"/>
            </p:cNvSpPr>
            <p:nvPr/>
          </p:nvSpPr>
          <p:spPr bwMode="auto">
            <a:xfrm>
              <a:off x="3007" y="3235"/>
              <a:ext cx="73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Regression Test Plan</a:t>
              </a:r>
              <a:endParaRPr lang="en-US" sz="2800"/>
            </a:p>
          </p:txBody>
        </p:sp>
        <p:sp>
          <p:nvSpPr>
            <p:cNvPr id="105663" name="Rectangle 191"/>
            <p:cNvSpPr>
              <a:spLocks noChangeArrowheads="1"/>
            </p:cNvSpPr>
            <p:nvPr/>
          </p:nvSpPr>
          <p:spPr bwMode="auto">
            <a:xfrm>
              <a:off x="3007" y="3311"/>
              <a:ext cx="6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6040 Peer Review</a:t>
              </a:r>
              <a:endParaRPr lang="en-US" sz="2800"/>
            </a:p>
          </p:txBody>
        </p:sp>
        <p:sp>
          <p:nvSpPr>
            <p:cNvPr id="105664" name="Rectangle 192"/>
            <p:cNvSpPr>
              <a:spLocks noChangeArrowheads="1"/>
            </p:cNvSpPr>
            <p:nvPr/>
          </p:nvSpPr>
          <p:spPr bwMode="auto">
            <a:xfrm>
              <a:off x="3007" y="3387"/>
              <a:ext cx="124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6050 Execute Integration Test Plan</a:t>
              </a:r>
              <a:endParaRPr lang="en-US" sz="2800"/>
            </a:p>
          </p:txBody>
        </p:sp>
        <p:sp>
          <p:nvSpPr>
            <p:cNvPr id="105665" name="Rectangle 193"/>
            <p:cNvSpPr>
              <a:spLocks noChangeArrowheads="1"/>
            </p:cNvSpPr>
            <p:nvPr/>
          </p:nvSpPr>
          <p:spPr bwMode="auto">
            <a:xfrm>
              <a:off x="3007" y="3465"/>
              <a:ext cx="111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6060 Execute System Test Plan</a:t>
              </a:r>
              <a:endParaRPr lang="en-US" sz="2800"/>
            </a:p>
          </p:txBody>
        </p:sp>
        <p:sp>
          <p:nvSpPr>
            <p:cNvPr id="105666" name="Rectangle 194"/>
            <p:cNvSpPr>
              <a:spLocks noChangeArrowheads="1"/>
            </p:cNvSpPr>
            <p:nvPr/>
          </p:nvSpPr>
          <p:spPr bwMode="auto">
            <a:xfrm>
              <a:off x="3007" y="3541"/>
              <a:ext cx="9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6070 Execute Acceptance /</a:t>
              </a:r>
              <a:endParaRPr lang="en-US" sz="2800"/>
            </a:p>
          </p:txBody>
        </p:sp>
        <p:sp>
          <p:nvSpPr>
            <p:cNvPr id="105667" name="Rectangle 195"/>
            <p:cNvSpPr>
              <a:spLocks noChangeArrowheads="1"/>
            </p:cNvSpPr>
            <p:nvPr/>
          </p:nvSpPr>
          <p:spPr bwMode="auto">
            <a:xfrm>
              <a:off x="3007" y="3617"/>
              <a:ext cx="73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Regression Test Plan</a:t>
              </a:r>
              <a:endParaRPr lang="en-US" sz="2800"/>
            </a:p>
          </p:txBody>
        </p:sp>
        <p:sp>
          <p:nvSpPr>
            <p:cNvPr id="105668" name="Rectangle 196"/>
            <p:cNvSpPr>
              <a:spLocks noChangeArrowheads="1"/>
            </p:cNvSpPr>
            <p:nvPr/>
          </p:nvSpPr>
          <p:spPr bwMode="auto">
            <a:xfrm>
              <a:off x="3007" y="3694"/>
              <a:ext cx="9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6100 Phase 6000 Sign Off</a:t>
              </a:r>
              <a:endParaRPr lang="en-US" sz="2800"/>
            </a:p>
          </p:txBody>
        </p:sp>
        <p:sp>
          <p:nvSpPr>
            <p:cNvPr id="105669" name="Freeform 197"/>
            <p:cNvSpPr>
              <a:spLocks/>
            </p:cNvSpPr>
            <p:nvPr/>
          </p:nvSpPr>
          <p:spPr bwMode="auto">
            <a:xfrm>
              <a:off x="1668" y="2582"/>
              <a:ext cx="780" cy="366"/>
            </a:xfrm>
            <a:custGeom>
              <a:avLst/>
              <a:gdLst>
                <a:gd name="T0" fmla="*/ 1984 w 2068"/>
                <a:gd name="T1" fmla="*/ 948 h 948"/>
                <a:gd name="T2" fmla="*/ 1993 w 2068"/>
                <a:gd name="T3" fmla="*/ 947 h 948"/>
                <a:gd name="T4" fmla="*/ 2009 w 2068"/>
                <a:gd name="T5" fmla="*/ 944 h 948"/>
                <a:gd name="T6" fmla="*/ 2024 w 2068"/>
                <a:gd name="T7" fmla="*/ 937 h 948"/>
                <a:gd name="T8" fmla="*/ 2038 w 2068"/>
                <a:gd name="T9" fmla="*/ 929 h 948"/>
                <a:gd name="T10" fmla="*/ 2048 w 2068"/>
                <a:gd name="T11" fmla="*/ 918 h 948"/>
                <a:gd name="T12" fmla="*/ 2057 w 2068"/>
                <a:gd name="T13" fmla="*/ 904 h 948"/>
                <a:gd name="T14" fmla="*/ 2064 w 2068"/>
                <a:gd name="T15" fmla="*/ 889 h 948"/>
                <a:gd name="T16" fmla="*/ 2067 w 2068"/>
                <a:gd name="T17" fmla="*/ 874 h 948"/>
                <a:gd name="T18" fmla="*/ 2068 w 2068"/>
                <a:gd name="T19" fmla="*/ 865 h 948"/>
                <a:gd name="T20" fmla="*/ 2068 w 2068"/>
                <a:gd name="T21" fmla="*/ 83 h 948"/>
                <a:gd name="T22" fmla="*/ 2066 w 2068"/>
                <a:gd name="T23" fmla="*/ 66 h 948"/>
                <a:gd name="T24" fmla="*/ 2060 w 2068"/>
                <a:gd name="T25" fmla="*/ 51 h 948"/>
                <a:gd name="T26" fmla="*/ 2053 w 2068"/>
                <a:gd name="T27" fmla="*/ 36 h 948"/>
                <a:gd name="T28" fmla="*/ 2043 w 2068"/>
                <a:gd name="T29" fmla="*/ 25 h 948"/>
                <a:gd name="T30" fmla="*/ 2031 w 2068"/>
                <a:gd name="T31" fmla="*/ 14 h 948"/>
                <a:gd name="T32" fmla="*/ 2017 w 2068"/>
                <a:gd name="T33" fmla="*/ 7 h 948"/>
                <a:gd name="T34" fmla="*/ 2001 w 2068"/>
                <a:gd name="T35" fmla="*/ 2 h 948"/>
                <a:gd name="T36" fmla="*/ 1984 w 2068"/>
                <a:gd name="T37" fmla="*/ 0 h 948"/>
                <a:gd name="T38" fmla="*/ 74 w 2068"/>
                <a:gd name="T39" fmla="*/ 1 h 948"/>
                <a:gd name="T40" fmla="*/ 58 w 2068"/>
                <a:gd name="T41" fmla="*/ 4 h 948"/>
                <a:gd name="T42" fmla="*/ 44 w 2068"/>
                <a:gd name="T43" fmla="*/ 10 h 948"/>
                <a:gd name="T44" fmla="*/ 30 w 2068"/>
                <a:gd name="T45" fmla="*/ 18 h 948"/>
                <a:gd name="T46" fmla="*/ 19 w 2068"/>
                <a:gd name="T47" fmla="*/ 30 h 948"/>
                <a:gd name="T48" fmla="*/ 10 w 2068"/>
                <a:gd name="T49" fmla="*/ 43 h 948"/>
                <a:gd name="T50" fmla="*/ 4 w 2068"/>
                <a:gd name="T51" fmla="*/ 58 h 948"/>
                <a:gd name="T52" fmla="*/ 1 w 2068"/>
                <a:gd name="T53" fmla="*/ 75 h 948"/>
                <a:gd name="T54" fmla="*/ 0 w 2068"/>
                <a:gd name="T55" fmla="*/ 83 h 948"/>
                <a:gd name="T56" fmla="*/ 0 w 2068"/>
                <a:gd name="T57" fmla="*/ 865 h 948"/>
                <a:gd name="T58" fmla="*/ 2 w 2068"/>
                <a:gd name="T59" fmla="*/ 881 h 948"/>
                <a:gd name="T60" fmla="*/ 7 w 2068"/>
                <a:gd name="T61" fmla="*/ 897 h 948"/>
                <a:gd name="T62" fmla="*/ 15 w 2068"/>
                <a:gd name="T63" fmla="*/ 911 h 948"/>
                <a:gd name="T64" fmla="*/ 24 w 2068"/>
                <a:gd name="T65" fmla="*/ 924 h 948"/>
                <a:gd name="T66" fmla="*/ 36 w 2068"/>
                <a:gd name="T67" fmla="*/ 933 h 948"/>
                <a:gd name="T68" fmla="*/ 51 w 2068"/>
                <a:gd name="T69" fmla="*/ 942 h 948"/>
                <a:gd name="T70" fmla="*/ 67 w 2068"/>
                <a:gd name="T71" fmla="*/ 946 h 948"/>
                <a:gd name="T72" fmla="*/ 83 w 2068"/>
                <a:gd name="T73"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68" h="948">
                  <a:moveTo>
                    <a:pt x="83" y="948"/>
                  </a:moveTo>
                  <a:lnTo>
                    <a:pt x="1984" y="948"/>
                  </a:lnTo>
                  <a:lnTo>
                    <a:pt x="1984" y="948"/>
                  </a:lnTo>
                  <a:lnTo>
                    <a:pt x="1993" y="947"/>
                  </a:lnTo>
                  <a:lnTo>
                    <a:pt x="2001" y="946"/>
                  </a:lnTo>
                  <a:lnTo>
                    <a:pt x="2009" y="944"/>
                  </a:lnTo>
                  <a:lnTo>
                    <a:pt x="2017" y="942"/>
                  </a:lnTo>
                  <a:lnTo>
                    <a:pt x="2024" y="937"/>
                  </a:lnTo>
                  <a:lnTo>
                    <a:pt x="2031" y="933"/>
                  </a:lnTo>
                  <a:lnTo>
                    <a:pt x="2038" y="929"/>
                  </a:lnTo>
                  <a:lnTo>
                    <a:pt x="2043" y="924"/>
                  </a:lnTo>
                  <a:lnTo>
                    <a:pt x="2048" y="918"/>
                  </a:lnTo>
                  <a:lnTo>
                    <a:pt x="2053" y="911"/>
                  </a:lnTo>
                  <a:lnTo>
                    <a:pt x="2057" y="904"/>
                  </a:lnTo>
                  <a:lnTo>
                    <a:pt x="2060" y="897"/>
                  </a:lnTo>
                  <a:lnTo>
                    <a:pt x="2064" y="889"/>
                  </a:lnTo>
                  <a:lnTo>
                    <a:pt x="2066" y="881"/>
                  </a:lnTo>
                  <a:lnTo>
                    <a:pt x="2067" y="874"/>
                  </a:lnTo>
                  <a:lnTo>
                    <a:pt x="2068" y="865"/>
                  </a:lnTo>
                  <a:lnTo>
                    <a:pt x="2068" y="865"/>
                  </a:lnTo>
                  <a:lnTo>
                    <a:pt x="2068" y="865"/>
                  </a:lnTo>
                  <a:lnTo>
                    <a:pt x="2068" y="83"/>
                  </a:lnTo>
                  <a:lnTo>
                    <a:pt x="2067" y="75"/>
                  </a:lnTo>
                  <a:lnTo>
                    <a:pt x="2066" y="66"/>
                  </a:lnTo>
                  <a:lnTo>
                    <a:pt x="2064" y="58"/>
                  </a:lnTo>
                  <a:lnTo>
                    <a:pt x="2060" y="51"/>
                  </a:lnTo>
                  <a:lnTo>
                    <a:pt x="2057" y="43"/>
                  </a:lnTo>
                  <a:lnTo>
                    <a:pt x="2053" y="36"/>
                  </a:lnTo>
                  <a:lnTo>
                    <a:pt x="2048" y="30"/>
                  </a:lnTo>
                  <a:lnTo>
                    <a:pt x="2043" y="25"/>
                  </a:lnTo>
                  <a:lnTo>
                    <a:pt x="2038" y="18"/>
                  </a:lnTo>
                  <a:lnTo>
                    <a:pt x="2031" y="14"/>
                  </a:lnTo>
                  <a:lnTo>
                    <a:pt x="2024" y="10"/>
                  </a:lnTo>
                  <a:lnTo>
                    <a:pt x="2017" y="7"/>
                  </a:lnTo>
                  <a:lnTo>
                    <a:pt x="2009" y="4"/>
                  </a:lnTo>
                  <a:lnTo>
                    <a:pt x="2001" y="2"/>
                  </a:lnTo>
                  <a:lnTo>
                    <a:pt x="1993" y="1"/>
                  </a:lnTo>
                  <a:lnTo>
                    <a:pt x="1984" y="0"/>
                  </a:lnTo>
                  <a:lnTo>
                    <a:pt x="83" y="0"/>
                  </a:lnTo>
                  <a:lnTo>
                    <a:pt x="74" y="1"/>
                  </a:lnTo>
                  <a:lnTo>
                    <a:pt x="67" y="2"/>
                  </a:lnTo>
                  <a:lnTo>
                    <a:pt x="58" y="4"/>
                  </a:lnTo>
                  <a:lnTo>
                    <a:pt x="51" y="7"/>
                  </a:lnTo>
                  <a:lnTo>
                    <a:pt x="44" y="10"/>
                  </a:lnTo>
                  <a:lnTo>
                    <a:pt x="36" y="14"/>
                  </a:lnTo>
                  <a:lnTo>
                    <a:pt x="30" y="18"/>
                  </a:lnTo>
                  <a:lnTo>
                    <a:pt x="24" y="25"/>
                  </a:lnTo>
                  <a:lnTo>
                    <a:pt x="19" y="30"/>
                  </a:lnTo>
                  <a:lnTo>
                    <a:pt x="15" y="36"/>
                  </a:lnTo>
                  <a:lnTo>
                    <a:pt x="10" y="43"/>
                  </a:lnTo>
                  <a:lnTo>
                    <a:pt x="7" y="51"/>
                  </a:lnTo>
                  <a:lnTo>
                    <a:pt x="4" y="58"/>
                  </a:lnTo>
                  <a:lnTo>
                    <a:pt x="2" y="66"/>
                  </a:lnTo>
                  <a:lnTo>
                    <a:pt x="1" y="75"/>
                  </a:lnTo>
                  <a:lnTo>
                    <a:pt x="0" y="83"/>
                  </a:lnTo>
                  <a:lnTo>
                    <a:pt x="0" y="83"/>
                  </a:lnTo>
                  <a:lnTo>
                    <a:pt x="0" y="865"/>
                  </a:lnTo>
                  <a:lnTo>
                    <a:pt x="0" y="865"/>
                  </a:lnTo>
                  <a:lnTo>
                    <a:pt x="1" y="874"/>
                  </a:lnTo>
                  <a:lnTo>
                    <a:pt x="2" y="881"/>
                  </a:lnTo>
                  <a:lnTo>
                    <a:pt x="4" y="889"/>
                  </a:lnTo>
                  <a:lnTo>
                    <a:pt x="7" y="897"/>
                  </a:lnTo>
                  <a:lnTo>
                    <a:pt x="10" y="904"/>
                  </a:lnTo>
                  <a:lnTo>
                    <a:pt x="15" y="911"/>
                  </a:lnTo>
                  <a:lnTo>
                    <a:pt x="19" y="918"/>
                  </a:lnTo>
                  <a:lnTo>
                    <a:pt x="24" y="924"/>
                  </a:lnTo>
                  <a:lnTo>
                    <a:pt x="30" y="929"/>
                  </a:lnTo>
                  <a:lnTo>
                    <a:pt x="36" y="933"/>
                  </a:lnTo>
                  <a:lnTo>
                    <a:pt x="44" y="937"/>
                  </a:lnTo>
                  <a:lnTo>
                    <a:pt x="51" y="942"/>
                  </a:lnTo>
                  <a:lnTo>
                    <a:pt x="58" y="944"/>
                  </a:lnTo>
                  <a:lnTo>
                    <a:pt x="67" y="946"/>
                  </a:lnTo>
                  <a:lnTo>
                    <a:pt x="74" y="947"/>
                  </a:lnTo>
                  <a:lnTo>
                    <a:pt x="83" y="948"/>
                  </a:lnTo>
                  <a:lnTo>
                    <a:pt x="83" y="94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70" name="Freeform 198"/>
            <p:cNvSpPr>
              <a:spLocks/>
            </p:cNvSpPr>
            <p:nvPr/>
          </p:nvSpPr>
          <p:spPr bwMode="auto">
            <a:xfrm>
              <a:off x="1668" y="2582"/>
              <a:ext cx="780" cy="366"/>
            </a:xfrm>
            <a:custGeom>
              <a:avLst/>
              <a:gdLst>
                <a:gd name="T0" fmla="*/ 1984 w 2068"/>
                <a:gd name="T1" fmla="*/ 948 h 948"/>
                <a:gd name="T2" fmla="*/ 1993 w 2068"/>
                <a:gd name="T3" fmla="*/ 947 h 948"/>
                <a:gd name="T4" fmla="*/ 2009 w 2068"/>
                <a:gd name="T5" fmla="*/ 944 h 948"/>
                <a:gd name="T6" fmla="*/ 2024 w 2068"/>
                <a:gd name="T7" fmla="*/ 937 h 948"/>
                <a:gd name="T8" fmla="*/ 2038 w 2068"/>
                <a:gd name="T9" fmla="*/ 929 h 948"/>
                <a:gd name="T10" fmla="*/ 2048 w 2068"/>
                <a:gd name="T11" fmla="*/ 918 h 948"/>
                <a:gd name="T12" fmla="*/ 2057 w 2068"/>
                <a:gd name="T13" fmla="*/ 904 h 948"/>
                <a:gd name="T14" fmla="*/ 2064 w 2068"/>
                <a:gd name="T15" fmla="*/ 889 h 948"/>
                <a:gd name="T16" fmla="*/ 2067 w 2068"/>
                <a:gd name="T17" fmla="*/ 874 h 948"/>
                <a:gd name="T18" fmla="*/ 2068 w 2068"/>
                <a:gd name="T19" fmla="*/ 865 h 948"/>
                <a:gd name="T20" fmla="*/ 2068 w 2068"/>
                <a:gd name="T21" fmla="*/ 83 h 948"/>
                <a:gd name="T22" fmla="*/ 2066 w 2068"/>
                <a:gd name="T23" fmla="*/ 66 h 948"/>
                <a:gd name="T24" fmla="*/ 2060 w 2068"/>
                <a:gd name="T25" fmla="*/ 51 h 948"/>
                <a:gd name="T26" fmla="*/ 2053 w 2068"/>
                <a:gd name="T27" fmla="*/ 36 h 948"/>
                <a:gd name="T28" fmla="*/ 2043 w 2068"/>
                <a:gd name="T29" fmla="*/ 25 h 948"/>
                <a:gd name="T30" fmla="*/ 2031 w 2068"/>
                <a:gd name="T31" fmla="*/ 14 h 948"/>
                <a:gd name="T32" fmla="*/ 2017 w 2068"/>
                <a:gd name="T33" fmla="*/ 7 h 948"/>
                <a:gd name="T34" fmla="*/ 2001 w 2068"/>
                <a:gd name="T35" fmla="*/ 2 h 948"/>
                <a:gd name="T36" fmla="*/ 1984 w 2068"/>
                <a:gd name="T37" fmla="*/ 0 h 948"/>
                <a:gd name="T38" fmla="*/ 74 w 2068"/>
                <a:gd name="T39" fmla="*/ 1 h 948"/>
                <a:gd name="T40" fmla="*/ 58 w 2068"/>
                <a:gd name="T41" fmla="*/ 4 h 948"/>
                <a:gd name="T42" fmla="*/ 44 w 2068"/>
                <a:gd name="T43" fmla="*/ 10 h 948"/>
                <a:gd name="T44" fmla="*/ 30 w 2068"/>
                <a:gd name="T45" fmla="*/ 18 h 948"/>
                <a:gd name="T46" fmla="*/ 19 w 2068"/>
                <a:gd name="T47" fmla="*/ 30 h 948"/>
                <a:gd name="T48" fmla="*/ 10 w 2068"/>
                <a:gd name="T49" fmla="*/ 43 h 948"/>
                <a:gd name="T50" fmla="*/ 4 w 2068"/>
                <a:gd name="T51" fmla="*/ 58 h 948"/>
                <a:gd name="T52" fmla="*/ 1 w 2068"/>
                <a:gd name="T53" fmla="*/ 75 h 948"/>
                <a:gd name="T54" fmla="*/ 0 w 2068"/>
                <a:gd name="T55" fmla="*/ 83 h 948"/>
                <a:gd name="T56" fmla="*/ 0 w 2068"/>
                <a:gd name="T57" fmla="*/ 865 h 948"/>
                <a:gd name="T58" fmla="*/ 2 w 2068"/>
                <a:gd name="T59" fmla="*/ 881 h 948"/>
                <a:gd name="T60" fmla="*/ 7 w 2068"/>
                <a:gd name="T61" fmla="*/ 897 h 948"/>
                <a:gd name="T62" fmla="*/ 15 w 2068"/>
                <a:gd name="T63" fmla="*/ 911 h 948"/>
                <a:gd name="T64" fmla="*/ 24 w 2068"/>
                <a:gd name="T65" fmla="*/ 924 h 948"/>
                <a:gd name="T66" fmla="*/ 36 w 2068"/>
                <a:gd name="T67" fmla="*/ 933 h 948"/>
                <a:gd name="T68" fmla="*/ 51 w 2068"/>
                <a:gd name="T69" fmla="*/ 942 h 948"/>
                <a:gd name="T70" fmla="*/ 67 w 2068"/>
                <a:gd name="T71" fmla="*/ 946 h 948"/>
                <a:gd name="T72" fmla="*/ 83 w 2068"/>
                <a:gd name="T73"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68" h="948">
                  <a:moveTo>
                    <a:pt x="83" y="948"/>
                  </a:moveTo>
                  <a:lnTo>
                    <a:pt x="1984" y="948"/>
                  </a:lnTo>
                  <a:lnTo>
                    <a:pt x="1984" y="948"/>
                  </a:lnTo>
                  <a:lnTo>
                    <a:pt x="1993" y="947"/>
                  </a:lnTo>
                  <a:lnTo>
                    <a:pt x="2001" y="946"/>
                  </a:lnTo>
                  <a:lnTo>
                    <a:pt x="2009" y="944"/>
                  </a:lnTo>
                  <a:lnTo>
                    <a:pt x="2017" y="942"/>
                  </a:lnTo>
                  <a:lnTo>
                    <a:pt x="2024" y="937"/>
                  </a:lnTo>
                  <a:lnTo>
                    <a:pt x="2031" y="933"/>
                  </a:lnTo>
                  <a:lnTo>
                    <a:pt x="2038" y="929"/>
                  </a:lnTo>
                  <a:lnTo>
                    <a:pt x="2043" y="924"/>
                  </a:lnTo>
                  <a:lnTo>
                    <a:pt x="2048" y="918"/>
                  </a:lnTo>
                  <a:lnTo>
                    <a:pt x="2053" y="911"/>
                  </a:lnTo>
                  <a:lnTo>
                    <a:pt x="2057" y="904"/>
                  </a:lnTo>
                  <a:lnTo>
                    <a:pt x="2060" y="897"/>
                  </a:lnTo>
                  <a:lnTo>
                    <a:pt x="2064" y="889"/>
                  </a:lnTo>
                  <a:lnTo>
                    <a:pt x="2066" y="881"/>
                  </a:lnTo>
                  <a:lnTo>
                    <a:pt x="2067" y="874"/>
                  </a:lnTo>
                  <a:lnTo>
                    <a:pt x="2068" y="865"/>
                  </a:lnTo>
                  <a:lnTo>
                    <a:pt x="2068" y="865"/>
                  </a:lnTo>
                  <a:lnTo>
                    <a:pt x="2068" y="865"/>
                  </a:lnTo>
                  <a:lnTo>
                    <a:pt x="2068" y="83"/>
                  </a:lnTo>
                  <a:lnTo>
                    <a:pt x="2067" y="75"/>
                  </a:lnTo>
                  <a:lnTo>
                    <a:pt x="2066" y="66"/>
                  </a:lnTo>
                  <a:lnTo>
                    <a:pt x="2064" y="58"/>
                  </a:lnTo>
                  <a:lnTo>
                    <a:pt x="2060" y="51"/>
                  </a:lnTo>
                  <a:lnTo>
                    <a:pt x="2057" y="43"/>
                  </a:lnTo>
                  <a:lnTo>
                    <a:pt x="2053" y="36"/>
                  </a:lnTo>
                  <a:lnTo>
                    <a:pt x="2048" y="30"/>
                  </a:lnTo>
                  <a:lnTo>
                    <a:pt x="2043" y="25"/>
                  </a:lnTo>
                  <a:lnTo>
                    <a:pt x="2038" y="18"/>
                  </a:lnTo>
                  <a:lnTo>
                    <a:pt x="2031" y="14"/>
                  </a:lnTo>
                  <a:lnTo>
                    <a:pt x="2024" y="10"/>
                  </a:lnTo>
                  <a:lnTo>
                    <a:pt x="2017" y="7"/>
                  </a:lnTo>
                  <a:lnTo>
                    <a:pt x="2009" y="4"/>
                  </a:lnTo>
                  <a:lnTo>
                    <a:pt x="2001" y="2"/>
                  </a:lnTo>
                  <a:lnTo>
                    <a:pt x="1993" y="1"/>
                  </a:lnTo>
                  <a:lnTo>
                    <a:pt x="1984" y="0"/>
                  </a:lnTo>
                  <a:lnTo>
                    <a:pt x="83" y="0"/>
                  </a:lnTo>
                  <a:lnTo>
                    <a:pt x="74" y="1"/>
                  </a:lnTo>
                  <a:lnTo>
                    <a:pt x="67" y="2"/>
                  </a:lnTo>
                  <a:lnTo>
                    <a:pt x="58" y="4"/>
                  </a:lnTo>
                  <a:lnTo>
                    <a:pt x="51" y="7"/>
                  </a:lnTo>
                  <a:lnTo>
                    <a:pt x="44" y="10"/>
                  </a:lnTo>
                  <a:lnTo>
                    <a:pt x="36" y="14"/>
                  </a:lnTo>
                  <a:lnTo>
                    <a:pt x="30" y="18"/>
                  </a:lnTo>
                  <a:lnTo>
                    <a:pt x="24" y="25"/>
                  </a:lnTo>
                  <a:lnTo>
                    <a:pt x="19" y="30"/>
                  </a:lnTo>
                  <a:lnTo>
                    <a:pt x="15" y="36"/>
                  </a:lnTo>
                  <a:lnTo>
                    <a:pt x="10" y="43"/>
                  </a:lnTo>
                  <a:lnTo>
                    <a:pt x="7" y="51"/>
                  </a:lnTo>
                  <a:lnTo>
                    <a:pt x="4" y="58"/>
                  </a:lnTo>
                  <a:lnTo>
                    <a:pt x="2" y="66"/>
                  </a:lnTo>
                  <a:lnTo>
                    <a:pt x="1" y="75"/>
                  </a:lnTo>
                  <a:lnTo>
                    <a:pt x="0" y="83"/>
                  </a:lnTo>
                  <a:lnTo>
                    <a:pt x="0" y="83"/>
                  </a:lnTo>
                  <a:lnTo>
                    <a:pt x="0" y="865"/>
                  </a:lnTo>
                  <a:lnTo>
                    <a:pt x="0" y="865"/>
                  </a:lnTo>
                  <a:lnTo>
                    <a:pt x="1" y="874"/>
                  </a:lnTo>
                  <a:lnTo>
                    <a:pt x="2" y="881"/>
                  </a:lnTo>
                  <a:lnTo>
                    <a:pt x="4" y="889"/>
                  </a:lnTo>
                  <a:lnTo>
                    <a:pt x="7" y="897"/>
                  </a:lnTo>
                  <a:lnTo>
                    <a:pt x="10" y="904"/>
                  </a:lnTo>
                  <a:lnTo>
                    <a:pt x="15" y="911"/>
                  </a:lnTo>
                  <a:lnTo>
                    <a:pt x="19" y="918"/>
                  </a:lnTo>
                  <a:lnTo>
                    <a:pt x="24" y="924"/>
                  </a:lnTo>
                  <a:lnTo>
                    <a:pt x="30" y="929"/>
                  </a:lnTo>
                  <a:lnTo>
                    <a:pt x="36" y="933"/>
                  </a:lnTo>
                  <a:lnTo>
                    <a:pt x="44" y="937"/>
                  </a:lnTo>
                  <a:lnTo>
                    <a:pt x="51" y="942"/>
                  </a:lnTo>
                  <a:lnTo>
                    <a:pt x="58" y="944"/>
                  </a:lnTo>
                  <a:lnTo>
                    <a:pt x="67" y="946"/>
                  </a:lnTo>
                  <a:lnTo>
                    <a:pt x="74" y="947"/>
                  </a:lnTo>
                  <a:lnTo>
                    <a:pt x="83" y="948"/>
                  </a:lnTo>
                  <a:lnTo>
                    <a:pt x="83" y="94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71" name="Rectangle 199"/>
            <p:cNvSpPr>
              <a:spLocks noChangeArrowheads="1"/>
            </p:cNvSpPr>
            <p:nvPr/>
          </p:nvSpPr>
          <p:spPr bwMode="auto">
            <a:xfrm>
              <a:off x="1966" y="2612"/>
              <a:ext cx="16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7000</a:t>
              </a:r>
              <a:endParaRPr lang="en-US"/>
            </a:p>
          </p:txBody>
        </p:sp>
        <p:sp>
          <p:nvSpPr>
            <p:cNvPr id="105672" name="Rectangle 200"/>
            <p:cNvSpPr>
              <a:spLocks noChangeArrowheads="1"/>
            </p:cNvSpPr>
            <p:nvPr/>
          </p:nvSpPr>
          <p:spPr bwMode="auto">
            <a:xfrm>
              <a:off x="1859" y="2714"/>
              <a:ext cx="34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Production</a:t>
              </a:r>
              <a:endParaRPr lang="en-US"/>
            </a:p>
          </p:txBody>
        </p:sp>
        <p:sp>
          <p:nvSpPr>
            <p:cNvPr id="105673" name="Rectangle 201"/>
            <p:cNvSpPr>
              <a:spLocks noChangeArrowheads="1"/>
            </p:cNvSpPr>
            <p:nvPr/>
          </p:nvSpPr>
          <p:spPr bwMode="auto">
            <a:xfrm>
              <a:off x="1843" y="2816"/>
              <a:ext cx="37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Preparation</a:t>
              </a:r>
              <a:endParaRPr lang="en-US"/>
            </a:p>
          </p:txBody>
        </p:sp>
        <p:sp>
          <p:nvSpPr>
            <p:cNvPr id="105674" name="Line 202"/>
            <p:cNvSpPr>
              <a:spLocks noChangeShapeType="1"/>
            </p:cNvSpPr>
            <p:nvPr/>
          </p:nvSpPr>
          <p:spPr bwMode="auto">
            <a:xfrm flipH="1">
              <a:off x="3828" y="2765"/>
              <a:ext cx="49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75" name="Freeform 203"/>
            <p:cNvSpPr>
              <a:spLocks/>
            </p:cNvSpPr>
            <p:nvPr/>
          </p:nvSpPr>
          <p:spPr bwMode="auto">
            <a:xfrm>
              <a:off x="3775" y="2745"/>
              <a:ext cx="58" cy="40"/>
            </a:xfrm>
            <a:custGeom>
              <a:avLst/>
              <a:gdLst>
                <a:gd name="T0" fmla="*/ 153 w 153"/>
                <a:gd name="T1" fmla="*/ 101 h 101"/>
                <a:gd name="T2" fmla="*/ 0 w 153"/>
                <a:gd name="T3" fmla="*/ 50 h 101"/>
                <a:gd name="T4" fmla="*/ 153 w 153"/>
                <a:gd name="T5" fmla="*/ 0 h 101"/>
                <a:gd name="T6" fmla="*/ 153 w 153"/>
                <a:gd name="T7" fmla="*/ 101 h 101"/>
              </a:gdLst>
              <a:ahLst/>
              <a:cxnLst>
                <a:cxn ang="0">
                  <a:pos x="T0" y="T1"/>
                </a:cxn>
                <a:cxn ang="0">
                  <a:pos x="T2" y="T3"/>
                </a:cxn>
                <a:cxn ang="0">
                  <a:pos x="T4" y="T5"/>
                </a:cxn>
                <a:cxn ang="0">
                  <a:pos x="T6" y="T7"/>
                </a:cxn>
              </a:cxnLst>
              <a:rect l="0" t="0" r="r" b="b"/>
              <a:pathLst>
                <a:path w="153" h="101">
                  <a:moveTo>
                    <a:pt x="153" y="101"/>
                  </a:moveTo>
                  <a:lnTo>
                    <a:pt x="0" y="50"/>
                  </a:lnTo>
                  <a:lnTo>
                    <a:pt x="153" y="0"/>
                  </a:lnTo>
                  <a:lnTo>
                    <a:pt x="15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76" name="Line 204"/>
            <p:cNvSpPr>
              <a:spLocks noChangeShapeType="1"/>
            </p:cNvSpPr>
            <p:nvPr/>
          </p:nvSpPr>
          <p:spPr bwMode="auto">
            <a:xfrm flipH="1">
              <a:off x="2502" y="2765"/>
              <a:ext cx="49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77" name="Freeform 205"/>
            <p:cNvSpPr>
              <a:spLocks/>
            </p:cNvSpPr>
            <p:nvPr/>
          </p:nvSpPr>
          <p:spPr bwMode="auto">
            <a:xfrm>
              <a:off x="2448" y="2745"/>
              <a:ext cx="58" cy="40"/>
            </a:xfrm>
            <a:custGeom>
              <a:avLst/>
              <a:gdLst>
                <a:gd name="T0" fmla="*/ 152 w 152"/>
                <a:gd name="T1" fmla="*/ 101 h 101"/>
                <a:gd name="T2" fmla="*/ 0 w 152"/>
                <a:gd name="T3" fmla="*/ 50 h 101"/>
                <a:gd name="T4" fmla="*/ 152 w 152"/>
                <a:gd name="T5" fmla="*/ 0 h 101"/>
                <a:gd name="T6" fmla="*/ 152 w 152"/>
                <a:gd name="T7" fmla="*/ 101 h 101"/>
              </a:gdLst>
              <a:ahLst/>
              <a:cxnLst>
                <a:cxn ang="0">
                  <a:pos x="T0" y="T1"/>
                </a:cxn>
                <a:cxn ang="0">
                  <a:pos x="T2" y="T3"/>
                </a:cxn>
                <a:cxn ang="0">
                  <a:pos x="T4" y="T5"/>
                </a:cxn>
                <a:cxn ang="0">
                  <a:pos x="T6" y="T7"/>
                </a:cxn>
              </a:cxnLst>
              <a:rect l="0" t="0" r="r" b="b"/>
              <a:pathLst>
                <a:path w="152" h="101">
                  <a:moveTo>
                    <a:pt x="152" y="101"/>
                  </a:moveTo>
                  <a:lnTo>
                    <a:pt x="0" y="50"/>
                  </a:lnTo>
                  <a:lnTo>
                    <a:pt x="152" y="0"/>
                  </a:lnTo>
                  <a:lnTo>
                    <a:pt x="15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78" name="Rectangle 206"/>
            <p:cNvSpPr>
              <a:spLocks noChangeArrowheads="1"/>
            </p:cNvSpPr>
            <p:nvPr/>
          </p:nvSpPr>
          <p:spPr bwMode="auto">
            <a:xfrm>
              <a:off x="1668" y="3006"/>
              <a:ext cx="116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7010 Training Notification &amp; Plan</a:t>
              </a:r>
              <a:endParaRPr lang="en-US" sz="2800"/>
            </a:p>
          </p:txBody>
        </p:sp>
        <p:sp>
          <p:nvSpPr>
            <p:cNvPr id="105679" name="Rectangle 207"/>
            <p:cNvSpPr>
              <a:spLocks noChangeArrowheads="1"/>
            </p:cNvSpPr>
            <p:nvPr/>
          </p:nvSpPr>
          <p:spPr bwMode="auto">
            <a:xfrm>
              <a:off x="1668" y="3082"/>
              <a:ext cx="62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(Business Owner)</a:t>
              </a:r>
              <a:endParaRPr lang="en-US" sz="2800"/>
            </a:p>
          </p:txBody>
        </p:sp>
        <p:sp>
          <p:nvSpPr>
            <p:cNvPr id="105680" name="Rectangle 208"/>
            <p:cNvSpPr>
              <a:spLocks noChangeArrowheads="1"/>
            </p:cNvSpPr>
            <p:nvPr/>
          </p:nvSpPr>
          <p:spPr bwMode="auto">
            <a:xfrm>
              <a:off x="1668" y="3158"/>
              <a:ext cx="106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7020 Change Control Package</a:t>
              </a:r>
              <a:endParaRPr lang="en-US" sz="2800"/>
            </a:p>
          </p:txBody>
        </p:sp>
        <p:sp>
          <p:nvSpPr>
            <p:cNvPr id="105681" name="Rectangle 209"/>
            <p:cNvSpPr>
              <a:spLocks noChangeArrowheads="1"/>
            </p:cNvSpPr>
            <p:nvPr/>
          </p:nvSpPr>
          <p:spPr bwMode="auto">
            <a:xfrm>
              <a:off x="1668" y="3235"/>
              <a:ext cx="8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7030 Business Continuity</a:t>
              </a:r>
              <a:endParaRPr lang="en-US" sz="2800"/>
            </a:p>
          </p:txBody>
        </p:sp>
        <p:sp>
          <p:nvSpPr>
            <p:cNvPr id="105682" name="Rectangle 210"/>
            <p:cNvSpPr>
              <a:spLocks noChangeArrowheads="1"/>
            </p:cNvSpPr>
            <p:nvPr/>
          </p:nvSpPr>
          <p:spPr bwMode="auto">
            <a:xfrm>
              <a:off x="1668" y="3311"/>
              <a:ext cx="30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Planning</a:t>
              </a:r>
              <a:endParaRPr lang="en-US" sz="2800"/>
            </a:p>
          </p:txBody>
        </p:sp>
        <p:sp>
          <p:nvSpPr>
            <p:cNvPr id="105683" name="Rectangle 211"/>
            <p:cNvSpPr>
              <a:spLocks noChangeArrowheads="1"/>
            </p:cNvSpPr>
            <p:nvPr/>
          </p:nvSpPr>
          <p:spPr bwMode="auto">
            <a:xfrm>
              <a:off x="1668" y="3387"/>
              <a:ext cx="93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7040 Implementation Plan</a:t>
              </a:r>
              <a:endParaRPr lang="en-US" sz="2800"/>
            </a:p>
          </p:txBody>
        </p:sp>
        <p:sp>
          <p:nvSpPr>
            <p:cNvPr id="105684" name="Rectangle 212"/>
            <p:cNvSpPr>
              <a:spLocks noChangeArrowheads="1"/>
            </p:cNvSpPr>
            <p:nvPr/>
          </p:nvSpPr>
          <p:spPr bwMode="auto">
            <a:xfrm>
              <a:off x="1668" y="3465"/>
              <a:ext cx="10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7050 Installation Contingency</a:t>
              </a:r>
              <a:endParaRPr lang="en-US" sz="2800"/>
            </a:p>
          </p:txBody>
        </p:sp>
        <p:sp>
          <p:nvSpPr>
            <p:cNvPr id="105685" name="Rectangle 213"/>
            <p:cNvSpPr>
              <a:spLocks noChangeArrowheads="1"/>
            </p:cNvSpPr>
            <p:nvPr/>
          </p:nvSpPr>
          <p:spPr bwMode="auto">
            <a:xfrm>
              <a:off x="1668" y="3541"/>
              <a:ext cx="91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Plan (Back Out/Recovery)</a:t>
              </a:r>
              <a:endParaRPr lang="en-US" sz="2800"/>
            </a:p>
          </p:txBody>
        </p:sp>
        <p:sp>
          <p:nvSpPr>
            <p:cNvPr id="105686" name="Rectangle 214"/>
            <p:cNvSpPr>
              <a:spLocks noChangeArrowheads="1"/>
            </p:cNvSpPr>
            <p:nvPr/>
          </p:nvSpPr>
          <p:spPr bwMode="auto">
            <a:xfrm>
              <a:off x="1668" y="3617"/>
              <a:ext cx="96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7060 Operations Turn Over</a:t>
              </a:r>
              <a:endParaRPr lang="en-US" sz="2800"/>
            </a:p>
          </p:txBody>
        </p:sp>
        <p:sp>
          <p:nvSpPr>
            <p:cNvPr id="105687" name="Rectangle 215"/>
            <p:cNvSpPr>
              <a:spLocks noChangeArrowheads="1"/>
            </p:cNvSpPr>
            <p:nvPr/>
          </p:nvSpPr>
          <p:spPr bwMode="auto">
            <a:xfrm>
              <a:off x="1668" y="3694"/>
              <a:ext cx="29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Package</a:t>
              </a:r>
              <a:endParaRPr lang="en-US" sz="2800"/>
            </a:p>
          </p:txBody>
        </p:sp>
        <p:sp>
          <p:nvSpPr>
            <p:cNvPr id="105688" name="Rectangle 216"/>
            <p:cNvSpPr>
              <a:spLocks noChangeArrowheads="1"/>
            </p:cNvSpPr>
            <p:nvPr/>
          </p:nvSpPr>
          <p:spPr bwMode="auto">
            <a:xfrm>
              <a:off x="1668" y="3770"/>
              <a:ext cx="9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7070 Phase 7000 Sign Off</a:t>
              </a:r>
              <a:endParaRPr lang="en-US" sz="2800"/>
            </a:p>
          </p:txBody>
        </p:sp>
        <p:sp>
          <p:nvSpPr>
            <p:cNvPr id="105689" name="Freeform 217"/>
            <p:cNvSpPr>
              <a:spLocks/>
            </p:cNvSpPr>
            <p:nvPr/>
          </p:nvSpPr>
          <p:spPr bwMode="auto">
            <a:xfrm>
              <a:off x="384" y="2582"/>
              <a:ext cx="781" cy="366"/>
            </a:xfrm>
            <a:custGeom>
              <a:avLst/>
              <a:gdLst>
                <a:gd name="T0" fmla="*/ 1984 w 2068"/>
                <a:gd name="T1" fmla="*/ 948 h 948"/>
                <a:gd name="T2" fmla="*/ 1993 w 2068"/>
                <a:gd name="T3" fmla="*/ 947 h 948"/>
                <a:gd name="T4" fmla="*/ 2009 w 2068"/>
                <a:gd name="T5" fmla="*/ 944 h 948"/>
                <a:gd name="T6" fmla="*/ 2024 w 2068"/>
                <a:gd name="T7" fmla="*/ 937 h 948"/>
                <a:gd name="T8" fmla="*/ 2037 w 2068"/>
                <a:gd name="T9" fmla="*/ 929 h 948"/>
                <a:gd name="T10" fmla="*/ 2048 w 2068"/>
                <a:gd name="T11" fmla="*/ 918 h 948"/>
                <a:gd name="T12" fmla="*/ 2057 w 2068"/>
                <a:gd name="T13" fmla="*/ 904 h 948"/>
                <a:gd name="T14" fmla="*/ 2064 w 2068"/>
                <a:gd name="T15" fmla="*/ 889 h 948"/>
                <a:gd name="T16" fmla="*/ 2067 w 2068"/>
                <a:gd name="T17" fmla="*/ 874 h 948"/>
                <a:gd name="T18" fmla="*/ 2068 w 2068"/>
                <a:gd name="T19" fmla="*/ 865 h 948"/>
                <a:gd name="T20" fmla="*/ 2068 w 2068"/>
                <a:gd name="T21" fmla="*/ 83 h 948"/>
                <a:gd name="T22" fmla="*/ 2066 w 2068"/>
                <a:gd name="T23" fmla="*/ 66 h 948"/>
                <a:gd name="T24" fmla="*/ 2060 w 2068"/>
                <a:gd name="T25" fmla="*/ 51 h 948"/>
                <a:gd name="T26" fmla="*/ 2053 w 2068"/>
                <a:gd name="T27" fmla="*/ 36 h 948"/>
                <a:gd name="T28" fmla="*/ 2043 w 2068"/>
                <a:gd name="T29" fmla="*/ 25 h 948"/>
                <a:gd name="T30" fmla="*/ 2031 w 2068"/>
                <a:gd name="T31" fmla="*/ 14 h 948"/>
                <a:gd name="T32" fmla="*/ 2017 w 2068"/>
                <a:gd name="T33" fmla="*/ 7 h 948"/>
                <a:gd name="T34" fmla="*/ 2001 w 2068"/>
                <a:gd name="T35" fmla="*/ 2 h 948"/>
                <a:gd name="T36" fmla="*/ 1984 w 2068"/>
                <a:gd name="T37" fmla="*/ 0 h 948"/>
                <a:gd name="T38" fmla="*/ 74 w 2068"/>
                <a:gd name="T39" fmla="*/ 1 h 948"/>
                <a:gd name="T40" fmla="*/ 58 w 2068"/>
                <a:gd name="T41" fmla="*/ 4 h 948"/>
                <a:gd name="T42" fmla="*/ 44 w 2068"/>
                <a:gd name="T43" fmla="*/ 10 h 948"/>
                <a:gd name="T44" fmla="*/ 30 w 2068"/>
                <a:gd name="T45" fmla="*/ 18 h 948"/>
                <a:gd name="T46" fmla="*/ 19 w 2068"/>
                <a:gd name="T47" fmla="*/ 30 h 948"/>
                <a:gd name="T48" fmla="*/ 10 w 2068"/>
                <a:gd name="T49" fmla="*/ 43 h 948"/>
                <a:gd name="T50" fmla="*/ 4 w 2068"/>
                <a:gd name="T51" fmla="*/ 58 h 948"/>
                <a:gd name="T52" fmla="*/ 0 w 2068"/>
                <a:gd name="T53" fmla="*/ 75 h 948"/>
                <a:gd name="T54" fmla="*/ 0 w 2068"/>
                <a:gd name="T55" fmla="*/ 83 h 948"/>
                <a:gd name="T56" fmla="*/ 0 w 2068"/>
                <a:gd name="T57" fmla="*/ 874 h 948"/>
                <a:gd name="T58" fmla="*/ 4 w 2068"/>
                <a:gd name="T59" fmla="*/ 889 h 948"/>
                <a:gd name="T60" fmla="*/ 10 w 2068"/>
                <a:gd name="T61" fmla="*/ 904 h 948"/>
                <a:gd name="T62" fmla="*/ 19 w 2068"/>
                <a:gd name="T63" fmla="*/ 918 h 948"/>
                <a:gd name="T64" fmla="*/ 30 w 2068"/>
                <a:gd name="T65" fmla="*/ 929 h 948"/>
                <a:gd name="T66" fmla="*/ 44 w 2068"/>
                <a:gd name="T67" fmla="*/ 937 h 948"/>
                <a:gd name="T68" fmla="*/ 58 w 2068"/>
                <a:gd name="T69" fmla="*/ 944 h 948"/>
                <a:gd name="T70" fmla="*/ 74 w 2068"/>
                <a:gd name="T71" fmla="*/ 947 h 948"/>
                <a:gd name="T72" fmla="*/ 83 w 2068"/>
                <a:gd name="T73"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68" h="948">
                  <a:moveTo>
                    <a:pt x="83" y="948"/>
                  </a:moveTo>
                  <a:lnTo>
                    <a:pt x="1984" y="948"/>
                  </a:lnTo>
                  <a:lnTo>
                    <a:pt x="1984" y="948"/>
                  </a:lnTo>
                  <a:lnTo>
                    <a:pt x="1993" y="947"/>
                  </a:lnTo>
                  <a:lnTo>
                    <a:pt x="2001" y="946"/>
                  </a:lnTo>
                  <a:lnTo>
                    <a:pt x="2009" y="944"/>
                  </a:lnTo>
                  <a:lnTo>
                    <a:pt x="2017" y="942"/>
                  </a:lnTo>
                  <a:lnTo>
                    <a:pt x="2024" y="937"/>
                  </a:lnTo>
                  <a:lnTo>
                    <a:pt x="2031" y="933"/>
                  </a:lnTo>
                  <a:lnTo>
                    <a:pt x="2037" y="929"/>
                  </a:lnTo>
                  <a:lnTo>
                    <a:pt x="2043" y="924"/>
                  </a:lnTo>
                  <a:lnTo>
                    <a:pt x="2048" y="918"/>
                  </a:lnTo>
                  <a:lnTo>
                    <a:pt x="2053" y="911"/>
                  </a:lnTo>
                  <a:lnTo>
                    <a:pt x="2057" y="904"/>
                  </a:lnTo>
                  <a:lnTo>
                    <a:pt x="2060" y="897"/>
                  </a:lnTo>
                  <a:lnTo>
                    <a:pt x="2064" y="889"/>
                  </a:lnTo>
                  <a:lnTo>
                    <a:pt x="2066" y="881"/>
                  </a:lnTo>
                  <a:lnTo>
                    <a:pt x="2067" y="874"/>
                  </a:lnTo>
                  <a:lnTo>
                    <a:pt x="2068" y="865"/>
                  </a:lnTo>
                  <a:lnTo>
                    <a:pt x="2068" y="865"/>
                  </a:lnTo>
                  <a:lnTo>
                    <a:pt x="2068" y="865"/>
                  </a:lnTo>
                  <a:lnTo>
                    <a:pt x="2068" y="83"/>
                  </a:lnTo>
                  <a:lnTo>
                    <a:pt x="2067" y="75"/>
                  </a:lnTo>
                  <a:lnTo>
                    <a:pt x="2066" y="66"/>
                  </a:lnTo>
                  <a:lnTo>
                    <a:pt x="2064" y="58"/>
                  </a:lnTo>
                  <a:lnTo>
                    <a:pt x="2060" y="51"/>
                  </a:lnTo>
                  <a:lnTo>
                    <a:pt x="2057" y="43"/>
                  </a:lnTo>
                  <a:lnTo>
                    <a:pt x="2053" y="36"/>
                  </a:lnTo>
                  <a:lnTo>
                    <a:pt x="2048" y="30"/>
                  </a:lnTo>
                  <a:lnTo>
                    <a:pt x="2043" y="25"/>
                  </a:lnTo>
                  <a:lnTo>
                    <a:pt x="2037" y="18"/>
                  </a:lnTo>
                  <a:lnTo>
                    <a:pt x="2031" y="14"/>
                  </a:lnTo>
                  <a:lnTo>
                    <a:pt x="2024" y="10"/>
                  </a:lnTo>
                  <a:lnTo>
                    <a:pt x="2017" y="7"/>
                  </a:lnTo>
                  <a:lnTo>
                    <a:pt x="2009" y="4"/>
                  </a:lnTo>
                  <a:lnTo>
                    <a:pt x="2001" y="2"/>
                  </a:lnTo>
                  <a:lnTo>
                    <a:pt x="1993" y="1"/>
                  </a:lnTo>
                  <a:lnTo>
                    <a:pt x="1984" y="0"/>
                  </a:lnTo>
                  <a:lnTo>
                    <a:pt x="83" y="0"/>
                  </a:lnTo>
                  <a:lnTo>
                    <a:pt x="74" y="1"/>
                  </a:lnTo>
                  <a:lnTo>
                    <a:pt x="66" y="2"/>
                  </a:lnTo>
                  <a:lnTo>
                    <a:pt x="58" y="4"/>
                  </a:lnTo>
                  <a:lnTo>
                    <a:pt x="51" y="7"/>
                  </a:lnTo>
                  <a:lnTo>
                    <a:pt x="44" y="10"/>
                  </a:lnTo>
                  <a:lnTo>
                    <a:pt x="36" y="14"/>
                  </a:lnTo>
                  <a:lnTo>
                    <a:pt x="30" y="18"/>
                  </a:lnTo>
                  <a:lnTo>
                    <a:pt x="24" y="25"/>
                  </a:lnTo>
                  <a:lnTo>
                    <a:pt x="19" y="30"/>
                  </a:lnTo>
                  <a:lnTo>
                    <a:pt x="15" y="36"/>
                  </a:lnTo>
                  <a:lnTo>
                    <a:pt x="10" y="43"/>
                  </a:lnTo>
                  <a:lnTo>
                    <a:pt x="6" y="51"/>
                  </a:lnTo>
                  <a:lnTo>
                    <a:pt x="4" y="58"/>
                  </a:lnTo>
                  <a:lnTo>
                    <a:pt x="2" y="66"/>
                  </a:lnTo>
                  <a:lnTo>
                    <a:pt x="0" y="75"/>
                  </a:lnTo>
                  <a:lnTo>
                    <a:pt x="0" y="83"/>
                  </a:lnTo>
                  <a:lnTo>
                    <a:pt x="0" y="83"/>
                  </a:lnTo>
                  <a:lnTo>
                    <a:pt x="0" y="865"/>
                  </a:lnTo>
                  <a:lnTo>
                    <a:pt x="0" y="874"/>
                  </a:lnTo>
                  <a:lnTo>
                    <a:pt x="2" y="881"/>
                  </a:lnTo>
                  <a:lnTo>
                    <a:pt x="4" y="889"/>
                  </a:lnTo>
                  <a:lnTo>
                    <a:pt x="6" y="897"/>
                  </a:lnTo>
                  <a:lnTo>
                    <a:pt x="10" y="904"/>
                  </a:lnTo>
                  <a:lnTo>
                    <a:pt x="15" y="911"/>
                  </a:lnTo>
                  <a:lnTo>
                    <a:pt x="19" y="918"/>
                  </a:lnTo>
                  <a:lnTo>
                    <a:pt x="24" y="924"/>
                  </a:lnTo>
                  <a:lnTo>
                    <a:pt x="30" y="929"/>
                  </a:lnTo>
                  <a:lnTo>
                    <a:pt x="36" y="933"/>
                  </a:lnTo>
                  <a:lnTo>
                    <a:pt x="44" y="937"/>
                  </a:lnTo>
                  <a:lnTo>
                    <a:pt x="51" y="942"/>
                  </a:lnTo>
                  <a:lnTo>
                    <a:pt x="58" y="944"/>
                  </a:lnTo>
                  <a:lnTo>
                    <a:pt x="66" y="946"/>
                  </a:lnTo>
                  <a:lnTo>
                    <a:pt x="74" y="947"/>
                  </a:lnTo>
                  <a:lnTo>
                    <a:pt x="83" y="948"/>
                  </a:lnTo>
                  <a:lnTo>
                    <a:pt x="83" y="94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90" name="Freeform 218"/>
            <p:cNvSpPr>
              <a:spLocks/>
            </p:cNvSpPr>
            <p:nvPr/>
          </p:nvSpPr>
          <p:spPr bwMode="auto">
            <a:xfrm>
              <a:off x="384" y="2582"/>
              <a:ext cx="781" cy="366"/>
            </a:xfrm>
            <a:custGeom>
              <a:avLst/>
              <a:gdLst>
                <a:gd name="T0" fmla="*/ 1984 w 2068"/>
                <a:gd name="T1" fmla="*/ 948 h 948"/>
                <a:gd name="T2" fmla="*/ 1993 w 2068"/>
                <a:gd name="T3" fmla="*/ 947 h 948"/>
                <a:gd name="T4" fmla="*/ 2009 w 2068"/>
                <a:gd name="T5" fmla="*/ 944 h 948"/>
                <a:gd name="T6" fmla="*/ 2024 w 2068"/>
                <a:gd name="T7" fmla="*/ 937 h 948"/>
                <a:gd name="T8" fmla="*/ 2037 w 2068"/>
                <a:gd name="T9" fmla="*/ 929 h 948"/>
                <a:gd name="T10" fmla="*/ 2048 w 2068"/>
                <a:gd name="T11" fmla="*/ 918 h 948"/>
                <a:gd name="T12" fmla="*/ 2057 w 2068"/>
                <a:gd name="T13" fmla="*/ 904 h 948"/>
                <a:gd name="T14" fmla="*/ 2064 w 2068"/>
                <a:gd name="T15" fmla="*/ 889 h 948"/>
                <a:gd name="T16" fmla="*/ 2067 w 2068"/>
                <a:gd name="T17" fmla="*/ 874 h 948"/>
                <a:gd name="T18" fmla="*/ 2068 w 2068"/>
                <a:gd name="T19" fmla="*/ 865 h 948"/>
                <a:gd name="T20" fmla="*/ 2068 w 2068"/>
                <a:gd name="T21" fmla="*/ 83 h 948"/>
                <a:gd name="T22" fmla="*/ 2066 w 2068"/>
                <a:gd name="T23" fmla="*/ 66 h 948"/>
                <a:gd name="T24" fmla="*/ 2060 w 2068"/>
                <a:gd name="T25" fmla="*/ 51 h 948"/>
                <a:gd name="T26" fmla="*/ 2053 w 2068"/>
                <a:gd name="T27" fmla="*/ 36 h 948"/>
                <a:gd name="T28" fmla="*/ 2043 w 2068"/>
                <a:gd name="T29" fmla="*/ 25 h 948"/>
                <a:gd name="T30" fmla="*/ 2031 w 2068"/>
                <a:gd name="T31" fmla="*/ 14 h 948"/>
                <a:gd name="T32" fmla="*/ 2017 w 2068"/>
                <a:gd name="T33" fmla="*/ 7 h 948"/>
                <a:gd name="T34" fmla="*/ 2001 w 2068"/>
                <a:gd name="T35" fmla="*/ 2 h 948"/>
                <a:gd name="T36" fmla="*/ 1984 w 2068"/>
                <a:gd name="T37" fmla="*/ 0 h 948"/>
                <a:gd name="T38" fmla="*/ 74 w 2068"/>
                <a:gd name="T39" fmla="*/ 1 h 948"/>
                <a:gd name="T40" fmla="*/ 58 w 2068"/>
                <a:gd name="T41" fmla="*/ 4 h 948"/>
                <a:gd name="T42" fmla="*/ 44 w 2068"/>
                <a:gd name="T43" fmla="*/ 10 h 948"/>
                <a:gd name="T44" fmla="*/ 30 w 2068"/>
                <a:gd name="T45" fmla="*/ 18 h 948"/>
                <a:gd name="T46" fmla="*/ 19 w 2068"/>
                <a:gd name="T47" fmla="*/ 30 h 948"/>
                <a:gd name="T48" fmla="*/ 10 w 2068"/>
                <a:gd name="T49" fmla="*/ 43 h 948"/>
                <a:gd name="T50" fmla="*/ 4 w 2068"/>
                <a:gd name="T51" fmla="*/ 58 h 948"/>
                <a:gd name="T52" fmla="*/ 0 w 2068"/>
                <a:gd name="T53" fmla="*/ 75 h 948"/>
                <a:gd name="T54" fmla="*/ 0 w 2068"/>
                <a:gd name="T55" fmla="*/ 83 h 948"/>
                <a:gd name="T56" fmla="*/ 0 w 2068"/>
                <a:gd name="T57" fmla="*/ 874 h 948"/>
                <a:gd name="T58" fmla="*/ 4 w 2068"/>
                <a:gd name="T59" fmla="*/ 889 h 948"/>
                <a:gd name="T60" fmla="*/ 10 w 2068"/>
                <a:gd name="T61" fmla="*/ 904 h 948"/>
                <a:gd name="T62" fmla="*/ 19 w 2068"/>
                <a:gd name="T63" fmla="*/ 918 h 948"/>
                <a:gd name="T64" fmla="*/ 30 w 2068"/>
                <a:gd name="T65" fmla="*/ 929 h 948"/>
                <a:gd name="T66" fmla="*/ 44 w 2068"/>
                <a:gd name="T67" fmla="*/ 937 h 948"/>
                <a:gd name="T68" fmla="*/ 58 w 2068"/>
                <a:gd name="T69" fmla="*/ 944 h 948"/>
                <a:gd name="T70" fmla="*/ 74 w 2068"/>
                <a:gd name="T71" fmla="*/ 947 h 948"/>
                <a:gd name="T72" fmla="*/ 83 w 2068"/>
                <a:gd name="T73" fmla="*/ 948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68" h="948">
                  <a:moveTo>
                    <a:pt x="83" y="948"/>
                  </a:moveTo>
                  <a:lnTo>
                    <a:pt x="1984" y="948"/>
                  </a:lnTo>
                  <a:lnTo>
                    <a:pt x="1984" y="948"/>
                  </a:lnTo>
                  <a:lnTo>
                    <a:pt x="1993" y="947"/>
                  </a:lnTo>
                  <a:lnTo>
                    <a:pt x="2001" y="946"/>
                  </a:lnTo>
                  <a:lnTo>
                    <a:pt x="2009" y="944"/>
                  </a:lnTo>
                  <a:lnTo>
                    <a:pt x="2017" y="942"/>
                  </a:lnTo>
                  <a:lnTo>
                    <a:pt x="2024" y="937"/>
                  </a:lnTo>
                  <a:lnTo>
                    <a:pt x="2031" y="933"/>
                  </a:lnTo>
                  <a:lnTo>
                    <a:pt x="2037" y="929"/>
                  </a:lnTo>
                  <a:lnTo>
                    <a:pt x="2043" y="924"/>
                  </a:lnTo>
                  <a:lnTo>
                    <a:pt x="2048" y="918"/>
                  </a:lnTo>
                  <a:lnTo>
                    <a:pt x="2053" y="911"/>
                  </a:lnTo>
                  <a:lnTo>
                    <a:pt x="2057" y="904"/>
                  </a:lnTo>
                  <a:lnTo>
                    <a:pt x="2060" y="897"/>
                  </a:lnTo>
                  <a:lnTo>
                    <a:pt x="2064" y="889"/>
                  </a:lnTo>
                  <a:lnTo>
                    <a:pt x="2066" y="881"/>
                  </a:lnTo>
                  <a:lnTo>
                    <a:pt x="2067" y="874"/>
                  </a:lnTo>
                  <a:lnTo>
                    <a:pt x="2068" y="865"/>
                  </a:lnTo>
                  <a:lnTo>
                    <a:pt x="2068" y="865"/>
                  </a:lnTo>
                  <a:lnTo>
                    <a:pt x="2068" y="865"/>
                  </a:lnTo>
                  <a:lnTo>
                    <a:pt x="2068" y="83"/>
                  </a:lnTo>
                  <a:lnTo>
                    <a:pt x="2067" y="75"/>
                  </a:lnTo>
                  <a:lnTo>
                    <a:pt x="2066" y="66"/>
                  </a:lnTo>
                  <a:lnTo>
                    <a:pt x="2064" y="58"/>
                  </a:lnTo>
                  <a:lnTo>
                    <a:pt x="2060" y="51"/>
                  </a:lnTo>
                  <a:lnTo>
                    <a:pt x="2057" y="43"/>
                  </a:lnTo>
                  <a:lnTo>
                    <a:pt x="2053" y="36"/>
                  </a:lnTo>
                  <a:lnTo>
                    <a:pt x="2048" y="30"/>
                  </a:lnTo>
                  <a:lnTo>
                    <a:pt x="2043" y="25"/>
                  </a:lnTo>
                  <a:lnTo>
                    <a:pt x="2037" y="18"/>
                  </a:lnTo>
                  <a:lnTo>
                    <a:pt x="2031" y="14"/>
                  </a:lnTo>
                  <a:lnTo>
                    <a:pt x="2024" y="10"/>
                  </a:lnTo>
                  <a:lnTo>
                    <a:pt x="2017" y="7"/>
                  </a:lnTo>
                  <a:lnTo>
                    <a:pt x="2009" y="4"/>
                  </a:lnTo>
                  <a:lnTo>
                    <a:pt x="2001" y="2"/>
                  </a:lnTo>
                  <a:lnTo>
                    <a:pt x="1993" y="1"/>
                  </a:lnTo>
                  <a:lnTo>
                    <a:pt x="1984" y="0"/>
                  </a:lnTo>
                  <a:lnTo>
                    <a:pt x="83" y="0"/>
                  </a:lnTo>
                  <a:lnTo>
                    <a:pt x="74" y="1"/>
                  </a:lnTo>
                  <a:lnTo>
                    <a:pt x="66" y="2"/>
                  </a:lnTo>
                  <a:lnTo>
                    <a:pt x="58" y="4"/>
                  </a:lnTo>
                  <a:lnTo>
                    <a:pt x="51" y="7"/>
                  </a:lnTo>
                  <a:lnTo>
                    <a:pt x="44" y="10"/>
                  </a:lnTo>
                  <a:lnTo>
                    <a:pt x="36" y="14"/>
                  </a:lnTo>
                  <a:lnTo>
                    <a:pt x="30" y="18"/>
                  </a:lnTo>
                  <a:lnTo>
                    <a:pt x="24" y="25"/>
                  </a:lnTo>
                  <a:lnTo>
                    <a:pt x="19" y="30"/>
                  </a:lnTo>
                  <a:lnTo>
                    <a:pt x="15" y="36"/>
                  </a:lnTo>
                  <a:lnTo>
                    <a:pt x="10" y="43"/>
                  </a:lnTo>
                  <a:lnTo>
                    <a:pt x="6" y="51"/>
                  </a:lnTo>
                  <a:lnTo>
                    <a:pt x="4" y="58"/>
                  </a:lnTo>
                  <a:lnTo>
                    <a:pt x="2" y="66"/>
                  </a:lnTo>
                  <a:lnTo>
                    <a:pt x="0" y="75"/>
                  </a:lnTo>
                  <a:lnTo>
                    <a:pt x="0" y="83"/>
                  </a:lnTo>
                  <a:lnTo>
                    <a:pt x="0" y="83"/>
                  </a:lnTo>
                  <a:lnTo>
                    <a:pt x="0" y="865"/>
                  </a:lnTo>
                  <a:lnTo>
                    <a:pt x="0" y="874"/>
                  </a:lnTo>
                  <a:lnTo>
                    <a:pt x="2" y="881"/>
                  </a:lnTo>
                  <a:lnTo>
                    <a:pt x="4" y="889"/>
                  </a:lnTo>
                  <a:lnTo>
                    <a:pt x="6" y="897"/>
                  </a:lnTo>
                  <a:lnTo>
                    <a:pt x="10" y="904"/>
                  </a:lnTo>
                  <a:lnTo>
                    <a:pt x="15" y="911"/>
                  </a:lnTo>
                  <a:lnTo>
                    <a:pt x="19" y="918"/>
                  </a:lnTo>
                  <a:lnTo>
                    <a:pt x="24" y="924"/>
                  </a:lnTo>
                  <a:lnTo>
                    <a:pt x="30" y="929"/>
                  </a:lnTo>
                  <a:lnTo>
                    <a:pt x="36" y="933"/>
                  </a:lnTo>
                  <a:lnTo>
                    <a:pt x="44" y="937"/>
                  </a:lnTo>
                  <a:lnTo>
                    <a:pt x="51" y="942"/>
                  </a:lnTo>
                  <a:lnTo>
                    <a:pt x="58" y="944"/>
                  </a:lnTo>
                  <a:lnTo>
                    <a:pt x="66" y="946"/>
                  </a:lnTo>
                  <a:lnTo>
                    <a:pt x="74" y="947"/>
                  </a:lnTo>
                  <a:lnTo>
                    <a:pt x="83" y="948"/>
                  </a:lnTo>
                  <a:lnTo>
                    <a:pt x="83" y="94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691" name="Rectangle 219"/>
            <p:cNvSpPr>
              <a:spLocks noChangeArrowheads="1"/>
            </p:cNvSpPr>
            <p:nvPr/>
          </p:nvSpPr>
          <p:spPr bwMode="auto">
            <a:xfrm>
              <a:off x="681" y="2612"/>
              <a:ext cx="1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8000</a:t>
              </a:r>
              <a:endParaRPr lang="en-US"/>
            </a:p>
          </p:txBody>
        </p:sp>
        <p:sp>
          <p:nvSpPr>
            <p:cNvPr id="105692" name="Rectangle 220"/>
            <p:cNvSpPr>
              <a:spLocks noChangeArrowheads="1"/>
            </p:cNvSpPr>
            <p:nvPr/>
          </p:nvSpPr>
          <p:spPr bwMode="auto">
            <a:xfrm>
              <a:off x="574" y="2714"/>
              <a:ext cx="3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Installation</a:t>
              </a:r>
              <a:endParaRPr lang="en-US"/>
            </a:p>
          </p:txBody>
        </p:sp>
        <p:sp>
          <p:nvSpPr>
            <p:cNvPr id="105693" name="Rectangle 221"/>
            <p:cNvSpPr>
              <a:spLocks noChangeArrowheads="1"/>
            </p:cNvSpPr>
            <p:nvPr/>
          </p:nvSpPr>
          <p:spPr bwMode="auto">
            <a:xfrm>
              <a:off x="454" y="2816"/>
              <a:ext cx="552"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a:solidFill>
                    <a:srgbClr val="000000"/>
                  </a:solidFill>
                </a:rPr>
                <a:t>/ Post-Installation</a:t>
              </a:r>
              <a:endParaRPr lang="en-US"/>
            </a:p>
          </p:txBody>
        </p:sp>
        <p:sp>
          <p:nvSpPr>
            <p:cNvPr id="105694" name="Rectangle 222"/>
            <p:cNvSpPr>
              <a:spLocks noChangeArrowheads="1"/>
            </p:cNvSpPr>
            <p:nvPr/>
          </p:nvSpPr>
          <p:spPr bwMode="auto">
            <a:xfrm>
              <a:off x="387" y="3001"/>
              <a:ext cx="117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8010 Hardware/Software Change</a:t>
              </a:r>
              <a:endParaRPr lang="en-US" sz="2800"/>
            </a:p>
          </p:txBody>
        </p:sp>
        <p:sp>
          <p:nvSpPr>
            <p:cNvPr id="105695" name="Rectangle 223"/>
            <p:cNvSpPr>
              <a:spLocks noChangeArrowheads="1"/>
            </p:cNvSpPr>
            <p:nvPr/>
          </p:nvSpPr>
          <p:spPr bwMode="auto">
            <a:xfrm>
              <a:off x="387" y="3077"/>
              <a:ext cx="28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Request</a:t>
              </a:r>
              <a:endParaRPr lang="en-US" sz="2800"/>
            </a:p>
          </p:txBody>
        </p:sp>
        <p:sp>
          <p:nvSpPr>
            <p:cNvPr id="105696" name="Rectangle 224"/>
            <p:cNvSpPr>
              <a:spLocks noChangeArrowheads="1"/>
            </p:cNvSpPr>
            <p:nvPr/>
          </p:nvSpPr>
          <p:spPr bwMode="auto">
            <a:xfrm>
              <a:off x="387" y="3155"/>
              <a:ext cx="12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Tahoma" charset="0"/>
                </a:rPr>
                <a:t>8020 Post Implementation Review</a:t>
              </a:r>
              <a:endParaRPr lang="en-US" sz="2800"/>
            </a:p>
          </p:txBody>
        </p:sp>
        <p:sp>
          <p:nvSpPr>
            <p:cNvPr id="105697" name="Line 225"/>
            <p:cNvSpPr>
              <a:spLocks noChangeShapeType="1"/>
            </p:cNvSpPr>
            <p:nvPr/>
          </p:nvSpPr>
          <p:spPr bwMode="auto">
            <a:xfrm flipH="1">
              <a:off x="1217" y="2765"/>
              <a:ext cx="451"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98" name="Freeform 226"/>
            <p:cNvSpPr>
              <a:spLocks/>
            </p:cNvSpPr>
            <p:nvPr/>
          </p:nvSpPr>
          <p:spPr bwMode="auto">
            <a:xfrm>
              <a:off x="1165" y="2745"/>
              <a:ext cx="57" cy="40"/>
            </a:xfrm>
            <a:custGeom>
              <a:avLst/>
              <a:gdLst>
                <a:gd name="T0" fmla="*/ 152 w 152"/>
                <a:gd name="T1" fmla="*/ 101 h 101"/>
                <a:gd name="T2" fmla="*/ 0 w 152"/>
                <a:gd name="T3" fmla="*/ 50 h 101"/>
                <a:gd name="T4" fmla="*/ 152 w 152"/>
                <a:gd name="T5" fmla="*/ 0 h 101"/>
                <a:gd name="T6" fmla="*/ 152 w 152"/>
                <a:gd name="T7" fmla="*/ 101 h 101"/>
              </a:gdLst>
              <a:ahLst/>
              <a:cxnLst>
                <a:cxn ang="0">
                  <a:pos x="T0" y="T1"/>
                </a:cxn>
                <a:cxn ang="0">
                  <a:pos x="T2" y="T3"/>
                </a:cxn>
                <a:cxn ang="0">
                  <a:pos x="T4" y="T5"/>
                </a:cxn>
                <a:cxn ang="0">
                  <a:pos x="T6" y="T7"/>
                </a:cxn>
              </a:cxnLst>
              <a:rect l="0" t="0" r="r" b="b"/>
              <a:pathLst>
                <a:path w="152" h="101">
                  <a:moveTo>
                    <a:pt x="152" y="101"/>
                  </a:moveTo>
                  <a:lnTo>
                    <a:pt x="0" y="50"/>
                  </a:lnTo>
                  <a:lnTo>
                    <a:pt x="152" y="0"/>
                  </a:lnTo>
                  <a:lnTo>
                    <a:pt x="15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33361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the Generic Project Lifecycle</a:t>
            </a:r>
          </a:p>
        </p:txBody>
      </p:sp>
      <p:sp>
        <p:nvSpPr>
          <p:cNvPr id="3" name="Content Placeholder 2"/>
          <p:cNvSpPr>
            <a:spLocks noGrp="1"/>
          </p:cNvSpPr>
          <p:nvPr>
            <p:ph idx="1"/>
          </p:nvPr>
        </p:nvSpPr>
        <p:spPr>
          <a:xfrm>
            <a:off x="304800" y="1143000"/>
            <a:ext cx="8686800" cy="4987925"/>
          </a:xfrm>
        </p:spPr>
        <p:txBody>
          <a:bodyPr/>
          <a:lstStyle/>
          <a:p>
            <a:r>
              <a:rPr lang="en-US" u="sng" dirty="0"/>
              <a:t>Requirements</a:t>
            </a:r>
            <a:r>
              <a:rPr lang="en-US" dirty="0"/>
              <a:t>: The development team builds an understanding of the system’s </a:t>
            </a:r>
            <a:r>
              <a:rPr lang="en-US" u="sng" dirty="0"/>
              <a:t>responsibilities</a:t>
            </a:r>
            <a:r>
              <a:rPr lang="en-US" dirty="0"/>
              <a:t>.</a:t>
            </a:r>
          </a:p>
          <a:p>
            <a:pPr lvl="1"/>
            <a:r>
              <a:rPr lang="en-US" dirty="0"/>
              <a:t>Understand the problem the client needs to have solved.</a:t>
            </a:r>
          </a:p>
          <a:p>
            <a:pPr lvl="1"/>
            <a:r>
              <a:rPr lang="en-US" dirty="0"/>
              <a:t>Identify what the system needs to ‘know’ and needs to ‘do’. </a:t>
            </a:r>
          </a:p>
          <a:p>
            <a:pPr lvl="1"/>
            <a:r>
              <a:rPr lang="en-US" dirty="0"/>
              <a:t>Gathering and Recording features and requirements from the SMEs. </a:t>
            </a:r>
          </a:p>
          <a:p>
            <a:pPr lvl="1"/>
            <a:r>
              <a:rPr lang="en-US" dirty="0"/>
              <a:t>See next slide.</a:t>
            </a:r>
          </a:p>
          <a:p>
            <a:pPr lvl="1"/>
            <a:endParaRPr lang="en-US" dirty="0"/>
          </a:p>
          <a:p>
            <a:r>
              <a:rPr lang="en-US" u="sng" dirty="0"/>
              <a:t>Analysis</a:t>
            </a:r>
            <a:r>
              <a:rPr lang="en-US" dirty="0"/>
              <a:t>: The team builds an in-depth understanding of the problem domain but not (necessarily) the software design.</a:t>
            </a:r>
          </a:p>
          <a:p>
            <a:pPr lvl="1"/>
            <a:r>
              <a:rPr lang="en-US" dirty="0"/>
              <a:t>Build an understanding of the system’s problem domain. </a:t>
            </a:r>
          </a:p>
          <a:p>
            <a:pPr lvl="1"/>
            <a:r>
              <a:rPr lang="en-US" dirty="0"/>
              <a:t>Develop an in-depth understanding of the things known and done. </a:t>
            </a:r>
          </a:p>
          <a:p>
            <a:pPr lvl="1"/>
            <a:r>
              <a:rPr lang="en-US" dirty="0"/>
              <a:t>Gather any additional information needed to design the system</a:t>
            </a:r>
            <a:r>
              <a:rPr lang="en-US" baseline="30000" dirty="0"/>
              <a:t>1</a:t>
            </a:r>
            <a:r>
              <a:rPr lang="en-US" dirty="0"/>
              <a:t>. </a:t>
            </a:r>
          </a:p>
          <a:p>
            <a:pPr lvl="1"/>
            <a:r>
              <a:rPr lang="en-US" dirty="0"/>
              <a:t>Identify questions / issues / </a:t>
            </a:r>
            <a:r>
              <a:rPr lang="en-US" u="sng" dirty="0"/>
              <a:t>risks</a:t>
            </a:r>
            <a:r>
              <a:rPr lang="en-US" dirty="0"/>
              <a:t> not addressed by the requirements. </a:t>
            </a:r>
          </a:p>
        </p:txBody>
      </p:sp>
      <p:sp>
        <p:nvSpPr>
          <p:cNvPr id="4" name="Date Placeholder 3"/>
          <p:cNvSpPr>
            <a:spLocks noGrp="1"/>
          </p:cNvSpPr>
          <p:nvPr>
            <p:ph type="dt" sz="half" idx="10"/>
          </p:nvPr>
        </p:nvSpPr>
        <p:spPr/>
        <p:txBody>
          <a:bodyPr/>
          <a:lstStyle/>
          <a:p>
            <a:pPr>
              <a:defRPr/>
            </a:pPr>
            <a:r>
              <a:rPr lang="en-US" dirty="0"/>
              <a:t>CS 3354 Software Engineering</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25</a:t>
            </a:fld>
            <a:endParaRPr lang="en-US" altLang="en-US"/>
          </a:p>
        </p:txBody>
      </p:sp>
    </p:spTree>
    <p:extLst>
      <p:ext uri="{BB962C8B-B14F-4D97-AF65-F5344CB8AC3E}">
        <p14:creationId xmlns:p14="http://schemas.microsoft.com/office/powerpoint/2010/main" val="2811460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998236"/>
            <a:ext cx="4114800" cy="30977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The Importance of Understanding </a:t>
            </a:r>
            <a:r>
              <a:rPr lang="en-US" dirty="0"/>
              <a:t>the System’s Requirements</a:t>
            </a:r>
          </a:p>
        </p:txBody>
      </p:sp>
      <p:sp>
        <p:nvSpPr>
          <p:cNvPr id="3" name="Content Placeholder 2"/>
          <p:cNvSpPr>
            <a:spLocks noGrp="1"/>
          </p:cNvSpPr>
          <p:nvPr>
            <p:ph idx="1"/>
          </p:nvPr>
        </p:nvSpPr>
        <p:spPr/>
        <p:txBody>
          <a:bodyPr/>
          <a:lstStyle/>
          <a:p>
            <a:r>
              <a:rPr lang="en-US" dirty="0"/>
              <a:t>This figure illustrates the cost of fixing a missing or incorrectly implemented feature throughout the project’s lifecycle. </a:t>
            </a:r>
          </a:p>
          <a:p>
            <a:r>
              <a:rPr lang="en-US" sz="2000" dirty="0"/>
              <a:t>A missing or incorrect requirement found </a:t>
            </a:r>
            <a:r>
              <a:rPr lang="en-US" sz="2000" u="sng" dirty="0"/>
              <a:t>early in the project lifecycle</a:t>
            </a:r>
            <a:r>
              <a:rPr lang="en-US" sz="2000" dirty="0"/>
              <a:t> are easily (inexpensively) corrected.</a:t>
            </a:r>
          </a:p>
          <a:p>
            <a:r>
              <a:rPr lang="en-US" sz="2000" dirty="0"/>
              <a:t>A missing or incorrect </a:t>
            </a:r>
            <a:br>
              <a:rPr lang="en-US" sz="2000" dirty="0"/>
            </a:br>
            <a:r>
              <a:rPr lang="en-US" sz="2000" dirty="0"/>
              <a:t>requirement that has been </a:t>
            </a:r>
            <a:br>
              <a:rPr lang="en-US" sz="2000" dirty="0"/>
            </a:br>
            <a:r>
              <a:rPr lang="en-US" sz="2000" dirty="0"/>
              <a:t>coded and delivered to the </a:t>
            </a:r>
            <a:br>
              <a:rPr lang="en-US" sz="2000" dirty="0"/>
            </a:br>
            <a:r>
              <a:rPr lang="en-US" sz="2000" dirty="0"/>
              <a:t>client is very expensive </a:t>
            </a:r>
            <a:br>
              <a:rPr lang="en-US" sz="2000" dirty="0"/>
            </a:br>
            <a:r>
              <a:rPr lang="en-US" sz="2000" dirty="0"/>
              <a:t>to correct.</a:t>
            </a:r>
          </a:p>
          <a:p>
            <a:endParaRPr lang="en-US" sz="2000" dirty="0"/>
          </a:p>
          <a:p>
            <a:r>
              <a:rPr lang="en-US" sz="2000" dirty="0"/>
              <a:t>So, it is important to ensure </a:t>
            </a:r>
            <a:br>
              <a:rPr lang="en-US" sz="2000" dirty="0"/>
            </a:br>
            <a:r>
              <a:rPr lang="en-US" sz="2000" dirty="0"/>
              <a:t>that </a:t>
            </a:r>
            <a:r>
              <a:rPr lang="en-US" sz="2000" u="sng" dirty="0"/>
              <a:t>incorrect requirements are </a:t>
            </a:r>
            <a:br>
              <a:rPr lang="en-US" sz="2000" u="sng" dirty="0"/>
            </a:br>
            <a:r>
              <a:rPr lang="en-US" sz="2000" u="sng" dirty="0"/>
              <a:t>not coded and delivered</a:t>
            </a:r>
            <a:r>
              <a:rPr lang="en-US" sz="2000" dirty="0"/>
              <a:t>.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26</a:t>
            </a:fld>
            <a:endParaRPr lang="en-US" altLang="en-US"/>
          </a:p>
        </p:txBody>
      </p:sp>
    </p:spTree>
    <p:extLst>
      <p:ext uri="{BB962C8B-B14F-4D97-AF65-F5344CB8AC3E}">
        <p14:creationId xmlns:p14="http://schemas.microsoft.com/office/powerpoint/2010/main" val="1392278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the Generic Project Lifecycle</a:t>
            </a:r>
          </a:p>
        </p:txBody>
      </p:sp>
      <p:sp>
        <p:nvSpPr>
          <p:cNvPr id="3" name="Content Placeholder 2"/>
          <p:cNvSpPr>
            <a:spLocks noGrp="1"/>
          </p:cNvSpPr>
          <p:nvPr>
            <p:ph idx="1"/>
          </p:nvPr>
        </p:nvSpPr>
        <p:spPr>
          <a:xfrm>
            <a:off x="304800" y="1295400"/>
            <a:ext cx="8686800" cy="4835525"/>
          </a:xfrm>
        </p:spPr>
        <p:txBody>
          <a:bodyPr>
            <a:normAutofit/>
          </a:bodyPr>
          <a:lstStyle/>
          <a:p>
            <a:r>
              <a:rPr lang="en-US" u="sng" dirty="0"/>
              <a:t>Design</a:t>
            </a:r>
            <a:r>
              <a:rPr lang="en-US" dirty="0"/>
              <a:t>: Build models of the system’s software structure. </a:t>
            </a:r>
          </a:p>
          <a:p>
            <a:pPr lvl="1"/>
            <a:r>
              <a:rPr lang="en-US" dirty="0"/>
              <a:t>Decompose the system into discrete software components</a:t>
            </a:r>
            <a:r>
              <a:rPr lang="en-US" baseline="30000" dirty="0"/>
              <a:t>1</a:t>
            </a:r>
            <a:r>
              <a:rPr lang="en-US" dirty="0"/>
              <a:t> each with a specific set of unique capabilities (methods and attributes). </a:t>
            </a:r>
          </a:p>
          <a:p>
            <a:pPr lvl="1"/>
            <a:r>
              <a:rPr lang="en-US" dirty="0"/>
              <a:t>Identify how components interact / interface with their peers. </a:t>
            </a:r>
          </a:p>
          <a:p>
            <a:pPr lvl="1"/>
            <a:r>
              <a:rPr lang="en-US" dirty="0"/>
              <a:t>Document the software design as Unified Modeling Language (UML) models (diagrams). </a:t>
            </a:r>
          </a:p>
          <a:p>
            <a:pPr lvl="1"/>
            <a:endParaRPr lang="en-US" dirty="0"/>
          </a:p>
          <a:p>
            <a:r>
              <a:rPr lang="en-US" u="sng" dirty="0"/>
              <a:t>Implementation</a:t>
            </a:r>
            <a:r>
              <a:rPr lang="en-US" dirty="0"/>
              <a:t>: Construct the system according to the design. </a:t>
            </a:r>
          </a:p>
          <a:p>
            <a:pPr lvl="1"/>
            <a:r>
              <a:rPr lang="en-US" dirty="0"/>
              <a:t>Build, integrate (combine), and test the HW and SW Components.</a:t>
            </a:r>
          </a:p>
          <a:p>
            <a:pPr lvl="1"/>
            <a:r>
              <a:rPr lang="en-US" dirty="0"/>
              <a:t>In terms of software implementation …</a:t>
            </a:r>
          </a:p>
          <a:p>
            <a:pPr lvl="2"/>
            <a:r>
              <a:rPr lang="en-US" dirty="0"/>
              <a:t>Code and test the software components identified in the design. </a:t>
            </a:r>
          </a:p>
          <a:p>
            <a:pPr lvl="2"/>
            <a:r>
              <a:rPr lang="en-US" dirty="0"/>
              <a:t>Integrate and test the components into a functioning system while fixing any faults identified by the testing activities.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27</a:t>
            </a:fld>
            <a:endParaRPr lang="en-US" altLang="en-US"/>
          </a:p>
        </p:txBody>
      </p:sp>
    </p:spTree>
    <p:extLst>
      <p:ext uri="{BB962C8B-B14F-4D97-AF65-F5344CB8AC3E}">
        <p14:creationId xmlns:p14="http://schemas.microsoft.com/office/powerpoint/2010/main" val="167844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58200" cy="1139825"/>
          </a:xfrm>
        </p:spPr>
        <p:txBody>
          <a:bodyPr/>
          <a:lstStyle/>
          <a:p>
            <a:r>
              <a:rPr lang="en-US" dirty="0"/>
              <a:t>The Phases of the Generic Project Lifecycle</a:t>
            </a:r>
          </a:p>
        </p:txBody>
      </p:sp>
      <p:sp>
        <p:nvSpPr>
          <p:cNvPr id="3" name="Content Placeholder 2"/>
          <p:cNvSpPr>
            <a:spLocks noGrp="1"/>
          </p:cNvSpPr>
          <p:nvPr>
            <p:ph idx="1"/>
          </p:nvPr>
        </p:nvSpPr>
        <p:spPr>
          <a:xfrm>
            <a:off x="457200" y="1417638"/>
            <a:ext cx="8305800" cy="4713287"/>
          </a:xfrm>
        </p:spPr>
        <p:txBody>
          <a:bodyPr/>
          <a:lstStyle/>
          <a:p>
            <a:r>
              <a:rPr lang="en-US" u="sng" dirty="0"/>
              <a:t>Integration Testing</a:t>
            </a:r>
            <a:r>
              <a:rPr lang="en-US" dirty="0"/>
              <a:t>: After implementation and before delivery, the system is thoroughly tested to discover any defects that exist after the development team has ‘finished coding’. </a:t>
            </a:r>
          </a:p>
          <a:p>
            <a:pPr lvl="1"/>
            <a:r>
              <a:rPr lang="en-US" dirty="0"/>
              <a:t>Formal activities that involves a separate Quality Assurance Team responsible for testing for and tracking </a:t>
            </a:r>
            <a:r>
              <a:rPr lang="en-US" u="sng" dirty="0"/>
              <a:t>defects</a:t>
            </a:r>
            <a:r>
              <a:rPr lang="en-US" dirty="0"/>
              <a:t>. </a:t>
            </a:r>
          </a:p>
          <a:p>
            <a:pPr lvl="1"/>
            <a:endParaRPr lang="en-US" dirty="0"/>
          </a:p>
          <a:p>
            <a:r>
              <a:rPr lang="en-US" u="sng" dirty="0"/>
              <a:t>Delivery</a:t>
            </a:r>
            <a:r>
              <a:rPr lang="en-US" dirty="0"/>
              <a:t>: The process of delivering and installing the system in its production environment. </a:t>
            </a:r>
          </a:p>
          <a:p>
            <a:pPr lvl="1"/>
            <a:r>
              <a:rPr lang="en-US" dirty="0"/>
              <a:t>Configuring servers, databases, network infrastructure, and tasks required by the system to operate. </a:t>
            </a:r>
          </a:p>
          <a:p>
            <a:pPr lvl="1"/>
            <a:r>
              <a:rPr lang="en-US" dirty="0"/>
              <a:t>Making the system available to its users.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28</a:t>
            </a:fld>
            <a:endParaRPr lang="en-US" altLang="en-US"/>
          </a:p>
        </p:txBody>
      </p:sp>
    </p:spTree>
    <p:extLst>
      <p:ext uri="{BB962C8B-B14F-4D97-AF65-F5344CB8AC3E}">
        <p14:creationId xmlns:p14="http://schemas.microsoft.com/office/powerpoint/2010/main" val="58466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Activities</a:t>
            </a:r>
          </a:p>
        </p:txBody>
      </p:sp>
      <p:sp>
        <p:nvSpPr>
          <p:cNvPr id="3" name="Content Placeholder 2"/>
          <p:cNvSpPr>
            <a:spLocks noGrp="1"/>
          </p:cNvSpPr>
          <p:nvPr>
            <p:ph idx="1"/>
          </p:nvPr>
        </p:nvSpPr>
        <p:spPr>
          <a:xfrm>
            <a:off x="457200" y="1417638"/>
            <a:ext cx="8229600" cy="4713287"/>
          </a:xfrm>
        </p:spPr>
        <p:txBody>
          <a:bodyPr/>
          <a:lstStyle/>
          <a:p>
            <a:r>
              <a:rPr lang="en-US" dirty="0"/>
              <a:t>Each phase of a SDLC process defines specific activities that are executed by the development team in a specific phase. </a:t>
            </a:r>
          </a:p>
          <a:p>
            <a:pPr lvl="1"/>
            <a:endParaRPr lang="en-US" dirty="0"/>
          </a:p>
          <a:p>
            <a:r>
              <a:rPr lang="en-US" dirty="0"/>
              <a:t>An </a:t>
            </a:r>
            <a:r>
              <a:rPr lang="en-US" u="sng" dirty="0"/>
              <a:t>Umbrella Activity </a:t>
            </a:r>
            <a:r>
              <a:rPr lang="en-US" dirty="0"/>
              <a:t>is an activity that is executed by the development team throughout the Project Lifecycle. </a:t>
            </a:r>
          </a:p>
          <a:p>
            <a:pPr lvl="1"/>
            <a:r>
              <a:rPr lang="en-US" dirty="0"/>
              <a:t>Independent of the phase the project is currently executing.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29</a:t>
            </a:fld>
            <a:endParaRPr lang="en-US" altLang="en-US"/>
          </a:p>
        </p:txBody>
      </p:sp>
    </p:spTree>
    <p:extLst>
      <p:ext uri="{BB962C8B-B14F-4D97-AF65-F5344CB8AC3E}">
        <p14:creationId xmlns:p14="http://schemas.microsoft.com/office/powerpoint/2010/main" val="12193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0020"/>
            <a:ext cx="2643776" cy="263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The “Software Development Crisis”</a:t>
            </a:r>
          </a:p>
        </p:txBody>
      </p:sp>
      <p:sp>
        <p:nvSpPr>
          <p:cNvPr id="3" name="Content Placeholder 2"/>
          <p:cNvSpPr>
            <a:spLocks noGrp="1"/>
          </p:cNvSpPr>
          <p:nvPr>
            <p:ph idx="1"/>
          </p:nvPr>
        </p:nvSpPr>
        <p:spPr>
          <a:xfrm>
            <a:off x="457200" y="1417638"/>
            <a:ext cx="8229600" cy="4713287"/>
          </a:xfrm>
        </p:spPr>
        <p:txBody>
          <a:bodyPr/>
          <a:lstStyle/>
          <a:p>
            <a:r>
              <a:rPr lang="en-US" dirty="0"/>
              <a:t>This figure describes the state of software development and that a large percentage of projects end in failure.</a:t>
            </a:r>
          </a:p>
          <a:p>
            <a:pPr lvl="1"/>
            <a:r>
              <a:rPr lang="en-US" dirty="0"/>
              <a:t>Over Budget, Late, or Missing Features.</a:t>
            </a:r>
            <a:br>
              <a:rPr lang="en-US" dirty="0"/>
            </a:br>
            <a:r>
              <a:rPr lang="en-US" dirty="0"/>
              <a:t>See Next Slide</a:t>
            </a:r>
          </a:p>
          <a:p>
            <a:pPr lvl="1"/>
            <a:r>
              <a:rPr lang="en-US" dirty="0"/>
              <a:t>See paper “Standish Group Chaos Report”. </a:t>
            </a:r>
          </a:p>
          <a:p>
            <a:pPr lvl="1"/>
            <a:r>
              <a:rPr lang="en-US" dirty="0"/>
              <a:t>Link to list of </a:t>
            </a:r>
            <a:r>
              <a:rPr lang="en-US" dirty="0">
                <a:hlinkClick r:id="rId4"/>
              </a:rPr>
              <a:t>Failed IT Projects</a:t>
            </a:r>
            <a:r>
              <a:rPr lang="en-US" dirty="0"/>
              <a:t>.</a:t>
            </a:r>
          </a:p>
          <a:p>
            <a:pPr lvl="1"/>
            <a:endParaRPr lang="en-US" dirty="0"/>
          </a:p>
          <a:p>
            <a:pPr lvl="1"/>
            <a:endParaRPr lang="en-US" dirty="0"/>
          </a:p>
          <a:p>
            <a:r>
              <a:rPr lang="en-US" dirty="0"/>
              <a:t>The goal of Software Engineering’s is to </a:t>
            </a:r>
            <a:br>
              <a:rPr lang="en-US" dirty="0"/>
            </a:br>
            <a:r>
              <a:rPr lang="en-US" dirty="0"/>
              <a:t>improve the percentage of successful projects.</a:t>
            </a:r>
          </a:p>
          <a:p>
            <a:r>
              <a:rPr lang="en-US" dirty="0"/>
              <a:t>How? By solving the many problems related to </a:t>
            </a:r>
            <a:br>
              <a:rPr lang="en-US" dirty="0"/>
            </a:br>
            <a:r>
              <a:rPr lang="en-US" dirty="0"/>
              <a:t>Programming in the Large.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a:t>
            </a:fld>
            <a:endParaRPr lang="en-US" altLang="en-US"/>
          </a:p>
        </p:txBody>
      </p:sp>
    </p:spTree>
    <p:extLst>
      <p:ext uri="{BB962C8B-B14F-4D97-AF65-F5344CB8AC3E}">
        <p14:creationId xmlns:p14="http://schemas.microsoft.com/office/powerpoint/2010/main" val="2162696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382000" cy="1139825"/>
          </a:xfrm>
        </p:spPr>
        <p:txBody>
          <a:bodyPr/>
          <a:lstStyle/>
          <a:p>
            <a:r>
              <a:rPr lang="en-US" dirty="0"/>
              <a:t>Scheduling and Project Management are Umbrella Activities</a:t>
            </a:r>
          </a:p>
        </p:txBody>
      </p:sp>
      <p:sp>
        <p:nvSpPr>
          <p:cNvPr id="3" name="Content Placeholder 2"/>
          <p:cNvSpPr>
            <a:spLocks noGrp="1"/>
          </p:cNvSpPr>
          <p:nvPr>
            <p:ph idx="1"/>
          </p:nvPr>
        </p:nvSpPr>
        <p:spPr>
          <a:xfrm>
            <a:off x="457200" y="1600200"/>
            <a:ext cx="8534400" cy="4530725"/>
          </a:xfrm>
        </p:spPr>
        <p:txBody>
          <a:bodyPr/>
          <a:lstStyle/>
          <a:p>
            <a:r>
              <a:rPr lang="en-US" dirty="0"/>
              <a:t>The project schedule is built early in the project and is updated and monitored throughout the project lifecycle. </a:t>
            </a:r>
          </a:p>
          <a:p>
            <a:pPr lvl="1"/>
            <a:r>
              <a:rPr lang="en-US" dirty="0"/>
              <a:t>The project schedule is continuously refined as the team forms a deeper understanding of the problem domain and the work needed. </a:t>
            </a:r>
          </a:p>
          <a:p>
            <a:pPr lvl="1"/>
            <a:r>
              <a:rPr lang="en-US" dirty="0"/>
              <a:t>The schedule is updated / refined as unforeseen events occur during the project’s execution.</a:t>
            </a:r>
          </a:p>
          <a:p>
            <a:pPr lvl="1"/>
            <a:endParaRPr lang="en-US" dirty="0"/>
          </a:p>
          <a:p>
            <a:r>
              <a:rPr lang="en-US" dirty="0"/>
              <a:t>It is important to continuously monitor the project’s progress and determine ASAP if the schedule needs revision. </a:t>
            </a:r>
          </a:p>
          <a:p>
            <a:pPr lvl="1"/>
            <a:r>
              <a:rPr lang="en-US" dirty="0"/>
              <a:t>For example, if the expected delivery date is not going to be met. </a:t>
            </a:r>
          </a:p>
          <a:p>
            <a:pPr lvl="1"/>
            <a:r>
              <a:rPr lang="en-US" dirty="0"/>
              <a:t>Address problems with additional budgeting, customer expectations, and others issues.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30</a:t>
            </a:fld>
            <a:endParaRPr lang="en-US" altLang="en-US"/>
          </a:p>
        </p:txBody>
      </p:sp>
    </p:spTree>
    <p:extLst>
      <p:ext uri="{BB962C8B-B14F-4D97-AF65-F5344CB8AC3E}">
        <p14:creationId xmlns:p14="http://schemas.microsoft.com/office/powerpoint/2010/main" val="412142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is an Umbrella Activity</a:t>
            </a:r>
          </a:p>
        </p:txBody>
      </p:sp>
      <p:sp>
        <p:nvSpPr>
          <p:cNvPr id="3" name="Content Placeholder 2"/>
          <p:cNvSpPr>
            <a:spLocks noGrp="1"/>
          </p:cNvSpPr>
          <p:nvPr>
            <p:ph idx="1"/>
          </p:nvPr>
        </p:nvSpPr>
        <p:spPr>
          <a:xfrm>
            <a:off x="457200" y="1295400"/>
            <a:ext cx="8534400" cy="4835525"/>
          </a:xfrm>
        </p:spPr>
        <p:txBody>
          <a:bodyPr/>
          <a:lstStyle/>
          <a:p>
            <a:r>
              <a:rPr lang="en-US" dirty="0"/>
              <a:t>Testing of the system as it is constructed is also carried out throughout project lifecycle.</a:t>
            </a:r>
          </a:p>
          <a:p>
            <a:pPr lvl="1"/>
            <a:r>
              <a:rPr lang="en-US" dirty="0"/>
              <a:t>Unit Testing is performed during implementation phase. </a:t>
            </a:r>
          </a:p>
          <a:p>
            <a:pPr lvl="1"/>
            <a:r>
              <a:rPr lang="en-US" dirty="0"/>
              <a:t>With an Incremental Process, Integration Testing is performed at the end of each development iteration i.e. every 3-4 weeks. </a:t>
            </a:r>
          </a:p>
          <a:p>
            <a:pPr lvl="1"/>
            <a:endParaRPr lang="en-US" dirty="0"/>
          </a:p>
          <a:p>
            <a:r>
              <a:rPr lang="en-US" dirty="0"/>
              <a:t>It is important that ‘bugs’ in the system be detected and corrected as soon as they are introduced. </a:t>
            </a:r>
          </a:p>
          <a:p>
            <a:pPr lvl="1"/>
            <a:r>
              <a:rPr lang="en-US" dirty="0"/>
              <a:t>Much like faulty requirements, the cost of fixing a bug rises dramatically the longer the bug remains undetected and new features are written around it. </a:t>
            </a:r>
          </a:p>
          <a:p>
            <a:pPr lvl="1"/>
            <a:r>
              <a:rPr lang="en-US" dirty="0"/>
              <a:t>Unit and Incremental Testing’s purpose is to identify bugs and regressions introduced into the system by on-going development.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31</a:t>
            </a:fld>
            <a:endParaRPr lang="en-US" altLang="en-US"/>
          </a:p>
        </p:txBody>
      </p:sp>
    </p:spTree>
    <p:extLst>
      <p:ext uri="{BB962C8B-B14F-4D97-AF65-F5344CB8AC3E}">
        <p14:creationId xmlns:p14="http://schemas.microsoft.com/office/powerpoint/2010/main" val="642592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is an Umbrella Activity</a:t>
            </a:r>
          </a:p>
        </p:txBody>
      </p:sp>
      <p:sp>
        <p:nvSpPr>
          <p:cNvPr id="3" name="Content Placeholder 2"/>
          <p:cNvSpPr>
            <a:spLocks noGrp="1"/>
          </p:cNvSpPr>
          <p:nvPr>
            <p:ph idx="1"/>
          </p:nvPr>
        </p:nvSpPr>
        <p:spPr>
          <a:xfrm>
            <a:off x="457200" y="1371600"/>
            <a:ext cx="8305800" cy="4759325"/>
          </a:xfrm>
        </p:spPr>
        <p:txBody>
          <a:bodyPr>
            <a:normAutofit/>
          </a:bodyPr>
          <a:lstStyle/>
          <a:p>
            <a:r>
              <a:rPr lang="en-US" dirty="0"/>
              <a:t>Executing each phase of the generic lifecycle results in the production of (potentially) many documents (aka artifacts).</a:t>
            </a:r>
          </a:p>
          <a:p>
            <a:pPr lvl="1"/>
            <a:endParaRPr lang="en-US" dirty="0"/>
          </a:p>
          <a:p>
            <a:r>
              <a:rPr lang="en-US" dirty="0"/>
              <a:t>Each phase’s artifacts provide the information needed to execute the next phase. </a:t>
            </a:r>
          </a:p>
          <a:p>
            <a:pPr lvl="1"/>
            <a:r>
              <a:rPr lang="en-US" dirty="0"/>
              <a:t>Requirements are needed to execute analysis.</a:t>
            </a:r>
          </a:p>
          <a:p>
            <a:pPr lvl="1"/>
            <a:endParaRPr lang="en-US" dirty="0"/>
          </a:p>
          <a:p>
            <a:r>
              <a:rPr lang="en-US" dirty="0"/>
              <a:t>Producing and maintaining project documents is often considered a tedious and unrewarding activity but…</a:t>
            </a:r>
          </a:p>
          <a:p>
            <a:pPr lvl="1"/>
            <a:r>
              <a:rPr lang="en-US" dirty="0"/>
              <a:t>As the project progresses, the team’s understanding of domain, requirements, analysis, etc. are continuously evolving.</a:t>
            </a:r>
          </a:p>
          <a:p>
            <a:pPr lvl="1"/>
            <a:r>
              <a:rPr lang="en-US" dirty="0"/>
              <a:t>So, the documents should be updated with this new information.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32</a:t>
            </a:fld>
            <a:endParaRPr lang="en-US" altLang="en-US"/>
          </a:p>
        </p:txBody>
      </p:sp>
    </p:spTree>
    <p:extLst>
      <p:ext uri="{BB962C8B-B14F-4D97-AF65-F5344CB8AC3E}">
        <p14:creationId xmlns:p14="http://schemas.microsoft.com/office/powerpoint/2010/main" val="2142564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Maintaining Documentation</a:t>
            </a:r>
          </a:p>
        </p:txBody>
      </p:sp>
      <p:sp>
        <p:nvSpPr>
          <p:cNvPr id="3" name="Content Placeholder 2"/>
          <p:cNvSpPr>
            <a:spLocks noGrp="1"/>
          </p:cNvSpPr>
          <p:nvPr>
            <p:ph idx="1"/>
          </p:nvPr>
        </p:nvSpPr>
        <p:spPr>
          <a:xfrm>
            <a:off x="304800" y="1295400"/>
            <a:ext cx="8686800" cy="4835525"/>
          </a:xfrm>
        </p:spPr>
        <p:txBody>
          <a:bodyPr/>
          <a:lstStyle/>
          <a:p>
            <a:r>
              <a:rPr lang="en-US" dirty="0"/>
              <a:t>Phases: Each phase of a project’s execution relies on the documents produced by the previous phases. </a:t>
            </a:r>
          </a:p>
          <a:p>
            <a:pPr lvl="1"/>
            <a:r>
              <a:rPr lang="en-US" dirty="0"/>
              <a:t>Creating and maintaining detailed documentation ensures that the next phases will be complete and correct. </a:t>
            </a:r>
          </a:p>
          <a:p>
            <a:pPr lvl="2"/>
            <a:endParaRPr lang="en-US" dirty="0"/>
          </a:p>
          <a:p>
            <a:r>
              <a:rPr lang="en-US" dirty="0"/>
              <a:t>Continuity: Software engineers often leave taking their knowledge of the problem domain and systems design with them. </a:t>
            </a:r>
          </a:p>
          <a:p>
            <a:pPr lvl="1"/>
            <a:r>
              <a:rPr lang="en-US" dirty="0"/>
              <a:t>Documentation is a means of maintaining this information within the organization. </a:t>
            </a:r>
          </a:p>
          <a:p>
            <a:pPr lvl="1"/>
            <a:endParaRPr lang="en-US" dirty="0"/>
          </a:p>
          <a:p>
            <a:r>
              <a:rPr lang="en-US" dirty="0"/>
              <a:t>On-Boarding: When new team members join the project, they can rely on detailed documentation to aid in their swift and productive integration with the team.</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33</a:t>
            </a:fld>
            <a:endParaRPr lang="en-US" altLang="en-US"/>
          </a:p>
        </p:txBody>
      </p:sp>
    </p:spTree>
    <p:extLst>
      <p:ext uri="{BB962C8B-B14F-4D97-AF65-F5344CB8AC3E}">
        <p14:creationId xmlns:p14="http://schemas.microsoft.com/office/powerpoint/2010/main" val="338384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Maintaining Documentation</a:t>
            </a:r>
          </a:p>
        </p:txBody>
      </p:sp>
      <p:sp>
        <p:nvSpPr>
          <p:cNvPr id="3" name="Content Placeholder 2"/>
          <p:cNvSpPr>
            <a:spLocks noGrp="1"/>
          </p:cNvSpPr>
          <p:nvPr>
            <p:ph idx="1"/>
          </p:nvPr>
        </p:nvSpPr>
        <p:spPr>
          <a:xfrm>
            <a:off x="457200" y="1417638"/>
            <a:ext cx="8229600" cy="4713287"/>
          </a:xfrm>
        </p:spPr>
        <p:txBody>
          <a:bodyPr/>
          <a:lstStyle/>
          <a:p>
            <a:r>
              <a:rPr lang="en-US" dirty="0"/>
              <a:t>Integration Testing is executed by the QA team who needs requirement documents, use cases, and other design documents to produce </a:t>
            </a:r>
            <a:r>
              <a:rPr lang="en-US" u="sng" dirty="0"/>
              <a:t>integration test scenarios </a:t>
            </a:r>
            <a:r>
              <a:rPr lang="en-US" dirty="0"/>
              <a:t>that are complete and correct. </a:t>
            </a:r>
          </a:p>
          <a:p>
            <a:pPr lvl="1"/>
            <a:endParaRPr lang="en-US" dirty="0"/>
          </a:p>
          <a:p>
            <a:r>
              <a:rPr lang="en-US" dirty="0"/>
              <a:t>Future extensions and bug fixes might be carried out years after the completion of a successful system. </a:t>
            </a:r>
          </a:p>
          <a:p>
            <a:pPr lvl="1"/>
            <a:r>
              <a:rPr lang="en-US" dirty="0"/>
              <a:t>It is seldom the case that the original development team will be assigned these tasks. </a:t>
            </a:r>
          </a:p>
          <a:p>
            <a:pPr lvl="1"/>
            <a:r>
              <a:rPr lang="en-US" dirty="0"/>
              <a:t>Complete and up-to-date documentation is often the only means of communicating the requirements, analysis and design, and other information needed to maintain the system.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34</a:t>
            </a:fld>
            <a:endParaRPr lang="en-US" altLang="en-US"/>
          </a:p>
        </p:txBody>
      </p:sp>
    </p:spTree>
    <p:extLst>
      <p:ext uri="{BB962C8B-B14F-4D97-AF65-F5344CB8AC3E}">
        <p14:creationId xmlns:p14="http://schemas.microsoft.com/office/powerpoint/2010/main" val="155191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Software Project Failure?</a:t>
            </a:r>
          </a:p>
        </p:txBody>
      </p:sp>
      <p:sp>
        <p:nvSpPr>
          <p:cNvPr id="3" name="Content Placeholder 2"/>
          <p:cNvSpPr>
            <a:spLocks noGrp="1"/>
          </p:cNvSpPr>
          <p:nvPr>
            <p:ph idx="1"/>
          </p:nvPr>
        </p:nvSpPr>
        <p:spPr>
          <a:xfrm>
            <a:off x="457200" y="1143000"/>
            <a:ext cx="8534400" cy="4987925"/>
          </a:xfrm>
        </p:spPr>
        <p:txBody>
          <a:bodyPr>
            <a:normAutofit lnSpcReduction="10000"/>
          </a:bodyPr>
          <a:lstStyle/>
          <a:p>
            <a:r>
              <a:rPr lang="en-US" dirty="0"/>
              <a:t>Working systems delivered but delivered late and over budget.</a:t>
            </a:r>
          </a:p>
          <a:p>
            <a:pPr lvl="1"/>
            <a:r>
              <a:rPr lang="en-US" dirty="0"/>
              <a:t>Delivered after the date needed by, or promised to, the client. </a:t>
            </a:r>
          </a:p>
          <a:p>
            <a:pPr lvl="1"/>
            <a:r>
              <a:rPr lang="en-US" dirty="0"/>
              <a:t>Delivered at a cost greater than initially estimated to the client. </a:t>
            </a:r>
          </a:p>
          <a:p>
            <a:pPr lvl="1"/>
            <a:endParaRPr lang="en-US" dirty="0"/>
          </a:p>
          <a:p>
            <a:r>
              <a:rPr lang="en-US" dirty="0"/>
              <a:t>Systems delivered missing features needed by the client. </a:t>
            </a:r>
          </a:p>
          <a:p>
            <a:pPr lvl="1"/>
            <a:r>
              <a:rPr lang="en-US" dirty="0"/>
              <a:t>Missing features contracted for, and expected by, the client. </a:t>
            </a:r>
          </a:p>
          <a:p>
            <a:pPr lvl="1"/>
            <a:endParaRPr lang="en-US" dirty="0"/>
          </a:p>
          <a:p>
            <a:r>
              <a:rPr lang="en-US" dirty="0"/>
              <a:t>Systems delivered containing faults (bugs).</a:t>
            </a:r>
          </a:p>
          <a:p>
            <a:pPr lvl="1"/>
            <a:r>
              <a:rPr lang="en-US" dirty="0"/>
              <a:t>The system is delivered with serious faults requiring major (expensive) rework to make usable. </a:t>
            </a:r>
          </a:p>
          <a:p>
            <a:pPr lvl="1"/>
            <a:endParaRPr lang="en-US" dirty="0"/>
          </a:p>
          <a:p>
            <a:r>
              <a:rPr lang="en-US" dirty="0"/>
              <a:t>Systems not delivered at all.</a:t>
            </a:r>
          </a:p>
          <a:p>
            <a:pPr lvl="1"/>
            <a:r>
              <a:rPr lang="en-US" dirty="0"/>
              <a:t>A project whose execution is so badly managed that the project is abandoned before delivering rather than continue its funding.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4</a:t>
            </a:fld>
            <a:endParaRPr lang="en-US" altLang="en-US"/>
          </a:p>
        </p:txBody>
      </p:sp>
    </p:spTree>
    <p:extLst>
      <p:ext uri="{BB962C8B-B14F-4D97-AF65-F5344CB8AC3E}">
        <p14:creationId xmlns:p14="http://schemas.microsoft.com/office/powerpoint/2010/main" val="736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CS 3354 Software Engineering</a:t>
            </a:r>
            <a:endParaRPr lang="en-US" altLang="en-US">
              <a:latin typeface="Garamond" pitchFamily="18" charset="0"/>
            </a:endParaRPr>
          </a:p>
        </p:txBody>
      </p:sp>
      <p:sp>
        <p:nvSpPr>
          <p:cNvPr id="819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94BFEC-5DDA-4F6C-A0EB-57EBF85DA8F4}" type="slidenum">
              <a:rPr lang="en-US" altLang="en-US" smtClean="0">
                <a:latin typeface="Garamond" pitchFamily="18" charset="0"/>
              </a:rPr>
              <a:pPr eaLnBrk="1" hangingPunct="1"/>
              <a:t>5</a:t>
            </a:fld>
            <a:endParaRPr lang="en-US" altLang="en-US">
              <a:latin typeface="Garamond" pitchFamily="18" charset="0"/>
            </a:endParaRPr>
          </a:p>
        </p:txBody>
      </p:sp>
      <p:sp>
        <p:nvSpPr>
          <p:cNvPr id="8197" name="Rectangle 2"/>
          <p:cNvSpPr>
            <a:spLocks noGrp="1" noChangeArrowheads="1"/>
          </p:cNvSpPr>
          <p:nvPr>
            <p:ph type="title"/>
          </p:nvPr>
        </p:nvSpPr>
        <p:spPr>
          <a:xfrm>
            <a:off x="457200" y="277813"/>
            <a:ext cx="8382000" cy="1139825"/>
          </a:xfrm>
        </p:spPr>
        <p:txBody>
          <a:bodyPr/>
          <a:lstStyle/>
          <a:p>
            <a:pPr eaLnBrk="1" hangingPunct="1"/>
            <a:r>
              <a:rPr lang="en-US" dirty="0"/>
              <a:t>We most need Software Engineering when </a:t>
            </a:r>
            <a:r>
              <a:rPr lang="en-US" u="sng" dirty="0"/>
              <a:t>Programming in the Large</a:t>
            </a:r>
            <a:br>
              <a:rPr lang="en-US" sz="2800" dirty="0"/>
            </a:br>
            <a:endParaRPr lang="en-US" sz="3000" dirty="0"/>
          </a:p>
        </p:txBody>
      </p:sp>
      <p:sp>
        <p:nvSpPr>
          <p:cNvPr id="8198" name="Rectangle 3"/>
          <p:cNvSpPr>
            <a:spLocks noGrp="1" noChangeArrowheads="1"/>
          </p:cNvSpPr>
          <p:nvPr>
            <p:ph type="body" idx="1"/>
          </p:nvPr>
        </p:nvSpPr>
        <p:spPr>
          <a:xfrm>
            <a:off x="304800" y="1600200"/>
            <a:ext cx="8534400" cy="4530725"/>
          </a:xfrm>
        </p:spPr>
        <p:txBody>
          <a:bodyPr/>
          <a:lstStyle/>
          <a:p>
            <a:pPr eaLnBrk="1" hangingPunct="1"/>
            <a:r>
              <a:rPr lang="en-US" dirty="0"/>
              <a:t>See Self Driving Automobile on next slide.</a:t>
            </a:r>
          </a:p>
          <a:p>
            <a:pPr eaLnBrk="1" hangingPunct="1"/>
            <a:r>
              <a:rPr lang="en-US" dirty="0"/>
              <a:t>When building a system…</a:t>
            </a:r>
          </a:p>
          <a:p>
            <a:pPr lvl="1" eaLnBrk="1" hangingPunct="1"/>
            <a:r>
              <a:rPr lang="en-US" dirty="0"/>
              <a:t>That contain hundreds of thousands, even millions of lines of code. </a:t>
            </a:r>
          </a:p>
          <a:p>
            <a:pPr lvl="1" eaLnBrk="1" hangingPunct="1"/>
            <a:r>
              <a:rPr lang="en-US" dirty="0"/>
              <a:t>That is built over the course of several months or years. </a:t>
            </a:r>
          </a:p>
          <a:p>
            <a:pPr lvl="1" eaLnBrk="1" hangingPunct="1"/>
            <a:r>
              <a:rPr lang="en-US" dirty="0"/>
              <a:t>Containing many interacting, interdependent components. </a:t>
            </a:r>
          </a:p>
          <a:p>
            <a:pPr lvl="1" eaLnBrk="1" hangingPunct="1"/>
            <a:r>
              <a:rPr lang="en-US" dirty="0"/>
              <a:t>That involves the </a:t>
            </a:r>
            <a:r>
              <a:rPr lang="en-US" u="sng" dirty="0"/>
              <a:t>combined contributions </a:t>
            </a:r>
            <a:r>
              <a:rPr lang="en-US" dirty="0"/>
              <a:t>of many engineers and technicians (hardware and software). </a:t>
            </a:r>
          </a:p>
          <a:p>
            <a:pPr lvl="1" eaLnBrk="1" hangingPunct="1"/>
            <a:endParaRPr lang="en-US" dirty="0"/>
          </a:p>
          <a:p>
            <a:pPr eaLnBrk="1" hangingPunct="1"/>
            <a:r>
              <a:rPr lang="en-US" dirty="0"/>
              <a:t>The logistics of coordinating large projects from its start to a successful completion is a difficult challenge.</a:t>
            </a:r>
          </a:p>
          <a:p>
            <a:pPr lvl="1" eaLnBrk="1" hangingPunct="1"/>
            <a:r>
              <a:rPr lang="en-US" dirty="0"/>
              <a:t>The challenge of planning and coordinating the efforts and contributions of the project’s team members.  </a:t>
            </a:r>
          </a:p>
        </p:txBody>
      </p:sp>
    </p:spTree>
    <p:extLst>
      <p:ext uri="{BB962C8B-B14F-4D97-AF65-F5344CB8AC3E}">
        <p14:creationId xmlns:p14="http://schemas.microsoft.com/office/powerpoint/2010/main" val="188085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286000" y="2514600"/>
            <a:ext cx="6400800" cy="3631541"/>
          </a:xfrm>
          <a:prstGeom prst="rect">
            <a:avLst/>
          </a:prstGeom>
        </p:spPr>
      </p:pic>
      <p:pic>
        <p:nvPicPr>
          <p:cNvPr id="1026" name="Picture 2" descr="Autonomous-Car-3.png (562×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7419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2800" y="277813"/>
            <a:ext cx="5638800" cy="1139825"/>
          </a:xfrm>
        </p:spPr>
        <p:txBody>
          <a:bodyPr/>
          <a:lstStyle/>
          <a:p>
            <a:r>
              <a:rPr lang="en-US" dirty="0"/>
              <a:t>Systems Block Diagram for a </a:t>
            </a:r>
            <a:br>
              <a:rPr lang="en-US" dirty="0"/>
            </a:br>
            <a:r>
              <a:rPr lang="en-US" dirty="0"/>
              <a:t>          Self-Driving Automobile</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6</a:t>
            </a:fld>
            <a:endParaRPr lang="en-US" altLang="en-US"/>
          </a:p>
        </p:txBody>
      </p:sp>
    </p:spTree>
    <p:extLst>
      <p:ext uri="{BB962C8B-B14F-4D97-AF65-F5344CB8AC3E}">
        <p14:creationId xmlns:p14="http://schemas.microsoft.com/office/powerpoint/2010/main" val="216685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in Software Engineering</a:t>
            </a:r>
          </a:p>
        </p:txBody>
      </p:sp>
      <p:sp>
        <p:nvSpPr>
          <p:cNvPr id="3" name="Content Placeholder 2"/>
          <p:cNvSpPr>
            <a:spLocks noGrp="1"/>
          </p:cNvSpPr>
          <p:nvPr>
            <p:ph idx="1"/>
          </p:nvPr>
        </p:nvSpPr>
        <p:spPr>
          <a:xfrm>
            <a:off x="457200" y="1417638"/>
            <a:ext cx="8534400" cy="4713287"/>
          </a:xfrm>
        </p:spPr>
        <p:txBody>
          <a:bodyPr>
            <a:normAutofit fontScale="92500" lnSpcReduction="10000"/>
          </a:bodyPr>
          <a:lstStyle/>
          <a:p>
            <a:r>
              <a:rPr lang="en-US" u="sng" dirty="0"/>
              <a:t>Client</a:t>
            </a:r>
            <a:r>
              <a:rPr lang="en-US" dirty="0"/>
              <a:t>: The group (organization) with a problem to be solved.</a:t>
            </a:r>
          </a:p>
          <a:p>
            <a:pPr lvl="1"/>
            <a:r>
              <a:rPr lang="en-US" dirty="0"/>
              <a:t>Clients assume the costs of developing the system / solution. </a:t>
            </a:r>
          </a:p>
          <a:p>
            <a:pPr lvl="1"/>
            <a:endParaRPr lang="en-US" dirty="0"/>
          </a:p>
          <a:p>
            <a:r>
              <a:rPr lang="en-US" u="sng" dirty="0"/>
              <a:t>Subject Matter Expert</a:t>
            </a:r>
            <a:r>
              <a:rPr lang="en-US" dirty="0"/>
              <a:t>: The group with the technical and business knowledge needed to both </a:t>
            </a:r>
            <a:r>
              <a:rPr lang="en-US" u="sng" dirty="0"/>
              <a:t>describe the problem</a:t>
            </a:r>
            <a:r>
              <a:rPr lang="en-US" dirty="0"/>
              <a:t> and </a:t>
            </a:r>
            <a:r>
              <a:rPr lang="en-US" u="sng" dirty="0"/>
              <a:t>evaluate the solution</a:t>
            </a:r>
            <a:r>
              <a:rPr lang="en-US" dirty="0"/>
              <a:t> delivered by the Software Development Team. </a:t>
            </a:r>
          </a:p>
          <a:p>
            <a:pPr lvl="1"/>
            <a:r>
              <a:rPr lang="en-US" dirty="0"/>
              <a:t>Most times, the SME and Client are members of the same organization. </a:t>
            </a:r>
          </a:p>
          <a:p>
            <a:pPr lvl="1"/>
            <a:r>
              <a:rPr lang="en-US" dirty="0"/>
              <a:t>Sometimes SME and Developers are the same group e.g., startups. </a:t>
            </a:r>
          </a:p>
          <a:p>
            <a:pPr lvl="1"/>
            <a:endParaRPr lang="en-US" dirty="0"/>
          </a:p>
          <a:p>
            <a:r>
              <a:rPr lang="en-US" u="sng" dirty="0"/>
              <a:t>Developers</a:t>
            </a:r>
            <a:r>
              <a:rPr lang="en-US" dirty="0"/>
              <a:t>: The group who assumes responsibility for producing and delivering a solution to the client. </a:t>
            </a:r>
          </a:p>
          <a:p>
            <a:pPr lvl="1"/>
            <a:endParaRPr lang="en-US" dirty="0"/>
          </a:p>
          <a:p>
            <a:r>
              <a:rPr lang="en-US" u="sng" dirty="0"/>
              <a:t>Users</a:t>
            </a:r>
            <a:r>
              <a:rPr lang="en-US" dirty="0"/>
              <a:t>: The group who will utilize the solution. </a:t>
            </a:r>
          </a:p>
          <a:p>
            <a:pPr lvl="1"/>
            <a:r>
              <a:rPr lang="en-US" dirty="0"/>
              <a:t>Not necessarily the client e.g., a web service’s subscribers.</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spTree>
    <p:extLst>
      <p:ext uri="{BB962C8B-B14F-4D97-AF65-F5344CB8AC3E}">
        <p14:creationId xmlns:p14="http://schemas.microsoft.com/office/powerpoint/2010/main" val="337389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Roles</a:t>
            </a:r>
          </a:p>
        </p:txBody>
      </p:sp>
      <p:sp>
        <p:nvSpPr>
          <p:cNvPr id="3" name="Content Placeholder 2"/>
          <p:cNvSpPr>
            <a:spLocks noGrp="1"/>
          </p:cNvSpPr>
          <p:nvPr>
            <p:ph idx="1"/>
          </p:nvPr>
        </p:nvSpPr>
        <p:spPr>
          <a:xfrm>
            <a:off x="457200" y="1143000"/>
            <a:ext cx="8229600" cy="4987925"/>
          </a:xfrm>
        </p:spPr>
        <p:txBody>
          <a:bodyPr/>
          <a:lstStyle/>
          <a:p>
            <a:r>
              <a:rPr lang="en-US" dirty="0"/>
              <a:t>All four groups may belong to the same organization, or some groups may belong to separate organizations. </a:t>
            </a:r>
          </a:p>
          <a:p>
            <a:pPr lvl="1"/>
            <a:r>
              <a:rPr lang="en-US" dirty="0"/>
              <a:t>A corporation’s internal IT department providing solutions to problems within the organization. </a:t>
            </a:r>
          </a:p>
          <a:p>
            <a:pPr lvl="1"/>
            <a:r>
              <a:rPr lang="en-US" dirty="0"/>
              <a:t>The development team are contracted IT professionals hired by the client to produce and deliver the needed solution.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8</a:t>
            </a:fld>
            <a:endParaRPr lang="en-US" altLang="en-US"/>
          </a:p>
        </p:txBody>
      </p:sp>
      <p:pic>
        <p:nvPicPr>
          <p:cNvPr id="8" name="Picture 7"/>
          <p:cNvPicPr>
            <a:picLocks noChangeAspect="1"/>
          </p:cNvPicPr>
          <p:nvPr/>
        </p:nvPicPr>
        <p:blipFill>
          <a:blip r:embed="rId3"/>
          <a:stretch>
            <a:fillRect/>
          </a:stretch>
        </p:blipFill>
        <p:spPr>
          <a:xfrm>
            <a:off x="914400" y="3276600"/>
            <a:ext cx="7551415" cy="2880886"/>
          </a:xfrm>
          <a:prstGeom prst="rect">
            <a:avLst/>
          </a:prstGeom>
        </p:spPr>
      </p:pic>
    </p:spTree>
    <p:extLst>
      <p:ext uri="{BB962C8B-B14F-4D97-AF65-F5344CB8AC3E}">
        <p14:creationId xmlns:p14="http://schemas.microsoft.com/office/powerpoint/2010/main" val="150866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Categories</a:t>
            </a:r>
          </a:p>
        </p:txBody>
      </p:sp>
      <p:sp>
        <p:nvSpPr>
          <p:cNvPr id="3" name="Content Placeholder 2"/>
          <p:cNvSpPr>
            <a:spLocks noGrp="1"/>
          </p:cNvSpPr>
          <p:nvPr>
            <p:ph idx="1"/>
          </p:nvPr>
        </p:nvSpPr>
        <p:spPr>
          <a:xfrm>
            <a:off x="457200" y="1417638"/>
            <a:ext cx="8229600" cy="4713287"/>
          </a:xfrm>
        </p:spPr>
        <p:txBody>
          <a:bodyPr>
            <a:normAutofit/>
          </a:bodyPr>
          <a:lstStyle/>
          <a:p>
            <a:r>
              <a:rPr lang="en-US" u="sng" dirty="0"/>
              <a:t>Custom Applications</a:t>
            </a:r>
            <a:r>
              <a:rPr lang="en-US" dirty="0"/>
              <a:t>: A system / solution commissioned by an organization for a specific purpose. </a:t>
            </a:r>
          </a:p>
          <a:p>
            <a:pPr lvl="1"/>
            <a:r>
              <a:rPr lang="en-US" dirty="0"/>
              <a:t>A system that automates / supports some business process. </a:t>
            </a:r>
          </a:p>
          <a:p>
            <a:pPr lvl="1"/>
            <a:r>
              <a:rPr lang="en-US" dirty="0"/>
              <a:t>A system written to the specification of an insurance company’s </a:t>
            </a:r>
            <a:r>
              <a:rPr lang="en-US" u="sng" dirty="0"/>
              <a:t>specific</a:t>
            </a:r>
            <a:r>
              <a:rPr lang="en-US" dirty="0"/>
              <a:t> claims processing process i.e., will not work for another insurance company with a different process. </a:t>
            </a:r>
          </a:p>
          <a:p>
            <a:pPr lvl="1"/>
            <a:endParaRPr lang="en-US" dirty="0"/>
          </a:p>
          <a:p>
            <a:r>
              <a:rPr lang="en-US" u="sng" dirty="0"/>
              <a:t>Commercial Applications</a:t>
            </a:r>
            <a:r>
              <a:rPr lang="en-US" dirty="0"/>
              <a:t>: A product to be sold to the public. </a:t>
            </a:r>
          </a:p>
          <a:p>
            <a:pPr lvl="1"/>
            <a:r>
              <a:rPr lang="en-US" dirty="0"/>
              <a:t>A desktop / console video game, word processor, etc. </a:t>
            </a:r>
          </a:p>
          <a:p>
            <a:pPr lvl="1"/>
            <a:r>
              <a:rPr lang="en-US" dirty="0"/>
              <a:t>A web service delivered to users through an App e.g., Spotify. </a:t>
            </a:r>
          </a:p>
        </p:txBody>
      </p:sp>
      <p:sp>
        <p:nvSpPr>
          <p:cNvPr id="4" name="Date Placeholder 3"/>
          <p:cNvSpPr>
            <a:spLocks noGrp="1"/>
          </p:cNvSpPr>
          <p:nvPr>
            <p:ph type="dt" sz="half" idx="10"/>
          </p:nvPr>
        </p:nvSpPr>
        <p:spPr/>
        <p:txBody>
          <a:bodyPr/>
          <a:lstStyle/>
          <a:p>
            <a:pPr>
              <a:defRPr/>
            </a:pPr>
            <a:r>
              <a:rPr lang="en-US"/>
              <a:t>CS 3354 Software Engineering</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spTree>
    <p:extLst>
      <p:ext uri="{BB962C8B-B14F-4D97-AF65-F5344CB8AC3E}">
        <p14:creationId xmlns:p14="http://schemas.microsoft.com/office/powerpoint/2010/main" val="1163725873"/>
      </p:ext>
    </p:extLst>
  </p:cSld>
  <p:clrMapOvr>
    <a:masterClrMapping/>
  </p:clrMapOvr>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11627</TotalTime>
  <Words>4208</Words>
  <Application>Microsoft Office PowerPoint</Application>
  <PresentationFormat>On-screen Show (4:3)</PresentationFormat>
  <Paragraphs>464</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Garamond</vt:lpstr>
      <vt:lpstr>Tahoma</vt:lpstr>
      <vt:lpstr>Wingdings</vt:lpstr>
      <vt:lpstr>Cousrse Template</vt:lpstr>
      <vt:lpstr>The Scope of Software Engineering</vt:lpstr>
      <vt:lpstr>What is Software Engineering? </vt:lpstr>
      <vt:lpstr>The “Software Development Crisis”</vt:lpstr>
      <vt:lpstr>What is a Software Project Failure?</vt:lpstr>
      <vt:lpstr>We most need Software Engineering when Programming in the Large </vt:lpstr>
      <vt:lpstr>Systems Block Diagram for a            Self-Driving Automobile</vt:lpstr>
      <vt:lpstr>Roles in Software Engineering</vt:lpstr>
      <vt:lpstr>Software Engineering Roles</vt:lpstr>
      <vt:lpstr>Application Categories</vt:lpstr>
      <vt:lpstr>Software Engineering Terminology</vt:lpstr>
      <vt:lpstr>Software Engineering Terminology</vt:lpstr>
      <vt:lpstr>Software Engineering Terminology</vt:lpstr>
      <vt:lpstr>Software Engineering Without Discipline</vt:lpstr>
      <vt:lpstr>Code &amp; Fix Software Development</vt:lpstr>
      <vt:lpstr>Four Problems / Characteristics  of Code &amp; Fix Development</vt:lpstr>
      <vt:lpstr>Four Characteristics  of Code &amp; Fix Development</vt:lpstr>
      <vt:lpstr>Software Engineering with Discipline</vt:lpstr>
      <vt:lpstr>Delivered On-Time and On-Budget</vt:lpstr>
      <vt:lpstr>Delivered with the Agreed Upon Features</vt:lpstr>
      <vt:lpstr>Delivered Free of Defects</vt:lpstr>
      <vt:lpstr>Proper Testing Requires Engineering Discipline</vt:lpstr>
      <vt:lpstr>How does SE help to ensure the successful delivery of a project to the customer?</vt:lpstr>
      <vt:lpstr>The Software Development Lifecycle (SDLC)</vt:lpstr>
      <vt:lpstr>Example of a Software Development Process</vt:lpstr>
      <vt:lpstr>The Phases of the Generic Project Lifecycle</vt:lpstr>
      <vt:lpstr>The Importance of Understanding the System’s Requirements</vt:lpstr>
      <vt:lpstr>The Phases of the Generic Project Lifecycle</vt:lpstr>
      <vt:lpstr>The Phases of the Generic Project Lifecycle</vt:lpstr>
      <vt:lpstr>Umbrella Activities</vt:lpstr>
      <vt:lpstr>Scheduling and Project Management are Umbrella Activities</vt:lpstr>
      <vt:lpstr>Testing is an Umbrella Activity</vt:lpstr>
      <vt:lpstr>Documentation is an Umbrella Activity</vt:lpstr>
      <vt:lpstr>Importance of Maintaining Documentation</vt:lpstr>
      <vt:lpstr>Importance of Maintaining Documentation</vt:lpstr>
    </vt:vector>
  </TitlesOfParts>
  <Company>RBSGI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Christiansen, Michael</cp:lastModifiedBy>
  <cp:revision>1060</cp:revision>
  <dcterms:created xsi:type="dcterms:W3CDTF">2006-08-26T13:52:02Z</dcterms:created>
  <dcterms:modified xsi:type="dcterms:W3CDTF">2023-01-18T22:44:44Z</dcterms:modified>
</cp:coreProperties>
</file>