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7"/>
  </p:notesMasterIdLst>
  <p:handoutMasterIdLst>
    <p:handoutMasterId r:id="rId38"/>
  </p:handoutMasterIdLst>
  <p:sldIdLst>
    <p:sldId id="287" r:id="rId2"/>
    <p:sldId id="294" r:id="rId3"/>
    <p:sldId id="296" r:id="rId4"/>
    <p:sldId id="297" r:id="rId5"/>
    <p:sldId id="299" r:id="rId6"/>
    <p:sldId id="300" r:id="rId7"/>
    <p:sldId id="301" r:id="rId8"/>
    <p:sldId id="302" r:id="rId9"/>
    <p:sldId id="327" r:id="rId10"/>
    <p:sldId id="328" r:id="rId11"/>
    <p:sldId id="329" r:id="rId12"/>
    <p:sldId id="316" r:id="rId13"/>
    <p:sldId id="325" r:id="rId14"/>
    <p:sldId id="317" r:id="rId15"/>
    <p:sldId id="293" r:id="rId16"/>
    <p:sldId id="319" r:id="rId17"/>
    <p:sldId id="320" r:id="rId18"/>
    <p:sldId id="324" r:id="rId19"/>
    <p:sldId id="321" r:id="rId20"/>
    <p:sldId id="323" r:id="rId21"/>
    <p:sldId id="290" r:id="rId22"/>
    <p:sldId id="291" r:id="rId23"/>
    <p:sldId id="303" r:id="rId24"/>
    <p:sldId id="322" r:id="rId25"/>
    <p:sldId id="304" r:id="rId26"/>
    <p:sldId id="305" r:id="rId27"/>
    <p:sldId id="289" r:id="rId28"/>
    <p:sldId id="306" r:id="rId29"/>
    <p:sldId id="307" r:id="rId30"/>
    <p:sldId id="308" r:id="rId31"/>
    <p:sldId id="330" r:id="rId32"/>
    <p:sldId id="309" r:id="rId33"/>
    <p:sldId id="313" r:id="rId34"/>
    <p:sldId id="312" r:id="rId35"/>
    <p:sldId id="314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91EA9-2422-44DF-82F6-1EF13CC822D4}" v="4" dt="2023-01-23T20:27:43.10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1" autoAdjust="0"/>
    <p:restoredTop sz="86089" autoAdjust="0"/>
  </p:normalViewPr>
  <p:slideViewPr>
    <p:cSldViewPr>
      <p:cViewPr varScale="1">
        <p:scale>
          <a:sx n="103" d="100"/>
          <a:sy n="103" d="100"/>
        </p:scale>
        <p:origin x="1386" y="102"/>
      </p:cViewPr>
      <p:guideLst>
        <p:guide orient="horz" pos="1008"/>
        <p:guide pos="28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-4866"/>
    </p:cViewPr>
  </p:sorterViewPr>
  <p:notesViewPr>
    <p:cSldViewPr>
      <p:cViewPr varScale="1">
        <p:scale>
          <a:sx n="67" d="100"/>
          <a:sy n="67" d="100"/>
        </p:scale>
        <p:origin x="-1908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sen, Michael" userId="71c29256-a0ac-4f4a-9e61-59553c1d1253" providerId="ADAL" clId="{8C991EA9-2422-44DF-82F6-1EF13CC822D4}"/>
    <pc:docChg chg="custSel modSld">
      <pc:chgData name="Christiansen, Michael" userId="71c29256-a0ac-4f4a-9e61-59553c1d1253" providerId="ADAL" clId="{8C991EA9-2422-44DF-82F6-1EF13CC822D4}" dt="2023-01-23T20:27:45.646" v="303" actId="20577"/>
      <pc:docMkLst>
        <pc:docMk/>
      </pc:docMkLst>
      <pc:sldChg chg="modSp mod">
        <pc:chgData name="Christiansen, Michael" userId="71c29256-a0ac-4f4a-9e61-59553c1d1253" providerId="ADAL" clId="{8C991EA9-2422-44DF-82F6-1EF13CC822D4}" dt="2023-01-23T19:45:34.328" v="36" actId="20577"/>
        <pc:sldMkLst>
          <pc:docMk/>
          <pc:sldMk cId="3624351336" sldId="294"/>
        </pc:sldMkLst>
        <pc:spChg chg="mod">
          <ac:chgData name="Christiansen, Michael" userId="71c29256-a0ac-4f4a-9e61-59553c1d1253" providerId="ADAL" clId="{8C991EA9-2422-44DF-82F6-1EF13CC822D4}" dt="2023-01-23T19:45:34.328" v="36" actId="20577"/>
          <ac:spMkLst>
            <pc:docMk/>
            <pc:sldMk cId="3624351336" sldId="294"/>
            <ac:spMk id="53251" creationId="{00000000-0000-0000-0000-000000000000}"/>
          </ac:spMkLst>
        </pc:spChg>
      </pc:sldChg>
      <pc:sldChg chg="modSp mod">
        <pc:chgData name="Christiansen, Michael" userId="71c29256-a0ac-4f4a-9e61-59553c1d1253" providerId="ADAL" clId="{8C991EA9-2422-44DF-82F6-1EF13CC822D4}" dt="2023-01-23T19:45:17.550" v="22" actId="14100"/>
        <pc:sldMkLst>
          <pc:docMk/>
          <pc:sldMk cId="1908102614" sldId="296"/>
        </pc:sldMkLst>
        <pc:spChg chg="mod">
          <ac:chgData name="Christiansen, Michael" userId="71c29256-a0ac-4f4a-9e61-59553c1d1253" providerId="ADAL" clId="{8C991EA9-2422-44DF-82F6-1EF13CC822D4}" dt="2023-01-23T19:45:17.550" v="22" actId="14100"/>
          <ac:spMkLst>
            <pc:docMk/>
            <pc:sldMk cId="1908102614" sldId="296"/>
            <ac:spMk id="2" creationId="{00000000-0000-0000-0000-000000000000}"/>
          </ac:spMkLst>
        </pc:spChg>
      </pc:sldChg>
      <pc:sldChg chg="modSp mod">
        <pc:chgData name="Christiansen, Michael" userId="71c29256-a0ac-4f4a-9e61-59553c1d1253" providerId="ADAL" clId="{8C991EA9-2422-44DF-82F6-1EF13CC822D4}" dt="2023-01-23T19:48:09.033" v="130" actId="20577"/>
        <pc:sldMkLst>
          <pc:docMk/>
          <pc:sldMk cId="570226291" sldId="299"/>
        </pc:sldMkLst>
        <pc:graphicFrameChg chg="modGraphic">
          <ac:chgData name="Christiansen, Michael" userId="71c29256-a0ac-4f4a-9e61-59553c1d1253" providerId="ADAL" clId="{8C991EA9-2422-44DF-82F6-1EF13CC822D4}" dt="2023-01-23T19:48:09.033" v="130" actId="20577"/>
          <ac:graphicFrameMkLst>
            <pc:docMk/>
            <pc:sldMk cId="570226291" sldId="299"/>
            <ac:graphicFrameMk id="3" creationId="{00000000-0000-0000-0000-000000000000}"/>
          </ac:graphicFrameMkLst>
        </pc:graphicFrameChg>
      </pc:sldChg>
      <pc:sldChg chg="modSp mod">
        <pc:chgData name="Christiansen, Michael" userId="71c29256-a0ac-4f4a-9e61-59553c1d1253" providerId="ADAL" clId="{8C991EA9-2422-44DF-82F6-1EF13CC822D4}" dt="2023-01-23T20:27:31.421" v="301" actId="115"/>
        <pc:sldMkLst>
          <pc:docMk/>
          <pc:sldMk cId="2460672733" sldId="303"/>
        </pc:sldMkLst>
        <pc:spChg chg="mod">
          <ac:chgData name="Christiansen, Michael" userId="71c29256-a0ac-4f4a-9e61-59553c1d1253" providerId="ADAL" clId="{8C991EA9-2422-44DF-82F6-1EF13CC822D4}" dt="2023-01-23T20:27:31.421" v="301" actId="115"/>
          <ac:spMkLst>
            <pc:docMk/>
            <pc:sldMk cId="2460672733" sldId="303"/>
            <ac:spMk id="63491" creationId="{00000000-0000-0000-0000-000000000000}"/>
          </ac:spMkLst>
        </pc:spChg>
      </pc:sldChg>
      <pc:sldChg chg="modSp mod">
        <pc:chgData name="Christiansen, Michael" userId="71c29256-a0ac-4f4a-9e61-59553c1d1253" providerId="ADAL" clId="{8C991EA9-2422-44DF-82F6-1EF13CC822D4}" dt="2023-01-23T20:27:45.646" v="303" actId="20577"/>
        <pc:sldMkLst>
          <pc:docMk/>
          <pc:sldMk cId="1799797022" sldId="304"/>
        </pc:sldMkLst>
        <pc:spChg chg="mod">
          <ac:chgData name="Christiansen, Michael" userId="71c29256-a0ac-4f4a-9e61-59553c1d1253" providerId="ADAL" clId="{8C991EA9-2422-44DF-82F6-1EF13CC822D4}" dt="2023-01-23T20:27:45.646" v="303" actId="20577"/>
          <ac:spMkLst>
            <pc:docMk/>
            <pc:sldMk cId="1799797022" sldId="304"/>
            <ac:spMk id="3" creationId="{00000000-0000-0000-0000-000000000000}"/>
          </ac:spMkLst>
        </pc:spChg>
      </pc:sldChg>
      <pc:sldChg chg="modSp mod">
        <pc:chgData name="Christiansen, Michael" userId="71c29256-a0ac-4f4a-9e61-59553c1d1253" providerId="ADAL" clId="{8C991EA9-2422-44DF-82F6-1EF13CC822D4}" dt="2023-01-23T19:58:00.048" v="248" actId="20577"/>
        <pc:sldMkLst>
          <pc:docMk/>
          <pc:sldMk cId="2842722638" sldId="316"/>
        </pc:sldMkLst>
        <pc:spChg chg="mod">
          <ac:chgData name="Christiansen, Michael" userId="71c29256-a0ac-4f4a-9e61-59553c1d1253" providerId="ADAL" clId="{8C991EA9-2422-44DF-82F6-1EF13CC822D4}" dt="2023-01-23T19:57:50.261" v="247" actId="404"/>
          <ac:spMkLst>
            <pc:docMk/>
            <pc:sldMk cId="2842722638" sldId="316"/>
            <ac:spMk id="2" creationId="{00000000-0000-0000-0000-000000000000}"/>
          </ac:spMkLst>
        </pc:spChg>
        <pc:spChg chg="mod">
          <ac:chgData name="Christiansen, Michael" userId="71c29256-a0ac-4f4a-9e61-59553c1d1253" providerId="ADAL" clId="{8C991EA9-2422-44DF-82F6-1EF13CC822D4}" dt="2023-01-23T19:58:00.048" v="248" actId="20577"/>
          <ac:spMkLst>
            <pc:docMk/>
            <pc:sldMk cId="2842722638" sldId="316"/>
            <ac:spMk id="3" creationId="{00000000-0000-0000-0000-000000000000}"/>
          </ac:spMkLst>
        </pc:spChg>
      </pc:sldChg>
      <pc:sldChg chg="modSp mod">
        <pc:chgData name="Christiansen, Michael" userId="71c29256-a0ac-4f4a-9e61-59553c1d1253" providerId="ADAL" clId="{8C991EA9-2422-44DF-82F6-1EF13CC822D4}" dt="2023-01-23T19:59:17.161" v="267" actId="20577"/>
        <pc:sldMkLst>
          <pc:docMk/>
          <pc:sldMk cId="2609207195" sldId="317"/>
        </pc:sldMkLst>
        <pc:spChg chg="mod">
          <ac:chgData name="Christiansen, Michael" userId="71c29256-a0ac-4f4a-9e61-59553c1d1253" providerId="ADAL" clId="{8C991EA9-2422-44DF-82F6-1EF13CC822D4}" dt="2023-01-23T19:59:17.161" v="267" actId="20577"/>
          <ac:spMkLst>
            <pc:docMk/>
            <pc:sldMk cId="2609207195" sldId="317"/>
            <ac:spMk id="3" creationId="{00000000-0000-0000-0000-000000000000}"/>
          </ac:spMkLst>
        </pc:spChg>
      </pc:sldChg>
      <pc:sldChg chg="modSp mod">
        <pc:chgData name="Christiansen, Michael" userId="71c29256-a0ac-4f4a-9e61-59553c1d1253" providerId="ADAL" clId="{8C991EA9-2422-44DF-82F6-1EF13CC822D4}" dt="2023-01-23T19:59:45.065" v="268" actId="20577"/>
        <pc:sldMkLst>
          <pc:docMk/>
          <pc:sldMk cId="3502023566" sldId="319"/>
        </pc:sldMkLst>
        <pc:spChg chg="mod">
          <ac:chgData name="Christiansen, Michael" userId="71c29256-a0ac-4f4a-9e61-59553c1d1253" providerId="ADAL" clId="{8C991EA9-2422-44DF-82F6-1EF13CC822D4}" dt="2023-01-23T19:59:45.065" v="268" actId="20577"/>
          <ac:spMkLst>
            <pc:docMk/>
            <pc:sldMk cId="3502023566" sldId="319"/>
            <ac:spMk id="10246" creationId="{00000000-0000-0000-0000-000000000000}"/>
          </ac:spMkLst>
        </pc:spChg>
      </pc:sldChg>
      <pc:sldChg chg="modSp mod">
        <pc:chgData name="Christiansen, Michael" userId="71c29256-a0ac-4f4a-9e61-59553c1d1253" providerId="ADAL" clId="{8C991EA9-2422-44DF-82F6-1EF13CC822D4}" dt="2023-01-23T20:24:52.666" v="298" actId="20577"/>
        <pc:sldMkLst>
          <pc:docMk/>
          <pc:sldMk cId="572825535" sldId="320"/>
        </pc:sldMkLst>
        <pc:spChg chg="mod">
          <ac:chgData name="Christiansen, Michael" userId="71c29256-a0ac-4f4a-9e61-59553c1d1253" providerId="ADAL" clId="{8C991EA9-2422-44DF-82F6-1EF13CC822D4}" dt="2023-01-23T20:24:52.666" v="298" actId="20577"/>
          <ac:spMkLst>
            <pc:docMk/>
            <pc:sldMk cId="572825535" sldId="320"/>
            <ac:spMk id="11270" creationId="{00000000-0000-0000-0000-000000000000}"/>
          </ac:spMkLst>
        </pc:spChg>
      </pc:sldChg>
      <pc:sldChg chg="modSp mod">
        <pc:chgData name="Christiansen, Michael" userId="71c29256-a0ac-4f4a-9e61-59553c1d1253" providerId="ADAL" clId="{8C991EA9-2422-44DF-82F6-1EF13CC822D4}" dt="2023-01-23T20:26:19.193" v="300" actId="20577"/>
        <pc:sldMkLst>
          <pc:docMk/>
          <pc:sldMk cId="839840516" sldId="323"/>
        </pc:sldMkLst>
        <pc:spChg chg="mod">
          <ac:chgData name="Christiansen, Michael" userId="71c29256-a0ac-4f4a-9e61-59553c1d1253" providerId="ADAL" clId="{8C991EA9-2422-44DF-82F6-1EF13CC822D4}" dt="2023-01-23T20:26:19.193" v="300" actId="20577"/>
          <ac:spMkLst>
            <pc:docMk/>
            <pc:sldMk cId="839840516" sldId="323"/>
            <ac:spMk id="3" creationId="{00000000-0000-0000-0000-000000000000}"/>
          </ac:spMkLst>
        </pc:spChg>
      </pc:sldChg>
      <pc:sldChg chg="modSp mod">
        <pc:chgData name="Christiansen, Michael" userId="71c29256-a0ac-4f4a-9e61-59553c1d1253" providerId="ADAL" clId="{8C991EA9-2422-44DF-82F6-1EF13CC822D4}" dt="2023-01-23T20:25:24.409" v="299" actId="20577"/>
        <pc:sldMkLst>
          <pc:docMk/>
          <pc:sldMk cId="3055656257" sldId="324"/>
        </pc:sldMkLst>
        <pc:spChg chg="mod">
          <ac:chgData name="Christiansen, Michael" userId="71c29256-a0ac-4f4a-9e61-59553c1d1253" providerId="ADAL" clId="{8C991EA9-2422-44DF-82F6-1EF13CC822D4}" dt="2023-01-23T20:25:24.409" v="299" actId="20577"/>
          <ac:spMkLst>
            <pc:docMk/>
            <pc:sldMk cId="3055656257" sldId="324"/>
            <ac:spMk id="3" creationId="{00000000-0000-0000-0000-000000000000}"/>
          </ac:spMkLst>
        </pc:spChg>
      </pc:sldChg>
      <pc:sldChg chg="modSp mod">
        <pc:chgData name="Christiansen, Michael" userId="71c29256-a0ac-4f4a-9e61-59553c1d1253" providerId="ADAL" clId="{8C991EA9-2422-44DF-82F6-1EF13CC822D4}" dt="2023-01-23T20:06:33.984" v="271" actId="115"/>
        <pc:sldMkLst>
          <pc:docMk/>
          <pc:sldMk cId="1287343173" sldId="325"/>
        </pc:sldMkLst>
        <pc:spChg chg="mod">
          <ac:chgData name="Christiansen, Michael" userId="71c29256-a0ac-4f4a-9e61-59553c1d1253" providerId="ADAL" clId="{8C991EA9-2422-44DF-82F6-1EF13CC822D4}" dt="2023-01-23T20:06:33.984" v="271" actId="115"/>
          <ac:spMkLst>
            <pc:docMk/>
            <pc:sldMk cId="1287343173" sldId="325"/>
            <ac:spMk id="3" creationId="{00000000-0000-0000-0000-000000000000}"/>
          </ac:spMkLst>
        </pc:spChg>
      </pc:sldChg>
      <pc:sldChg chg="modSp mod">
        <pc:chgData name="Christiansen, Michael" userId="71c29256-a0ac-4f4a-9e61-59553c1d1253" providerId="ADAL" clId="{8C991EA9-2422-44DF-82F6-1EF13CC822D4}" dt="2023-01-23T19:55:43.572" v="242" actId="20577"/>
        <pc:sldMkLst>
          <pc:docMk/>
          <pc:sldMk cId="458585230" sldId="327"/>
        </pc:sldMkLst>
        <pc:spChg chg="mod">
          <ac:chgData name="Christiansen, Michael" userId="71c29256-a0ac-4f4a-9e61-59553c1d1253" providerId="ADAL" clId="{8C991EA9-2422-44DF-82F6-1EF13CC822D4}" dt="2023-01-23T19:53:26.322" v="142" actId="20577"/>
          <ac:spMkLst>
            <pc:docMk/>
            <pc:sldMk cId="458585230" sldId="327"/>
            <ac:spMk id="2" creationId="{00000000-0000-0000-0000-000000000000}"/>
          </ac:spMkLst>
        </pc:spChg>
        <pc:spChg chg="mod">
          <ac:chgData name="Christiansen, Michael" userId="71c29256-a0ac-4f4a-9e61-59553c1d1253" providerId="ADAL" clId="{8C991EA9-2422-44DF-82F6-1EF13CC822D4}" dt="2023-01-23T19:55:43.572" v="242" actId="20577"/>
          <ac:spMkLst>
            <pc:docMk/>
            <pc:sldMk cId="458585230" sldId="32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7F54438-4458-49CB-ACA6-994FC09AB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6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A8CF2D7-E6B7-421F-8687-84A7096D4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98663-D372-4AA7-A7A3-10075BCBBFF9}" type="slidenum">
              <a:rPr lang="en-US"/>
              <a:pPr/>
              <a:t>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 that these are definitions!</a:t>
            </a:r>
          </a:p>
          <a:p>
            <a:endParaRPr lang="en-US" dirty="0"/>
          </a:p>
          <a:p>
            <a:r>
              <a:rPr lang="en-US" dirty="0"/>
              <a:t>Process is defined by its </a:t>
            </a:r>
            <a:r>
              <a:rPr lang="en-US" u="sng" dirty="0"/>
              <a:t>activities</a:t>
            </a:r>
            <a:r>
              <a:rPr lang="en-US" dirty="0"/>
              <a:t>. </a:t>
            </a:r>
          </a:p>
          <a:p>
            <a:r>
              <a:rPr lang="en-US" dirty="0"/>
              <a:t>Process defines the order the activities are executed in. </a:t>
            </a:r>
          </a:p>
          <a:p>
            <a:r>
              <a:rPr lang="en-US" dirty="0"/>
              <a:t>Activities produce </a:t>
            </a:r>
            <a:r>
              <a:rPr lang="en-US" u="sng" dirty="0"/>
              <a:t>work products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Work products are typically managed documents. </a:t>
            </a:r>
          </a:p>
          <a:p>
            <a:r>
              <a:rPr lang="en-US" dirty="0"/>
              <a:t>Each marks important milestones or results of an effort. </a:t>
            </a:r>
          </a:p>
          <a:p>
            <a:r>
              <a:rPr lang="en-US" dirty="0"/>
              <a:t>The are kept on protected shared file servers (not on a user’s desktop).</a:t>
            </a:r>
          </a:p>
          <a:p>
            <a:r>
              <a:rPr lang="en-US" dirty="0"/>
              <a:t>The are often versioned controlled. </a:t>
            </a:r>
          </a:p>
          <a:p>
            <a:endParaRPr lang="en-US" dirty="0"/>
          </a:p>
          <a:p>
            <a:r>
              <a:rPr lang="en-US" dirty="0"/>
              <a:t>Some work products are deliverables, others not.</a:t>
            </a:r>
          </a:p>
          <a:p>
            <a:r>
              <a:rPr lang="en-US" b="1" dirty="0"/>
              <a:t>Question</a:t>
            </a:r>
            <a:r>
              <a:rPr lang="en-US" dirty="0"/>
              <a:t>: Example of a work product that is not a deliverable? </a:t>
            </a:r>
          </a:p>
        </p:txBody>
      </p:sp>
    </p:spTree>
    <p:extLst>
      <p:ext uri="{BB962C8B-B14F-4D97-AF65-F5344CB8AC3E}">
        <p14:creationId xmlns:p14="http://schemas.microsoft.com/office/powerpoint/2010/main" val="849641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SME</a:t>
            </a:r>
            <a:r>
              <a:rPr lang="en-US" baseline="0" dirty="0"/>
              <a:t> : Subject Matter Expert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6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75ECD-CC60-4CD2-9AF7-B5BE9076861C}" type="slidenum">
              <a:rPr lang="en-US"/>
              <a:pPr/>
              <a:t>23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activity delivers the work products needed by the next activity. </a:t>
            </a:r>
          </a:p>
          <a:p>
            <a:r>
              <a:rPr lang="en-US" dirty="0"/>
              <a:t>Waterfall process has been shown not to work many times.</a:t>
            </a:r>
          </a:p>
          <a:p>
            <a:r>
              <a:rPr lang="en-US" dirty="0"/>
              <a:t>Why: Because it does not adapt to changes in the customer’s needs. </a:t>
            </a:r>
          </a:p>
          <a:p>
            <a:r>
              <a:rPr lang="en-US" dirty="0"/>
              <a:t>Why: Because by its very nature, the development team must understand the requirements before beginning the design</a:t>
            </a:r>
            <a:r>
              <a:rPr lang="en-US" baseline="0" dirty="0"/>
              <a:t> and implementation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Very few examples exist where the waterfall model works. </a:t>
            </a:r>
          </a:p>
          <a:p>
            <a:r>
              <a:rPr lang="en-US" b="1" dirty="0"/>
              <a:t>Example</a:t>
            </a:r>
            <a:r>
              <a:rPr lang="en-US" dirty="0"/>
              <a:t>: If the team believes that the requirements can be full understood before planning begins and the rest falls into place. </a:t>
            </a:r>
          </a:p>
          <a:p>
            <a:r>
              <a:rPr lang="en-US" dirty="0"/>
              <a:t>	For example, If the organization produces the same type of system.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7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process is very similar to one suggested by Royce in his 1970 paper.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1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82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baseline="0" dirty="0"/>
              <a:t> </a:t>
            </a:r>
            <a:r>
              <a:rPr lang="en-US" dirty="0"/>
              <a:t>Not waiting until</a:t>
            </a:r>
            <a:r>
              <a:rPr lang="en-US" baseline="0" dirty="0"/>
              <a:t> the problems are uncovered during integration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2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30A153-4231-41B7-8066-E513B62EF498}" type="slidenum">
              <a:rPr lang="en-US" sz="1300"/>
              <a:pPr eaLnBrk="1" hangingPunct="1"/>
              <a:t>30</a:t>
            </a:fld>
            <a:endParaRPr lang="en-US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45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Compared with the waterfall process where (in</a:t>
            </a:r>
            <a:r>
              <a:rPr lang="en-US" baseline="0" dirty="0"/>
              <a:t> theory but seldom practice) the system is evaluated as a whole at the end of the project lifecycle during the Integration Testing phase.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7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DevOps is a model that has the development team responsible for both building and operating the system. Common with cloud services deployment e.g. AWS.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84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process based on the waterfall model. </a:t>
            </a:r>
          </a:p>
          <a:p>
            <a:r>
              <a:rPr lang="en-US" dirty="0"/>
              <a:t>It is a process because it is a precise</a:t>
            </a:r>
            <a:r>
              <a:rPr lang="en-US" baseline="0" dirty="0"/>
              <a:t> description of the phases with the activities executed and artifacts produced during each phase. </a:t>
            </a:r>
          </a:p>
          <a:p>
            <a:r>
              <a:rPr lang="en-US" baseline="0" dirty="0"/>
              <a:t>It is waterfall because the team is expected to execute the process linearly, with each phase completed before the next phase started.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Waterfall.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9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Unified Process -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Incremental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Spiral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Continuous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Note that 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specific process can have properties of both models i.e. Unified Process is both prescriptive and incremental. </a:t>
            </a: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8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Scrum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 agile, incremental process so is much less prescriptive</a:t>
            </a: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Extreme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Programming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Agile development.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DevOps – Team is responsible for both development and operations of a system.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0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75ECD-CC60-4CD2-9AF7-B5BE9076861C}" type="slidenum">
              <a:rPr lang="en-US"/>
              <a:pPr/>
              <a:t>15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Royce paper in Supplemental Materials. </a:t>
            </a:r>
          </a:p>
          <a:p>
            <a:endParaRPr lang="en-US" dirty="0"/>
          </a:p>
          <a:p>
            <a:r>
              <a:rPr lang="en-US" dirty="0"/>
              <a:t>Each activity delivers the work products needed by the next activity. </a:t>
            </a:r>
          </a:p>
          <a:p>
            <a:r>
              <a:rPr lang="en-US" dirty="0"/>
              <a:t>Waterfall process has been shown not to work many times.</a:t>
            </a:r>
          </a:p>
          <a:p>
            <a:r>
              <a:rPr lang="en-US" dirty="0"/>
              <a:t>Why: Because it does not adapt to changes in the customer’s needs. </a:t>
            </a:r>
          </a:p>
          <a:p>
            <a:r>
              <a:rPr lang="en-US" dirty="0"/>
              <a:t>Why: Because by its very nature, the development team must understand the requirements before beginning the planning stage. </a:t>
            </a:r>
          </a:p>
          <a:p>
            <a:endParaRPr lang="en-US" dirty="0"/>
          </a:p>
          <a:p>
            <a:r>
              <a:rPr lang="en-US" dirty="0"/>
              <a:t>Very few examples exist where the waterfall model works. </a:t>
            </a:r>
          </a:p>
          <a:p>
            <a:r>
              <a:rPr lang="en-US" b="1" dirty="0"/>
              <a:t>Example</a:t>
            </a:r>
            <a:r>
              <a:rPr lang="en-US" dirty="0"/>
              <a:t>: If the team believes that the requirements can be full understood before planning begins and the rest falls into place. </a:t>
            </a:r>
          </a:p>
          <a:p>
            <a:r>
              <a:rPr lang="en-US" dirty="0"/>
              <a:t>	For example, If the organization produces the same type of system.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8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0AEFC3-C161-44A8-967B-28093D0E4501}" type="slidenum">
              <a:rPr lang="en-US" sz="1300"/>
              <a:pPr eaLnBrk="1" hangingPunct="1"/>
              <a:t>17</a:t>
            </a:fld>
            <a:endParaRPr lang="en-US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7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Michael Christiansen 2014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22624-83D5-4A81-8196-A1C6CF3D5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5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Michael Christiansen 2014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DFE30-2598-4C76-A5CC-216B93DE7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18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Michael Christiansen 2014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F2297-E78E-4574-A907-BFA0F3AFFA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27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Michael Christiansen 2014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51E2B-6842-41FE-A538-B8423A111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4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CS 3354 Software Engineering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/>
              <a:t>Michael Christiansen 2014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782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Michael Christiansen 2014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314C0-1196-4490-B155-33BC605DA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45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Michael Christiansen 2014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D141C-C925-4234-B7B0-1407EE385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23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Michael Christiansen 2014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54CD8-0264-4DC4-A4F5-2AE564753A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6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Michael Christiansen 2014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4392F-4439-4664-9A68-B6E507E7B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6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Michael Christiansen 2014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3E94F-5311-4A95-9D6D-5122C046D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7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Michael Christiansen 2014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A140A-FC2E-4676-9E15-E1ED0A28F3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8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Michael Christiansen 2014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70BA-DD08-46BB-B6F7-D3F65562A5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3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Michael Christiansen 2014 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B4DACA1C-6806-465D-984B-66621F871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Garamond" pitchFamily="18" charset="0"/>
              </a:rPr>
              <a:t>CS 3354 Software Engineering</a:t>
            </a:r>
            <a:endParaRPr lang="en-US" altLang="en-US">
              <a:latin typeface="Garamond" pitchFamily="18" charset="0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9D546E-B6B5-4C67-8C0E-3B22CC8A4866}" type="slidenum">
              <a:rPr lang="en-US" altLang="en-US" smtClean="0">
                <a:latin typeface="Garamond" pitchFamily="18" charset="0"/>
              </a:rPr>
              <a:pPr eaLnBrk="1" hangingPunct="1"/>
              <a:t>1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Software Lifecycle Models</a:t>
            </a:r>
          </a:p>
        </p:txBody>
      </p:sp>
      <p:sp>
        <p:nvSpPr>
          <p:cNvPr id="184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223511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Three Common Lifecycle Models</a:t>
            </a:r>
            <a:br>
              <a:rPr lang="en-US" dirty="0"/>
            </a:br>
            <a:r>
              <a:rPr lang="en-US" dirty="0"/>
              <a:t>Incremental (Iterative)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models share many of the characteristics of prescriptive models. </a:t>
            </a:r>
          </a:p>
          <a:p>
            <a:pPr lvl="1"/>
            <a:r>
              <a:rPr lang="en-US" dirty="0"/>
              <a:t>They describe activities and artifacts the team should execute. </a:t>
            </a:r>
          </a:p>
          <a:p>
            <a:pPr lvl="1"/>
            <a:endParaRPr lang="en-US" dirty="0"/>
          </a:p>
          <a:p>
            <a:r>
              <a:rPr lang="en-US" dirty="0"/>
              <a:t>Incremental models allow the system to develop incrementally over the project lifecycle. </a:t>
            </a:r>
          </a:p>
          <a:p>
            <a:pPr lvl="1"/>
            <a:endParaRPr lang="en-US" dirty="0"/>
          </a:p>
          <a:p>
            <a:r>
              <a:rPr lang="en-US" dirty="0"/>
              <a:t>Incremental models emphasize cycles (iterations) that include design / code / test for each feature to be delivered. </a:t>
            </a:r>
          </a:p>
          <a:p>
            <a:pPr lvl="1"/>
            <a:r>
              <a:rPr lang="en-US" dirty="0"/>
              <a:t>Incremental models allow the team to develop the system’s requirements and design incrementally over time.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3354 Software Engineering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362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Three Common Lifecycle Models</a:t>
            </a:r>
            <a:br>
              <a:rPr lang="en-US" dirty="0"/>
            </a:br>
            <a:r>
              <a:rPr lang="en-US" dirty="0"/>
              <a:t>Agile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Agile models eliminate the time and cost of producing and maintaining the artifacts (documents) mandated by a prescriptive process. </a:t>
            </a:r>
          </a:p>
          <a:p>
            <a:pPr lvl="1"/>
            <a:endParaRPr lang="en-US" dirty="0"/>
          </a:p>
          <a:p>
            <a:r>
              <a:rPr lang="en-US" dirty="0"/>
              <a:t>A process based on the Agile model (Scrum) is free of mandated activities and rigid controls. </a:t>
            </a:r>
          </a:p>
          <a:p>
            <a:pPr lvl="1"/>
            <a:endParaRPr lang="en-US" dirty="0"/>
          </a:p>
          <a:p>
            <a:r>
              <a:rPr lang="en-US" dirty="0"/>
              <a:t>Agile models rely on the development team self-organizing and taking responsibility for the project’s success free from burdensome oversight.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3354 Software Engineering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697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Qualities of Prescriptive &amp; Incremental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30725"/>
          </a:xfrm>
        </p:spPr>
        <p:txBody>
          <a:bodyPr/>
          <a:lstStyle/>
          <a:p>
            <a:r>
              <a:rPr lang="en-US" dirty="0"/>
              <a:t>Both Prescriptive and Incremental Models describe</a:t>
            </a:r>
            <a:r>
              <a:rPr lang="en-US" i="1" dirty="0"/>
              <a:t> </a:t>
            </a:r>
            <a:r>
              <a:rPr lang="en-US" dirty="0"/>
              <a:t>a </a:t>
            </a:r>
            <a:r>
              <a:rPr lang="en-US" u="sng" dirty="0"/>
              <a:t>development process </a:t>
            </a:r>
            <a:r>
              <a:rPr lang="en-US" dirty="0"/>
              <a:t>that guides the construction of software-based systems. </a:t>
            </a:r>
          </a:p>
          <a:p>
            <a:pPr lvl="1"/>
            <a:endParaRPr lang="en-US" dirty="0"/>
          </a:p>
          <a:p>
            <a:r>
              <a:rPr lang="en-US" dirty="0"/>
              <a:t>A Process based on these models </a:t>
            </a:r>
            <a:r>
              <a:rPr lang="en-US" u="sng" dirty="0"/>
              <a:t>describes</a:t>
            </a:r>
            <a:r>
              <a:rPr lang="en-US" dirty="0"/>
              <a:t> a distinct set of activities executed during each phase.</a:t>
            </a:r>
          </a:p>
          <a:p>
            <a:pPr lvl="1"/>
            <a:r>
              <a:rPr lang="en-US" dirty="0"/>
              <a:t>The order in which the activities are executed (the workflow).</a:t>
            </a:r>
          </a:p>
          <a:p>
            <a:pPr lvl="1"/>
            <a:r>
              <a:rPr lang="en-US" dirty="0"/>
              <a:t>The input and output artifacts (work products) for each activity. </a:t>
            </a:r>
          </a:p>
          <a:p>
            <a:pPr lvl="1"/>
            <a:endParaRPr lang="en-US" dirty="0"/>
          </a:p>
          <a:p>
            <a:r>
              <a:rPr lang="en-US" dirty="0"/>
              <a:t>These models also provides the development team a set of Umbrella Activities used to monitor and manage the project’s execution i.e., scheduling, documentation, testing, others.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5120-D2D6-49F2-A318-4DE14DC2868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72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 of Agile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dirty="0"/>
              <a:t>A processes based on the Agile Model recommends few activities and artifacts for the dev team to execute. </a:t>
            </a:r>
          </a:p>
          <a:p>
            <a:pPr lvl="1"/>
            <a:endParaRPr lang="en-US" dirty="0"/>
          </a:p>
          <a:p>
            <a:r>
              <a:rPr lang="en-US" dirty="0"/>
              <a:t>Agile Processes eliminates the overhead of creating and maintaining documents and other artifacts required by a Prescriptive Process. </a:t>
            </a:r>
          </a:p>
          <a:p>
            <a:pPr lvl="1"/>
            <a:endParaRPr lang="en-US" dirty="0"/>
          </a:p>
          <a:p>
            <a:r>
              <a:rPr lang="en-US" dirty="0"/>
              <a:t>An Agile Process relies on the team to </a:t>
            </a:r>
            <a:r>
              <a:rPr lang="en-US" u="sng" dirty="0"/>
              <a:t>self-organize</a:t>
            </a:r>
            <a:r>
              <a:rPr lang="en-US" dirty="0"/>
              <a:t> the activities needed to complete the project.</a:t>
            </a:r>
          </a:p>
          <a:p>
            <a:pPr lvl="1"/>
            <a:r>
              <a:rPr lang="en-US" dirty="0"/>
              <a:t>An agile process requires the team to take responsible for delivering a complete and correct system. </a:t>
            </a:r>
          </a:p>
          <a:p>
            <a:pPr lvl="1"/>
            <a:endParaRPr lang="en-US" dirty="0"/>
          </a:p>
          <a:p>
            <a:r>
              <a:rPr lang="en-US" dirty="0"/>
              <a:t>We will be covering Agile Processes in a future section.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3354 Software Engineering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734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dirty="0"/>
              <a:t>Prescriptive was the first development processes to be practiced by the software development community. </a:t>
            </a:r>
          </a:p>
          <a:p>
            <a:pPr lvl="1"/>
            <a:r>
              <a:rPr lang="en-US" sz="1800" dirty="0"/>
              <a:t>Prescriptive software development models go back 50 years.</a:t>
            </a:r>
          </a:p>
          <a:p>
            <a:pPr lvl="1"/>
            <a:r>
              <a:rPr lang="en-US" sz="1800" dirty="0"/>
              <a:t>Prescriptive models were based on existing project management techniques originally used in manufacturing and construction. </a:t>
            </a:r>
          </a:p>
          <a:p>
            <a:pPr lvl="1"/>
            <a:endParaRPr lang="en-US" sz="1800" dirty="0"/>
          </a:p>
          <a:p>
            <a:r>
              <a:rPr lang="en-US" dirty="0"/>
              <a:t>Prescriptive models were invented to address software development problems of the past and still today…</a:t>
            </a:r>
          </a:p>
          <a:p>
            <a:pPr lvl="1"/>
            <a:r>
              <a:rPr lang="en-US" sz="1800" dirty="0"/>
              <a:t>The lack of understanding of the problem domain produces systems with incorrectly implemented and missing features. </a:t>
            </a:r>
          </a:p>
          <a:p>
            <a:pPr lvl="1"/>
            <a:r>
              <a:rPr lang="en-US" sz="1800" dirty="0"/>
              <a:t>The lack of design produces software of poor quality i.e., that are unreliable, difficult to understand, and difficult to extend. </a:t>
            </a:r>
          </a:p>
          <a:p>
            <a:pPr lvl="1"/>
            <a:r>
              <a:rPr lang="en-US" sz="1800" dirty="0"/>
              <a:t>The lack of monitoring and metrics (measurements) results in projects that are difficult to manage and are delivered late and over budget.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5120-D2D6-49F2-A318-4DE14DC2868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0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Process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dirty="0"/>
              <a:t>The Waterfall Process is based on the Prescriptive Model.</a:t>
            </a:r>
          </a:p>
          <a:p>
            <a:r>
              <a:rPr lang="en-US" dirty="0"/>
              <a:t>Waterfall Process strongest characteristic is that each of its phases is executed </a:t>
            </a:r>
            <a:r>
              <a:rPr lang="en-US" u="sng" dirty="0"/>
              <a:t>only once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result of this single pass through the phases activities is </a:t>
            </a:r>
            <a:r>
              <a:rPr lang="en-US" i="1" dirty="0"/>
              <a:t>expected</a:t>
            </a:r>
            <a:r>
              <a:rPr lang="en-US" dirty="0"/>
              <a:t> to be a complete and correct system.  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C494-C51F-4B0B-B246-31FA0BEAAB44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609600" y="3200400"/>
            <a:ext cx="8001000" cy="2867024"/>
            <a:chOff x="303" y="2232"/>
            <a:chExt cx="5121" cy="1590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528" y="2526"/>
              <a:ext cx="891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Requirements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104" y="2773"/>
              <a:ext cx="1152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Analysis</a:t>
              </a: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1920" y="3054"/>
              <a:ext cx="1200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Design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2784" y="3349"/>
              <a:ext cx="1107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Implementation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3696" y="3637"/>
              <a:ext cx="1160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Integration Testing</a:t>
              </a:r>
            </a:p>
          </p:txBody>
        </p:sp>
        <p:cxnSp>
          <p:nvCxnSpPr>
            <p:cNvPr id="29" name="AutoShape 10"/>
            <p:cNvCxnSpPr>
              <a:cxnSpLocks noChangeShapeType="1"/>
            </p:cNvCxnSpPr>
            <p:nvPr/>
          </p:nvCxnSpPr>
          <p:spPr bwMode="auto">
            <a:xfrm>
              <a:off x="1422" y="2610"/>
              <a:ext cx="261" cy="15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1"/>
            <p:cNvCxnSpPr>
              <a:cxnSpLocks noChangeShapeType="1"/>
              <a:stCxn id="25" idx="3"/>
              <a:endCxn id="26" idx="0"/>
            </p:cNvCxnSpPr>
            <p:nvPr/>
          </p:nvCxnSpPr>
          <p:spPr bwMode="auto">
            <a:xfrm>
              <a:off x="2256" y="2866"/>
              <a:ext cx="264" cy="1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2"/>
            <p:cNvCxnSpPr>
              <a:cxnSpLocks noChangeShapeType="1"/>
              <a:stCxn id="26" idx="3"/>
              <a:endCxn id="27" idx="0"/>
            </p:cNvCxnSpPr>
            <p:nvPr/>
          </p:nvCxnSpPr>
          <p:spPr bwMode="auto">
            <a:xfrm>
              <a:off x="3120" y="3147"/>
              <a:ext cx="218" cy="20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13"/>
            <p:cNvCxnSpPr>
              <a:cxnSpLocks noChangeShapeType="1"/>
              <a:stCxn id="27" idx="3"/>
              <a:endCxn id="28" idx="0"/>
            </p:cNvCxnSpPr>
            <p:nvPr/>
          </p:nvCxnSpPr>
          <p:spPr bwMode="auto">
            <a:xfrm>
              <a:off x="3891" y="3442"/>
              <a:ext cx="385" cy="19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1692" y="2508"/>
              <a:ext cx="24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Formal Requirements / Use Cases Documents 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2592" y="2784"/>
              <a:ext cx="216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UML Models describing Problem Domain</a:t>
              </a:r>
            </a:p>
          </p:txBody>
        </p: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3408" y="3072"/>
              <a:ext cx="163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Software / Databases Designs</a:t>
              </a:r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4351" y="3360"/>
              <a:ext cx="107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Executable System</a:t>
              </a:r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303" y="2232"/>
              <a:ext cx="13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400" dirty="0"/>
                <a:t>Subject Matter Experts</a:t>
              </a:r>
            </a:p>
          </p:txBody>
        </p:sp>
        <p:cxnSp>
          <p:nvCxnSpPr>
            <p:cNvPr id="38" name="AutoShape 19"/>
            <p:cNvCxnSpPr>
              <a:cxnSpLocks noChangeShapeType="1"/>
              <a:stCxn id="37" idx="2"/>
              <a:endCxn id="24" idx="0"/>
            </p:cNvCxnSpPr>
            <p:nvPr/>
          </p:nvCxnSpPr>
          <p:spPr bwMode="auto">
            <a:xfrm rot="5400000">
              <a:off x="907" y="2458"/>
              <a:ext cx="134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4136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Supporting Waterfall Processes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Waterfall bring discipline to software development.</a:t>
            </a:r>
          </a:p>
          <a:p>
            <a:pPr lvl="1"/>
            <a:r>
              <a:rPr lang="en-US" dirty="0"/>
              <a:t>Management likes the idea of planning and scheduling the project deliverables i.e., knowing when to expect delivery and the cost of producing the system. </a:t>
            </a:r>
          </a:p>
          <a:p>
            <a:pPr lvl="1"/>
            <a:endParaRPr lang="en-US" dirty="0"/>
          </a:p>
          <a:p>
            <a:r>
              <a:rPr lang="en-US" dirty="0"/>
              <a:t>Waterfall requires a detailed recording of the requirements, analysis and design models. </a:t>
            </a:r>
          </a:p>
          <a:p>
            <a:pPr lvl="1"/>
            <a:r>
              <a:rPr lang="en-US" dirty="0"/>
              <a:t>Besides development, these documents have value as management, maintenance, testing, and training materials.</a:t>
            </a:r>
          </a:p>
          <a:p>
            <a:pPr lvl="1"/>
            <a:endParaRPr lang="en-US" dirty="0"/>
          </a:p>
          <a:p>
            <a:r>
              <a:rPr lang="en-US" dirty="0"/>
              <a:t>Producing 100% correct requirements and design artifacts is a worthy goal.</a:t>
            </a:r>
          </a:p>
          <a:p>
            <a:pPr lvl="1"/>
            <a:r>
              <a:rPr lang="en-US" dirty="0"/>
              <a:t>The effort put into perfecting requirements, analysis, and design ‘seems’ professional and in-line with disciplined engineering. </a:t>
            </a:r>
          </a:p>
        </p:txBody>
      </p:sp>
      <p:sp>
        <p:nvSpPr>
          <p:cNvPr id="102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/>
              <a:t>CS 3354 Software Engineering</a:t>
            </a:r>
            <a:endParaRPr lang="en-US" altLang="en-US" sz="1200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54D5E97-B0D8-4B5F-BD64-8BBFEBC922E3}" type="slidenum">
              <a:rPr lang="en-US" altLang="en-US" sz="1100" smtClean="0"/>
              <a:pPr/>
              <a:t>16</a:t>
            </a:fld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0202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Against Waterfall Processes 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534400" cy="4713287"/>
          </a:xfrm>
        </p:spPr>
        <p:txBody>
          <a:bodyPr>
            <a:normAutofit/>
          </a:bodyPr>
          <a:lstStyle/>
          <a:p>
            <a:r>
              <a:rPr lang="en-US" dirty="0"/>
              <a:t>Waterfall stipulates that each phase be executed once. </a:t>
            </a:r>
          </a:p>
          <a:p>
            <a:pPr lvl="1"/>
            <a:r>
              <a:rPr lang="en-US" dirty="0"/>
              <a:t>The dev team gets a single opportunity to get each phase </a:t>
            </a:r>
            <a:r>
              <a:rPr lang="en-US" i="1" dirty="0"/>
              <a:t>right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dirty="0"/>
              <a:t>Waterfall requires that the artifacts produced at each lifecycle phase be 100% correct before moving to the next phase.</a:t>
            </a:r>
          </a:p>
          <a:p>
            <a:pPr lvl="1"/>
            <a:r>
              <a:rPr lang="en-US" dirty="0"/>
              <a:t>For example, having completed and correct requirements is fundamental to waterfall-based process.</a:t>
            </a:r>
          </a:p>
          <a:p>
            <a:pPr lvl="1"/>
            <a:r>
              <a:rPr lang="en-US" dirty="0"/>
              <a:t>Once finished, requirements should not be changed (but they are). </a:t>
            </a:r>
          </a:p>
          <a:p>
            <a:pPr lvl="1"/>
            <a:endParaRPr lang="en-US" dirty="0"/>
          </a:p>
          <a:p>
            <a:r>
              <a:rPr lang="en-US" dirty="0"/>
              <a:t>Although 100% correct and complete coverage is a worthy goal, the reality is that correctly and completely capturing a system’s requirements, analysis, and design at the project’s start is very difficult and very expensive (if not impossible).</a:t>
            </a:r>
          </a:p>
        </p:txBody>
      </p:sp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/>
              <a:t>CS 3354 Software Engineering</a:t>
            </a:r>
            <a:endParaRPr lang="en-US" altLang="en-US" sz="1200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B603F8-84EF-4AA2-9E85-29F31E3CE5C8}" type="slidenum">
              <a:rPr lang="en-US" altLang="en-US" sz="1200" smtClean="0"/>
              <a:pPr/>
              <a:t>17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7282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r>
              <a:rPr lang="en-US" sz="2800" dirty="0"/>
              <a:t>The Difficulties of Requirements Gathering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system of medium to large complexity can have thousands of requirements to document and manage. </a:t>
            </a:r>
          </a:p>
          <a:p>
            <a:pPr lvl="1"/>
            <a:r>
              <a:rPr lang="en-US" dirty="0"/>
              <a:t>Imagine identifying missing, duplicate, or conflicting individual requirements among thousands of requirements. </a:t>
            </a:r>
          </a:p>
          <a:p>
            <a:pPr lvl="2"/>
            <a:endParaRPr lang="en-US" dirty="0"/>
          </a:p>
          <a:p>
            <a:r>
              <a:rPr lang="en-US" dirty="0"/>
              <a:t>The SME is often unable to correctly identify all the requirements. </a:t>
            </a:r>
          </a:p>
          <a:p>
            <a:pPr lvl="1"/>
            <a:r>
              <a:rPr lang="en-US" dirty="0"/>
              <a:t>SME forgets about, or is ignorant of, important details concerning the system’s operation. </a:t>
            </a:r>
          </a:p>
          <a:p>
            <a:pPr lvl="1"/>
            <a:r>
              <a:rPr lang="en-US" dirty="0"/>
              <a:t>SME provides information they consider correct but is incorrect. </a:t>
            </a:r>
          </a:p>
          <a:p>
            <a:pPr lvl="1"/>
            <a:r>
              <a:rPr lang="en-US" dirty="0"/>
              <a:t>SME is unable to imagine, or neglects to mention, the system’s responses to all possible operating conditions often ignoring problems or errors that occur during system’s operations. </a:t>
            </a:r>
          </a:p>
          <a:p>
            <a:pPr lvl="2"/>
            <a:endParaRPr lang="en-US" dirty="0"/>
          </a:p>
          <a:p>
            <a:r>
              <a:rPr lang="en-US" dirty="0"/>
              <a:t>Customers wish to change or add additional features to the system after the requirements phase activities has been completed.</a:t>
            </a:r>
          </a:p>
          <a:p>
            <a:pPr lvl="1"/>
            <a:r>
              <a:rPr lang="en-US" dirty="0"/>
              <a:t>And it’s impossible to refuse the customer’s request.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3354 Software Engineering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5656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Garamond" pitchFamily="18" charset="0"/>
              </a:rPr>
              <a:t>CS 3354 Software Engineering</a:t>
            </a:r>
            <a:endParaRPr lang="en-US" altLang="en-US" sz="1200">
              <a:latin typeface="Garamond" pitchFamily="18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E82180-2E61-4281-B9F3-386B4F0347C6}" type="slidenum">
              <a:rPr lang="en-US" altLang="en-US" sz="1200">
                <a:latin typeface="Garamond" pitchFamily="18" charset="0"/>
              </a:rPr>
              <a:pPr eaLnBrk="1" hangingPunct="1"/>
              <a:t>19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Waterfall </a:t>
            </a:r>
            <a:r>
              <a:rPr lang="en-US" dirty="0"/>
              <a:t>Processes are D</a:t>
            </a:r>
            <a:r>
              <a:rPr lang="en-US" sz="3200" dirty="0"/>
              <a:t>ifficult to Execute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4835525"/>
          </a:xfrm>
        </p:spPr>
        <p:txBody>
          <a:bodyPr/>
          <a:lstStyle/>
          <a:p>
            <a:pPr eaLnBrk="1" hangingPunct="1"/>
            <a:r>
              <a:rPr lang="en-US" dirty="0"/>
              <a:t>Organizations lack the resources and skills to complete the requirements and design efforts correctly. </a:t>
            </a:r>
          </a:p>
          <a:p>
            <a:pPr lvl="1" eaLnBrk="1" hangingPunct="1"/>
            <a:r>
              <a:rPr lang="en-US" u="sng" dirty="0"/>
              <a:t>Resources</a:t>
            </a:r>
            <a:r>
              <a:rPr lang="en-US" dirty="0"/>
              <a:t>: Fully documenting every aspect of a complex system can require hundreds of man-hours producing and reviewing detailed documents / artifacts. </a:t>
            </a:r>
          </a:p>
          <a:p>
            <a:pPr lvl="1" eaLnBrk="1" hangingPunct="1"/>
            <a:r>
              <a:rPr lang="en-US" u="sng" dirty="0"/>
              <a:t>Skill</a:t>
            </a:r>
            <a:r>
              <a:rPr lang="en-US" dirty="0"/>
              <a:t>: Only a system architect with remarkable skills and deep understanding of the problem domain can produce the complete and detailed system design required by this one-pass approach.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Unfortunately, architectural gods are in short supply.</a:t>
            </a:r>
          </a:p>
          <a:p>
            <a:pPr lvl="1" eaLnBrk="1" hangingPunct="1"/>
            <a:r>
              <a:rPr lang="en-US" dirty="0"/>
              <a:t>Most engineers will have difficulty producing designs for systems of even modest size and complexity </a:t>
            </a:r>
            <a:r>
              <a:rPr lang="en-US" u="sng" dirty="0"/>
              <a:t>in a single pass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41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Lifecycle Models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458200" cy="4713287"/>
          </a:xfrm>
        </p:spPr>
        <p:txBody>
          <a:bodyPr/>
          <a:lstStyle/>
          <a:p>
            <a:r>
              <a:rPr lang="en-US" dirty="0"/>
              <a:t>A lifecycle model provides / describes recommendations to be followed for building software-based systems. </a:t>
            </a:r>
          </a:p>
          <a:p>
            <a:pPr lvl="1"/>
            <a:r>
              <a:rPr lang="en-US" dirty="0"/>
              <a:t>A lifecycle model describes the activities that are performed by software development team during the project’s lifecycle.</a:t>
            </a:r>
          </a:p>
          <a:p>
            <a:pPr lvl="1"/>
            <a:endParaRPr lang="en-US" dirty="0"/>
          </a:p>
          <a:p>
            <a:r>
              <a:rPr lang="en-US" dirty="0"/>
              <a:t>The goals of any lifecycle model is the successful delivery of a complete, correct, and useful system to the client and users. </a:t>
            </a:r>
          </a:p>
          <a:p>
            <a:pPr lvl="1"/>
            <a:endParaRPr lang="en-US" dirty="0"/>
          </a:p>
          <a:p>
            <a:r>
              <a:rPr lang="en-US" dirty="0"/>
              <a:t>There have been many software development lifecycle models published over the years.</a:t>
            </a:r>
          </a:p>
          <a:p>
            <a:pPr lvl="1"/>
            <a:r>
              <a:rPr lang="en-US" dirty="0"/>
              <a:t>Most are variations on the Generic Waterfall Model we will be describing next.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DA5B-71EE-4C78-BD36-9947B0F39B5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351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/>
          <a:lstStyle/>
          <a:p>
            <a:r>
              <a:rPr lang="en-US" dirty="0"/>
              <a:t>Other Arguments Against Waterfall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Waterfall does not recognize the need to accommodate changes in the system’s requirements after the requirements phase ends. 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Error in requirements tend to be caught late in the project lifecycle where they are most expensive to fix i.e., during construction or integration testing.  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Waterfall formally delays system integration until late in the project lifecycle where problems are the most expensive to fix. 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Waterfall does not recognize the benefits of integration testing of the system </a:t>
            </a:r>
            <a:r>
              <a:rPr lang="en-US" u="sng" dirty="0"/>
              <a:t>throughout the project lifecycle</a:t>
            </a:r>
            <a:r>
              <a:rPr lang="en-US" dirty="0"/>
              <a:t>. 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Customer must be patient to see what they are buying as the system is delivered late in the project lifecycle.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3354 Software Engineering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9840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Winburg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5140325"/>
          </a:xfrm>
        </p:spPr>
        <p:txBody>
          <a:bodyPr>
            <a:normAutofit/>
          </a:bodyPr>
          <a:lstStyle/>
          <a:p>
            <a:r>
              <a:rPr lang="en-US" dirty="0"/>
              <a:t>The book references a case study describing the problems experienced during development of a system.</a:t>
            </a:r>
          </a:p>
          <a:p>
            <a:pPr lvl="1"/>
            <a:r>
              <a:rPr lang="en-US" dirty="0"/>
              <a:t>A system whose final delivery required the release of four versions.</a:t>
            </a:r>
          </a:p>
          <a:p>
            <a:pPr lvl="1"/>
            <a:r>
              <a:rPr lang="en-US" dirty="0"/>
              <a:t>Releases 2-4 corrected performance, accuracy problems, and required changes required in previous releases. </a:t>
            </a:r>
          </a:p>
          <a:p>
            <a:r>
              <a:rPr lang="en-US" dirty="0"/>
              <a:t>The case study’s take-away are that: </a:t>
            </a:r>
          </a:p>
          <a:p>
            <a:pPr lvl="1"/>
            <a:r>
              <a:rPr lang="en-US" dirty="0"/>
              <a:t>Releases 2-4 are modifications / extensions of the previous release. </a:t>
            </a:r>
          </a:p>
          <a:p>
            <a:pPr lvl="1"/>
            <a:r>
              <a:rPr lang="en-US" dirty="0"/>
              <a:t>Each release reflects a refinement of both the developers and customers understanding of the problem domain.</a:t>
            </a:r>
          </a:p>
          <a:p>
            <a:pPr lvl="1"/>
            <a:r>
              <a:rPr lang="en-US" dirty="0"/>
              <a:t>The developers and customers needed to experience each release to appreciate the problem domain and understand their needs. </a:t>
            </a:r>
          </a:p>
          <a:p>
            <a:pPr lvl="1"/>
            <a:endParaRPr lang="en-US" dirty="0"/>
          </a:p>
          <a:p>
            <a:r>
              <a:rPr lang="en-US" dirty="0"/>
              <a:t>Is there a software development process that promotes this incremental approach of building systems?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541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Tree Lifecycle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911725"/>
          </a:xfrm>
        </p:spPr>
        <p:txBody>
          <a:bodyPr/>
          <a:lstStyle/>
          <a:p>
            <a:r>
              <a:rPr lang="en-US" dirty="0"/>
              <a:t>The study’s project transitions through four partial passes of the generic lifecycle phases across four versions (iterations).</a:t>
            </a:r>
          </a:p>
          <a:p>
            <a:pPr lvl="1"/>
            <a:r>
              <a:rPr lang="en-US" dirty="0"/>
              <a:t>Each release reflecting gained understanding of the problem domain.</a:t>
            </a:r>
          </a:p>
          <a:p>
            <a:r>
              <a:rPr lang="en-US" dirty="0"/>
              <a:t>The system is </a:t>
            </a:r>
            <a:r>
              <a:rPr lang="en-US" u="sng" dirty="0"/>
              <a:t>evolving</a:t>
            </a:r>
            <a:r>
              <a:rPr lang="en-US" dirty="0"/>
              <a:t> with each release with an increased understanding of the problem domain and client requirements.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76600"/>
            <a:ext cx="4743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359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“Waterfall with Feedback” Lifecycle Model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book describes a waterfall model that permits returning to previous phases to correct problems with the artifacts. </a:t>
            </a:r>
          </a:p>
          <a:p>
            <a:pPr lvl="1"/>
            <a:r>
              <a:rPr lang="en-US" dirty="0"/>
              <a:t>See next slide.</a:t>
            </a:r>
          </a:p>
          <a:p>
            <a:pPr lvl="1"/>
            <a:endParaRPr lang="en-US" dirty="0"/>
          </a:p>
          <a:p>
            <a:r>
              <a:rPr lang="en-US" dirty="0"/>
              <a:t>This model suggests that for every return to a previous phase, the team updates the documents and other artifacts.</a:t>
            </a:r>
          </a:p>
          <a:p>
            <a:pPr lvl="1"/>
            <a:endParaRPr lang="en-US" dirty="0"/>
          </a:p>
          <a:p>
            <a:r>
              <a:rPr lang="en-US" dirty="0"/>
              <a:t>Waterfall with Feedback Advantages are:</a:t>
            </a:r>
          </a:p>
          <a:p>
            <a:pPr lvl="1"/>
            <a:r>
              <a:rPr lang="en-US" dirty="0"/>
              <a:t>This lifecycle model recognizes that the team will discover new requirements and better ways to design the system as their </a:t>
            </a:r>
            <a:r>
              <a:rPr lang="en-US" u="sng" dirty="0"/>
              <a:t>understanding of the problem domain improves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model recognizes that mistakes will be made early in the lifecycle and must be corrected as they are discovered.</a:t>
            </a:r>
          </a:p>
          <a:p>
            <a:pPr lvl="1"/>
            <a:r>
              <a:rPr lang="en-US" dirty="0"/>
              <a:t>The model emphasizes the importance of documentation.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C494-C51F-4B0B-B246-31FA0BEAAB4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67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“Waterfall with Feedback” Lifecycle Model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5328536"/>
            <a:ext cx="8229600" cy="802389"/>
          </a:xfrm>
        </p:spPr>
        <p:txBody>
          <a:bodyPr/>
          <a:lstStyle/>
          <a:p>
            <a:r>
              <a:rPr lang="en-US" dirty="0"/>
              <a:t>In many ways the cycles in this model resemble the Iterative approach to software development described next.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3354 Software Engineering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330F-AAA1-4F25-B8DC-A6ABCFAB6AFA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229" y="1219200"/>
            <a:ext cx="4753542" cy="387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7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/ Incremental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713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issues described by the Winburg case study are common. </a:t>
            </a:r>
          </a:p>
          <a:p>
            <a:pPr lvl="1"/>
            <a:endParaRPr lang="en-US" dirty="0"/>
          </a:p>
          <a:p>
            <a:r>
              <a:rPr lang="en-US" dirty="0"/>
              <a:t>Each release of the system contained a new flaw / issue to be addressed. </a:t>
            </a:r>
          </a:p>
          <a:p>
            <a:pPr lvl="1"/>
            <a:r>
              <a:rPr lang="en-US" dirty="0"/>
              <a:t>Eventually arriving at a </a:t>
            </a:r>
            <a:r>
              <a:rPr lang="en-US"/>
              <a:t>stable release </a:t>
            </a:r>
            <a:r>
              <a:rPr lang="en-US" dirty="0"/>
              <a:t>but taking 4 releases. </a:t>
            </a:r>
          </a:p>
          <a:p>
            <a:pPr lvl="2"/>
            <a:endParaRPr lang="en-US" dirty="0"/>
          </a:p>
          <a:p>
            <a:r>
              <a:rPr lang="en-US" dirty="0"/>
              <a:t>Each release produced an evolved version of the system. </a:t>
            </a:r>
          </a:p>
          <a:p>
            <a:pPr lvl="1"/>
            <a:r>
              <a:rPr lang="en-US" dirty="0"/>
              <a:t>Each release was made in response to an improved understanding of the problem domain and system requirements. </a:t>
            </a:r>
          </a:p>
          <a:p>
            <a:pPr lvl="1"/>
            <a:r>
              <a:rPr lang="en-US" dirty="0"/>
              <a:t>The system was developed </a:t>
            </a:r>
            <a:r>
              <a:rPr lang="en-US" u="sng" dirty="0"/>
              <a:t>incrementally</a:t>
            </a:r>
            <a:r>
              <a:rPr lang="en-US" dirty="0"/>
              <a:t> to meet the customer’s evolving requirements. </a:t>
            </a:r>
          </a:p>
          <a:p>
            <a:pPr lvl="1"/>
            <a:endParaRPr lang="en-US" dirty="0"/>
          </a:p>
          <a:p>
            <a:r>
              <a:rPr lang="en-US" dirty="0"/>
              <a:t>Recognizing that evolutionary development is inevitable, we should embrace an </a:t>
            </a:r>
            <a:r>
              <a:rPr lang="en-US" u="sng" dirty="0"/>
              <a:t>iterative</a:t>
            </a:r>
            <a:r>
              <a:rPr lang="en-US" dirty="0"/>
              <a:t> and </a:t>
            </a:r>
            <a:r>
              <a:rPr lang="en-US" u="sng" dirty="0"/>
              <a:t>incremental</a:t>
            </a:r>
            <a:r>
              <a:rPr lang="en-US" dirty="0"/>
              <a:t> lifecycle model.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797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the requirements be completely and correctly captured at the project’s start?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606925"/>
          </a:xfrm>
        </p:spPr>
        <p:txBody>
          <a:bodyPr>
            <a:normAutofit/>
          </a:bodyPr>
          <a:lstStyle/>
          <a:p>
            <a:r>
              <a:rPr lang="en-US" dirty="0"/>
              <a:t>One restriction of a waterfall model is that we should fully capture the system’s requirements before starting analysis.</a:t>
            </a:r>
          </a:p>
          <a:p>
            <a:pPr lvl="1"/>
            <a:r>
              <a:rPr lang="en-US" dirty="0"/>
              <a:t>However, the team has the least understanding of the project and its problem domain at the project’ start. </a:t>
            </a:r>
          </a:p>
          <a:p>
            <a:pPr lvl="1"/>
            <a:r>
              <a:rPr lang="en-US" dirty="0"/>
              <a:t>This makes it difficult (impossible) to completely and correctly capture the system’s requirements in a single pass.</a:t>
            </a:r>
          </a:p>
          <a:p>
            <a:pPr lvl="1"/>
            <a:endParaRPr lang="en-US" dirty="0"/>
          </a:p>
          <a:p>
            <a:r>
              <a:rPr lang="en-US" dirty="0"/>
              <a:t>An incremental approach to development allows developers to </a:t>
            </a:r>
            <a:r>
              <a:rPr lang="en-US" u="sng" dirty="0"/>
              <a:t>incrementally</a:t>
            </a:r>
            <a:r>
              <a:rPr lang="en-US" dirty="0"/>
              <a:t> analyze, design, code, and test the system. </a:t>
            </a:r>
          </a:p>
          <a:p>
            <a:pPr lvl="1"/>
            <a:r>
              <a:rPr lang="en-US" dirty="0"/>
              <a:t>Allowing teams to implement ‘slices’ of the system, one after another, until the system is complete. </a:t>
            </a:r>
          </a:p>
          <a:p>
            <a:pPr lvl="1"/>
            <a:r>
              <a:rPr lang="en-US" dirty="0"/>
              <a:t>Allowing teams to start with more easily understood features progressing towards more complex features.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330F-AAA1-4F25-B8DC-A6ABCFAB6AF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209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Reality of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>
            <a:normAutofit/>
          </a:bodyPr>
          <a:lstStyle/>
          <a:p>
            <a:r>
              <a:rPr lang="en-US" dirty="0"/>
              <a:t>Ideally, the team follows a waterfall process applying the phases of their process resulting in a complete and correct system. </a:t>
            </a:r>
          </a:p>
          <a:p>
            <a:r>
              <a:rPr lang="en-US" dirty="0"/>
              <a:t>Unfortunately, this approach seldom works as desired.</a:t>
            </a:r>
          </a:p>
          <a:p>
            <a:pPr lvl="1"/>
            <a:r>
              <a:rPr lang="en-US" dirty="0"/>
              <a:t>The team produces incorrect and incomplete requirements. </a:t>
            </a:r>
          </a:p>
          <a:p>
            <a:pPr lvl="1"/>
            <a:r>
              <a:rPr lang="en-US" dirty="0"/>
              <a:t>The client’s requirements change during the project. </a:t>
            </a:r>
          </a:p>
          <a:p>
            <a:pPr lvl="1"/>
            <a:r>
              <a:rPr lang="en-US" dirty="0"/>
              <a:t>The development team makes mistakes.</a:t>
            </a:r>
          </a:p>
          <a:p>
            <a:pPr lvl="2"/>
            <a:r>
              <a:rPr lang="en-US" dirty="0"/>
              <a:t>They miss-interpret the requirements resulting in incorrect features. </a:t>
            </a:r>
          </a:p>
          <a:p>
            <a:pPr lvl="2"/>
            <a:r>
              <a:rPr lang="en-US" dirty="0"/>
              <a:t>There are problems with the system’s design that must be reworked.</a:t>
            </a:r>
          </a:p>
          <a:p>
            <a:r>
              <a:rPr lang="en-US" dirty="0"/>
              <a:t>We can’t eliminate these problems, but we can minimize their negative effects on the project’s outcome. </a:t>
            </a:r>
          </a:p>
          <a:p>
            <a:pPr lvl="1"/>
            <a:endParaRPr lang="en-US" dirty="0"/>
          </a:p>
          <a:p>
            <a:r>
              <a:rPr lang="en-US" u="sng" dirty="0"/>
              <a:t>Incremental Software Development Models</a:t>
            </a:r>
            <a:r>
              <a:rPr lang="en-US" dirty="0"/>
              <a:t> attempt to minimize the effects of these problems.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139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Garamond" pitchFamily="18" charset="0"/>
              </a:rPr>
              <a:t>CS 3354 Software Engineering</a:t>
            </a:r>
            <a:endParaRPr lang="en-US" altLang="en-US" sz="1200">
              <a:latin typeface="Garamond" pitchFamily="18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8562C1-3612-4A0B-8ABF-19AB2B0BD3A0}" type="slidenum">
              <a:rPr lang="en-US" altLang="en-US" sz="1200">
                <a:latin typeface="Garamond" pitchFamily="18" charset="0"/>
              </a:rPr>
              <a:pPr eaLnBrk="1" hangingPunct="1"/>
              <a:t>28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Incremental Software Development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759325"/>
          </a:xfrm>
        </p:spPr>
        <p:txBody>
          <a:bodyPr/>
          <a:lstStyle/>
          <a:p>
            <a:pPr eaLnBrk="1" hangingPunct="1"/>
            <a:r>
              <a:rPr lang="en-US" dirty="0"/>
              <a:t>The incremental software development model minimizes the damage caused by errors and changing system requirements.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This is accomplished by:</a:t>
            </a:r>
          </a:p>
          <a:p>
            <a:pPr lvl="1" eaLnBrk="1" hangingPunct="1"/>
            <a:r>
              <a:rPr lang="en-US" dirty="0"/>
              <a:t>Recognizing that a system cannot be completely understood before construction begins.</a:t>
            </a:r>
          </a:p>
          <a:p>
            <a:pPr lvl="1" eaLnBrk="1" hangingPunct="1"/>
            <a:r>
              <a:rPr lang="en-US" dirty="0"/>
              <a:t>Recognizing that inevitable bugs and flaws in the design must be identified and addressed as soon as possible in the project. </a:t>
            </a:r>
          </a:p>
          <a:p>
            <a:pPr lvl="1" eaLnBrk="1" hangingPunct="1"/>
            <a:r>
              <a:rPr lang="en-US" dirty="0"/>
              <a:t>Recognizing that the system’s design will evolve as the team gains through experience, a better understanding of the problem domain and requirements. </a:t>
            </a:r>
          </a:p>
          <a:p>
            <a:pPr lvl="1" eaLnBrk="1" hangingPunct="1"/>
            <a:r>
              <a:rPr lang="en-US" dirty="0"/>
              <a:t>Recognizing that the client’s requirements will change before the system is delivered.</a:t>
            </a:r>
          </a:p>
        </p:txBody>
      </p:sp>
    </p:spTree>
    <p:extLst>
      <p:ext uri="{BB962C8B-B14F-4D97-AF65-F5344CB8AC3E}">
        <p14:creationId xmlns:p14="http://schemas.microsoft.com/office/powerpoint/2010/main" val="1811797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+mn-lt"/>
              </a:rPr>
              <a:t>CS 3354 Software Engineering</a:t>
            </a:r>
            <a:endParaRPr lang="en-US" altLang="en-US" sz="1200" dirty="0">
              <a:latin typeface="+mn-lt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050C3D-17A6-405B-BD44-1646E6FF5F46}" type="slidenum">
              <a:rPr lang="en-US" altLang="en-US" sz="1200" smtClean="0">
                <a:latin typeface="Garamond" pitchFamily="18" charset="0"/>
              </a:rPr>
              <a:pPr eaLnBrk="1" hangingPunct="1"/>
              <a:t>29</a:t>
            </a:fld>
            <a:endParaRPr lang="en-US" altLang="en-US" sz="1200" dirty="0">
              <a:latin typeface="Garamond" pitchFamily="18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An </a:t>
            </a:r>
            <a:r>
              <a:rPr lang="en-US" u="sng" dirty="0"/>
              <a:t>Incremental Model </a:t>
            </a:r>
            <a:r>
              <a:rPr lang="en-US" dirty="0"/>
              <a:t>applies the Waterfall Phases and Activities in an Incremental Fashion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66294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1457980"/>
            <a:ext cx="7541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“Design a Little, Code a Little, Test a Little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514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r>
              <a:rPr lang="en-US" sz="2800" dirty="0"/>
              <a:t>The Generic Waterfall Model is Divided into </a:t>
            </a:r>
            <a:r>
              <a:rPr lang="en-US" sz="2800" u="sng" dirty="0"/>
              <a:t>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055"/>
            <a:ext cx="8229600" cy="1573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phase is given a name that suggest its purpose.</a:t>
            </a:r>
          </a:p>
          <a:p>
            <a:r>
              <a:rPr lang="en-US" dirty="0"/>
              <a:t>Phases are executed in a specific order by members of the development team.</a:t>
            </a:r>
          </a:p>
          <a:p>
            <a:pPr lvl="1"/>
            <a:endParaRPr lang="en-US" dirty="0"/>
          </a:p>
          <a:p>
            <a:r>
              <a:rPr lang="en-US" dirty="0"/>
              <a:t>These are the six </a:t>
            </a:r>
            <a:r>
              <a:rPr lang="en-US" u="sng" dirty="0"/>
              <a:t>generic phases</a:t>
            </a:r>
            <a:r>
              <a:rPr lang="en-US" dirty="0"/>
              <a:t> in most lifecycle models…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5120-D2D6-49F2-A318-4DE14DC28680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56882" y="2948076"/>
            <a:ext cx="7825676" cy="2939586"/>
            <a:chOff x="433641" y="3100476"/>
            <a:chExt cx="7825676" cy="2939586"/>
          </a:xfrm>
          <a:solidFill>
            <a:schemeClr val="bg1"/>
          </a:solidFill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433641" y="3100476"/>
              <a:ext cx="6880994" cy="2461396"/>
              <a:chOff x="296" y="2514"/>
              <a:chExt cx="3946" cy="1245"/>
            </a:xfrm>
            <a:grpFill/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296" y="2514"/>
                <a:ext cx="1412" cy="18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Requirements Gathering</a:t>
                </a:r>
              </a:p>
            </p:txBody>
          </p:sp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1227" y="2791"/>
                <a:ext cx="1152" cy="18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Requirements Analysis</a:t>
                </a:r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1961" y="3054"/>
                <a:ext cx="1101" cy="18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Software Design</a:t>
                </a: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611" y="3305"/>
                <a:ext cx="1107" cy="18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Implementation</a:t>
                </a:r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3224" y="3574"/>
                <a:ext cx="1018" cy="18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Integration Testing</a:t>
                </a:r>
              </a:p>
            </p:txBody>
          </p:sp>
          <p:cxnSp>
            <p:nvCxnSpPr>
              <p:cNvPr id="13" name="AutoShape 10"/>
              <p:cNvCxnSpPr>
                <a:cxnSpLocks noChangeShapeType="1"/>
                <a:stCxn id="8" idx="3"/>
                <a:endCxn id="9" idx="0"/>
              </p:cNvCxnSpPr>
              <p:nvPr/>
            </p:nvCxnSpPr>
            <p:spPr bwMode="auto">
              <a:xfrm>
                <a:off x="1708" y="2607"/>
                <a:ext cx="95" cy="184"/>
              </a:xfrm>
              <a:prstGeom prst="bentConnector2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AutoShape 11"/>
              <p:cNvCxnSpPr>
                <a:cxnSpLocks noChangeShapeType="1"/>
                <a:stCxn id="9" idx="3"/>
                <a:endCxn id="10" idx="0"/>
              </p:cNvCxnSpPr>
              <p:nvPr/>
            </p:nvCxnSpPr>
            <p:spPr bwMode="auto">
              <a:xfrm>
                <a:off x="2379" y="2884"/>
                <a:ext cx="133" cy="170"/>
              </a:xfrm>
              <a:prstGeom prst="bentConnector2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AutoShape 12"/>
              <p:cNvCxnSpPr>
                <a:cxnSpLocks noChangeShapeType="1"/>
                <a:stCxn id="10" idx="3"/>
                <a:endCxn id="11" idx="0"/>
              </p:cNvCxnSpPr>
              <p:nvPr/>
            </p:nvCxnSpPr>
            <p:spPr bwMode="auto">
              <a:xfrm>
                <a:off x="3062" y="3146"/>
                <a:ext cx="103" cy="159"/>
              </a:xfrm>
              <a:prstGeom prst="bentConnector2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13"/>
              <p:cNvCxnSpPr>
                <a:cxnSpLocks noChangeShapeType="1"/>
                <a:stCxn id="11" idx="3"/>
              </p:cNvCxnSpPr>
              <p:nvPr/>
            </p:nvCxnSpPr>
            <p:spPr bwMode="auto">
              <a:xfrm>
                <a:off x="3718" y="3398"/>
                <a:ext cx="175" cy="176"/>
              </a:xfrm>
              <a:prstGeom prst="bentConnector2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6705600" y="5674312"/>
              <a:ext cx="1553717" cy="36575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Delivery</a:t>
              </a:r>
            </a:p>
          </p:txBody>
        </p:sp>
        <p:cxnSp>
          <p:nvCxnSpPr>
            <p:cNvPr id="25" name="AutoShape 13"/>
            <p:cNvCxnSpPr>
              <a:cxnSpLocks noChangeShapeType="1"/>
              <a:stCxn id="12" idx="3"/>
              <a:endCxn id="18" idx="0"/>
            </p:cNvCxnSpPr>
            <p:nvPr/>
          </p:nvCxnSpPr>
          <p:spPr bwMode="auto">
            <a:xfrm>
              <a:off x="7314636" y="5378997"/>
              <a:ext cx="167823" cy="295315"/>
            </a:xfrm>
            <a:prstGeom prst="bentConnector2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08102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Model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4987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characteristics of the Incremental Model are…</a:t>
            </a:r>
          </a:p>
          <a:p>
            <a:pPr lvl="1"/>
            <a:r>
              <a:rPr lang="en-US" dirty="0"/>
              <a:t>The system is constructed incrementally in stages called </a:t>
            </a:r>
            <a:r>
              <a:rPr lang="en-US" i="1" dirty="0"/>
              <a:t>Iterations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iteration begins by selecting some ‘slice’ of functionality (features) that remains to be implemented. These features are completed during the iteration.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iteration begins with a </a:t>
            </a:r>
            <a:r>
              <a:rPr lang="en-US" i="1" dirty="0"/>
              <a:t>refinement activity </a:t>
            </a:r>
            <a:r>
              <a:rPr lang="en-US" dirty="0"/>
              <a:t>that refines the requirements, analysis, and design of only the </a:t>
            </a:r>
            <a:r>
              <a:rPr lang="en-US" u="sng" dirty="0"/>
              <a:t>selected features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During the iteration, the team </a:t>
            </a:r>
            <a:r>
              <a:rPr lang="en-US" u="sng" dirty="0"/>
              <a:t>completely implements</a:t>
            </a:r>
            <a:r>
              <a:rPr lang="en-US" dirty="0"/>
              <a:t> the iteration’s selected features.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iteration ends with an opportunity for the SME/client to evaluate the evolving system and make recommendations. </a:t>
            </a:r>
          </a:p>
        </p:txBody>
      </p:sp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/>
              <a:t>CS 3354 Software Engineering</a:t>
            </a:r>
            <a:endParaRPr lang="en-US" altLang="en-US" sz="1200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2D83763-2E84-45C4-ADA6-6B84CB277EAA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00556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 of each iteration allows…</a:t>
            </a:r>
          </a:p>
          <a:p>
            <a:pPr lvl="1"/>
            <a:r>
              <a:rPr lang="en-US" dirty="0"/>
              <a:t>Each iteration delivers a partially </a:t>
            </a:r>
            <a:r>
              <a:rPr lang="en-US" u="sng" dirty="0"/>
              <a:t>completed</a:t>
            </a:r>
            <a:r>
              <a:rPr lang="en-US" dirty="0"/>
              <a:t> system that provides additional functionality over the previous iteration’s delivery.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iteration provides the developers the opportunity to evolve the system’s design as the team’s understanding of the problem domain improves.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iteration provides the developers the opportunity to evolve their </a:t>
            </a:r>
            <a:r>
              <a:rPr lang="en-US" u="sng" dirty="0"/>
              <a:t>software development process </a:t>
            </a:r>
            <a:r>
              <a:rPr lang="en-US" dirty="0"/>
              <a:t>for the given project.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3354 Software Engineering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3898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Problems are Identified at each Iteration’s End</a:t>
            </a:r>
            <a:endParaRPr lang="en-US" sz="1600" dirty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49879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System Evaluation activity at the iteration’s end allows the customer to identify </a:t>
            </a:r>
            <a:r>
              <a:rPr lang="en-US" u="sng" dirty="0"/>
              <a:t>errors and changes</a:t>
            </a:r>
            <a:r>
              <a:rPr lang="en-US" dirty="0"/>
              <a:t> early in the project lifecycle</a:t>
            </a:r>
            <a:r>
              <a:rPr lang="en-US" baseline="30000" dirty="0"/>
              <a:t>1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Compared with the waterfall process where (in theory) the system is not evaluated until project end during the Integration Testing phase. </a:t>
            </a:r>
          </a:p>
          <a:p>
            <a:pPr lvl="1"/>
            <a:endParaRPr lang="en-US" dirty="0"/>
          </a:p>
          <a:p>
            <a:r>
              <a:rPr lang="en-US" dirty="0"/>
              <a:t>Errors and Changes brought on when:</a:t>
            </a:r>
          </a:p>
          <a:p>
            <a:pPr lvl="1"/>
            <a:r>
              <a:rPr lang="en-US" dirty="0"/>
              <a:t>Mistakes or omissions are made by the SME i.e. requirements. </a:t>
            </a:r>
          </a:p>
          <a:p>
            <a:pPr lvl="1"/>
            <a:r>
              <a:rPr lang="en-US" dirty="0"/>
              <a:t>Incorrect assumptions are made by the development team because of vaguely defined requirements.</a:t>
            </a:r>
          </a:p>
          <a:p>
            <a:pPr lvl="1"/>
            <a:r>
              <a:rPr lang="en-US" dirty="0"/>
              <a:t>Bugs and mistakes in the implementation.</a:t>
            </a:r>
          </a:p>
          <a:p>
            <a:pPr lvl="1"/>
            <a:r>
              <a:rPr lang="en-US" dirty="0"/>
              <a:t>Changes in the business environment causes a change in the system’s requirements.</a:t>
            </a:r>
          </a:p>
          <a:p>
            <a:pPr lvl="1"/>
            <a:endParaRPr lang="en-US" dirty="0"/>
          </a:p>
          <a:p>
            <a:r>
              <a:rPr lang="en-US" dirty="0"/>
              <a:t>The experience of completing each iteration provides the developers a better understanding of problem domain and an opportunity to improve the system’s design.</a:t>
            </a:r>
          </a:p>
        </p:txBody>
      </p:sp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/>
              <a:t>CS 3354 Software Engineering</a:t>
            </a:r>
            <a:endParaRPr lang="en-US" altLang="en-US" sz="1200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93C616C-8A08-428A-8030-6F71C557A4BF}" type="slidenum">
              <a:rPr lang="en-US" altLang="en-US" sz="1200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9945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</a:t>
            </a:r>
            <a:r>
              <a:rPr lang="en-US"/>
              <a:t>Model Mitigates </a:t>
            </a:r>
            <a:r>
              <a:rPr lang="en-US" dirty="0"/>
              <a:t>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/>
              <a:t>Risks are features whose implementation is not understood or requirements that it may not be possible to meet. </a:t>
            </a:r>
          </a:p>
          <a:p>
            <a:pPr lvl="1"/>
            <a:r>
              <a:rPr lang="en-US" dirty="0"/>
              <a:t>For example, the client may have requirement for a Transactions Per Minute (TPM). It is important to know ASAP whether the system’s design can sustain the required transaction rate. </a:t>
            </a:r>
          </a:p>
          <a:p>
            <a:pPr lvl="1"/>
            <a:r>
              <a:rPr lang="en-US" dirty="0"/>
              <a:t>There may be features whose implementation is not understood by the team and would benefit from a “Proof of Concept” prototype. </a:t>
            </a:r>
          </a:p>
          <a:p>
            <a:pPr lvl="1"/>
            <a:endParaRPr lang="en-US" dirty="0"/>
          </a:p>
          <a:p>
            <a:r>
              <a:rPr lang="en-US" dirty="0"/>
              <a:t>Identify </a:t>
            </a:r>
            <a:r>
              <a:rPr lang="en-US" i="1" u="sng" dirty="0"/>
              <a:t>risky features</a:t>
            </a:r>
            <a:r>
              <a:rPr lang="en-US" dirty="0"/>
              <a:t> early in the project’s execution.</a:t>
            </a:r>
          </a:p>
          <a:p>
            <a:pPr lvl="1"/>
            <a:r>
              <a:rPr lang="en-US" dirty="0"/>
              <a:t>Address risky features in early iterations of the project.</a:t>
            </a:r>
          </a:p>
          <a:p>
            <a:pPr lvl="1"/>
            <a:r>
              <a:rPr lang="en-US" dirty="0"/>
              <a:t>Minimize the effects of changes and redesign to the system needed to accommodate risky features.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675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Model Provide Multiple Opportunities to Validate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Incremental models provides multiple opportunities to validate the system’s design and implementation.</a:t>
            </a:r>
          </a:p>
          <a:p>
            <a:pPr lvl="1"/>
            <a:r>
              <a:rPr lang="en-US" dirty="0"/>
              <a:t>The customer has access to the system for evaluation at the end of each iteration i.e. at System Evaluation. </a:t>
            </a:r>
          </a:p>
          <a:p>
            <a:pPr lvl="1"/>
            <a:r>
              <a:rPr lang="en-US" dirty="0"/>
              <a:t>The team tests the system at the end of each iteration e.g. executes the suite of unit tests built up from this and previous iterations. </a:t>
            </a:r>
          </a:p>
          <a:p>
            <a:pPr lvl="1"/>
            <a:r>
              <a:rPr lang="en-US" dirty="0"/>
              <a:t>Non-functional requirements can be verified as early as possible in the project lifecycle. </a:t>
            </a:r>
          </a:p>
          <a:p>
            <a:pPr lvl="2"/>
            <a:r>
              <a:rPr lang="en-US" dirty="0"/>
              <a:t>For example, performance or reliability requirements can be tested with appropriate tools.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3354 Software Engineering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330F-AAA1-4F25-B8DC-A6ABCFAB6AFA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513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Incremental Models Minimizes Expensive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05800" cy="4713287"/>
          </a:xfrm>
        </p:spPr>
        <p:txBody>
          <a:bodyPr>
            <a:normAutofit/>
          </a:bodyPr>
          <a:lstStyle/>
          <a:p>
            <a:r>
              <a:rPr lang="en-US" dirty="0"/>
              <a:t>Incremental development allows us to identify problems with the system’s basic design (architecture) early in the project lifecycle. </a:t>
            </a:r>
          </a:p>
          <a:p>
            <a:pPr lvl="1"/>
            <a:r>
              <a:rPr lang="en-US" dirty="0"/>
              <a:t>Architecture is the basic design that determines how system components are integrated together and communicate. </a:t>
            </a:r>
          </a:p>
          <a:p>
            <a:pPr lvl="1"/>
            <a:endParaRPr lang="en-US" dirty="0"/>
          </a:p>
          <a:p>
            <a:r>
              <a:rPr lang="en-US" dirty="0"/>
              <a:t>As we incrementally add new features to the evolving system, we evaluate whether the design will meet the requirements. </a:t>
            </a:r>
          </a:p>
          <a:p>
            <a:pPr lvl="1"/>
            <a:r>
              <a:rPr lang="en-US" dirty="0"/>
              <a:t>Will the design scale to increase performance over time? </a:t>
            </a:r>
          </a:p>
          <a:p>
            <a:pPr lvl="1"/>
            <a:r>
              <a:rPr lang="en-US" dirty="0"/>
              <a:t>Will the design accommodate security and privacy requirements?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32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37C8-8DE2-49CB-B3DD-3863F3780AE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1139825"/>
          </a:xfrm>
        </p:spPr>
        <p:txBody>
          <a:bodyPr/>
          <a:lstStyle/>
          <a:p>
            <a:r>
              <a:rPr lang="en-US" dirty="0"/>
              <a:t>Each Phase has a purpose that leads to the successful project delivery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80087"/>
              </p:ext>
            </p:extLst>
          </p:nvPr>
        </p:nvGraphicFramePr>
        <p:xfrm>
          <a:off x="609600" y="1625004"/>
          <a:ext cx="8305800" cy="43947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15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317">
                <a:tc>
                  <a:txBody>
                    <a:bodyPr/>
                    <a:lstStyle/>
                    <a:p>
                      <a:r>
                        <a:rPr lang="en-US" dirty="0"/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805">
                <a:tc>
                  <a:txBody>
                    <a:bodyPr/>
                    <a:lstStyle/>
                    <a:p>
                      <a:r>
                        <a:rPr lang="en-US" sz="1700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Understanding the system’s goals, requirements, and restrictions as provided by the customer.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292">
                <a:tc>
                  <a:txBody>
                    <a:bodyPr/>
                    <a:lstStyle/>
                    <a:p>
                      <a:r>
                        <a:rPr lang="en-US" sz="17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Developing</a:t>
                      </a:r>
                      <a:r>
                        <a:rPr lang="en-US" sz="1700" baseline="0" dirty="0"/>
                        <a:t> a sufficiently deep understanding of the system’ domain (objects, operations, workflows) to allow the design of the system’s software (and hardware)</a:t>
                      </a:r>
                      <a:r>
                        <a:rPr lang="en-US" sz="17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8292">
                <a:tc>
                  <a:txBody>
                    <a:bodyPr/>
                    <a:lstStyle/>
                    <a:p>
                      <a:r>
                        <a:rPr lang="en-US" sz="17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Identifying</a:t>
                      </a:r>
                      <a:r>
                        <a:rPr lang="en-US" sz="1700" baseline="0" dirty="0"/>
                        <a:t> the classes, interfaces, databases, communication, algorithms and other aspects of the system design in sufficient detail to allow constructing the system’s software.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8292">
                <a:tc>
                  <a:txBody>
                    <a:bodyPr/>
                    <a:lstStyle/>
                    <a:p>
                      <a:r>
                        <a:rPr lang="en-US" sz="1700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Building (coding)</a:t>
                      </a:r>
                      <a:r>
                        <a:rPr lang="en-US" sz="1700" baseline="0" dirty="0"/>
                        <a:t> the classes, databases, interfaces, and other components of the system. Integrating individual efforts into a functioning whole.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159">
                <a:tc>
                  <a:txBody>
                    <a:bodyPr/>
                    <a:lstStyle/>
                    <a:p>
                      <a:r>
                        <a:rPr lang="en-US" sz="1700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Identify Faults and Incorrect</a:t>
                      </a:r>
                      <a:r>
                        <a:rPr lang="en-US" sz="1700" baseline="0" dirty="0"/>
                        <a:t> </a:t>
                      </a:r>
                      <a:r>
                        <a:rPr lang="en-US" sz="1700" dirty="0"/>
                        <a:t>Features missed by Developers.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196">
                <a:tc>
                  <a:txBody>
                    <a:bodyPr/>
                    <a:lstStyle/>
                    <a:p>
                      <a:r>
                        <a:rPr lang="en-US" sz="1700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Install</a:t>
                      </a:r>
                      <a:r>
                        <a:rPr lang="en-US" sz="1700" baseline="0" dirty="0"/>
                        <a:t>, Operate, and Maintain the System.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84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37C8-8DE2-49CB-B3DD-3863F3780AE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sz="3100" dirty="0"/>
              <a:t>Each Phase recommends one or more </a:t>
            </a:r>
            <a:r>
              <a:rPr lang="en-US" sz="3100" u="sng" dirty="0"/>
              <a:t>Activities</a:t>
            </a:r>
            <a:r>
              <a:rPr lang="en-US" sz="3100" dirty="0"/>
              <a:t> to be Performed by the Development Team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1"/>
            <a:ext cx="8229600" cy="1447799"/>
          </a:xfrm>
        </p:spPr>
        <p:txBody>
          <a:bodyPr/>
          <a:lstStyle/>
          <a:p>
            <a:r>
              <a:rPr lang="en-US" sz="2400" i="1" dirty="0"/>
              <a:t>Activity</a:t>
            </a:r>
            <a:r>
              <a:rPr lang="en-US" sz="2400" dirty="0"/>
              <a:t> is the generic name given to the tasks recommended by the model to be performed during each phase of the lifecycle model.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14100"/>
              </p:ext>
            </p:extLst>
          </p:nvPr>
        </p:nvGraphicFramePr>
        <p:xfrm>
          <a:off x="685800" y="3200400"/>
          <a:ext cx="8382000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3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Requirements engineering &amp;</a:t>
                      </a:r>
                      <a:r>
                        <a:rPr lang="en-US" sz="1700" baseline="0" dirty="0"/>
                        <a:t> Use Case Development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Build UML Analysis</a:t>
                      </a:r>
                      <a:r>
                        <a:rPr lang="en-US" sz="1700" baseline="0" dirty="0"/>
                        <a:t> M</a:t>
                      </a:r>
                      <a:r>
                        <a:rPr lang="en-US" sz="1700" dirty="0"/>
                        <a:t>odels that describe the Problem 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Build UML Design Models that describe the Software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Code </a:t>
                      </a:r>
                      <a:r>
                        <a:rPr lang="en-US" sz="1700" baseline="0" dirty="0"/>
                        <a:t>and unit-test System Classes &amp; Components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Test</a:t>
                      </a:r>
                      <a:r>
                        <a:rPr lang="en-US" sz="1700" baseline="0" dirty="0"/>
                        <a:t> the Executable System against Requirements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 dirty="0"/>
                        <a:t>Deliver System to Client / Make System available to users</a:t>
                      </a:r>
                      <a:r>
                        <a:rPr lang="en-US" sz="17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22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37C8-8DE2-49CB-B3DD-3863F3780AE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an Activity results in the </a:t>
            </a:r>
            <a:br>
              <a:rPr lang="en-US" dirty="0"/>
            </a:br>
            <a:r>
              <a:rPr lang="en-US" dirty="0"/>
              <a:t>Team producing </a:t>
            </a:r>
            <a:r>
              <a:rPr lang="en-US" i="1" dirty="0"/>
              <a:t>Artifacts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sz="2400" dirty="0"/>
              <a:t>Each Activity produces a unique type of Artifact:</a:t>
            </a:r>
          </a:p>
          <a:p>
            <a:pPr lvl="1"/>
            <a:r>
              <a:rPr lang="en-US" dirty="0"/>
              <a:t>Requirements Documents, Use Cases, UML Analysis and Design Models, Database Schema, User Interface (GUI) Mockups, Code, Executables, HTML &amp; CSS, Integration Tests, etc.</a:t>
            </a:r>
          </a:p>
          <a:p>
            <a:pPr lvl="1"/>
            <a:endParaRPr lang="en-US" dirty="0"/>
          </a:p>
          <a:p>
            <a:r>
              <a:rPr lang="en-US" sz="2400" dirty="0"/>
              <a:t>The artifacts produced by the development team are defined by the activity they are currently executing. </a:t>
            </a:r>
          </a:p>
        </p:txBody>
      </p:sp>
    </p:spTree>
    <p:extLst>
      <p:ext uri="{BB962C8B-B14F-4D97-AF65-F5344CB8AC3E}">
        <p14:creationId xmlns:p14="http://schemas.microsoft.com/office/powerpoint/2010/main" val="405836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34BD-AA12-49D9-A766-56D4D42137E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 are used as inputs to later Activities during the Execution of a Lifecycle Model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18446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activity defines / describes the artifacts to be produced.</a:t>
            </a:r>
          </a:p>
          <a:p>
            <a:pPr lvl="1"/>
            <a:r>
              <a:rPr lang="en-US" dirty="0"/>
              <a:t>Describes the purpose of the artifact in the overall lifecycle. </a:t>
            </a:r>
          </a:p>
          <a:p>
            <a:pPr lvl="1"/>
            <a:r>
              <a:rPr lang="en-US" dirty="0"/>
              <a:t>The document formats, types of diagrams, level of detail, others.</a:t>
            </a:r>
          </a:p>
          <a:p>
            <a:pPr lvl="1"/>
            <a:endParaRPr lang="en-US" dirty="0"/>
          </a:p>
          <a:p>
            <a:r>
              <a:rPr lang="en-US" dirty="0"/>
              <a:t>The lifecycle model describes how the artifacts produced by an activity serve as the inputs to the activities that follow. </a:t>
            </a:r>
          </a:p>
        </p:txBody>
      </p:sp>
      <p:grpSp>
        <p:nvGrpSpPr>
          <p:cNvPr id="121876" name="Group 20"/>
          <p:cNvGrpSpPr>
            <a:grpSpLocks/>
          </p:cNvGrpSpPr>
          <p:nvPr/>
        </p:nvGrpSpPr>
        <p:grpSpPr bwMode="auto">
          <a:xfrm>
            <a:off x="457200" y="3444875"/>
            <a:ext cx="8153401" cy="2622550"/>
            <a:chOff x="288" y="2170"/>
            <a:chExt cx="5136" cy="1652"/>
          </a:xfrm>
        </p:grpSpPr>
        <p:sp>
          <p:nvSpPr>
            <p:cNvPr id="121861" name="Rectangle 5"/>
            <p:cNvSpPr>
              <a:spLocks noChangeArrowheads="1"/>
            </p:cNvSpPr>
            <p:nvPr/>
          </p:nvSpPr>
          <p:spPr bwMode="auto">
            <a:xfrm>
              <a:off x="528" y="2526"/>
              <a:ext cx="891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Requirements</a:t>
              </a:r>
            </a:p>
          </p:txBody>
        </p:sp>
        <p:sp>
          <p:nvSpPr>
            <p:cNvPr id="121862" name="Rectangle 6"/>
            <p:cNvSpPr>
              <a:spLocks noChangeArrowheads="1"/>
            </p:cNvSpPr>
            <p:nvPr/>
          </p:nvSpPr>
          <p:spPr bwMode="auto">
            <a:xfrm>
              <a:off x="1104" y="2773"/>
              <a:ext cx="1152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Analysis</a:t>
              </a:r>
            </a:p>
          </p:txBody>
        </p:sp>
        <p:sp>
          <p:nvSpPr>
            <p:cNvPr id="121863" name="Rectangle 7"/>
            <p:cNvSpPr>
              <a:spLocks noChangeArrowheads="1"/>
            </p:cNvSpPr>
            <p:nvPr/>
          </p:nvSpPr>
          <p:spPr bwMode="auto">
            <a:xfrm>
              <a:off x="1920" y="3054"/>
              <a:ext cx="1200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Design</a:t>
              </a:r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2784" y="3349"/>
              <a:ext cx="1107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Implementation</a:t>
              </a:r>
            </a:p>
          </p:txBody>
        </p:sp>
        <p:sp>
          <p:nvSpPr>
            <p:cNvPr id="121865" name="Rectangle 9"/>
            <p:cNvSpPr>
              <a:spLocks noChangeArrowheads="1"/>
            </p:cNvSpPr>
            <p:nvPr/>
          </p:nvSpPr>
          <p:spPr bwMode="auto">
            <a:xfrm>
              <a:off x="3696" y="3637"/>
              <a:ext cx="1160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Integration Testing</a:t>
              </a:r>
            </a:p>
          </p:txBody>
        </p:sp>
        <p:cxnSp>
          <p:nvCxnSpPr>
            <p:cNvPr id="121866" name="AutoShape 10"/>
            <p:cNvCxnSpPr>
              <a:cxnSpLocks noChangeShapeType="1"/>
            </p:cNvCxnSpPr>
            <p:nvPr/>
          </p:nvCxnSpPr>
          <p:spPr bwMode="auto">
            <a:xfrm>
              <a:off x="1422" y="2610"/>
              <a:ext cx="261" cy="15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867" name="AutoShape 11"/>
            <p:cNvCxnSpPr>
              <a:cxnSpLocks noChangeShapeType="1"/>
              <a:stCxn id="121862" idx="3"/>
              <a:endCxn id="121863" idx="0"/>
            </p:cNvCxnSpPr>
            <p:nvPr/>
          </p:nvCxnSpPr>
          <p:spPr bwMode="auto">
            <a:xfrm>
              <a:off x="2256" y="2866"/>
              <a:ext cx="264" cy="1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868" name="AutoShape 12"/>
            <p:cNvCxnSpPr>
              <a:cxnSpLocks noChangeShapeType="1"/>
              <a:stCxn id="121863" idx="3"/>
              <a:endCxn id="121864" idx="0"/>
            </p:cNvCxnSpPr>
            <p:nvPr/>
          </p:nvCxnSpPr>
          <p:spPr bwMode="auto">
            <a:xfrm>
              <a:off x="3120" y="3147"/>
              <a:ext cx="218" cy="20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869" name="AutoShape 13"/>
            <p:cNvCxnSpPr>
              <a:cxnSpLocks noChangeShapeType="1"/>
              <a:stCxn id="121864" idx="3"/>
              <a:endCxn id="121865" idx="0"/>
            </p:cNvCxnSpPr>
            <p:nvPr/>
          </p:nvCxnSpPr>
          <p:spPr bwMode="auto">
            <a:xfrm>
              <a:off x="3891" y="3442"/>
              <a:ext cx="385" cy="19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1870" name="Text Box 14"/>
            <p:cNvSpPr txBox="1">
              <a:spLocks noChangeArrowheads="1"/>
            </p:cNvSpPr>
            <p:nvPr/>
          </p:nvSpPr>
          <p:spPr bwMode="auto">
            <a:xfrm>
              <a:off x="1692" y="2508"/>
              <a:ext cx="24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Formal Requirements / Use Cases Documents </a:t>
              </a:r>
            </a:p>
          </p:txBody>
        </p:sp>
        <p:sp>
          <p:nvSpPr>
            <p:cNvPr id="121871" name="Text Box 15"/>
            <p:cNvSpPr txBox="1">
              <a:spLocks noChangeArrowheads="1"/>
            </p:cNvSpPr>
            <p:nvPr/>
          </p:nvSpPr>
          <p:spPr bwMode="auto">
            <a:xfrm>
              <a:off x="2592" y="2784"/>
              <a:ext cx="216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UML Models describing Problem Domain</a:t>
              </a:r>
            </a:p>
          </p:txBody>
        </p:sp>
        <p:sp>
          <p:nvSpPr>
            <p:cNvPr id="121872" name="Text Box 16"/>
            <p:cNvSpPr txBox="1">
              <a:spLocks noChangeArrowheads="1"/>
            </p:cNvSpPr>
            <p:nvPr/>
          </p:nvSpPr>
          <p:spPr bwMode="auto">
            <a:xfrm>
              <a:off x="3408" y="3072"/>
              <a:ext cx="191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Software / Databases Designs / etc.</a:t>
              </a:r>
            </a:p>
          </p:txBody>
        </p:sp>
        <p:sp>
          <p:nvSpPr>
            <p:cNvPr id="121873" name="Text Box 17"/>
            <p:cNvSpPr txBox="1">
              <a:spLocks noChangeArrowheads="1"/>
            </p:cNvSpPr>
            <p:nvPr/>
          </p:nvSpPr>
          <p:spPr bwMode="auto">
            <a:xfrm>
              <a:off x="4351" y="3360"/>
              <a:ext cx="107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Executable System</a:t>
              </a:r>
            </a:p>
          </p:txBody>
        </p:sp>
        <p:sp>
          <p:nvSpPr>
            <p:cNvPr id="121874" name="Text Box 18"/>
            <p:cNvSpPr txBox="1">
              <a:spLocks noChangeArrowheads="1"/>
            </p:cNvSpPr>
            <p:nvPr/>
          </p:nvSpPr>
          <p:spPr bwMode="auto">
            <a:xfrm>
              <a:off x="288" y="2170"/>
              <a:ext cx="12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400" dirty="0"/>
                <a:t>Subject Matter Experts</a:t>
              </a:r>
            </a:p>
          </p:txBody>
        </p:sp>
        <p:cxnSp>
          <p:nvCxnSpPr>
            <p:cNvPr id="121875" name="AutoShape 19"/>
            <p:cNvCxnSpPr>
              <a:cxnSpLocks noChangeShapeType="1"/>
            </p:cNvCxnSpPr>
            <p:nvPr/>
          </p:nvCxnSpPr>
          <p:spPr bwMode="auto">
            <a:xfrm>
              <a:off x="720" y="2364"/>
              <a:ext cx="261" cy="15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7089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3354 Software Engineering</a:t>
            </a:r>
            <a:endParaRPr lang="en-US" altLang="en-US"/>
          </a:p>
        </p:txBody>
      </p:sp>
      <p:sp>
        <p:nvSpPr>
          <p:cNvPr id="1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A6D6-F54C-40CE-B15C-D6BD58FDF35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1139825"/>
          </a:xfrm>
        </p:spPr>
        <p:txBody>
          <a:bodyPr/>
          <a:lstStyle/>
          <a:p>
            <a:r>
              <a:rPr lang="en-US" sz="2400" dirty="0"/>
              <a:t>Example of Activities in a </a:t>
            </a:r>
            <a:r>
              <a:rPr lang="en-US" sz="2400" u="sng" dirty="0"/>
              <a:t>Software Development Process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6488"/>
            <a:ext cx="9144000" cy="48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8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Three Common Lifecycle Model Categories</a:t>
            </a:r>
            <a:br>
              <a:rPr lang="en-US" dirty="0"/>
            </a:br>
            <a:r>
              <a:rPr lang="en-US" dirty="0"/>
              <a:t>Prescriptive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/>
              <a:t>Prescriptive models describe (prescribe) in detail the </a:t>
            </a:r>
            <a:r>
              <a:rPr lang="en-US" u="sng" dirty="0"/>
              <a:t>Activities and Artifacts</a:t>
            </a:r>
            <a:r>
              <a:rPr lang="en-US" dirty="0"/>
              <a:t> the development team produces at every phase in the process.</a:t>
            </a:r>
          </a:p>
          <a:p>
            <a:r>
              <a:rPr lang="en-US" dirty="0"/>
              <a:t>Prescriptive software development is based on the traditional, top-down management of the project lifecycle. </a:t>
            </a:r>
          </a:p>
          <a:p>
            <a:r>
              <a:rPr lang="en-US" dirty="0"/>
              <a:t>Prescriptive models emphasizes management’s monitoring and control of the project’s execution by the development team. </a:t>
            </a:r>
          </a:p>
          <a:p>
            <a:pPr lvl="1"/>
            <a:endParaRPr lang="en-US" dirty="0"/>
          </a:p>
          <a:p>
            <a:r>
              <a:rPr lang="en-US" dirty="0"/>
              <a:t>Some processes based on prescriptive have phases that are executed sequentially and in a single pass. </a:t>
            </a:r>
          </a:p>
          <a:p>
            <a:pPr lvl="1"/>
            <a:r>
              <a:rPr lang="en-US" dirty="0"/>
              <a:t>A Waterfall-based process has each phase executed to completion before the next phase begins.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3354 Software Engineering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8585230"/>
      </p:ext>
    </p:extLst>
  </p:cSld>
  <p:clrMapOvr>
    <a:masterClrMapping/>
  </p:clrMapOvr>
</p:sld>
</file>

<file path=ppt/theme/theme1.xml><?xml version="1.0" encoding="utf-8"?>
<a:theme xmlns:a="http://schemas.openxmlformats.org/drawingml/2006/main" name="Cousrse Template">
  <a:themeElements>
    <a:clrScheme name="Cousrse Templat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ousrs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usrse 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Cousrse Template</Template>
  <TotalTime>11293</TotalTime>
  <Words>3842</Words>
  <Application>Microsoft Office PowerPoint</Application>
  <PresentationFormat>On-screen Show (4:3)</PresentationFormat>
  <Paragraphs>431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Garamond</vt:lpstr>
      <vt:lpstr>Wingdings</vt:lpstr>
      <vt:lpstr>Cousrse Template</vt:lpstr>
      <vt:lpstr>Software Lifecycle Models</vt:lpstr>
      <vt:lpstr>Software Development Lifecycle Models</vt:lpstr>
      <vt:lpstr>The Generic Waterfall Model is Divided into Phases</vt:lpstr>
      <vt:lpstr>Each Phase has a purpose that leads to the successful project delivery</vt:lpstr>
      <vt:lpstr>Each Phase recommends one or more Activities to be Performed by the Development Team</vt:lpstr>
      <vt:lpstr>Performing an Activity results in the  Team producing Artifacts</vt:lpstr>
      <vt:lpstr>Artifacts are used as inputs to later Activities during the Execution of a Lifecycle Model</vt:lpstr>
      <vt:lpstr>Example of Activities in a Software Development Process</vt:lpstr>
      <vt:lpstr>Three Common Lifecycle Model Categories Prescriptive Models</vt:lpstr>
      <vt:lpstr>Three Common Lifecycle Models Incremental (Iterative) Models</vt:lpstr>
      <vt:lpstr>Three Common Lifecycle Models Agile Models</vt:lpstr>
      <vt:lpstr>Qualities of Prescriptive &amp; Incremental Models</vt:lpstr>
      <vt:lpstr>Qualities of Agile Models</vt:lpstr>
      <vt:lpstr>Historical Perspective</vt:lpstr>
      <vt:lpstr>The Waterfall Process</vt:lpstr>
      <vt:lpstr>Arguments Supporting Waterfall Processes</vt:lpstr>
      <vt:lpstr>Argument Against Waterfall Processes </vt:lpstr>
      <vt:lpstr>The Difficulties of Requirements Gathering Activities</vt:lpstr>
      <vt:lpstr>Waterfall Processes are Difficult to Execute</vt:lpstr>
      <vt:lpstr>Other Arguments Against Waterfall Process</vt:lpstr>
      <vt:lpstr>Winburg Case Study</vt:lpstr>
      <vt:lpstr>Evolution Tree Lifecycle Model</vt:lpstr>
      <vt:lpstr>“Waterfall with Feedback” Lifecycle Model</vt:lpstr>
      <vt:lpstr>“Waterfall with Feedback” Lifecycle Model</vt:lpstr>
      <vt:lpstr>Iterative / Incremental Development </vt:lpstr>
      <vt:lpstr>Can the requirements be completely and correctly captured at the project’s start? </vt:lpstr>
      <vt:lpstr>The Reality of Software Development</vt:lpstr>
      <vt:lpstr>Incremental Software Development</vt:lpstr>
      <vt:lpstr>An Incremental Model applies the Waterfall Phases and Activities in an Incremental Fashion</vt:lpstr>
      <vt:lpstr>Incremental Model</vt:lpstr>
      <vt:lpstr>Incremental Model</vt:lpstr>
      <vt:lpstr>Problems are Identified at each Iteration’s End</vt:lpstr>
      <vt:lpstr>Incremental Model Mitigates Risk</vt:lpstr>
      <vt:lpstr>Incremental Model Provide Multiple Opportunities to Validate the System</vt:lpstr>
      <vt:lpstr>Incremental Models Minimizes Expensive Change</vt:lpstr>
    </vt:vector>
  </TitlesOfParts>
  <Company>RBSGI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Michael Christiansen</dc:creator>
  <cp:lastModifiedBy>Christiansen, Michael</cp:lastModifiedBy>
  <cp:revision>1129</cp:revision>
  <dcterms:created xsi:type="dcterms:W3CDTF">2006-08-26T13:52:02Z</dcterms:created>
  <dcterms:modified xsi:type="dcterms:W3CDTF">2023-01-23T20:27:46Z</dcterms:modified>
</cp:coreProperties>
</file>