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3"/>
  </p:notesMasterIdLst>
  <p:handoutMasterIdLst>
    <p:handoutMasterId r:id="rId54"/>
  </p:handoutMasterIdLst>
  <p:sldIdLst>
    <p:sldId id="256" r:id="rId2"/>
    <p:sldId id="318" r:id="rId3"/>
    <p:sldId id="348" r:id="rId4"/>
    <p:sldId id="339" r:id="rId5"/>
    <p:sldId id="340" r:id="rId6"/>
    <p:sldId id="338" r:id="rId7"/>
    <p:sldId id="258" r:id="rId8"/>
    <p:sldId id="269" r:id="rId9"/>
    <p:sldId id="317" r:id="rId10"/>
    <p:sldId id="259" r:id="rId11"/>
    <p:sldId id="261" r:id="rId12"/>
    <p:sldId id="319" r:id="rId13"/>
    <p:sldId id="342" r:id="rId14"/>
    <p:sldId id="320" r:id="rId15"/>
    <p:sldId id="347" r:id="rId16"/>
    <p:sldId id="344" r:id="rId17"/>
    <p:sldId id="321" r:id="rId18"/>
    <p:sldId id="326" r:id="rId19"/>
    <p:sldId id="322" r:id="rId20"/>
    <p:sldId id="341" r:id="rId21"/>
    <p:sldId id="323" r:id="rId22"/>
    <p:sldId id="327" r:id="rId23"/>
    <p:sldId id="324" r:id="rId24"/>
    <p:sldId id="345" r:id="rId25"/>
    <p:sldId id="325" r:id="rId26"/>
    <p:sldId id="346" r:id="rId27"/>
    <p:sldId id="330" r:id="rId28"/>
    <p:sldId id="328" r:id="rId29"/>
    <p:sldId id="331" r:id="rId30"/>
    <p:sldId id="332" r:id="rId31"/>
    <p:sldId id="333" r:id="rId32"/>
    <p:sldId id="334" r:id="rId33"/>
    <p:sldId id="335" r:id="rId34"/>
    <p:sldId id="263" r:id="rId35"/>
    <p:sldId id="264" r:id="rId36"/>
    <p:sldId id="265" r:id="rId37"/>
    <p:sldId id="337" r:id="rId38"/>
    <p:sldId id="266" r:id="rId39"/>
    <p:sldId id="278" r:id="rId40"/>
    <p:sldId id="343" r:id="rId41"/>
    <p:sldId id="272" r:id="rId42"/>
    <p:sldId id="306" r:id="rId43"/>
    <p:sldId id="336" r:id="rId44"/>
    <p:sldId id="307" r:id="rId45"/>
    <p:sldId id="309" r:id="rId46"/>
    <p:sldId id="310" r:id="rId47"/>
    <p:sldId id="311" r:id="rId48"/>
    <p:sldId id="312" r:id="rId49"/>
    <p:sldId id="314" r:id="rId50"/>
    <p:sldId id="315" r:id="rId51"/>
    <p:sldId id="277" r:id="rId5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6" autoAdjust="0"/>
    <p:restoredTop sz="88277" autoAdjust="0"/>
  </p:normalViewPr>
  <p:slideViewPr>
    <p:cSldViewPr>
      <p:cViewPr varScale="1">
        <p:scale>
          <a:sx n="106" d="100"/>
          <a:sy n="106" d="100"/>
        </p:scale>
        <p:origin x="1116" y="96"/>
      </p:cViewPr>
      <p:guideLst>
        <p:guide orient="horz" pos="1008"/>
        <p:guide pos="24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sen, Michael" userId="71c29256-a0ac-4f4a-9e61-59553c1d1253" providerId="ADAL" clId="{7EAA10DF-5280-4025-826B-6C67ED6A68F9}"/>
    <pc:docChg chg="modSld">
      <pc:chgData name="Christiansen, Michael" userId="71c29256-a0ac-4f4a-9e61-59553c1d1253" providerId="ADAL" clId="{7EAA10DF-5280-4025-826B-6C67ED6A68F9}" dt="2023-01-23T20:02:56.816" v="36" actId="20577"/>
      <pc:docMkLst>
        <pc:docMk/>
      </pc:docMkLst>
      <pc:sldChg chg="modSp mod">
        <pc:chgData name="Christiansen, Michael" userId="71c29256-a0ac-4f4a-9e61-59553c1d1253" providerId="ADAL" clId="{7EAA10DF-5280-4025-826B-6C67ED6A68F9}" dt="2023-01-23T20:01:22.746" v="19" actId="20577"/>
        <pc:sldMkLst>
          <pc:docMk/>
          <pc:sldMk cId="584491357" sldId="259"/>
        </pc:sldMkLst>
        <pc:spChg chg="mod">
          <ac:chgData name="Christiansen, Michael" userId="71c29256-a0ac-4f4a-9e61-59553c1d1253" providerId="ADAL" clId="{7EAA10DF-5280-4025-826B-6C67ED6A68F9}" dt="2023-01-23T20:01:22.746" v="19" actId="20577"/>
          <ac:spMkLst>
            <pc:docMk/>
            <pc:sldMk cId="584491357" sldId="259"/>
            <ac:spMk id="100355" creationId="{00000000-0000-0000-0000-000000000000}"/>
          </ac:spMkLst>
        </pc:spChg>
      </pc:sldChg>
      <pc:sldChg chg="modSp mod">
        <pc:chgData name="Christiansen, Michael" userId="71c29256-a0ac-4f4a-9e61-59553c1d1253" providerId="ADAL" clId="{7EAA10DF-5280-4025-826B-6C67ED6A68F9}" dt="2023-01-23T20:02:56.816" v="36" actId="20577"/>
        <pc:sldMkLst>
          <pc:docMk/>
          <pc:sldMk cId="4088143967" sldId="319"/>
        </pc:sldMkLst>
        <pc:spChg chg="mod">
          <ac:chgData name="Christiansen, Michael" userId="71c29256-a0ac-4f4a-9e61-59553c1d1253" providerId="ADAL" clId="{7EAA10DF-5280-4025-826B-6C67ED6A68F9}" dt="2023-01-23T20:02:56.816" v="36" actId="20577"/>
          <ac:spMkLst>
            <pc:docMk/>
            <pc:sldMk cId="4088143967" sldId="31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72707" name="Rectangle 3"/>
          <p:cNvSpPr>
            <a:spLocks noGrp="1" noChangeArrowheads="1"/>
          </p:cNvSpPr>
          <p:nvPr>
            <p:ph type="dt" sz="quarter"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72708" name="Rectangle 4"/>
          <p:cNvSpPr>
            <a:spLocks noGrp="1" noChangeArrowheads="1"/>
          </p:cNvSpPr>
          <p:nvPr>
            <p:ph type="ftr" sz="quarter" idx="2"/>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72709" name="Rectangle 5"/>
          <p:cNvSpPr>
            <a:spLocks noGrp="1" noChangeArrowheads="1"/>
          </p:cNvSpPr>
          <p:nvPr>
            <p:ph type="sldNum" sz="quarter" idx="3"/>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7171EC51-0A8D-46A1-9189-3B3BD361973B}" type="slidenum">
              <a:rPr lang="en-US"/>
              <a:pPr/>
              <a:t>‹#›</a:t>
            </a:fld>
            <a:endParaRPr lang="en-US"/>
          </a:p>
        </p:txBody>
      </p:sp>
    </p:spTree>
    <p:extLst>
      <p:ext uri="{BB962C8B-B14F-4D97-AF65-F5344CB8AC3E}">
        <p14:creationId xmlns:p14="http://schemas.microsoft.com/office/powerpoint/2010/main" val="35210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6627"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662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6631"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F0B39C18-CBE5-4B33-A3EA-88F07F2F197A}" type="slidenum">
              <a:rPr lang="en-US"/>
              <a:pPr/>
              <a:t>‹#›</a:t>
            </a:fld>
            <a:endParaRPr lang="en-US"/>
          </a:p>
        </p:txBody>
      </p:sp>
    </p:spTree>
    <p:extLst>
      <p:ext uri="{BB962C8B-B14F-4D97-AF65-F5344CB8AC3E}">
        <p14:creationId xmlns:p14="http://schemas.microsoft.com/office/powerpoint/2010/main" val="37734858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94D03-B8D5-44AA-9B73-0CA7762507A2}" type="slidenum">
              <a:rPr lang="en-US"/>
              <a:pPr/>
              <a:t>1</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4026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is a two-way </a:t>
            </a:r>
            <a:r>
              <a:rPr lang="en-US" dirty="0"/>
              <a:t>flow of</a:t>
            </a:r>
            <a:r>
              <a:rPr lang="en-US" baseline="0" dirty="0"/>
              <a:t> information between SME and Dev team. </a:t>
            </a:r>
          </a:p>
          <a:p>
            <a:r>
              <a:rPr lang="en-US" baseline="0" dirty="0"/>
              <a:t>The SME provides an informal description of their needs and the team describes back what they think the SME is requesting. This keeps misunderstandings and other disconnects from the requirements. </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17</a:t>
            </a:fld>
            <a:endParaRPr lang="en-US"/>
          </a:p>
        </p:txBody>
      </p:sp>
    </p:spTree>
    <p:extLst>
      <p:ext uri="{BB962C8B-B14F-4D97-AF65-F5344CB8AC3E}">
        <p14:creationId xmlns:p14="http://schemas.microsoft.com/office/powerpoint/2010/main" val="1779168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The </a:t>
            </a:r>
            <a:r>
              <a:rPr lang="en-US" dirty="0"/>
              <a:t>cost of producing the system</a:t>
            </a:r>
            <a:r>
              <a:rPr lang="en-US" baseline="0" dirty="0"/>
              <a:t> vs the return in investment i.e. how long before the system generates revenue equal to development costs. Revenue may be customer payment for services (a web service) or reduced cost of operations (automating a business process). </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18</a:t>
            </a:fld>
            <a:endParaRPr lang="en-US"/>
          </a:p>
        </p:txBody>
      </p:sp>
    </p:spTree>
    <p:extLst>
      <p:ext uri="{BB962C8B-B14F-4D97-AF65-F5344CB8AC3E}">
        <p14:creationId xmlns:p14="http://schemas.microsoft.com/office/powerpoint/2010/main" val="1470977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21</a:t>
            </a:fld>
            <a:endParaRPr lang="en-US"/>
          </a:p>
        </p:txBody>
      </p:sp>
    </p:spTree>
    <p:extLst>
      <p:ext uri="{BB962C8B-B14F-4D97-AF65-F5344CB8AC3E}">
        <p14:creationId xmlns:p14="http://schemas.microsoft.com/office/powerpoint/2010/main" val="1342856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Developer</a:t>
            </a:r>
            <a:r>
              <a:rPr lang="en-US" u="sng" baseline="0" dirty="0"/>
              <a:t> want to know “</a:t>
            </a:r>
            <a:r>
              <a:rPr lang="en-US" u="sng" dirty="0"/>
              <a:t>Are We Doing It Right?” </a:t>
            </a:r>
            <a:r>
              <a:rPr lang="en-US" dirty="0"/>
              <a:t>The four phases make suggests about which</a:t>
            </a:r>
            <a:r>
              <a:rPr lang="en-US" baseline="0" dirty="0"/>
              <a:t> artifacts should be finished at what parts of the project lifecycle. Like waterfall but at a broader scope.</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29</a:t>
            </a:fld>
            <a:endParaRPr lang="en-US"/>
          </a:p>
        </p:txBody>
      </p:sp>
    </p:spTree>
    <p:extLst>
      <p:ext uri="{BB962C8B-B14F-4D97-AF65-F5344CB8AC3E}">
        <p14:creationId xmlns:p14="http://schemas.microsoft.com/office/powerpoint/2010/main" val="212682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code Repository and Project Management are</a:t>
            </a:r>
            <a:r>
              <a:rPr lang="en-US" baseline="0" dirty="0"/>
              <a:t> accessed by the development team, the documents stored in the Document Repository are of interest to all project stakeholders.</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36</a:t>
            </a:fld>
            <a:endParaRPr lang="en-US"/>
          </a:p>
        </p:txBody>
      </p:sp>
    </p:spTree>
    <p:extLst>
      <p:ext uri="{BB962C8B-B14F-4D97-AF65-F5344CB8AC3E}">
        <p14:creationId xmlns:p14="http://schemas.microsoft.com/office/powerpoint/2010/main" val="3477327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increase scope, you will increase time or sacrifice quality. </a:t>
            </a:r>
          </a:p>
          <a:p>
            <a:r>
              <a:rPr lang="en-US" dirty="0"/>
              <a:t>If you want to decrease costs, you must decrease scope or decrease quality. </a:t>
            </a:r>
          </a:p>
          <a:p>
            <a:r>
              <a:rPr lang="en-US" dirty="0"/>
              <a:t>If you want to increase quality you need to decrease scope or increase cost. </a:t>
            </a:r>
          </a:p>
        </p:txBody>
      </p:sp>
      <p:sp>
        <p:nvSpPr>
          <p:cNvPr id="4" name="Slide Number Placeholder 3"/>
          <p:cNvSpPr>
            <a:spLocks noGrp="1"/>
          </p:cNvSpPr>
          <p:nvPr>
            <p:ph type="sldNum" sz="quarter" idx="5"/>
          </p:nvPr>
        </p:nvSpPr>
        <p:spPr/>
        <p:txBody>
          <a:bodyPr/>
          <a:lstStyle/>
          <a:p>
            <a:fld id="{F0B39C18-CBE5-4B33-A3EA-88F07F2F197A}" type="slidenum">
              <a:rPr lang="en-US" smtClean="0"/>
              <a:pPr/>
              <a:t>38</a:t>
            </a:fld>
            <a:endParaRPr lang="en-US"/>
          </a:p>
        </p:txBody>
      </p:sp>
    </p:spTree>
    <p:extLst>
      <p:ext uri="{BB962C8B-B14F-4D97-AF65-F5344CB8AC3E}">
        <p14:creationId xmlns:p14="http://schemas.microsoft.com/office/powerpoint/2010/main" val="3661667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39</a:t>
            </a:fld>
            <a:endParaRPr lang="en-US"/>
          </a:p>
        </p:txBody>
      </p:sp>
    </p:spTree>
    <p:extLst>
      <p:ext uri="{BB962C8B-B14F-4D97-AF65-F5344CB8AC3E}">
        <p14:creationId xmlns:p14="http://schemas.microsoft.com/office/powerpoint/2010/main" val="2637616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B39C18-CBE5-4B33-A3EA-88F07F2F197A}" type="slidenum">
              <a:rPr lang="en-US" smtClean="0"/>
              <a:pPr/>
              <a:t>41</a:t>
            </a:fld>
            <a:endParaRPr lang="en-US"/>
          </a:p>
        </p:txBody>
      </p:sp>
    </p:spTree>
    <p:extLst>
      <p:ext uri="{BB962C8B-B14F-4D97-AF65-F5344CB8AC3E}">
        <p14:creationId xmlns:p14="http://schemas.microsoft.com/office/powerpoint/2010/main" val="1517251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42</a:t>
            </a:fld>
            <a:endParaRPr lang="en-US"/>
          </a:p>
        </p:txBody>
      </p:sp>
    </p:spTree>
    <p:extLst>
      <p:ext uri="{BB962C8B-B14F-4D97-AF65-F5344CB8AC3E}">
        <p14:creationId xmlns:p14="http://schemas.microsoft.com/office/powerpoint/2010/main" val="2402913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Some sources have deemed CMMI as obsolete in the ‘age of agility’. But studying CMMI serves to illustrate how an organization can support their development process in order to produced systems of the highest quality. High quality is especially important with critical system or systems that are large in scope and require the combined contributions of many engineers and technicians. </a:t>
            </a:r>
          </a:p>
          <a:p>
            <a:endParaRPr lang="en-US" dirty="0"/>
          </a:p>
        </p:txBody>
      </p:sp>
      <p:sp>
        <p:nvSpPr>
          <p:cNvPr id="4" name="Slide Number Placeholder 3"/>
          <p:cNvSpPr>
            <a:spLocks noGrp="1"/>
          </p:cNvSpPr>
          <p:nvPr>
            <p:ph type="sldNum" sz="quarter" idx="5"/>
          </p:nvPr>
        </p:nvSpPr>
        <p:spPr/>
        <p:txBody>
          <a:bodyPr/>
          <a:lstStyle/>
          <a:p>
            <a:fld id="{F0B39C18-CBE5-4B33-A3EA-88F07F2F197A}" type="slidenum">
              <a:rPr lang="en-US" smtClean="0"/>
              <a:pPr/>
              <a:t>51</a:t>
            </a:fld>
            <a:endParaRPr lang="en-US"/>
          </a:p>
        </p:txBody>
      </p:sp>
    </p:spTree>
    <p:extLst>
      <p:ext uri="{BB962C8B-B14F-4D97-AF65-F5344CB8AC3E}">
        <p14:creationId xmlns:p14="http://schemas.microsoft.com/office/powerpoint/2010/main" val="16040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lifecycle model better resembles a philosophy to building software systems. </a:t>
            </a:r>
          </a:p>
          <a:p>
            <a:endParaRPr lang="en-US" baseline="0" dirty="0"/>
          </a:p>
          <a:p>
            <a:r>
              <a:rPr lang="en-US" sz="1200" kern="1200">
                <a:solidFill>
                  <a:schemeClr val="tx1"/>
                </a:solidFill>
                <a:effectLst/>
                <a:latin typeface="Arial" charset="0"/>
                <a:ea typeface="+mn-ea"/>
                <a:cs typeface="+mn-cs"/>
              </a:rPr>
              <a:t>The Agile model minimizes the overhead of a prescriptive process by substituting the management of the team with a team that self organizes and executes the project to a successful conclusion.</a:t>
            </a:r>
          </a:p>
          <a:p>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2</a:t>
            </a:fld>
            <a:endParaRPr lang="en-US"/>
          </a:p>
        </p:txBody>
      </p:sp>
    </p:spTree>
    <p:extLst>
      <p:ext uri="{BB962C8B-B14F-4D97-AF65-F5344CB8AC3E}">
        <p14:creationId xmlns:p14="http://schemas.microsoft.com/office/powerpoint/2010/main" val="284515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Phases</a:t>
            </a:r>
            <a:r>
              <a:rPr lang="en-US" baseline="0" dirty="0"/>
              <a:t> / Activities </a:t>
            </a:r>
            <a:r>
              <a:rPr lang="en-US" baseline="0"/>
              <a:t>/ Artifacts. </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6</a:t>
            </a:fld>
            <a:endParaRPr lang="en-US"/>
          </a:p>
        </p:txBody>
      </p:sp>
    </p:spTree>
    <p:extLst>
      <p:ext uri="{BB962C8B-B14F-4D97-AF65-F5344CB8AC3E}">
        <p14:creationId xmlns:p14="http://schemas.microsoft.com/office/powerpoint/2010/main" val="3517902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E9C60-C05B-42A9-8F02-71F7C6BE1C11}" type="slidenum">
              <a:rPr lang="en-US"/>
              <a:pPr/>
              <a:t>7</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a:lnSpc>
                <a:spcPct val="80000"/>
              </a:lnSpc>
            </a:pPr>
            <a:endParaRPr lang="en-US" sz="800" dirty="0"/>
          </a:p>
        </p:txBody>
      </p:sp>
    </p:spTree>
    <p:extLst>
      <p:ext uri="{BB962C8B-B14F-4D97-AF65-F5344CB8AC3E}">
        <p14:creationId xmlns:p14="http://schemas.microsoft.com/office/powerpoint/2010/main" val="365030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critical system such as a medical system,</a:t>
            </a:r>
            <a:r>
              <a:rPr lang="en-US" baseline="0" dirty="0"/>
              <a:t> aircraft flight control, or network infrastructure are regulated and monitored by the government to protect the public. </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8</a:t>
            </a:fld>
            <a:endParaRPr lang="en-US"/>
          </a:p>
        </p:txBody>
      </p:sp>
    </p:spTree>
    <p:extLst>
      <p:ext uri="{BB962C8B-B14F-4D97-AF65-F5344CB8AC3E}">
        <p14:creationId xmlns:p14="http://schemas.microsoft.com/office/powerpoint/2010/main" val="133536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800" b="1" dirty="0"/>
              <a:t>Question</a:t>
            </a:r>
            <a:r>
              <a:rPr lang="en-US" sz="800" dirty="0"/>
              <a:t>: What “organizational needs” define the choices made when defining a software development process?</a:t>
            </a:r>
          </a:p>
          <a:p>
            <a:pPr>
              <a:lnSpc>
                <a:spcPct val="80000"/>
              </a:lnSpc>
            </a:pPr>
            <a:r>
              <a:rPr lang="en-US" sz="800" b="1" dirty="0"/>
              <a:t>Answer</a:t>
            </a:r>
            <a:r>
              <a:rPr lang="en-US" sz="800" dirty="0"/>
              <a:t>: How critical is the correct operation of the deployed system?</a:t>
            </a:r>
          </a:p>
          <a:p>
            <a:pPr>
              <a:lnSpc>
                <a:spcPct val="80000"/>
              </a:lnSpc>
            </a:pPr>
            <a:endParaRPr lang="en-US" sz="800" dirty="0"/>
          </a:p>
          <a:p>
            <a:pPr>
              <a:lnSpc>
                <a:spcPct val="80000"/>
              </a:lnSpc>
            </a:pPr>
            <a:r>
              <a:rPr lang="en-US" sz="800" b="1" dirty="0"/>
              <a:t>Question</a:t>
            </a:r>
            <a:r>
              <a:rPr lang="en-US" sz="800" dirty="0"/>
              <a:t>: What are examples of critical systems?</a:t>
            </a:r>
          </a:p>
          <a:p>
            <a:pPr>
              <a:lnSpc>
                <a:spcPct val="80000"/>
              </a:lnSpc>
            </a:pPr>
            <a:r>
              <a:rPr lang="en-US" sz="800" b="1" dirty="0"/>
              <a:t>Answer</a:t>
            </a:r>
            <a:r>
              <a:rPr lang="en-US" sz="800" dirty="0"/>
              <a:t>: How catastrophic is a software failure?</a:t>
            </a:r>
          </a:p>
          <a:p>
            <a:pPr lvl="2">
              <a:lnSpc>
                <a:spcPct val="80000"/>
              </a:lnSpc>
            </a:pPr>
            <a:r>
              <a:rPr lang="en-US" sz="800" dirty="0"/>
              <a:t>Software failures that can kill. </a:t>
            </a:r>
          </a:p>
          <a:p>
            <a:pPr lvl="2">
              <a:lnSpc>
                <a:spcPct val="80000"/>
              </a:lnSpc>
            </a:pPr>
            <a:r>
              <a:rPr lang="en-US" sz="800" dirty="0"/>
              <a:t>Software failures that can cost large amounts of money. </a:t>
            </a:r>
          </a:p>
          <a:p>
            <a:pPr lvl="2">
              <a:lnSpc>
                <a:spcPct val="80000"/>
              </a:lnSpc>
            </a:pPr>
            <a:r>
              <a:rPr lang="en-US" sz="800" dirty="0"/>
              <a:t>Software failures that can broadly effect the organization. </a:t>
            </a:r>
          </a:p>
          <a:p>
            <a:pPr>
              <a:lnSpc>
                <a:spcPct val="80000"/>
              </a:lnSpc>
            </a:pPr>
            <a:endParaRPr lang="en-US" sz="800" dirty="0"/>
          </a:p>
          <a:p>
            <a:pPr>
              <a:lnSpc>
                <a:spcPct val="80000"/>
              </a:lnSpc>
            </a:pPr>
            <a:r>
              <a:rPr lang="en-US" sz="800" dirty="0"/>
              <a:t>The more critical the system, the more effort will be placed in ensuring that the system is correct before deployment. (effort == money)</a:t>
            </a:r>
          </a:p>
          <a:p>
            <a:pPr lvl="1">
              <a:lnSpc>
                <a:spcPct val="80000"/>
              </a:lnSpc>
            </a:pPr>
            <a:r>
              <a:rPr lang="en-US" sz="800" dirty="0"/>
              <a:t>More effort in:</a:t>
            </a:r>
          </a:p>
          <a:p>
            <a:pPr lvl="2">
              <a:lnSpc>
                <a:spcPct val="80000"/>
              </a:lnSpc>
            </a:pPr>
            <a:r>
              <a:rPr lang="en-US" sz="800" dirty="0"/>
              <a:t>Understanding the system’s requirements.</a:t>
            </a:r>
          </a:p>
          <a:p>
            <a:pPr lvl="2">
              <a:lnSpc>
                <a:spcPct val="80000"/>
              </a:lnSpc>
            </a:pPr>
            <a:r>
              <a:rPr lang="en-US" sz="800" dirty="0"/>
              <a:t>Ensuring that the design implements the system’s requirements. </a:t>
            </a:r>
          </a:p>
          <a:p>
            <a:pPr lvl="2">
              <a:lnSpc>
                <a:spcPct val="80000"/>
              </a:lnSpc>
            </a:pPr>
            <a:r>
              <a:rPr lang="en-US" sz="800" dirty="0"/>
              <a:t>Ensuring that the constructed system meets the design (and requirements) and is correct.</a:t>
            </a:r>
          </a:p>
          <a:p>
            <a:pPr>
              <a:lnSpc>
                <a:spcPct val="80000"/>
              </a:lnSpc>
            </a:pPr>
            <a:endParaRPr lang="en-US" sz="800" dirty="0"/>
          </a:p>
          <a:p>
            <a:pPr>
              <a:lnSpc>
                <a:spcPct val="80000"/>
              </a:lnSpc>
            </a:pPr>
            <a:r>
              <a:rPr lang="en-US" sz="800" b="1" dirty="0"/>
              <a:t>Question</a:t>
            </a:r>
            <a:r>
              <a:rPr lang="en-US" sz="800" dirty="0"/>
              <a:t>: How does one ensure that the system meets the customer’s requirements?</a:t>
            </a:r>
          </a:p>
          <a:p>
            <a:pPr>
              <a:lnSpc>
                <a:spcPct val="80000"/>
              </a:lnSpc>
            </a:pPr>
            <a:r>
              <a:rPr lang="en-US" sz="800" dirty="0"/>
              <a:t>Carefully record and track the requirements though out the application’s lifecycle.</a:t>
            </a:r>
          </a:p>
          <a:p>
            <a:pPr>
              <a:lnSpc>
                <a:spcPct val="80000"/>
              </a:lnSpc>
            </a:pPr>
            <a:endParaRPr lang="en-US" sz="800" dirty="0"/>
          </a:p>
          <a:p>
            <a:pPr>
              <a:lnSpc>
                <a:spcPct val="80000"/>
              </a:lnSpc>
            </a:pPr>
            <a:r>
              <a:rPr lang="en-US" sz="800" b="1" dirty="0"/>
              <a:t>Question</a:t>
            </a:r>
            <a:r>
              <a:rPr lang="en-US" sz="800" dirty="0"/>
              <a:t>: How does one ensure that the system’s construction is correct?</a:t>
            </a:r>
          </a:p>
          <a:p>
            <a:pPr>
              <a:lnSpc>
                <a:spcPct val="80000"/>
              </a:lnSpc>
            </a:pPr>
            <a:r>
              <a:rPr lang="en-US" sz="800" dirty="0"/>
              <a:t>Test and retest.</a:t>
            </a:r>
          </a:p>
          <a:p>
            <a:pPr>
              <a:lnSpc>
                <a:spcPct val="80000"/>
              </a:lnSpc>
            </a:pPr>
            <a:endParaRPr lang="en-US" sz="800" dirty="0"/>
          </a:p>
          <a:p>
            <a:pPr>
              <a:lnSpc>
                <a:spcPct val="80000"/>
              </a:lnSpc>
            </a:pPr>
            <a:r>
              <a:rPr lang="en-US" sz="800" b="1" dirty="0"/>
              <a:t>Question</a:t>
            </a:r>
            <a:r>
              <a:rPr lang="en-US" sz="800" dirty="0"/>
              <a:t>: Why would an organization choose a less than stringent software development process?</a:t>
            </a:r>
          </a:p>
          <a:p>
            <a:pPr>
              <a:lnSpc>
                <a:spcPct val="80000"/>
              </a:lnSpc>
            </a:pPr>
            <a:r>
              <a:rPr lang="en-US" sz="800" dirty="0"/>
              <a:t>Recall development effort == money</a:t>
            </a:r>
          </a:p>
          <a:p>
            <a:pPr>
              <a:lnSpc>
                <a:spcPct val="80000"/>
              </a:lnSpc>
            </a:pPr>
            <a:r>
              <a:rPr lang="en-US" sz="800" b="1" dirty="0"/>
              <a:t>Reasons</a:t>
            </a:r>
            <a:r>
              <a:rPr lang="en-US" sz="800" dirty="0"/>
              <a:t>:</a:t>
            </a:r>
          </a:p>
          <a:p>
            <a:pPr>
              <a:lnSpc>
                <a:spcPct val="80000"/>
              </a:lnSpc>
            </a:pPr>
            <a:r>
              <a:rPr lang="en-US" sz="800" dirty="0"/>
              <a:t>    - The organization produces the same type of systems over and over.</a:t>
            </a:r>
          </a:p>
          <a:p>
            <a:pPr>
              <a:lnSpc>
                <a:spcPct val="80000"/>
              </a:lnSpc>
            </a:pPr>
            <a:r>
              <a:rPr lang="en-US" sz="800" dirty="0"/>
              <a:t>    - The system is not critical to the business. </a:t>
            </a:r>
          </a:p>
          <a:p>
            <a:pPr>
              <a:lnSpc>
                <a:spcPct val="80000"/>
              </a:lnSpc>
            </a:pPr>
            <a:r>
              <a:rPr lang="en-US" sz="800" dirty="0"/>
              <a:t>    - The scope is of the requirements is small and can be implemented by a small development team (1-3 developers). </a:t>
            </a:r>
          </a:p>
          <a:p>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9</a:t>
            </a:fld>
            <a:endParaRPr lang="en-US"/>
          </a:p>
        </p:txBody>
      </p:sp>
    </p:spTree>
    <p:extLst>
      <p:ext uri="{BB962C8B-B14F-4D97-AF65-F5344CB8AC3E}">
        <p14:creationId xmlns:p14="http://schemas.microsoft.com/office/powerpoint/2010/main" val="40078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dirty="0"/>
              <a:t>1. UP is described in the book: “</a:t>
            </a:r>
            <a:r>
              <a:rPr lang="en-US" sz="1200" kern="1200" dirty="0">
                <a:solidFill>
                  <a:schemeClr val="tx1"/>
                </a:solidFill>
                <a:effectLst/>
                <a:latin typeface="Arial" charset="0"/>
                <a:ea typeface="+mn-ea"/>
                <a:cs typeface="+mn-cs"/>
              </a:rPr>
              <a:t>Applying UML and Patterns: An Introduction to Object-Oriented Analysis and Design and Iterative Development”</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by Craig </a:t>
            </a:r>
            <a:r>
              <a:rPr lang="en-US" sz="1200" kern="1200" dirty="0" err="1">
                <a:solidFill>
                  <a:schemeClr val="tx1"/>
                </a:solidFill>
                <a:effectLst/>
                <a:latin typeface="Arial" charset="0"/>
                <a:ea typeface="+mn-ea"/>
                <a:cs typeface="+mn-cs"/>
              </a:rPr>
              <a:t>Larman</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12</a:t>
            </a:fld>
            <a:endParaRPr lang="en-US"/>
          </a:p>
        </p:txBody>
      </p:sp>
    </p:spTree>
    <p:extLst>
      <p:ext uri="{BB962C8B-B14F-4D97-AF65-F5344CB8AC3E}">
        <p14:creationId xmlns:p14="http://schemas.microsoft.com/office/powerpoint/2010/main" val="24154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 Little, Code a Little, Test a Little”</a:t>
            </a:r>
          </a:p>
        </p:txBody>
      </p:sp>
      <p:sp>
        <p:nvSpPr>
          <p:cNvPr id="4" name="Slide Number Placeholder 3"/>
          <p:cNvSpPr>
            <a:spLocks noGrp="1"/>
          </p:cNvSpPr>
          <p:nvPr>
            <p:ph type="sldNum" sz="quarter" idx="10"/>
          </p:nvPr>
        </p:nvSpPr>
        <p:spPr/>
        <p:txBody>
          <a:bodyPr/>
          <a:lstStyle/>
          <a:p>
            <a:fld id="{F0B39C18-CBE5-4B33-A3EA-88F07F2F197A}" type="slidenum">
              <a:rPr lang="en-US" smtClean="0"/>
              <a:pPr/>
              <a:t>13</a:t>
            </a:fld>
            <a:endParaRPr lang="en-US"/>
          </a:p>
        </p:txBody>
      </p:sp>
    </p:spTree>
    <p:extLst>
      <p:ext uri="{BB962C8B-B14F-4D97-AF65-F5344CB8AC3E}">
        <p14:creationId xmlns:p14="http://schemas.microsoft.com/office/powerpoint/2010/main" val="4018752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UP</a:t>
            </a:r>
            <a:r>
              <a:rPr lang="en-US" baseline="0" dirty="0"/>
              <a:t> Workflow have the same meaning as Phases in a Waterfall Process. Each iteration executes these UP Workflows. </a:t>
            </a:r>
            <a:endParaRPr lang="en-US" dirty="0"/>
          </a:p>
        </p:txBody>
      </p:sp>
      <p:sp>
        <p:nvSpPr>
          <p:cNvPr id="4" name="Slide Number Placeholder 3"/>
          <p:cNvSpPr>
            <a:spLocks noGrp="1"/>
          </p:cNvSpPr>
          <p:nvPr>
            <p:ph type="sldNum" sz="quarter" idx="10"/>
          </p:nvPr>
        </p:nvSpPr>
        <p:spPr/>
        <p:txBody>
          <a:bodyPr/>
          <a:lstStyle/>
          <a:p>
            <a:fld id="{F0B39C18-CBE5-4B33-A3EA-88F07F2F197A}" type="slidenum">
              <a:rPr lang="en-US" smtClean="0"/>
              <a:pPr/>
              <a:t>14</a:t>
            </a:fld>
            <a:endParaRPr lang="en-US"/>
          </a:p>
        </p:txBody>
      </p:sp>
    </p:spTree>
    <p:extLst>
      <p:ext uri="{BB962C8B-B14F-4D97-AF65-F5344CB8AC3E}">
        <p14:creationId xmlns:p14="http://schemas.microsoft.com/office/powerpoint/2010/main" val="1465349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a:xfrm>
            <a:off x="914400" y="1524000"/>
            <a:ext cx="7623175" cy="1752600"/>
          </a:xfrm>
        </p:spPr>
        <p:txBody>
          <a:bodyPr/>
          <a:lstStyle>
            <a:lvl1pPr>
              <a:defRPr sz="4000"/>
            </a:lvl1pPr>
          </a:lstStyle>
          <a:p>
            <a:pPr lvl="0"/>
            <a:r>
              <a:rPr lang="en-US" altLang="en-US" noProof="0"/>
              <a:t>Click to edit Master title style</a:t>
            </a:r>
          </a:p>
        </p:txBody>
      </p:sp>
      <p:sp>
        <p:nvSpPr>
          <p:cNvPr id="2253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100"/>
            </a:lvl1pPr>
          </a:lstStyle>
          <a:p>
            <a:pPr lvl="0"/>
            <a:r>
              <a:rPr lang="en-US" altLang="en-US" noProof="0"/>
              <a:t>Click to edit Master subtitle style</a:t>
            </a:r>
          </a:p>
        </p:txBody>
      </p:sp>
      <p:sp>
        <p:nvSpPr>
          <p:cNvPr id="22532" name="Rectangle 4"/>
          <p:cNvSpPr>
            <a:spLocks noGrp="1" noChangeArrowheads="1"/>
          </p:cNvSpPr>
          <p:nvPr>
            <p:ph type="dt" sz="half" idx="2"/>
          </p:nvPr>
        </p:nvSpPr>
        <p:spPr>
          <a:xfrm>
            <a:off x="457200" y="6248400"/>
            <a:ext cx="2362200" cy="457200"/>
          </a:xfrm>
        </p:spPr>
        <p:txBody>
          <a:bodyPr/>
          <a:lstStyle>
            <a:lvl1pPr>
              <a:defRPr/>
            </a:lvl1pPr>
          </a:lstStyle>
          <a:p>
            <a:r>
              <a:rPr lang="en-US"/>
              <a:t>CS 3354 Software Engineering</a:t>
            </a:r>
            <a:endParaRPr lang="en-US" altLang="en-US"/>
          </a:p>
        </p:txBody>
      </p:sp>
      <p:sp>
        <p:nvSpPr>
          <p:cNvPr id="22533" name="Rectangle 5"/>
          <p:cNvSpPr>
            <a:spLocks noGrp="1" noChangeArrowheads="1"/>
          </p:cNvSpPr>
          <p:nvPr>
            <p:ph type="ftr" sz="quarter" idx="3"/>
          </p:nvPr>
        </p:nvSpPr>
        <p:spPr>
          <a:xfrm>
            <a:off x="3124200" y="6243638"/>
            <a:ext cx="2895600" cy="457200"/>
          </a:xfrm>
        </p:spPr>
        <p:txBody>
          <a:bodyPr/>
          <a:lstStyle>
            <a:lvl1pPr>
              <a:defRPr/>
            </a:lvl1pPr>
          </a:lstStyle>
          <a:p>
            <a:r>
              <a:rPr lang="en-US" altLang="en-US"/>
              <a:t>Michael Christiansen</a:t>
            </a:r>
          </a:p>
        </p:txBody>
      </p:sp>
      <p:sp>
        <p:nvSpPr>
          <p:cNvPr id="22534" name="Rectangle 6"/>
          <p:cNvSpPr>
            <a:spLocks noGrp="1" noChangeArrowheads="1"/>
          </p:cNvSpPr>
          <p:nvPr>
            <p:ph type="sldNum" sz="quarter" idx="4"/>
          </p:nvPr>
        </p:nvSpPr>
        <p:spPr/>
        <p:txBody>
          <a:bodyPr/>
          <a:lstStyle>
            <a:lvl1pPr>
              <a:defRPr/>
            </a:lvl1pPr>
          </a:lstStyle>
          <a:p>
            <a:fld id="{928C1265-1B59-405B-971B-9C18D7BC9A2C}" type="slidenum">
              <a:rPr lang="en-US" altLang="en-US"/>
              <a:pPr/>
              <a:t>‹#›</a:t>
            </a:fld>
            <a:endParaRPr lang="en-US" altLang="en-US"/>
          </a:p>
        </p:txBody>
      </p:sp>
      <p:sp>
        <p:nvSpPr>
          <p:cNvPr id="22535"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536"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CS 3354 Software Engineering</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Michael Christiansen</a:t>
            </a:r>
          </a:p>
        </p:txBody>
      </p:sp>
      <p:sp>
        <p:nvSpPr>
          <p:cNvPr id="6" name="Slide Number Placeholder 5"/>
          <p:cNvSpPr>
            <a:spLocks noGrp="1"/>
          </p:cNvSpPr>
          <p:nvPr>
            <p:ph type="sldNum" sz="quarter" idx="12"/>
          </p:nvPr>
        </p:nvSpPr>
        <p:spPr/>
        <p:txBody>
          <a:bodyPr/>
          <a:lstStyle>
            <a:lvl1pPr>
              <a:defRPr/>
            </a:lvl1pPr>
          </a:lstStyle>
          <a:p>
            <a:fld id="{F2D2E4E8-5629-4E0C-8D5C-79AEB71565C0}" type="slidenum">
              <a:rPr lang="en-US" altLang="en-US"/>
              <a:pPr/>
              <a:t>‹#›</a:t>
            </a:fld>
            <a:endParaRPr lang="en-US" altLang="en-US"/>
          </a:p>
        </p:txBody>
      </p:sp>
    </p:spTree>
    <p:extLst>
      <p:ext uri="{BB962C8B-B14F-4D97-AF65-F5344CB8AC3E}">
        <p14:creationId xmlns:p14="http://schemas.microsoft.com/office/powerpoint/2010/main" val="13862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61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CS 3354 Software Engineering</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Michael Christiansen</a:t>
            </a:r>
          </a:p>
        </p:txBody>
      </p:sp>
      <p:sp>
        <p:nvSpPr>
          <p:cNvPr id="6" name="Slide Number Placeholder 5"/>
          <p:cNvSpPr>
            <a:spLocks noGrp="1"/>
          </p:cNvSpPr>
          <p:nvPr>
            <p:ph type="sldNum" sz="quarter" idx="12"/>
          </p:nvPr>
        </p:nvSpPr>
        <p:spPr/>
        <p:txBody>
          <a:bodyPr/>
          <a:lstStyle>
            <a:lvl1pPr>
              <a:defRPr/>
            </a:lvl1pPr>
          </a:lstStyle>
          <a:p>
            <a:fld id="{15A2F077-D047-44D5-9C88-58E8881CF873}" type="slidenum">
              <a:rPr lang="en-US" altLang="en-US"/>
              <a:pPr/>
              <a:t>‹#›</a:t>
            </a:fld>
            <a:endParaRPr lang="en-US" altLang="en-US"/>
          </a:p>
        </p:txBody>
      </p:sp>
    </p:spTree>
    <p:extLst>
      <p:ext uri="{BB962C8B-B14F-4D97-AF65-F5344CB8AC3E}">
        <p14:creationId xmlns:p14="http://schemas.microsoft.com/office/powerpoint/2010/main" val="1678198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CS 3354 Software Engineering</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Michael Christiansen</a:t>
            </a:r>
          </a:p>
        </p:txBody>
      </p:sp>
      <p:sp>
        <p:nvSpPr>
          <p:cNvPr id="6" name="Slide Number Placeholder 5"/>
          <p:cNvSpPr>
            <a:spLocks noGrp="1"/>
          </p:cNvSpPr>
          <p:nvPr>
            <p:ph type="sldNum" sz="quarter" idx="12"/>
          </p:nvPr>
        </p:nvSpPr>
        <p:spPr/>
        <p:txBody>
          <a:bodyPr/>
          <a:lstStyle>
            <a:lvl1pPr>
              <a:defRPr/>
            </a:lvl1pPr>
          </a:lstStyle>
          <a:p>
            <a:fld id="{157F5120-D2D6-49F2-A318-4DE14DC28680}" type="slidenum">
              <a:rPr lang="en-US" altLang="en-US"/>
              <a:pPr/>
              <a:t>‹#›</a:t>
            </a:fld>
            <a:endParaRPr lang="en-US" altLang="en-US"/>
          </a:p>
        </p:txBody>
      </p:sp>
    </p:spTree>
    <p:extLst>
      <p:ext uri="{BB962C8B-B14F-4D97-AF65-F5344CB8AC3E}">
        <p14:creationId xmlns:p14="http://schemas.microsoft.com/office/powerpoint/2010/main" val="3492706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CS 3354 Software Engineering</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Michael Christiansen</a:t>
            </a:r>
          </a:p>
        </p:txBody>
      </p:sp>
      <p:sp>
        <p:nvSpPr>
          <p:cNvPr id="6" name="Slide Number Placeholder 5"/>
          <p:cNvSpPr>
            <a:spLocks noGrp="1"/>
          </p:cNvSpPr>
          <p:nvPr>
            <p:ph type="sldNum" sz="quarter" idx="12"/>
          </p:nvPr>
        </p:nvSpPr>
        <p:spPr/>
        <p:txBody>
          <a:bodyPr/>
          <a:lstStyle>
            <a:lvl1pPr>
              <a:defRPr/>
            </a:lvl1pPr>
          </a:lstStyle>
          <a:p>
            <a:fld id="{4796F958-13A9-4AD9-9894-A83934A322A0}" type="slidenum">
              <a:rPr lang="en-US" altLang="en-US"/>
              <a:pPr/>
              <a:t>‹#›</a:t>
            </a:fld>
            <a:endParaRPr lang="en-US" altLang="en-US"/>
          </a:p>
        </p:txBody>
      </p:sp>
    </p:spTree>
    <p:extLst>
      <p:ext uri="{BB962C8B-B14F-4D97-AF65-F5344CB8AC3E}">
        <p14:creationId xmlns:p14="http://schemas.microsoft.com/office/powerpoint/2010/main" val="371898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CS 3354 Software Engineering</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Michael Christiansen</a:t>
            </a:r>
          </a:p>
        </p:txBody>
      </p:sp>
      <p:sp>
        <p:nvSpPr>
          <p:cNvPr id="7" name="Slide Number Placeholder 6"/>
          <p:cNvSpPr>
            <a:spLocks noGrp="1"/>
          </p:cNvSpPr>
          <p:nvPr>
            <p:ph type="sldNum" sz="quarter" idx="12"/>
          </p:nvPr>
        </p:nvSpPr>
        <p:spPr/>
        <p:txBody>
          <a:bodyPr/>
          <a:lstStyle>
            <a:lvl1pPr>
              <a:defRPr/>
            </a:lvl1pPr>
          </a:lstStyle>
          <a:p>
            <a:fld id="{7C8EB366-73BA-4CA1-978E-DFC78E495409}" type="slidenum">
              <a:rPr lang="en-US" altLang="en-US"/>
              <a:pPr/>
              <a:t>‹#›</a:t>
            </a:fld>
            <a:endParaRPr lang="en-US" altLang="en-US"/>
          </a:p>
        </p:txBody>
      </p:sp>
    </p:spTree>
    <p:extLst>
      <p:ext uri="{BB962C8B-B14F-4D97-AF65-F5344CB8AC3E}">
        <p14:creationId xmlns:p14="http://schemas.microsoft.com/office/powerpoint/2010/main" val="24150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CS 3354 Software Engineering</a:t>
            </a:r>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Michael Christiansen</a:t>
            </a:r>
          </a:p>
        </p:txBody>
      </p:sp>
      <p:sp>
        <p:nvSpPr>
          <p:cNvPr id="9" name="Slide Number Placeholder 8"/>
          <p:cNvSpPr>
            <a:spLocks noGrp="1"/>
          </p:cNvSpPr>
          <p:nvPr>
            <p:ph type="sldNum" sz="quarter" idx="12"/>
          </p:nvPr>
        </p:nvSpPr>
        <p:spPr/>
        <p:txBody>
          <a:bodyPr/>
          <a:lstStyle>
            <a:lvl1pPr>
              <a:defRPr/>
            </a:lvl1pPr>
          </a:lstStyle>
          <a:p>
            <a:fld id="{75FE1A7D-993E-4D8A-BE67-85312D2EE5DE}" type="slidenum">
              <a:rPr lang="en-US" altLang="en-US"/>
              <a:pPr/>
              <a:t>‹#›</a:t>
            </a:fld>
            <a:endParaRPr lang="en-US" altLang="en-US"/>
          </a:p>
        </p:txBody>
      </p:sp>
    </p:spTree>
    <p:extLst>
      <p:ext uri="{BB962C8B-B14F-4D97-AF65-F5344CB8AC3E}">
        <p14:creationId xmlns:p14="http://schemas.microsoft.com/office/powerpoint/2010/main" val="292643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CS 3354 Software Engineering</a:t>
            </a:r>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Michael Christiansen</a:t>
            </a:r>
          </a:p>
        </p:txBody>
      </p:sp>
      <p:sp>
        <p:nvSpPr>
          <p:cNvPr id="5" name="Slide Number Placeholder 4"/>
          <p:cNvSpPr>
            <a:spLocks noGrp="1"/>
          </p:cNvSpPr>
          <p:nvPr>
            <p:ph type="sldNum" sz="quarter" idx="12"/>
          </p:nvPr>
        </p:nvSpPr>
        <p:spPr/>
        <p:txBody>
          <a:bodyPr/>
          <a:lstStyle>
            <a:lvl1pPr>
              <a:defRPr/>
            </a:lvl1pPr>
          </a:lstStyle>
          <a:p>
            <a:fld id="{FC7EA6E4-7BE8-4877-951C-E34125E9D349}" type="slidenum">
              <a:rPr lang="en-US" altLang="en-US"/>
              <a:pPr/>
              <a:t>‹#›</a:t>
            </a:fld>
            <a:endParaRPr lang="en-US" altLang="en-US"/>
          </a:p>
        </p:txBody>
      </p:sp>
    </p:spTree>
    <p:extLst>
      <p:ext uri="{BB962C8B-B14F-4D97-AF65-F5344CB8AC3E}">
        <p14:creationId xmlns:p14="http://schemas.microsoft.com/office/powerpoint/2010/main" val="36849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CS 3354 Software Engineering</a:t>
            </a:r>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Michael Christiansen</a:t>
            </a:r>
          </a:p>
        </p:txBody>
      </p:sp>
      <p:sp>
        <p:nvSpPr>
          <p:cNvPr id="4" name="Slide Number Placeholder 3"/>
          <p:cNvSpPr>
            <a:spLocks noGrp="1"/>
          </p:cNvSpPr>
          <p:nvPr>
            <p:ph type="sldNum" sz="quarter" idx="12"/>
          </p:nvPr>
        </p:nvSpPr>
        <p:spPr/>
        <p:txBody>
          <a:bodyPr/>
          <a:lstStyle>
            <a:lvl1pPr>
              <a:defRPr/>
            </a:lvl1pPr>
          </a:lstStyle>
          <a:p>
            <a:fld id="{3BE6763F-854A-49B5-8C37-BC9412161C14}" type="slidenum">
              <a:rPr lang="en-US" altLang="en-US"/>
              <a:pPr/>
              <a:t>‹#›</a:t>
            </a:fld>
            <a:endParaRPr lang="en-US" altLang="en-US"/>
          </a:p>
        </p:txBody>
      </p:sp>
    </p:spTree>
    <p:extLst>
      <p:ext uri="{BB962C8B-B14F-4D97-AF65-F5344CB8AC3E}">
        <p14:creationId xmlns:p14="http://schemas.microsoft.com/office/powerpoint/2010/main" val="75559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CS 3354 Software Engineering</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Michael Christiansen</a:t>
            </a:r>
          </a:p>
        </p:txBody>
      </p:sp>
      <p:sp>
        <p:nvSpPr>
          <p:cNvPr id="7" name="Slide Number Placeholder 6"/>
          <p:cNvSpPr>
            <a:spLocks noGrp="1"/>
          </p:cNvSpPr>
          <p:nvPr>
            <p:ph type="sldNum" sz="quarter" idx="12"/>
          </p:nvPr>
        </p:nvSpPr>
        <p:spPr/>
        <p:txBody>
          <a:bodyPr/>
          <a:lstStyle>
            <a:lvl1pPr>
              <a:defRPr/>
            </a:lvl1pPr>
          </a:lstStyle>
          <a:p>
            <a:fld id="{82E67D98-818A-4B51-A8E5-4F5F17B1B8AE}" type="slidenum">
              <a:rPr lang="en-US" altLang="en-US"/>
              <a:pPr/>
              <a:t>‹#›</a:t>
            </a:fld>
            <a:endParaRPr lang="en-US" altLang="en-US"/>
          </a:p>
        </p:txBody>
      </p:sp>
    </p:spTree>
    <p:extLst>
      <p:ext uri="{BB962C8B-B14F-4D97-AF65-F5344CB8AC3E}">
        <p14:creationId xmlns:p14="http://schemas.microsoft.com/office/powerpoint/2010/main" val="2186816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CS 3354 Software Engineering</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Michael Christiansen</a:t>
            </a:r>
          </a:p>
        </p:txBody>
      </p:sp>
      <p:sp>
        <p:nvSpPr>
          <p:cNvPr id="7" name="Slide Number Placeholder 6"/>
          <p:cNvSpPr>
            <a:spLocks noGrp="1"/>
          </p:cNvSpPr>
          <p:nvPr>
            <p:ph type="sldNum" sz="quarter" idx="12"/>
          </p:nvPr>
        </p:nvSpPr>
        <p:spPr/>
        <p:txBody>
          <a:bodyPr/>
          <a:lstStyle>
            <a:lvl1pPr>
              <a:defRPr/>
            </a:lvl1pPr>
          </a:lstStyle>
          <a:p>
            <a:fld id="{616C9025-85FA-4A9B-B8C3-C0F7DF7A8E6E}" type="slidenum">
              <a:rPr lang="en-US" altLang="en-US"/>
              <a:pPr/>
              <a:t>‹#›</a:t>
            </a:fld>
            <a:endParaRPr lang="en-US" altLang="en-US"/>
          </a:p>
        </p:txBody>
      </p:sp>
    </p:spTree>
    <p:extLst>
      <p:ext uri="{BB962C8B-B14F-4D97-AF65-F5344CB8AC3E}">
        <p14:creationId xmlns:p14="http://schemas.microsoft.com/office/powerpoint/2010/main" val="141512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457200" y="304800"/>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150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1508"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r>
              <a:rPr lang="en-US"/>
              <a:t>CS 3354 Software Engineering</a:t>
            </a:r>
            <a:endParaRPr lang="en-US" altLang="en-US"/>
          </a:p>
        </p:txBody>
      </p:sp>
      <p:sp>
        <p:nvSpPr>
          <p:cNvPr id="2150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r>
              <a:rPr lang="en-US" altLang="en-US"/>
              <a:t>Michael Christiansen</a:t>
            </a:r>
          </a:p>
        </p:txBody>
      </p:sp>
      <p:sp>
        <p:nvSpPr>
          <p:cNvPr id="21510"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Garamond" pitchFamily="18" charset="0"/>
              </a:defRPr>
            </a:lvl1pPr>
          </a:lstStyle>
          <a:p>
            <a:fld id="{14DB52E7-0116-4010-9F54-255160E3CD9B}" type="slidenum">
              <a:rPr lang="en-US" altLang="en-US"/>
              <a:pPr/>
              <a:t>‹#›</a:t>
            </a:fld>
            <a:endParaRPr lang="en-US" altLang="en-US"/>
          </a:p>
        </p:txBody>
      </p:sp>
      <p:sp>
        <p:nvSpPr>
          <p:cNvPr id="21511"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1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p:txStyles>
    <p:titleStyle>
      <a:lvl1pPr algn="l" rtl="0" fontAlgn="base">
        <a:spcBef>
          <a:spcPct val="0"/>
        </a:spcBef>
        <a:spcAft>
          <a:spcPct val="0"/>
        </a:spcAft>
        <a:defRPr sz="3200">
          <a:solidFill>
            <a:schemeClr val="tx1"/>
          </a:solidFill>
          <a:latin typeface="+mj-lt"/>
          <a:ea typeface="+mj-ea"/>
          <a:cs typeface="+mj-cs"/>
        </a:defRPr>
      </a:lvl1pPr>
      <a:lvl2pPr algn="l" rtl="0" fontAlgn="base">
        <a:spcBef>
          <a:spcPct val="0"/>
        </a:spcBef>
        <a:spcAft>
          <a:spcPct val="0"/>
        </a:spcAft>
        <a:defRPr sz="3200">
          <a:solidFill>
            <a:schemeClr val="tx1"/>
          </a:solidFill>
          <a:latin typeface="Arial" charset="0"/>
        </a:defRPr>
      </a:lvl2pPr>
      <a:lvl3pPr algn="l" rtl="0" fontAlgn="base">
        <a:spcBef>
          <a:spcPct val="0"/>
        </a:spcBef>
        <a:spcAft>
          <a:spcPct val="0"/>
        </a:spcAft>
        <a:defRPr sz="3200">
          <a:solidFill>
            <a:schemeClr val="tx1"/>
          </a:solidFill>
          <a:latin typeface="Arial" charset="0"/>
        </a:defRPr>
      </a:lvl3pPr>
      <a:lvl4pPr algn="l" rtl="0" fontAlgn="base">
        <a:spcBef>
          <a:spcPct val="0"/>
        </a:spcBef>
        <a:spcAft>
          <a:spcPct val="0"/>
        </a:spcAft>
        <a:defRPr sz="3200">
          <a:solidFill>
            <a:schemeClr val="tx1"/>
          </a:solidFill>
          <a:latin typeface="Arial" charset="0"/>
        </a:defRPr>
      </a:lvl4pPr>
      <a:lvl5pPr algn="l" rtl="0" fontAlgn="base">
        <a:spcBef>
          <a:spcPct val="0"/>
        </a:spcBef>
        <a:spcAft>
          <a:spcPct val="0"/>
        </a:spcAft>
        <a:defRPr sz="3200">
          <a:solidFill>
            <a:schemeClr val="tx1"/>
          </a:solidFill>
          <a:latin typeface="Arial" charset="0"/>
        </a:defRPr>
      </a:lvl5pPr>
      <a:lvl6pPr marL="457200" algn="l" rtl="0" fontAlgn="base">
        <a:spcBef>
          <a:spcPct val="0"/>
        </a:spcBef>
        <a:spcAft>
          <a:spcPct val="0"/>
        </a:spcAft>
        <a:defRPr sz="3200">
          <a:solidFill>
            <a:schemeClr val="tx1"/>
          </a:solidFill>
          <a:latin typeface="Arial" charset="0"/>
        </a:defRPr>
      </a:lvl6pPr>
      <a:lvl7pPr marL="914400" algn="l" rtl="0" fontAlgn="base">
        <a:spcBef>
          <a:spcPct val="0"/>
        </a:spcBef>
        <a:spcAft>
          <a:spcPct val="0"/>
        </a:spcAft>
        <a:defRPr sz="3200">
          <a:solidFill>
            <a:schemeClr val="tx1"/>
          </a:solidFill>
          <a:latin typeface="Arial" charset="0"/>
        </a:defRPr>
      </a:lvl7pPr>
      <a:lvl8pPr marL="1371600" algn="l" rtl="0" fontAlgn="base">
        <a:spcBef>
          <a:spcPct val="0"/>
        </a:spcBef>
        <a:spcAft>
          <a:spcPct val="0"/>
        </a:spcAft>
        <a:defRPr sz="3200">
          <a:solidFill>
            <a:schemeClr val="tx1"/>
          </a:solidFill>
          <a:latin typeface="Arial" charset="0"/>
        </a:defRPr>
      </a:lvl8pPr>
      <a:lvl9pPr marL="1828800" algn="l" rtl="0" fontAlgn="base">
        <a:spcBef>
          <a:spcPct val="0"/>
        </a:spcBef>
        <a:spcAft>
          <a:spcPct val="0"/>
        </a:spcAft>
        <a:defRPr sz="3200">
          <a:solidFill>
            <a:schemeClr val="tx1"/>
          </a:solidFill>
          <a:latin typeface="Arial"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2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0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ww.tutorialspoint.com/cmmi/cmmi-maturity-levels.htm"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524000"/>
            <a:ext cx="8229600" cy="2133600"/>
          </a:xfrm>
        </p:spPr>
        <p:txBody>
          <a:bodyPr/>
          <a:lstStyle/>
          <a:p>
            <a:r>
              <a:rPr lang="en-US" sz="3600" dirty="0"/>
              <a:t>The Prescriptive </a:t>
            </a:r>
            <a:br>
              <a:rPr lang="en-US" sz="3600" dirty="0"/>
            </a:br>
            <a:r>
              <a:rPr lang="en-US" sz="3600" dirty="0"/>
              <a:t>Software Development Process</a:t>
            </a:r>
          </a:p>
        </p:txBody>
      </p:sp>
      <p:sp>
        <p:nvSpPr>
          <p:cNvPr id="2051" name="Rectangle 3"/>
          <p:cNvSpPr>
            <a:spLocks noGrp="1" noChangeArrowheads="1"/>
          </p:cNvSpPr>
          <p:nvPr>
            <p:ph type="subTitle" idx="1"/>
          </p:nvPr>
        </p:nvSpPr>
        <p:spPr/>
        <p:txBody>
          <a:bodyPr/>
          <a:lstStyle/>
          <a:p>
            <a:r>
              <a:rPr lang="en-US" dirty="0"/>
              <a:t>Chapter 3</a:t>
            </a:r>
          </a:p>
        </p:txBody>
      </p:sp>
      <p:sp>
        <p:nvSpPr>
          <p:cNvPr id="4" name="Rectangle 4"/>
          <p:cNvSpPr>
            <a:spLocks noGrp="1" noChangeArrowheads="1"/>
          </p:cNvSpPr>
          <p:nvPr>
            <p:ph type="dt" sz="half" idx="2"/>
          </p:nvPr>
        </p:nvSpPr>
        <p:spPr/>
        <p:txBody>
          <a:bodyPr/>
          <a:lstStyle/>
          <a:p>
            <a:r>
              <a:rPr lang="en-US"/>
              <a:t>CS 3354 Software Engineering</a:t>
            </a:r>
            <a:endParaRPr lang="en-US" altLang="en-US"/>
          </a:p>
        </p:txBody>
      </p:sp>
      <p:sp>
        <p:nvSpPr>
          <p:cNvPr id="6" name="Rectangle 6"/>
          <p:cNvSpPr>
            <a:spLocks noGrp="1" noChangeArrowheads="1"/>
          </p:cNvSpPr>
          <p:nvPr>
            <p:ph type="sldNum" sz="quarter" idx="4"/>
          </p:nvPr>
        </p:nvSpPr>
        <p:spPr/>
        <p:txBody>
          <a:bodyPr/>
          <a:lstStyle/>
          <a:p>
            <a:fld id="{ECD0FF8E-D838-4E51-AC78-289C07346420}" type="slidenum">
              <a:rPr lang="en-US" altLang="en-US"/>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304800"/>
            <a:ext cx="8534400" cy="1139825"/>
          </a:xfrm>
        </p:spPr>
        <p:txBody>
          <a:bodyPr/>
          <a:lstStyle/>
          <a:p>
            <a:r>
              <a:rPr lang="en-US" dirty="0"/>
              <a:t>Selecting a process is a Trade-off of </a:t>
            </a:r>
            <a:br>
              <a:rPr lang="en-US" dirty="0"/>
            </a:br>
            <a:r>
              <a:rPr lang="en-US" dirty="0"/>
              <a:t>Different Types of Expenses</a:t>
            </a:r>
          </a:p>
        </p:txBody>
      </p:sp>
      <p:sp>
        <p:nvSpPr>
          <p:cNvPr id="100355" name="Rectangle 3"/>
          <p:cNvSpPr>
            <a:spLocks noGrp="1" noChangeArrowheads="1"/>
          </p:cNvSpPr>
          <p:nvPr>
            <p:ph type="body" idx="1"/>
          </p:nvPr>
        </p:nvSpPr>
        <p:spPr>
          <a:xfrm>
            <a:off x="457200" y="1600200"/>
            <a:ext cx="8382000" cy="4530725"/>
          </a:xfrm>
        </p:spPr>
        <p:txBody>
          <a:bodyPr/>
          <a:lstStyle/>
          <a:p>
            <a:r>
              <a:rPr lang="en-US" dirty="0"/>
              <a:t>The more detailed and demanding the process, the more expensive it will be to follow.</a:t>
            </a:r>
          </a:p>
          <a:p>
            <a:pPr lvl="1"/>
            <a:r>
              <a:rPr lang="en-US" dirty="0"/>
              <a:t>More time (money) and effort will be needed to produce and maintain the artifacts to the level of detail dictated by the process. </a:t>
            </a:r>
          </a:p>
          <a:p>
            <a:pPr lvl="1"/>
            <a:endParaRPr lang="en-US" dirty="0"/>
          </a:p>
          <a:p>
            <a:r>
              <a:rPr lang="en-US" dirty="0"/>
              <a:t>But not following a process has its own expenses. </a:t>
            </a:r>
          </a:p>
          <a:p>
            <a:pPr lvl="1"/>
            <a:r>
              <a:rPr lang="en-US" dirty="0"/>
              <a:t>The cost of a system failure i.e., system criticality. </a:t>
            </a:r>
          </a:p>
          <a:p>
            <a:pPr lvl="1"/>
            <a:r>
              <a:rPr lang="en-US" dirty="0"/>
              <a:t>The cost of </a:t>
            </a:r>
            <a:r>
              <a:rPr lang="en-US" u="sng" dirty="0"/>
              <a:t>not</a:t>
            </a:r>
            <a:r>
              <a:rPr lang="en-US" dirty="0"/>
              <a:t> delivering the system on-time and in-budget.</a:t>
            </a:r>
          </a:p>
          <a:p>
            <a:pPr lvl="1"/>
            <a:r>
              <a:rPr lang="en-US" dirty="0"/>
              <a:t>The cost of maintaining an unreliable, bug-ridden system. </a:t>
            </a:r>
          </a:p>
          <a:p>
            <a:pPr lvl="1"/>
            <a:r>
              <a:rPr lang="en-US" dirty="0"/>
              <a:t>The cost of extending a poorly designed system with new features.</a:t>
            </a:r>
          </a:p>
          <a:p>
            <a:pPr lvl="1"/>
            <a:r>
              <a:rPr lang="en-US" dirty="0"/>
              <a:t>The cost of delivering a system that users do not find useful.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EB28D8AF-267A-4558-93E5-9EECEB7127C7}" type="slidenum">
              <a:rPr lang="en-US" altLang="en-US" smtClean="0"/>
              <a:pPr/>
              <a:t>10</a:t>
            </a:fld>
            <a:endParaRPr lang="en-US" altLang="en-US"/>
          </a:p>
        </p:txBody>
      </p:sp>
    </p:spTree>
    <p:extLst>
      <p:ext uri="{BB962C8B-B14F-4D97-AF65-F5344CB8AC3E}">
        <p14:creationId xmlns:p14="http://schemas.microsoft.com/office/powerpoint/2010/main" val="58449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a:t>Tradeoff: The cost of eliminating all errors vs. The cost of recovering from failure</a:t>
            </a:r>
          </a:p>
        </p:txBody>
      </p:sp>
      <p:sp>
        <p:nvSpPr>
          <p:cNvPr id="101379" name="Rectangle 3"/>
          <p:cNvSpPr>
            <a:spLocks noGrp="1" noChangeArrowheads="1"/>
          </p:cNvSpPr>
          <p:nvPr>
            <p:ph type="body" idx="1"/>
          </p:nvPr>
        </p:nvSpPr>
        <p:spPr>
          <a:xfrm>
            <a:off x="457200" y="1600200"/>
            <a:ext cx="8458200" cy="4530725"/>
          </a:xfrm>
        </p:spPr>
        <p:txBody>
          <a:bodyPr/>
          <a:lstStyle/>
          <a:p>
            <a:r>
              <a:rPr lang="en-US" dirty="0"/>
              <a:t>Systems where errors cause a minor inconvenience.</a:t>
            </a:r>
          </a:p>
          <a:p>
            <a:pPr lvl="1"/>
            <a:r>
              <a:rPr lang="en-US" dirty="0"/>
              <a:t>It may be acceptable for the application to operate correctly 99.9% of the time and if it fails the enterprise’s exposure to a loss is small.</a:t>
            </a:r>
          </a:p>
          <a:p>
            <a:pPr lvl="1"/>
            <a:r>
              <a:rPr lang="en-US" dirty="0"/>
              <a:t>This organization may be willing to practice a less demanding, less expensive process. </a:t>
            </a:r>
          </a:p>
          <a:p>
            <a:pPr lvl="1"/>
            <a:endParaRPr lang="en-US" dirty="0"/>
          </a:p>
          <a:p>
            <a:r>
              <a:rPr lang="en-US" dirty="0"/>
              <a:t>Systems whose failures can cause </a:t>
            </a:r>
            <a:r>
              <a:rPr lang="en-US" u="sng" dirty="0"/>
              <a:t>major revenue losses</a:t>
            </a:r>
            <a:r>
              <a:rPr lang="en-US" dirty="0"/>
              <a:t>, </a:t>
            </a:r>
            <a:r>
              <a:rPr lang="en-US" u="sng" dirty="0"/>
              <a:t>infrastructure failures</a:t>
            </a:r>
            <a:r>
              <a:rPr lang="en-US" dirty="0"/>
              <a:t>, or even the </a:t>
            </a:r>
            <a:r>
              <a:rPr lang="en-US" u="sng" dirty="0"/>
              <a:t>loss of life</a:t>
            </a:r>
            <a:r>
              <a:rPr lang="en-US" dirty="0"/>
              <a:t>. </a:t>
            </a:r>
          </a:p>
          <a:p>
            <a:pPr lvl="1"/>
            <a:r>
              <a:rPr lang="en-US" dirty="0"/>
              <a:t>This organization will be willing to commit major resources to define and practice a process that delivers products that are free of errors and omissions.</a:t>
            </a:r>
          </a:p>
          <a:p>
            <a:pPr lvl="1"/>
            <a:r>
              <a:rPr lang="en-US" dirty="0"/>
              <a:t>A process where the resources needed to execute the process exceeds the cost of constructing (code) the system.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88B6E503-6D41-49F3-B3F0-4B1B88BA4FA8}" type="slidenum">
              <a:rPr lang="en-US" altLang="en-US" smtClean="0"/>
              <a:pPr/>
              <a:t>11</a:t>
            </a:fld>
            <a:endParaRPr lang="en-US" altLang="en-US"/>
          </a:p>
        </p:txBody>
      </p:sp>
    </p:spTree>
    <p:extLst>
      <p:ext uri="{BB962C8B-B14F-4D97-AF65-F5344CB8AC3E}">
        <p14:creationId xmlns:p14="http://schemas.microsoft.com/office/powerpoint/2010/main" val="2590521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Incremental Process</a:t>
            </a:r>
            <a:br>
              <a:rPr lang="en-US" sz="2400" dirty="0"/>
            </a:br>
            <a:r>
              <a:rPr lang="en-US" dirty="0"/>
              <a:t>The Unified Process</a:t>
            </a:r>
          </a:p>
        </p:txBody>
      </p:sp>
      <p:sp>
        <p:nvSpPr>
          <p:cNvPr id="3" name="Content Placeholder 2"/>
          <p:cNvSpPr>
            <a:spLocks noGrp="1"/>
          </p:cNvSpPr>
          <p:nvPr>
            <p:ph idx="1"/>
          </p:nvPr>
        </p:nvSpPr>
        <p:spPr>
          <a:xfrm>
            <a:off x="457200" y="1444625"/>
            <a:ext cx="8229600" cy="4686300"/>
          </a:xfrm>
        </p:spPr>
        <p:txBody>
          <a:bodyPr>
            <a:normAutofit lnSpcReduction="10000"/>
          </a:bodyPr>
          <a:lstStyle/>
          <a:p>
            <a:r>
              <a:rPr lang="en-US" dirty="0"/>
              <a:t>Unified Process (UP) is an iterative (incremental) process whose execution involves executing </a:t>
            </a:r>
            <a:r>
              <a:rPr lang="en-US" i="1" dirty="0"/>
              <a:t>Iterations</a:t>
            </a:r>
            <a:r>
              <a:rPr lang="en-US" dirty="0"/>
              <a:t> of N weeks.</a:t>
            </a:r>
          </a:p>
          <a:p>
            <a:pPr lvl="1"/>
            <a:endParaRPr lang="en-US" dirty="0"/>
          </a:p>
          <a:p>
            <a:r>
              <a:rPr lang="en-US" dirty="0"/>
              <a:t>Features of the Unified Process include:</a:t>
            </a:r>
          </a:p>
          <a:p>
            <a:pPr lvl="1"/>
            <a:r>
              <a:rPr lang="en-US" dirty="0"/>
              <a:t>Based on traditional OO Analysis and Design.</a:t>
            </a:r>
          </a:p>
          <a:p>
            <a:pPr lvl="1"/>
            <a:r>
              <a:rPr lang="en-US" dirty="0"/>
              <a:t>Is prescriptive but incorporates an incremental approach to system development. </a:t>
            </a:r>
          </a:p>
          <a:p>
            <a:pPr lvl="1"/>
            <a:r>
              <a:rPr lang="en-US" dirty="0"/>
              <a:t>Is tightly coupled with UML as its Analysis and Design notation. </a:t>
            </a:r>
          </a:p>
          <a:p>
            <a:pPr lvl="1"/>
            <a:endParaRPr lang="en-US" dirty="0"/>
          </a:p>
          <a:p>
            <a:r>
              <a:rPr lang="en-US" dirty="0"/>
              <a:t>The Unified Process is an example of an off-the-shelf process that an organization may adopt as their own.</a:t>
            </a:r>
            <a:r>
              <a:rPr lang="en-US" baseline="30000" dirty="0"/>
              <a:t>1</a:t>
            </a:r>
          </a:p>
          <a:p>
            <a:pPr lvl="1"/>
            <a:r>
              <a:rPr lang="en-US" dirty="0"/>
              <a:t>This organization may modify (or not) Unified Process to meet their specific needs.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12</a:t>
            </a:fld>
            <a:endParaRPr lang="en-US" altLang="en-US"/>
          </a:p>
        </p:txBody>
      </p:sp>
    </p:spTree>
    <p:extLst>
      <p:ext uri="{BB962C8B-B14F-4D97-AF65-F5344CB8AC3E}">
        <p14:creationId xmlns:p14="http://schemas.microsoft.com/office/powerpoint/2010/main" val="408814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2"/>
          <p:cNvSpPr>
            <a:spLocks noGrp="1"/>
          </p:cNvSpPr>
          <p:nvPr>
            <p:ph type="dt" sz="quarter" idx="10"/>
          </p:nvPr>
        </p:nvSpPr>
        <p:spPr>
          <a:xfrm>
            <a:off x="457200" y="6243638"/>
            <a:ext cx="2438400" cy="457200"/>
          </a:xfrm>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r>
              <a:rPr lang="en-US" sz="1200" dirty="0">
                <a:latin typeface="+mn-lt"/>
              </a:rPr>
              <a:t>CS 3354 Software Engineering</a:t>
            </a:r>
            <a:endParaRPr lang="en-US" altLang="en-US" sz="1200" dirty="0">
              <a:latin typeface="+mn-lt"/>
            </a:endParaRPr>
          </a:p>
        </p:txBody>
      </p:sp>
      <p:sp>
        <p:nvSpPr>
          <p:cNvPr id="27652" name="Slide Number Placeholder 4"/>
          <p:cNvSpPr>
            <a:spLocks noGrp="1"/>
          </p:cNvSpPr>
          <p:nvPr>
            <p:ph type="sldNum" sz="quarter" idx="12"/>
          </p:nvPr>
        </p:nvSpPr>
        <p:spPr>
          <a:noFill/>
        </p:spPr>
        <p:txBody>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fld id="{9B050C3D-17A6-405B-BD44-1646E6FF5F46}" type="slidenum">
              <a:rPr lang="en-US" altLang="en-US" sz="1200" smtClean="0">
                <a:latin typeface="Garamond" pitchFamily="18" charset="0"/>
              </a:rPr>
              <a:pPr eaLnBrk="1" hangingPunct="1"/>
              <a:t>13</a:t>
            </a:fld>
            <a:endParaRPr lang="en-US" altLang="en-US" sz="1200" dirty="0">
              <a:latin typeface="Garamond" pitchFamily="18" charset="0"/>
            </a:endParaRPr>
          </a:p>
        </p:txBody>
      </p:sp>
      <p:sp>
        <p:nvSpPr>
          <p:cNvPr id="27653" name="Rectangle 2"/>
          <p:cNvSpPr>
            <a:spLocks noGrp="1" noChangeArrowheads="1"/>
          </p:cNvSpPr>
          <p:nvPr>
            <p:ph type="title"/>
          </p:nvPr>
        </p:nvSpPr>
        <p:spPr/>
        <p:txBody>
          <a:bodyPr>
            <a:normAutofit/>
          </a:bodyPr>
          <a:lstStyle/>
          <a:p>
            <a:pPr eaLnBrk="1" hangingPunct="1"/>
            <a:r>
              <a:rPr lang="en-US" dirty="0"/>
              <a:t>Unified Process is an Incremental Process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49" y="1752600"/>
            <a:ext cx="662940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27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Unified Process Workflows</a:t>
            </a:r>
            <a:endParaRPr lang="en-US" dirty="0"/>
          </a:p>
        </p:txBody>
      </p:sp>
      <p:sp>
        <p:nvSpPr>
          <p:cNvPr id="3" name="Content Placeholder 2"/>
          <p:cNvSpPr>
            <a:spLocks noGrp="1"/>
          </p:cNvSpPr>
          <p:nvPr>
            <p:ph idx="1"/>
          </p:nvPr>
        </p:nvSpPr>
        <p:spPr>
          <a:xfrm>
            <a:off x="457200" y="1295400"/>
            <a:ext cx="8382000" cy="4835526"/>
          </a:xfrm>
        </p:spPr>
        <p:txBody>
          <a:bodyPr>
            <a:normAutofit/>
          </a:bodyPr>
          <a:lstStyle/>
          <a:p>
            <a:r>
              <a:rPr lang="en-US" dirty="0"/>
              <a:t>UP defines Workflows</a:t>
            </a:r>
            <a:r>
              <a:rPr lang="en-US" baseline="30000" dirty="0"/>
              <a:t>1</a:t>
            </a:r>
            <a:r>
              <a:rPr lang="en-US" dirty="0"/>
              <a:t> that describe the activities and artifacts to be produced by the development team during each iteration.</a:t>
            </a:r>
          </a:p>
          <a:p>
            <a:pPr lvl="1"/>
            <a:endParaRPr lang="en-US" dirty="0"/>
          </a:p>
          <a:p>
            <a:r>
              <a:rPr lang="en-US" dirty="0"/>
              <a:t>UP defines these Workflows:</a:t>
            </a:r>
          </a:p>
          <a:p>
            <a:pPr lvl="1"/>
            <a:r>
              <a:rPr lang="en-US" dirty="0"/>
              <a:t>Iteration Planning</a:t>
            </a:r>
          </a:p>
          <a:p>
            <a:pPr lvl="1"/>
            <a:r>
              <a:rPr lang="en-US" dirty="0"/>
              <a:t>Requirements Workflow</a:t>
            </a:r>
          </a:p>
          <a:p>
            <a:pPr lvl="1"/>
            <a:r>
              <a:rPr lang="en-US" dirty="0"/>
              <a:t>Analysis Workflow</a:t>
            </a:r>
          </a:p>
          <a:p>
            <a:pPr lvl="1"/>
            <a:r>
              <a:rPr lang="en-US" dirty="0"/>
              <a:t>Design Workflow</a:t>
            </a:r>
          </a:p>
          <a:p>
            <a:pPr lvl="1"/>
            <a:r>
              <a:rPr lang="en-US" dirty="0"/>
              <a:t>Implementation Workflow</a:t>
            </a:r>
          </a:p>
          <a:p>
            <a:pPr lvl="1"/>
            <a:r>
              <a:rPr lang="en-US" dirty="0"/>
              <a:t>Test Workflow</a:t>
            </a:r>
          </a:p>
          <a:p>
            <a:pPr lvl="1"/>
            <a:endParaRPr lang="en-US" dirty="0"/>
          </a:p>
          <a:p>
            <a:r>
              <a:rPr lang="en-US" dirty="0"/>
              <a:t>We will briefly describe each of these workflows in this section and dedicate entire sections to some in later sections.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14</a:t>
            </a:fld>
            <a:endParaRPr lang="en-US" altLang="en-US"/>
          </a:p>
        </p:txBody>
      </p:sp>
    </p:spTree>
    <p:extLst>
      <p:ext uri="{BB962C8B-B14F-4D97-AF65-F5344CB8AC3E}">
        <p14:creationId xmlns:p14="http://schemas.microsoft.com/office/powerpoint/2010/main" val="2999923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Inception</a:t>
            </a:r>
          </a:p>
        </p:txBody>
      </p:sp>
      <p:sp>
        <p:nvSpPr>
          <p:cNvPr id="3" name="Content Placeholder 2"/>
          <p:cNvSpPr>
            <a:spLocks noGrp="1"/>
          </p:cNvSpPr>
          <p:nvPr>
            <p:ph idx="1"/>
          </p:nvPr>
        </p:nvSpPr>
        <p:spPr>
          <a:xfrm>
            <a:off x="457200" y="1371600"/>
            <a:ext cx="8458200" cy="4759325"/>
          </a:xfrm>
        </p:spPr>
        <p:txBody>
          <a:bodyPr/>
          <a:lstStyle/>
          <a:p>
            <a:r>
              <a:rPr lang="en-US" dirty="0"/>
              <a:t>Before the first iteration, the team and customer meet to decide on the features that the system will deliver. </a:t>
            </a:r>
          </a:p>
          <a:p>
            <a:pPr lvl="1"/>
            <a:r>
              <a:rPr lang="en-US" dirty="0"/>
              <a:t>Features are broad and shallow description of needed functionality.</a:t>
            </a:r>
          </a:p>
          <a:p>
            <a:pPr lvl="1"/>
            <a:endParaRPr lang="en-US" dirty="0"/>
          </a:p>
          <a:p>
            <a:r>
              <a:rPr lang="en-US" dirty="0"/>
              <a:t>Other activities also take place during inception which we covered when discussing the Waterfall process. </a:t>
            </a:r>
          </a:p>
          <a:p>
            <a:pPr lvl="1"/>
            <a:r>
              <a:rPr lang="en-US" dirty="0"/>
              <a:t>Business plan, preliminary schedule and budget, others.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15</a:t>
            </a:fld>
            <a:endParaRPr lang="en-US" altLang="en-US"/>
          </a:p>
        </p:txBody>
      </p:sp>
    </p:spTree>
    <p:extLst>
      <p:ext uri="{BB962C8B-B14F-4D97-AF65-F5344CB8AC3E}">
        <p14:creationId xmlns:p14="http://schemas.microsoft.com/office/powerpoint/2010/main" val="1002935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Planning</a:t>
            </a:r>
          </a:p>
        </p:txBody>
      </p:sp>
      <p:sp>
        <p:nvSpPr>
          <p:cNvPr id="3" name="Content Placeholder 2"/>
          <p:cNvSpPr>
            <a:spLocks noGrp="1"/>
          </p:cNvSpPr>
          <p:nvPr>
            <p:ph idx="1"/>
          </p:nvPr>
        </p:nvSpPr>
        <p:spPr>
          <a:xfrm>
            <a:off x="457200" y="1371600"/>
            <a:ext cx="8229600" cy="4759325"/>
          </a:xfrm>
        </p:spPr>
        <p:txBody>
          <a:bodyPr/>
          <a:lstStyle/>
          <a:p>
            <a:r>
              <a:rPr lang="en-US" dirty="0"/>
              <a:t>The SME and development team meet at the start of each iteration to decide which of the </a:t>
            </a:r>
            <a:r>
              <a:rPr lang="en-US" u="sng" dirty="0"/>
              <a:t>remaining features </a:t>
            </a:r>
            <a:r>
              <a:rPr lang="en-US" dirty="0"/>
              <a:t>are to be completed during the current iteration. </a:t>
            </a:r>
          </a:p>
          <a:p>
            <a:pPr lvl="1"/>
            <a:r>
              <a:rPr lang="en-US" dirty="0"/>
              <a:t>Recall that each iteration delivers completed features. This is important if the team is to eventually finish. </a:t>
            </a:r>
          </a:p>
          <a:p>
            <a:pPr lvl="1"/>
            <a:endParaRPr lang="en-US" dirty="0"/>
          </a:p>
          <a:p>
            <a:r>
              <a:rPr lang="en-US" dirty="0"/>
              <a:t>Any problems identified by the previous iteration’s evaluation are also scheduled to be addressed in the current iteration.</a:t>
            </a:r>
          </a:p>
          <a:p>
            <a:pPr lvl="1"/>
            <a:r>
              <a:rPr lang="en-US" dirty="0"/>
              <a:t>Problems identified when the SME and customer were given to opportunity to use the system at System Evaluation. </a:t>
            </a:r>
          </a:p>
          <a:p>
            <a:pPr lvl="1"/>
            <a:endParaRPr lang="en-US" dirty="0"/>
          </a:p>
          <a:p>
            <a:r>
              <a:rPr lang="en-US" dirty="0"/>
              <a:t>The end of Iteration Planning results in a list of features which the team feels they can complete during the iteration.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16</a:t>
            </a:fld>
            <a:endParaRPr lang="en-US" altLang="en-US"/>
          </a:p>
        </p:txBody>
      </p:sp>
    </p:spTree>
    <p:extLst>
      <p:ext uri="{BB962C8B-B14F-4D97-AF65-F5344CB8AC3E}">
        <p14:creationId xmlns:p14="http://schemas.microsoft.com/office/powerpoint/2010/main" val="64979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Workflow</a:t>
            </a:r>
          </a:p>
        </p:txBody>
      </p:sp>
      <p:sp>
        <p:nvSpPr>
          <p:cNvPr id="3" name="Content Placeholder 2"/>
          <p:cNvSpPr>
            <a:spLocks noGrp="1"/>
          </p:cNvSpPr>
          <p:nvPr>
            <p:ph idx="1"/>
          </p:nvPr>
        </p:nvSpPr>
        <p:spPr>
          <a:xfrm>
            <a:off x="457200" y="1444625"/>
            <a:ext cx="8229600" cy="4686301"/>
          </a:xfrm>
        </p:spPr>
        <p:txBody>
          <a:bodyPr/>
          <a:lstStyle/>
          <a:p>
            <a:r>
              <a:rPr lang="en-US" dirty="0"/>
              <a:t>The general goal of the requirements workflow is </a:t>
            </a:r>
            <a:r>
              <a:rPr lang="en-US" u="sng" dirty="0"/>
              <a:t>understanding</a:t>
            </a:r>
            <a:r>
              <a:rPr lang="en-US" dirty="0"/>
              <a:t> and </a:t>
            </a:r>
            <a:r>
              <a:rPr lang="en-US" u="sng" dirty="0"/>
              <a:t>capturing</a:t>
            </a:r>
            <a:r>
              <a:rPr lang="en-US" dirty="0"/>
              <a:t> the client’s problems / needs.</a:t>
            </a:r>
          </a:p>
          <a:p>
            <a:pPr lvl="1"/>
            <a:r>
              <a:rPr lang="en-US" dirty="0"/>
              <a:t>Ensuring that the developers understand the client’s problem.</a:t>
            </a:r>
          </a:p>
          <a:p>
            <a:pPr lvl="1"/>
            <a:r>
              <a:rPr lang="en-US" dirty="0"/>
              <a:t>Ensuring that the client understands what the developers think they understand. </a:t>
            </a:r>
          </a:p>
          <a:p>
            <a:pPr lvl="1"/>
            <a:endParaRPr lang="en-US" dirty="0"/>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17</a:t>
            </a:fld>
            <a:endParaRPr lang="en-US" altLang="en-US" dirty="0"/>
          </a:p>
        </p:txBody>
      </p:sp>
    </p:spTree>
    <p:extLst>
      <p:ext uri="{BB962C8B-B14F-4D97-AF65-F5344CB8AC3E}">
        <p14:creationId xmlns:p14="http://schemas.microsoft.com/office/powerpoint/2010/main" val="205222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in an Iterative Process</a:t>
            </a:r>
          </a:p>
        </p:txBody>
      </p:sp>
      <p:sp>
        <p:nvSpPr>
          <p:cNvPr id="3" name="Content Placeholder 2"/>
          <p:cNvSpPr>
            <a:spLocks noGrp="1"/>
          </p:cNvSpPr>
          <p:nvPr>
            <p:ph idx="1"/>
          </p:nvPr>
        </p:nvSpPr>
        <p:spPr>
          <a:xfrm>
            <a:off x="457200" y="1444626"/>
            <a:ext cx="8229600" cy="4686300"/>
          </a:xfrm>
        </p:spPr>
        <p:txBody>
          <a:bodyPr/>
          <a:lstStyle/>
          <a:p>
            <a:r>
              <a:rPr lang="en-US" dirty="0"/>
              <a:t>The requirements activity focuses on better understanding the features </a:t>
            </a:r>
            <a:r>
              <a:rPr lang="en-US" u="sng" dirty="0"/>
              <a:t>selected for delivery in the current iteration</a:t>
            </a:r>
            <a:r>
              <a:rPr lang="en-US" dirty="0"/>
              <a:t>. </a:t>
            </a:r>
          </a:p>
          <a:p>
            <a:pPr lvl="1"/>
            <a:r>
              <a:rPr lang="en-US" dirty="0"/>
              <a:t>Unlike a waterfall process where </a:t>
            </a:r>
            <a:r>
              <a:rPr lang="en-US" u="sng" dirty="0"/>
              <a:t>all</a:t>
            </a:r>
            <a:r>
              <a:rPr lang="en-US" dirty="0"/>
              <a:t> features are analyzed for requirements. </a:t>
            </a:r>
          </a:p>
          <a:p>
            <a:pPr lvl="1"/>
            <a:endParaRPr lang="en-US" dirty="0"/>
          </a:p>
          <a:p>
            <a:r>
              <a:rPr lang="en-US" dirty="0"/>
              <a:t>The team does a narrow and deep dive into only the selected  features. </a:t>
            </a:r>
          </a:p>
          <a:p>
            <a:pPr lvl="1"/>
            <a:r>
              <a:rPr lang="en-US" dirty="0"/>
              <a:t>The focus on specific features results in better a better quality of requirements. </a:t>
            </a:r>
          </a:p>
          <a:p>
            <a:pPr lvl="1"/>
            <a:r>
              <a:rPr lang="en-US" dirty="0"/>
              <a:t>The focus produces requirements in a short time avoiding the fatigue the team suffers from prolonged analysis.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18</a:t>
            </a:fld>
            <a:endParaRPr lang="en-US" altLang="en-US"/>
          </a:p>
        </p:txBody>
      </p:sp>
    </p:spTree>
    <p:extLst>
      <p:ext uri="{BB962C8B-B14F-4D97-AF65-F5344CB8AC3E}">
        <p14:creationId xmlns:p14="http://schemas.microsoft.com/office/powerpoint/2010/main" val="2871275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Workflow</a:t>
            </a:r>
          </a:p>
        </p:txBody>
      </p:sp>
      <p:sp>
        <p:nvSpPr>
          <p:cNvPr id="3" name="Content Placeholder 2"/>
          <p:cNvSpPr>
            <a:spLocks noGrp="1"/>
          </p:cNvSpPr>
          <p:nvPr>
            <p:ph idx="1"/>
          </p:nvPr>
        </p:nvSpPr>
        <p:spPr>
          <a:xfrm>
            <a:off x="457200" y="1219200"/>
            <a:ext cx="8382000" cy="4911725"/>
          </a:xfrm>
        </p:spPr>
        <p:txBody>
          <a:bodyPr/>
          <a:lstStyle/>
          <a:p>
            <a:r>
              <a:rPr lang="en-US" dirty="0"/>
              <a:t>The goal of the analysis workflow is to refine the requirements and develop </a:t>
            </a:r>
            <a:r>
              <a:rPr lang="en-US" u="sng" dirty="0"/>
              <a:t>detailed knowledge of the problem domain</a:t>
            </a:r>
            <a:r>
              <a:rPr lang="en-US" dirty="0"/>
              <a:t>.</a:t>
            </a:r>
          </a:p>
          <a:p>
            <a:pPr lvl="1"/>
            <a:endParaRPr lang="en-US" dirty="0"/>
          </a:p>
          <a:p>
            <a:r>
              <a:rPr lang="en-US" dirty="0"/>
              <a:t>Where the requirements workflow produces requirements that are generally textual and not always precise, the analysis workflow </a:t>
            </a:r>
            <a:r>
              <a:rPr lang="en-US" u="sng" dirty="0"/>
              <a:t>begins the process </a:t>
            </a:r>
            <a:r>
              <a:rPr lang="en-US" dirty="0"/>
              <a:t>of creating the precise specifications needed to construct the system. </a:t>
            </a:r>
          </a:p>
          <a:p>
            <a:pPr lvl="1"/>
            <a:endParaRPr lang="en-US" dirty="0"/>
          </a:p>
          <a:p>
            <a:r>
              <a:rPr lang="en-US" dirty="0"/>
              <a:t>This is accomplished by building models (UML, GUI, scenarios) that identify and describe the entities and services needed to build the system.</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19</a:t>
            </a:fld>
            <a:endParaRPr lang="en-US" altLang="en-US"/>
          </a:p>
        </p:txBody>
      </p:sp>
    </p:spTree>
    <p:extLst>
      <p:ext uri="{BB962C8B-B14F-4D97-AF65-F5344CB8AC3E}">
        <p14:creationId xmlns:p14="http://schemas.microsoft.com/office/powerpoint/2010/main" val="380921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Models </a:t>
            </a:r>
          </a:p>
        </p:txBody>
      </p:sp>
      <p:sp>
        <p:nvSpPr>
          <p:cNvPr id="3" name="Content Placeholder 2"/>
          <p:cNvSpPr>
            <a:spLocks noGrp="1"/>
          </p:cNvSpPr>
          <p:nvPr>
            <p:ph idx="1"/>
          </p:nvPr>
        </p:nvSpPr>
        <p:spPr>
          <a:xfrm>
            <a:off x="457200" y="1219200"/>
            <a:ext cx="8305800" cy="4911725"/>
          </a:xfrm>
        </p:spPr>
        <p:txBody>
          <a:bodyPr/>
          <a:lstStyle/>
          <a:p>
            <a:r>
              <a:rPr lang="en-US" dirty="0"/>
              <a:t>A </a:t>
            </a:r>
            <a:r>
              <a:rPr lang="en-US" u="sng" dirty="0"/>
              <a:t>Lifecycle Model </a:t>
            </a:r>
            <a:r>
              <a:rPr lang="en-US" dirty="0"/>
              <a:t>is an </a:t>
            </a:r>
            <a:r>
              <a:rPr lang="en-US" i="1" dirty="0"/>
              <a:t>approach</a:t>
            </a:r>
            <a:r>
              <a:rPr lang="en-US" dirty="0"/>
              <a:t> to building software systems. </a:t>
            </a:r>
          </a:p>
          <a:p>
            <a:pPr lvl="1"/>
            <a:r>
              <a:rPr lang="en-US" dirty="0"/>
              <a:t>A non-specific, suggested set of lifecycle phases and activities that lead to a successful project e.g. Prescriptive vs Agile Models. </a:t>
            </a:r>
          </a:p>
          <a:p>
            <a:pPr lvl="1"/>
            <a:endParaRPr lang="en-US" dirty="0"/>
          </a:p>
          <a:p>
            <a:r>
              <a:rPr lang="en-US" dirty="0"/>
              <a:t>The Prescriptive Model describes (prescribes) a set of activities and artifacts that guide the development team to a successful conclusion. </a:t>
            </a:r>
          </a:p>
          <a:p>
            <a:pPr lvl="1"/>
            <a:r>
              <a:rPr lang="en-US" dirty="0"/>
              <a:t>Both Waterfall and Unified Process are prescriptive. </a:t>
            </a:r>
          </a:p>
          <a:p>
            <a:pPr lvl="1"/>
            <a:endParaRPr lang="en-US" dirty="0"/>
          </a:p>
          <a:p>
            <a:r>
              <a:rPr lang="en-US" dirty="0"/>
              <a:t>The Agile Model abandons </a:t>
            </a:r>
            <a:r>
              <a:rPr lang="en-US" i="1" u="sng" dirty="0"/>
              <a:t>most</a:t>
            </a:r>
            <a:r>
              <a:rPr lang="en-US" dirty="0"/>
              <a:t> mandated activities in favor of an approach that relies on the team to self-organize and produce systems that are complete and correct. </a:t>
            </a:r>
          </a:p>
          <a:p>
            <a:pPr lvl="1"/>
            <a:r>
              <a:rPr lang="en-US" dirty="0"/>
              <a:t>We will cover Agile processes in a future section.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a:t>
            </a:fld>
            <a:endParaRPr lang="en-US" altLang="en-US"/>
          </a:p>
        </p:txBody>
      </p:sp>
    </p:spTree>
    <p:extLst>
      <p:ext uri="{BB962C8B-B14F-4D97-AF65-F5344CB8AC3E}">
        <p14:creationId xmlns:p14="http://schemas.microsoft.com/office/powerpoint/2010/main" val="247334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in an Iterative Process</a:t>
            </a:r>
          </a:p>
        </p:txBody>
      </p:sp>
      <p:sp>
        <p:nvSpPr>
          <p:cNvPr id="3" name="Content Placeholder 2"/>
          <p:cNvSpPr>
            <a:spLocks noGrp="1"/>
          </p:cNvSpPr>
          <p:nvPr>
            <p:ph idx="1"/>
          </p:nvPr>
        </p:nvSpPr>
        <p:spPr>
          <a:xfrm>
            <a:off x="457200" y="1444626"/>
            <a:ext cx="8382000" cy="4686300"/>
          </a:xfrm>
        </p:spPr>
        <p:txBody>
          <a:bodyPr/>
          <a:lstStyle/>
          <a:p>
            <a:r>
              <a:rPr lang="en-US" dirty="0"/>
              <a:t>Again, the team is able to focus on the analysis of a small set of features. </a:t>
            </a:r>
          </a:p>
          <a:p>
            <a:pPr lvl="1"/>
            <a:r>
              <a:rPr lang="en-US" dirty="0"/>
              <a:t>The team, and people in general, can more easily produce the correct and complete description of the problem domain. </a:t>
            </a:r>
          </a:p>
          <a:p>
            <a:pPr lvl="1"/>
            <a:endParaRPr lang="en-US" dirty="0"/>
          </a:p>
          <a:p>
            <a:r>
              <a:rPr lang="en-US" dirty="0"/>
              <a:t>The team produces the same UML models and other artifacts. </a:t>
            </a:r>
          </a:p>
          <a:p>
            <a:pPr lvl="1"/>
            <a:endParaRPr lang="en-US" dirty="0"/>
          </a:p>
          <a:p>
            <a:r>
              <a:rPr lang="en-US" dirty="0"/>
              <a:t>We will be discussing Analysis activities in a later section.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20</a:t>
            </a:fld>
            <a:endParaRPr lang="en-US" altLang="en-US"/>
          </a:p>
        </p:txBody>
      </p:sp>
    </p:spTree>
    <p:extLst>
      <p:ext uri="{BB962C8B-B14F-4D97-AF65-F5344CB8AC3E}">
        <p14:creationId xmlns:p14="http://schemas.microsoft.com/office/powerpoint/2010/main" val="296634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Workflow</a:t>
            </a:r>
          </a:p>
        </p:txBody>
      </p:sp>
      <p:sp>
        <p:nvSpPr>
          <p:cNvPr id="3" name="Content Placeholder 2"/>
          <p:cNvSpPr>
            <a:spLocks noGrp="1"/>
          </p:cNvSpPr>
          <p:nvPr>
            <p:ph idx="1"/>
          </p:nvPr>
        </p:nvSpPr>
        <p:spPr>
          <a:xfrm>
            <a:off x="457200" y="1295400"/>
            <a:ext cx="8382000" cy="4835525"/>
          </a:xfrm>
        </p:spPr>
        <p:txBody>
          <a:bodyPr>
            <a:normAutofit lnSpcReduction="10000"/>
          </a:bodyPr>
          <a:lstStyle/>
          <a:p>
            <a:r>
              <a:rPr lang="en-US" dirty="0"/>
              <a:t>The Requirements and Analysis Workflow workflows capture </a:t>
            </a:r>
            <a:r>
              <a:rPr lang="en-US" u="sng" dirty="0"/>
              <a:t>what</a:t>
            </a:r>
            <a:r>
              <a:rPr lang="en-US" dirty="0"/>
              <a:t> the system needs to do.</a:t>
            </a:r>
          </a:p>
          <a:p>
            <a:r>
              <a:rPr lang="en-US" dirty="0"/>
              <a:t>A goal of the Design Workflow is to describe </a:t>
            </a:r>
            <a:r>
              <a:rPr lang="en-US" u="sng" dirty="0"/>
              <a:t>how</a:t>
            </a:r>
            <a:r>
              <a:rPr lang="en-US" dirty="0"/>
              <a:t> the system does it. </a:t>
            </a:r>
          </a:p>
          <a:p>
            <a:pPr lvl="1"/>
            <a:endParaRPr lang="en-US" dirty="0"/>
          </a:p>
          <a:p>
            <a:r>
              <a:rPr lang="en-US" dirty="0"/>
              <a:t>The Design Workflow refines the models produced during analysis to the point that those models can be coded.</a:t>
            </a:r>
          </a:p>
          <a:p>
            <a:endParaRPr lang="en-US" dirty="0"/>
          </a:p>
          <a:p>
            <a:r>
              <a:rPr lang="en-US" dirty="0"/>
              <a:t>The Design Workflow adds detail to the classes / components identified during analysis. For example…</a:t>
            </a:r>
          </a:p>
          <a:p>
            <a:pPr lvl="1"/>
            <a:r>
              <a:rPr lang="en-US" dirty="0"/>
              <a:t>Design models define software services (classes / methods). </a:t>
            </a:r>
          </a:p>
          <a:p>
            <a:pPr lvl="1"/>
            <a:r>
              <a:rPr lang="en-US" dirty="0"/>
              <a:t>Design models include details concerning algorithms, data structures, database schema, user interfaces, and other decisions needed to implement the system.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21</a:t>
            </a:fld>
            <a:endParaRPr lang="en-US" altLang="en-US"/>
          </a:p>
        </p:txBody>
      </p:sp>
    </p:spTree>
    <p:extLst>
      <p:ext uri="{BB962C8B-B14F-4D97-AF65-F5344CB8AC3E}">
        <p14:creationId xmlns:p14="http://schemas.microsoft.com/office/powerpoint/2010/main" val="3901814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in an Iterative Process</a:t>
            </a:r>
          </a:p>
        </p:txBody>
      </p:sp>
      <p:sp>
        <p:nvSpPr>
          <p:cNvPr id="3" name="Content Placeholder 2"/>
          <p:cNvSpPr>
            <a:spLocks noGrp="1"/>
          </p:cNvSpPr>
          <p:nvPr>
            <p:ph idx="1"/>
          </p:nvPr>
        </p:nvSpPr>
        <p:spPr>
          <a:xfrm>
            <a:off x="457200" y="1371601"/>
            <a:ext cx="8229600" cy="4759326"/>
          </a:xfrm>
        </p:spPr>
        <p:txBody>
          <a:bodyPr/>
          <a:lstStyle/>
          <a:p>
            <a:r>
              <a:rPr lang="en-US" dirty="0"/>
              <a:t>The team again is able to focus analyzing a small set of features. </a:t>
            </a:r>
          </a:p>
          <a:p>
            <a:pPr lvl="1"/>
            <a:endParaRPr lang="en-US" dirty="0"/>
          </a:p>
          <a:p>
            <a:r>
              <a:rPr lang="en-US" dirty="0"/>
              <a:t>The team produces the same UML models and other artifacts. </a:t>
            </a:r>
          </a:p>
          <a:p>
            <a:pPr lvl="1"/>
            <a:endParaRPr lang="en-US" dirty="0"/>
          </a:p>
          <a:p>
            <a:r>
              <a:rPr lang="en-US" dirty="0"/>
              <a:t>We will be discussing Design activities in a later section.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22</a:t>
            </a:fld>
            <a:endParaRPr lang="en-US" altLang="en-US"/>
          </a:p>
        </p:txBody>
      </p:sp>
    </p:spTree>
    <p:extLst>
      <p:ext uri="{BB962C8B-B14F-4D97-AF65-F5344CB8AC3E}">
        <p14:creationId xmlns:p14="http://schemas.microsoft.com/office/powerpoint/2010/main" val="350725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Workflow</a:t>
            </a:r>
          </a:p>
        </p:txBody>
      </p:sp>
      <p:sp>
        <p:nvSpPr>
          <p:cNvPr id="3" name="Content Placeholder 2"/>
          <p:cNvSpPr>
            <a:spLocks noGrp="1"/>
          </p:cNvSpPr>
          <p:nvPr>
            <p:ph idx="1"/>
          </p:nvPr>
        </p:nvSpPr>
        <p:spPr>
          <a:xfrm>
            <a:off x="457200" y="1295400"/>
            <a:ext cx="8534400" cy="4835525"/>
          </a:xfrm>
        </p:spPr>
        <p:txBody>
          <a:bodyPr>
            <a:normAutofit fontScale="92500"/>
          </a:bodyPr>
          <a:lstStyle/>
          <a:p>
            <a:r>
              <a:rPr lang="en-US" dirty="0"/>
              <a:t>The Implementation Workflow goal is to construct the system using the chosen languages, tools, and other technologies. </a:t>
            </a:r>
          </a:p>
          <a:p>
            <a:pPr lvl="1"/>
            <a:r>
              <a:rPr lang="en-US" dirty="0"/>
              <a:t>Programming language, operating system, cloud providers, application frameworks and libraries, databases, GUI libraries, and others. </a:t>
            </a:r>
          </a:p>
          <a:p>
            <a:pPr lvl="1"/>
            <a:endParaRPr lang="en-US" dirty="0"/>
          </a:p>
          <a:p>
            <a:r>
              <a:rPr lang="en-US" dirty="0"/>
              <a:t>During implementation, software components are coded and tested.</a:t>
            </a:r>
          </a:p>
          <a:p>
            <a:pPr lvl="1"/>
            <a:r>
              <a:rPr lang="en-US" dirty="0"/>
              <a:t>Unit Test (code) is written that exercises individual components (classes) to ensure that the class operates as required. </a:t>
            </a:r>
          </a:p>
          <a:p>
            <a:pPr lvl="1"/>
            <a:endParaRPr lang="en-US" dirty="0"/>
          </a:p>
          <a:p>
            <a:r>
              <a:rPr lang="en-US" dirty="0"/>
              <a:t>Implementation requires the combined effort of multiple developers each of which is responsible for some component…</a:t>
            </a:r>
          </a:p>
          <a:p>
            <a:r>
              <a:rPr lang="en-US" dirty="0"/>
              <a:t>And whose individual contributions must be integrated into a functioning whole.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23</a:t>
            </a:fld>
            <a:endParaRPr lang="en-US" altLang="en-US"/>
          </a:p>
        </p:txBody>
      </p:sp>
    </p:spTree>
    <p:extLst>
      <p:ext uri="{BB962C8B-B14F-4D97-AF65-F5344CB8AC3E}">
        <p14:creationId xmlns:p14="http://schemas.microsoft.com/office/powerpoint/2010/main" val="205771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in an Iterative Process</a:t>
            </a:r>
          </a:p>
        </p:txBody>
      </p:sp>
      <p:sp>
        <p:nvSpPr>
          <p:cNvPr id="3" name="Content Placeholder 2"/>
          <p:cNvSpPr>
            <a:spLocks noGrp="1"/>
          </p:cNvSpPr>
          <p:nvPr>
            <p:ph idx="1"/>
          </p:nvPr>
        </p:nvSpPr>
        <p:spPr>
          <a:xfrm>
            <a:off x="457200" y="1219200"/>
            <a:ext cx="8229600" cy="4911725"/>
          </a:xfrm>
        </p:spPr>
        <p:txBody>
          <a:bodyPr>
            <a:normAutofit fontScale="92500" lnSpcReduction="10000"/>
          </a:bodyPr>
          <a:lstStyle/>
          <a:p>
            <a:r>
              <a:rPr lang="en-US" dirty="0"/>
              <a:t>The goal is to completely implement the selected features. </a:t>
            </a:r>
          </a:p>
          <a:p>
            <a:pPr lvl="1"/>
            <a:r>
              <a:rPr lang="en-US" dirty="0"/>
              <a:t>GUI Screens, Database Schema, Business Rules, etc. </a:t>
            </a:r>
          </a:p>
          <a:p>
            <a:pPr lvl="1"/>
            <a:endParaRPr lang="en-US" dirty="0"/>
          </a:p>
          <a:p>
            <a:r>
              <a:rPr lang="en-US" dirty="0"/>
              <a:t>At the iteration’s end, no further work should be needed before the project’s end. </a:t>
            </a:r>
          </a:p>
          <a:p>
            <a:pPr lvl="1"/>
            <a:r>
              <a:rPr lang="en-US" dirty="0"/>
              <a:t>Beyond the work needed to address client concerns or regressions (bugs) introduced by future iterations. </a:t>
            </a:r>
          </a:p>
          <a:p>
            <a:pPr lvl="1"/>
            <a:endParaRPr lang="en-US" dirty="0"/>
          </a:p>
          <a:p>
            <a:r>
              <a:rPr lang="en-US" dirty="0"/>
              <a:t>At the iteration’s end, the team should be able to demonstrate the completed feature to the customer.</a:t>
            </a:r>
          </a:p>
          <a:p>
            <a:pPr lvl="1"/>
            <a:r>
              <a:rPr lang="en-US" dirty="0"/>
              <a:t>The customer should be able to use and evaluate these features in their final form. </a:t>
            </a:r>
          </a:p>
          <a:p>
            <a:pPr lvl="1"/>
            <a:r>
              <a:rPr lang="en-US" dirty="0"/>
              <a:t>The customer can then either signoff or make suggestions on changes needed to be addressed in the next iteration.</a:t>
            </a:r>
          </a:p>
          <a:p>
            <a:pPr lvl="1"/>
            <a:r>
              <a:rPr lang="en-US" dirty="0"/>
              <a:t>This allows the team to change / modify features while the design and implementation is fresh in their memories.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24</a:t>
            </a:fld>
            <a:endParaRPr lang="en-US" altLang="en-US"/>
          </a:p>
        </p:txBody>
      </p:sp>
    </p:spTree>
    <p:extLst>
      <p:ext uri="{BB962C8B-B14F-4D97-AF65-F5344CB8AC3E}">
        <p14:creationId xmlns:p14="http://schemas.microsoft.com/office/powerpoint/2010/main" val="427121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Workflow</a:t>
            </a:r>
          </a:p>
        </p:txBody>
      </p:sp>
      <p:sp>
        <p:nvSpPr>
          <p:cNvPr id="3" name="Content Placeholder 2"/>
          <p:cNvSpPr>
            <a:spLocks noGrp="1"/>
          </p:cNvSpPr>
          <p:nvPr>
            <p:ph idx="1"/>
          </p:nvPr>
        </p:nvSpPr>
        <p:spPr>
          <a:xfrm>
            <a:off x="457200" y="1295400"/>
            <a:ext cx="8229600" cy="4835526"/>
          </a:xfrm>
        </p:spPr>
        <p:txBody>
          <a:bodyPr/>
          <a:lstStyle/>
          <a:p>
            <a:r>
              <a:rPr lang="en-US" dirty="0"/>
              <a:t>The goal of the Test Workflow is to ensure that the integrated system is completely and correctly implemented. </a:t>
            </a:r>
          </a:p>
          <a:p>
            <a:pPr lvl="1"/>
            <a:r>
              <a:rPr lang="en-US" dirty="0"/>
              <a:t>That the system provides the features requested by the client according to the requirements. </a:t>
            </a:r>
          </a:p>
          <a:p>
            <a:pPr lvl="1"/>
            <a:r>
              <a:rPr lang="en-US" dirty="0"/>
              <a:t>That the system is free of bugs and faults. </a:t>
            </a:r>
          </a:p>
          <a:p>
            <a:r>
              <a:rPr lang="en-US" dirty="0"/>
              <a:t>This type of testing is referred to as “</a:t>
            </a:r>
            <a:r>
              <a:rPr lang="en-US" u="sng" dirty="0"/>
              <a:t>Integration Testing</a:t>
            </a:r>
            <a:r>
              <a:rPr lang="en-US" dirty="0"/>
              <a:t>”. </a:t>
            </a:r>
          </a:p>
          <a:p>
            <a:pPr lvl="1"/>
            <a:endParaRPr lang="en-US" dirty="0"/>
          </a:p>
          <a:p>
            <a:r>
              <a:rPr lang="en-US" dirty="0"/>
              <a:t>Integration Testing…</a:t>
            </a:r>
          </a:p>
          <a:p>
            <a:pPr lvl="1"/>
            <a:r>
              <a:rPr lang="en-US" dirty="0"/>
              <a:t>Is traceable back to the system’s requirements. </a:t>
            </a:r>
          </a:p>
          <a:p>
            <a:pPr lvl="1"/>
            <a:r>
              <a:rPr lang="en-US" dirty="0"/>
              <a:t>Is the responsibility of a QA team separate from the developers. </a:t>
            </a:r>
          </a:p>
          <a:p>
            <a:pPr lvl="1"/>
            <a:r>
              <a:rPr lang="en-US" dirty="0"/>
              <a:t>Is performed against the system that has been constructed, installed, and executes in an environment identical to production.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25</a:t>
            </a:fld>
            <a:endParaRPr lang="en-US" altLang="en-US"/>
          </a:p>
        </p:txBody>
      </p:sp>
    </p:spTree>
    <p:extLst>
      <p:ext uri="{BB962C8B-B14F-4D97-AF65-F5344CB8AC3E}">
        <p14:creationId xmlns:p14="http://schemas.microsoft.com/office/powerpoint/2010/main" val="339822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an Iterative Process</a:t>
            </a:r>
          </a:p>
        </p:txBody>
      </p:sp>
      <p:sp>
        <p:nvSpPr>
          <p:cNvPr id="3" name="Content Placeholder 2"/>
          <p:cNvSpPr>
            <a:spLocks noGrp="1"/>
          </p:cNvSpPr>
          <p:nvPr>
            <p:ph idx="1"/>
          </p:nvPr>
        </p:nvSpPr>
        <p:spPr>
          <a:xfrm>
            <a:off x="457200" y="1295400"/>
            <a:ext cx="8229600" cy="4835526"/>
          </a:xfrm>
        </p:spPr>
        <p:txBody>
          <a:bodyPr/>
          <a:lstStyle/>
          <a:p>
            <a:r>
              <a:rPr lang="en-US" dirty="0"/>
              <a:t>Testing of the completed features is executed during a meeting held on the last day of the iteration. </a:t>
            </a:r>
          </a:p>
          <a:p>
            <a:pPr lvl="1"/>
            <a:r>
              <a:rPr lang="en-US" dirty="0"/>
              <a:t>Meeting is usually called the ‘End of Iteration Demonstration’.</a:t>
            </a:r>
          </a:p>
          <a:p>
            <a:pPr lvl="1"/>
            <a:endParaRPr lang="en-US" dirty="0"/>
          </a:p>
          <a:p>
            <a:r>
              <a:rPr lang="en-US" dirty="0"/>
              <a:t>Customer and users are invited during which the iteration’s accomplishments are demonstrated. </a:t>
            </a:r>
          </a:p>
          <a:p>
            <a:pPr lvl="1"/>
            <a:r>
              <a:rPr lang="en-US" dirty="0"/>
              <a:t>The attendees are able to use the system within the scope of the features completed to date. </a:t>
            </a:r>
          </a:p>
          <a:p>
            <a:pPr lvl="1"/>
            <a:r>
              <a:rPr lang="en-US" dirty="0"/>
              <a:t>The attendees are able to point out problem, make suggestions which they feel will make the system useful. </a:t>
            </a:r>
          </a:p>
          <a:p>
            <a:pPr lvl="1"/>
            <a:endParaRPr lang="en-US" dirty="0"/>
          </a:p>
          <a:p>
            <a:r>
              <a:rPr lang="en-US" dirty="0"/>
              <a:t>Often, a full QA Integration Testing is performed on the system before being put into production.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26</a:t>
            </a:fld>
            <a:endParaRPr lang="en-US" altLang="en-US"/>
          </a:p>
        </p:txBody>
      </p:sp>
    </p:spTree>
    <p:extLst>
      <p:ext uri="{BB962C8B-B14F-4D97-AF65-F5344CB8AC3E}">
        <p14:creationId xmlns:p14="http://schemas.microsoft.com/office/powerpoint/2010/main" val="198668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Process Phases</a:t>
            </a:r>
          </a:p>
        </p:txBody>
      </p:sp>
      <p:sp>
        <p:nvSpPr>
          <p:cNvPr id="3" name="Content Placeholder 2"/>
          <p:cNvSpPr>
            <a:spLocks noGrp="1"/>
          </p:cNvSpPr>
          <p:nvPr>
            <p:ph idx="1"/>
          </p:nvPr>
        </p:nvSpPr>
        <p:spPr>
          <a:xfrm>
            <a:off x="457200" y="1371600"/>
            <a:ext cx="8382000" cy="4759325"/>
          </a:xfrm>
        </p:spPr>
        <p:txBody>
          <a:bodyPr>
            <a:normAutofit fontScale="92500"/>
          </a:bodyPr>
          <a:lstStyle/>
          <a:p>
            <a:r>
              <a:rPr lang="en-US" dirty="0"/>
              <a:t>The UP is an Incremental (Iterative) Process. </a:t>
            </a:r>
          </a:p>
          <a:p>
            <a:pPr lvl="1"/>
            <a:r>
              <a:rPr lang="en-US" dirty="0"/>
              <a:t>During each iteration, the requirements, analysis, design, implementation, and test workflows are repeated. </a:t>
            </a:r>
          </a:p>
          <a:p>
            <a:pPr lvl="1"/>
            <a:r>
              <a:rPr lang="en-US" dirty="0"/>
              <a:t>The end of each iteration produces a new version of the system with additional capabilities / features. </a:t>
            </a:r>
          </a:p>
          <a:p>
            <a:pPr lvl="1"/>
            <a:endParaRPr lang="en-US" dirty="0"/>
          </a:p>
          <a:p>
            <a:r>
              <a:rPr lang="en-US" dirty="0"/>
              <a:t>An interesting feature of UP is its recognition that the emphasis placed on workflows change throughout the project lifecycle. </a:t>
            </a:r>
          </a:p>
          <a:p>
            <a:pPr lvl="1"/>
            <a:r>
              <a:rPr lang="en-US" dirty="0"/>
              <a:t>Early in the project, requirements and analysis are important. </a:t>
            </a:r>
          </a:p>
          <a:p>
            <a:pPr lvl="1"/>
            <a:r>
              <a:rPr lang="en-US" dirty="0"/>
              <a:t>Midway through, design and implementation are emphasized.</a:t>
            </a:r>
          </a:p>
          <a:p>
            <a:pPr lvl="1"/>
            <a:r>
              <a:rPr lang="en-US" dirty="0"/>
              <a:t>Towards the end, implementation and testing is the focus. </a:t>
            </a:r>
          </a:p>
          <a:p>
            <a:pPr lvl="1"/>
            <a:endParaRPr lang="en-US" dirty="0"/>
          </a:p>
          <a:p>
            <a:r>
              <a:rPr lang="en-US" dirty="0"/>
              <a:t>This is because developer’s knowledge of the system improves over time, and requirements and analysis are less likely to change.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27</a:t>
            </a:fld>
            <a:endParaRPr lang="en-US" altLang="en-US"/>
          </a:p>
        </p:txBody>
      </p:sp>
    </p:spTree>
    <p:extLst>
      <p:ext uri="{BB962C8B-B14F-4D97-AF65-F5344CB8AC3E}">
        <p14:creationId xmlns:p14="http://schemas.microsoft.com/office/powerpoint/2010/main" val="3738939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Emphasis during each UP Phase</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28</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681913" cy="4473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204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The importance of phases is in helping the development team understand </a:t>
            </a:r>
            <a:r>
              <a:rPr lang="en-US" sz="2800" u="sng" dirty="0"/>
              <a:t>how to apply UP </a:t>
            </a:r>
          </a:p>
        </p:txBody>
      </p:sp>
      <p:sp>
        <p:nvSpPr>
          <p:cNvPr id="7" name="Content Placeholder 6"/>
          <p:cNvSpPr>
            <a:spLocks noGrp="1"/>
          </p:cNvSpPr>
          <p:nvPr>
            <p:ph idx="1"/>
          </p:nvPr>
        </p:nvSpPr>
        <p:spPr>
          <a:xfrm>
            <a:off x="457200" y="1444626"/>
            <a:ext cx="8382000" cy="4686300"/>
          </a:xfrm>
        </p:spPr>
        <p:txBody>
          <a:bodyPr>
            <a:normAutofit lnSpcReduction="10000"/>
          </a:bodyPr>
          <a:lstStyle/>
          <a:p>
            <a:r>
              <a:rPr lang="en-US" dirty="0"/>
              <a:t>Where should the team’s efforts be concentrated at different points in the project lifecycle? </a:t>
            </a:r>
          </a:p>
          <a:p>
            <a:pPr lvl="1"/>
            <a:endParaRPr lang="en-US" dirty="0"/>
          </a:p>
          <a:p>
            <a:r>
              <a:rPr lang="en-US" dirty="0"/>
              <a:t>When should specific artifacts be completed? </a:t>
            </a:r>
          </a:p>
          <a:p>
            <a:pPr lvl="1"/>
            <a:r>
              <a:rPr lang="en-US" dirty="0"/>
              <a:t>The Business Model should be completed by the end of the Inception Phase, but may evolve throughout the project lifecycle.</a:t>
            </a:r>
          </a:p>
          <a:p>
            <a:pPr lvl="1"/>
            <a:r>
              <a:rPr lang="en-US" dirty="0"/>
              <a:t>Requirements should be 40% completed by the end of the Inception Phase and 90% by end of the Elaboration Phase. </a:t>
            </a:r>
          </a:p>
          <a:p>
            <a:pPr lvl="1"/>
            <a:r>
              <a:rPr lang="en-US" dirty="0"/>
              <a:t>The Database Schema should be started during Inception and finished by the end of Elaboration. </a:t>
            </a:r>
          </a:p>
          <a:p>
            <a:pPr lvl="2"/>
            <a:endParaRPr lang="en-US" dirty="0"/>
          </a:p>
          <a:p>
            <a:r>
              <a:rPr lang="en-US" dirty="0"/>
              <a:t>UP Phases help to identify when the project is in trouble.</a:t>
            </a:r>
          </a:p>
          <a:p>
            <a:pPr lvl="1"/>
            <a:r>
              <a:rPr lang="en-US" dirty="0"/>
              <a:t>For example, there is likely a problem if the project is half though its schedule and requirements are still being updated.</a:t>
            </a:r>
          </a:p>
        </p:txBody>
      </p:sp>
      <p:sp>
        <p:nvSpPr>
          <p:cNvPr id="3" name="Date Placeholder 2"/>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FC7EA6E4-7BE8-4877-951C-E34125E9D349}" type="slidenum">
              <a:rPr lang="en-US" altLang="en-US" smtClean="0"/>
              <a:pPr/>
              <a:t>29</a:t>
            </a:fld>
            <a:endParaRPr lang="en-US" altLang="en-US"/>
          </a:p>
        </p:txBody>
      </p:sp>
    </p:spTree>
    <p:extLst>
      <p:ext uri="{BB962C8B-B14F-4D97-AF65-F5344CB8AC3E}">
        <p14:creationId xmlns:p14="http://schemas.microsoft.com/office/powerpoint/2010/main" val="428360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Process based on Prescriptive</a:t>
            </a:r>
          </a:p>
        </p:txBody>
      </p:sp>
      <p:sp>
        <p:nvSpPr>
          <p:cNvPr id="3" name="Content Placeholder 2"/>
          <p:cNvSpPr>
            <a:spLocks noGrp="1"/>
          </p:cNvSpPr>
          <p:nvPr>
            <p:ph idx="1"/>
          </p:nvPr>
        </p:nvSpPr>
        <p:spPr>
          <a:xfrm>
            <a:off x="457200" y="1371600"/>
            <a:ext cx="8229600" cy="4759326"/>
          </a:xfrm>
        </p:spPr>
        <p:txBody>
          <a:bodyPr/>
          <a:lstStyle/>
          <a:p>
            <a:r>
              <a:rPr lang="en-US" dirty="0"/>
              <a:t>A </a:t>
            </a:r>
            <a:r>
              <a:rPr lang="en-US" u="sng" dirty="0"/>
              <a:t>Software Development Process</a:t>
            </a:r>
            <a:r>
              <a:rPr lang="en-US" dirty="0"/>
              <a:t> is a specific set of phases, activities, and artifacts (deliverables) that an organization adopts as “</a:t>
            </a:r>
            <a:r>
              <a:rPr lang="en-US" i="1" dirty="0"/>
              <a:t>our process for building software systems</a:t>
            </a:r>
            <a:r>
              <a:rPr lang="en-US" dirty="0"/>
              <a:t>”. </a:t>
            </a:r>
          </a:p>
          <a:p>
            <a:pPr lvl="1"/>
            <a:r>
              <a:rPr lang="en-US" dirty="0"/>
              <a:t>An organization starts with a lifecycle model and tailors the activities and artifacts according to their needs.</a:t>
            </a:r>
          </a:p>
          <a:p>
            <a:pPr lvl="1"/>
            <a:r>
              <a:rPr lang="en-US" dirty="0"/>
              <a:t>The organization formally defines their artifacts i.e. the documents, procedures, signoffs, etc. that must be applied to move a project though their process. </a:t>
            </a:r>
          </a:p>
          <a:p>
            <a:endParaRPr lang="en-US" dirty="0"/>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3</a:t>
            </a:fld>
            <a:endParaRPr lang="en-US" altLang="en-US"/>
          </a:p>
        </p:txBody>
      </p:sp>
    </p:spTree>
    <p:extLst>
      <p:ext uri="{BB962C8B-B14F-4D97-AF65-F5344CB8AC3E}">
        <p14:creationId xmlns:p14="http://schemas.microsoft.com/office/powerpoint/2010/main" val="2858370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Inception Phase Deliverables</a:t>
            </a:r>
          </a:p>
        </p:txBody>
      </p:sp>
      <p:sp>
        <p:nvSpPr>
          <p:cNvPr id="3" name="Content Placeholder 2"/>
          <p:cNvSpPr>
            <a:spLocks noGrp="1"/>
          </p:cNvSpPr>
          <p:nvPr>
            <p:ph idx="1"/>
          </p:nvPr>
        </p:nvSpPr>
        <p:spPr>
          <a:xfrm>
            <a:off x="457200" y="1444626"/>
            <a:ext cx="8382000" cy="4686300"/>
          </a:xfrm>
        </p:spPr>
        <p:txBody>
          <a:bodyPr/>
          <a:lstStyle/>
          <a:p>
            <a:r>
              <a:rPr lang="en-US" dirty="0"/>
              <a:t>By the end of the Inception Phase the team should have produced: </a:t>
            </a:r>
          </a:p>
          <a:p>
            <a:pPr lvl="1"/>
            <a:r>
              <a:rPr lang="en-US" dirty="0"/>
              <a:t>The decision whether the system will be worth the investment needed to build it (Business Model). </a:t>
            </a:r>
          </a:p>
          <a:p>
            <a:pPr lvl="1"/>
            <a:r>
              <a:rPr lang="en-US" dirty="0"/>
              <a:t>The initial version of the system’s requirements which will continue to evolve to the end of the Elaboration Phase. </a:t>
            </a:r>
          </a:p>
          <a:p>
            <a:pPr lvl="1"/>
            <a:r>
              <a:rPr lang="en-US" dirty="0"/>
              <a:t>A rough idea as to the project’s schedule and so its budget.</a:t>
            </a:r>
          </a:p>
          <a:p>
            <a:pPr lvl="1"/>
            <a:r>
              <a:rPr lang="en-US" dirty="0"/>
              <a:t>What are the risks and other problems that need to be overcome. </a:t>
            </a:r>
          </a:p>
          <a:p>
            <a:pPr lvl="1"/>
            <a:r>
              <a:rPr lang="en-US" dirty="0"/>
              <a:t>The documentation as described in section 3.10.1 of the text.</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30</a:t>
            </a:fld>
            <a:endParaRPr lang="en-US" altLang="en-US"/>
          </a:p>
        </p:txBody>
      </p:sp>
    </p:spTree>
    <p:extLst>
      <p:ext uri="{BB962C8B-B14F-4D97-AF65-F5344CB8AC3E}">
        <p14:creationId xmlns:p14="http://schemas.microsoft.com/office/powerpoint/2010/main" val="773347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Elaboration Phase Deliverables</a:t>
            </a:r>
          </a:p>
        </p:txBody>
      </p:sp>
      <p:sp>
        <p:nvSpPr>
          <p:cNvPr id="3" name="Content Placeholder 2"/>
          <p:cNvSpPr>
            <a:spLocks noGrp="1"/>
          </p:cNvSpPr>
          <p:nvPr>
            <p:ph idx="1"/>
          </p:nvPr>
        </p:nvSpPr>
        <p:spPr>
          <a:xfrm>
            <a:off x="457200" y="1444626"/>
            <a:ext cx="8382000" cy="4686300"/>
          </a:xfrm>
        </p:spPr>
        <p:txBody>
          <a:bodyPr/>
          <a:lstStyle/>
          <a:p>
            <a:r>
              <a:rPr lang="en-US" dirty="0"/>
              <a:t>By the end of the Elaboration Phase the team should have produced: </a:t>
            </a:r>
          </a:p>
          <a:p>
            <a:pPr lvl="1"/>
            <a:r>
              <a:rPr lang="en-US" dirty="0"/>
              <a:t>The completed requirements (or 90% anyway).</a:t>
            </a:r>
          </a:p>
          <a:p>
            <a:pPr lvl="1"/>
            <a:r>
              <a:rPr lang="en-US" dirty="0"/>
              <a:t>The “Risk List” document that identifies the risk items that threaten the project’s success. </a:t>
            </a:r>
          </a:p>
          <a:p>
            <a:pPr lvl="1"/>
            <a:r>
              <a:rPr lang="en-US" dirty="0"/>
              <a:t>The ‘completed’ schedule and budget (Project Management Plan). </a:t>
            </a:r>
          </a:p>
          <a:p>
            <a:pPr lvl="1"/>
            <a:r>
              <a:rPr lang="en-US" dirty="0"/>
              <a:t>The mostly completed (80-90%) system’s architecture (high-level system design). </a:t>
            </a:r>
          </a:p>
          <a:p>
            <a:pPr lvl="1"/>
            <a:r>
              <a:rPr lang="en-US" dirty="0"/>
              <a:t>The mostly completed (70-80%) the analysis artifacts. </a:t>
            </a:r>
          </a:p>
          <a:p>
            <a:pPr lvl="1"/>
            <a:r>
              <a:rPr lang="en-US" dirty="0"/>
              <a:t>Other documents and models as described in section 3.10.2.</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31</a:t>
            </a:fld>
            <a:endParaRPr lang="en-US" altLang="en-US"/>
          </a:p>
        </p:txBody>
      </p:sp>
    </p:spTree>
    <p:extLst>
      <p:ext uri="{BB962C8B-B14F-4D97-AF65-F5344CB8AC3E}">
        <p14:creationId xmlns:p14="http://schemas.microsoft.com/office/powerpoint/2010/main" val="1822164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Construction Phase Deliverables </a:t>
            </a:r>
          </a:p>
        </p:txBody>
      </p:sp>
      <p:sp>
        <p:nvSpPr>
          <p:cNvPr id="3" name="Content Placeholder 2"/>
          <p:cNvSpPr>
            <a:spLocks noGrp="1"/>
          </p:cNvSpPr>
          <p:nvPr>
            <p:ph idx="1"/>
          </p:nvPr>
        </p:nvSpPr>
        <p:spPr>
          <a:xfrm>
            <a:off x="457200" y="1444626"/>
            <a:ext cx="8229600" cy="4686300"/>
          </a:xfrm>
        </p:spPr>
        <p:txBody>
          <a:bodyPr/>
          <a:lstStyle/>
          <a:p>
            <a:r>
              <a:rPr lang="en-US" dirty="0"/>
              <a:t>By the end of the Construction Phase the team should have produced: </a:t>
            </a:r>
          </a:p>
          <a:p>
            <a:pPr lvl="1"/>
            <a:r>
              <a:rPr lang="en-US" dirty="0"/>
              <a:t>The system’s design should be complete i.e. no major design changes. </a:t>
            </a:r>
          </a:p>
          <a:p>
            <a:pPr lvl="1"/>
            <a:r>
              <a:rPr lang="en-US" dirty="0"/>
              <a:t>All items on the Risk List should be addressed. </a:t>
            </a:r>
          </a:p>
          <a:p>
            <a:pPr lvl="1"/>
            <a:r>
              <a:rPr lang="en-US" dirty="0"/>
              <a:t>A release of the system with most (if not all) of its features completed i.e. a beta release. </a:t>
            </a:r>
          </a:p>
          <a:p>
            <a:pPr lvl="1"/>
            <a:r>
              <a:rPr lang="en-US" dirty="0"/>
              <a:t>Initial versions of the user’s manual, installation manual, etc. </a:t>
            </a:r>
          </a:p>
          <a:p>
            <a:pPr lvl="1"/>
            <a:r>
              <a:rPr lang="en-US" dirty="0"/>
              <a:t>Other items as described in section 3.10.3.</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32</a:t>
            </a:fld>
            <a:endParaRPr lang="en-US" altLang="en-US"/>
          </a:p>
        </p:txBody>
      </p:sp>
    </p:spTree>
    <p:extLst>
      <p:ext uri="{BB962C8B-B14F-4D97-AF65-F5344CB8AC3E}">
        <p14:creationId xmlns:p14="http://schemas.microsoft.com/office/powerpoint/2010/main" val="1685694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Transition Phase Deliverables</a:t>
            </a:r>
          </a:p>
        </p:txBody>
      </p:sp>
      <p:sp>
        <p:nvSpPr>
          <p:cNvPr id="3" name="Content Placeholder 2"/>
          <p:cNvSpPr>
            <a:spLocks noGrp="1"/>
          </p:cNvSpPr>
          <p:nvPr>
            <p:ph idx="1"/>
          </p:nvPr>
        </p:nvSpPr>
        <p:spPr/>
        <p:txBody>
          <a:bodyPr/>
          <a:lstStyle/>
          <a:p>
            <a:r>
              <a:rPr lang="en-US" dirty="0"/>
              <a:t>By the end of the Transition Phase the team should have delivered a complete and correct system including updated design models and other documentation.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33</a:t>
            </a:fld>
            <a:endParaRPr lang="en-US" altLang="en-US"/>
          </a:p>
        </p:txBody>
      </p:sp>
    </p:spTree>
    <p:extLst>
      <p:ext uri="{BB962C8B-B14F-4D97-AF65-F5344CB8AC3E}">
        <p14:creationId xmlns:p14="http://schemas.microsoft.com/office/powerpoint/2010/main" val="3337086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a Software Development Process</a:t>
            </a:r>
          </a:p>
        </p:txBody>
      </p:sp>
      <p:sp>
        <p:nvSpPr>
          <p:cNvPr id="3" name="Content Placeholder 2"/>
          <p:cNvSpPr>
            <a:spLocks noGrp="1"/>
          </p:cNvSpPr>
          <p:nvPr>
            <p:ph idx="1"/>
          </p:nvPr>
        </p:nvSpPr>
        <p:spPr>
          <a:xfrm>
            <a:off x="457200" y="1444626"/>
            <a:ext cx="8458200" cy="4686300"/>
          </a:xfrm>
        </p:spPr>
        <p:txBody>
          <a:bodyPr/>
          <a:lstStyle/>
          <a:p>
            <a:r>
              <a:rPr lang="en-US" dirty="0"/>
              <a:t>The organization should monitor the execution of the software development process throughout the project’s lifecycle. </a:t>
            </a:r>
          </a:p>
          <a:p>
            <a:r>
              <a:rPr lang="en-US" dirty="0"/>
              <a:t>A process should include a set of activities whose purpose is to:</a:t>
            </a:r>
          </a:p>
          <a:p>
            <a:pPr lvl="1"/>
            <a:r>
              <a:rPr lang="en-US" dirty="0"/>
              <a:t>Measure the project’s actual progress, compare with expected progress, and take appropriate actions. </a:t>
            </a:r>
          </a:p>
          <a:p>
            <a:pPr lvl="1"/>
            <a:r>
              <a:rPr lang="en-US" dirty="0"/>
              <a:t>Identify and track unknown or risky issues to be addressed early in the project lifecycle. </a:t>
            </a:r>
          </a:p>
          <a:p>
            <a:pPr lvl="1"/>
            <a:r>
              <a:rPr lang="en-US" dirty="0"/>
              <a:t>Manage and secure the protection of the many artifacts built during the project lifecycle e.g. document and source code control. </a:t>
            </a:r>
          </a:p>
          <a:p>
            <a:pPr lvl="1"/>
            <a:r>
              <a:rPr lang="en-US" dirty="0"/>
              <a:t>Others to be discussed…</a:t>
            </a:r>
          </a:p>
          <a:p>
            <a:r>
              <a:rPr lang="en-US" dirty="0"/>
              <a:t>These are known as “Umbrella Activities” because they encompass, or cover, the overall development process.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34</a:t>
            </a:fld>
            <a:endParaRPr lang="en-US" altLang="en-US"/>
          </a:p>
        </p:txBody>
      </p:sp>
    </p:spTree>
    <p:extLst>
      <p:ext uri="{BB962C8B-B14F-4D97-AF65-F5344CB8AC3E}">
        <p14:creationId xmlns:p14="http://schemas.microsoft.com/office/powerpoint/2010/main" val="60480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These and </a:t>
            </a:r>
            <a:r>
              <a:rPr lang="en-US" u="sng" dirty="0"/>
              <a:t>other</a:t>
            </a:r>
            <a:r>
              <a:rPr lang="en-US" dirty="0"/>
              <a:t> umbrella activities will be discussed in the following sections…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5396606"/>
              </p:ext>
            </p:extLst>
          </p:nvPr>
        </p:nvGraphicFramePr>
        <p:xfrm>
          <a:off x="457200" y="1676400"/>
          <a:ext cx="8534400" cy="3474720"/>
        </p:xfrm>
        <a:graphic>
          <a:graphicData uri="http://schemas.openxmlformats.org/drawingml/2006/table">
            <a:tbl>
              <a:tblPr bandRow="1">
                <a:tableStyleId>{D27102A9-8310-4765-A935-A1911B00CA55}</a:tableStyleId>
              </a:tblPr>
              <a:tblGrid>
                <a:gridCol w="15240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885037">
                <a:tc>
                  <a:txBody>
                    <a:bodyPr/>
                    <a:lstStyle/>
                    <a:p>
                      <a:r>
                        <a:rPr lang="en-US" sz="1800" dirty="0"/>
                        <a:t>Tracking Project Progress</a:t>
                      </a:r>
                      <a:endParaRPr lang="en-US" sz="1800" b="1" dirty="0"/>
                    </a:p>
                  </a:txBody>
                  <a:tcPr/>
                </a:tc>
                <a:tc>
                  <a:txBody>
                    <a:bodyPr/>
                    <a:lstStyle/>
                    <a:p>
                      <a:pPr marL="285750" indent="-285750">
                        <a:buFont typeface="Arial" pitchFamily="34" charset="0"/>
                        <a:buChar char="•"/>
                      </a:pPr>
                      <a:r>
                        <a:rPr lang="en-US" sz="1800" dirty="0"/>
                        <a:t>Tracking the</a:t>
                      </a:r>
                      <a:r>
                        <a:rPr lang="en-US" sz="1800" baseline="0" dirty="0"/>
                        <a:t> development team’s progress to date and comparing to expected progress.</a:t>
                      </a:r>
                    </a:p>
                    <a:p>
                      <a:pPr marL="742950" lvl="1" indent="-285750">
                        <a:buFont typeface="Arial" pitchFamily="34" charset="0"/>
                        <a:buChar char="•"/>
                      </a:pPr>
                      <a:r>
                        <a:rPr lang="en-US" sz="1800" baseline="0" dirty="0"/>
                        <a:t>Work Breakdown Structure (Project Schedule)</a:t>
                      </a:r>
                    </a:p>
                    <a:p>
                      <a:pPr marL="742950" lvl="1" indent="-285750">
                        <a:buFont typeface="Arial" pitchFamily="34" charset="0"/>
                        <a:buChar char="•"/>
                      </a:pPr>
                      <a:r>
                        <a:rPr lang="en-US" sz="1800" baseline="0" dirty="0"/>
                        <a:t>For example, tracking the number of completed system features. </a:t>
                      </a:r>
                      <a:endParaRPr lang="en-US" sz="1800" dirty="0"/>
                    </a:p>
                  </a:txBody>
                  <a:tcPr/>
                </a:tc>
                <a:extLst>
                  <a:ext uri="{0D108BD9-81ED-4DB2-BD59-A6C34878D82A}">
                    <a16:rowId xmlns:a16="http://schemas.microsoft.com/office/drawing/2014/main" val="10000"/>
                  </a:ext>
                </a:extLst>
              </a:tr>
              <a:tr h="1933969">
                <a:tc>
                  <a:txBody>
                    <a:bodyPr/>
                    <a:lstStyle/>
                    <a:p>
                      <a:r>
                        <a:rPr lang="en-US" sz="1800" dirty="0"/>
                        <a:t>Risk Management</a:t>
                      </a:r>
                      <a:endParaRPr lang="en-US" sz="1800" b="1" dirty="0"/>
                    </a:p>
                  </a:txBody>
                  <a:tcPr/>
                </a:tc>
                <a:tc>
                  <a:txBody>
                    <a:bodyPr/>
                    <a:lstStyle/>
                    <a:p>
                      <a:pPr marL="285750" indent="-285750">
                        <a:buFont typeface="Arial" pitchFamily="34" charset="0"/>
                        <a:buChar char="•"/>
                      </a:pPr>
                      <a:r>
                        <a:rPr lang="en-US" sz="1800" dirty="0"/>
                        <a:t>Identifying</a:t>
                      </a:r>
                      <a:r>
                        <a:rPr lang="en-US" sz="1800" baseline="0" dirty="0"/>
                        <a:t> features or other issues that place the project ‘at risk’ of an unsuccessful conclusion.</a:t>
                      </a:r>
                    </a:p>
                    <a:p>
                      <a:pPr marL="742950" lvl="1" indent="-285750">
                        <a:buFont typeface="Arial" pitchFamily="34" charset="0"/>
                        <a:buChar char="•"/>
                      </a:pPr>
                      <a:r>
                        <a:rPr lang="en-US" sz="1800" baseline="0" dirty="0"/>
                        <a:t>E.g. Ability to provide a required transaction rate.</a:t>
                      </a:r>
                    </a:p>
                    <a:p>
                      <a:pPr marL="742950" lvl="1" indent="-285750">
                        <a:buFont typeface="Arial" pitchFamily="34" charset="0"/>
                        <a:buChar char="•"/>
                      </a:pPr>
                      <a:r>
                        <a:rPr lang="en-US" sz="1800" baseline="0" dirty="0"/>
                        <a:t>E.g. An especially complex interface, algorithm, or workflow that is not well understood and may require prototyping. </a:t>
                      </a:r>
                    </a:p>
                    <a:p>
                      <a:pPr marL="285750" indent="-285750">
                        <a:buFont typeface="Arial" pitchFamily="34" charset="0"/>
                        <a:buChar char="•"/>
                      </a:pPr>
                      <a:r>
                        <a:rPr lang="en-US" sz="1800" u="none" baseline="0" dirty="0"/>
                        <a:t>Risk Management </a:t>
                      </a:r>
                      <a:r>
                        <a:rPr lang="en-US" sz="1800" baseline="0" dirty="0"/>
                        <a:t>includes </a:t>
                      </a:r>
                      <a:r>
                        <a:rPr lang="en-US" sz="1800" u="sng" baseline="0" dirty="0"/>
                        <a:t>recording</a:t>
                      </a:r>
                      <a:r>
                        <a:rPr lang="en-US" sz="1800" baseline="0" dirty="0"/>
                        <a:t> project risks and </a:t>
                      </a:r>
                      <a:r>
                        <a:rPr lang="en-US" sz="1800" u="sng" baseline="0" dirty="0"/>
                        <a:t>tracking</a:t>
                      </a:r>
                      <a:r>
                        <a:rPr lang="en-US" sz="1800" baseline="0" dirty="0"/>
                        <a:t> progress towards understanding and addressing the risk items.</a:t>
                      </a:r>
                      <a:endParaRPr lang="en-US" sz="1800" dirty="0"/>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35</a:t>
            </a:fld>
            <a:endParaRPr lang="en-US" altLang="en-US"/>
          </a:p>
        </p:txBody>
      </p:sp>
    </p:spTree>
    <p:extLst>
      <p:ext uri="{BB962C8B-B14F-4D97-AF65-F5344CB8AC3E}">
        <p14:creationId xmlns:p14="http://schemas.microsoft.com/office/powerpoint/2010/main" val="1901165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lstStyle/>
          <a:p>
            <a:r>
              <a:rPr lang="en-US" dirty="0"/>
              <a:t>These and </a:t>
            </a:r>
            <a:r>
              <a:rPr lang="en-US" u="sng" dirty="0"/>
              <a:t>other</a:t>
            </a:r>
            <a:r>
              <a:rPr lang="en-US" dirty="0"/>
              <a:t> umbrella activities will be discussed in the following sections…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06430855"/>
              </p:ext>
            </p:extLst>
          </p:nvPr>
        </p:nvGraphicFramePr>
        <p:xfrm>
          <a:off x="457200" y="1676401"/>
          <a:ext cx="8382002" cy="1463040"/>
        </p:xfrm>
        <a:graphic>
          <a:graphicData uri="http://schemas.openxmlformats.org/drawingml/2006/table">
            <a:tbl>
              <a:tblPr bandRow="1">
                <a:tableStyleId>{D27102A9-8310-4765-A935-A1911B00CA55}</a:tableStyleId>
              </a:tblPr>
              <a:tblGrid>
                <a:gridCol w="1752600">
                  <a:extLst>
                    <a:ext uri="{9D8B030D-6E8A-4147-A177-3AD203B41FA5}">
                      <a16:colId xmlns:a16="http://schemas.microsoft.com/office/drawing/2014/main" val="20000"/>
                    </a:ext>
                  </a:extLst>
                </a:gridCol>
                <a:gridCol w="6629402">
                  <a:extLst>
                    <a:ext uri="{9D8B030D-6E8A-4147-A177-3AD203B41FA5}">
                      <a16:colId xmlns:a16="http://schemas.microsoft.com/office/drawing/2014/main" val="20001"/>
                    </a:ext>
                  </a:extLst>
                </a:gridCol>
              </a:tblGrid>
              <a:tr h="1295400">
                <a:tc>
                  <a:txBody>
                    <a:bodyPr/>
                    <a:lstStyle/>
                    <a:p>
                      <a:r>
                        <a:rPr lang="en-US" sz="1800" dirty="0"/>
                        <a:t>Maintaining Development</a:t>
                      </a:r>
                      <a:r>
                        <a:rPr lang="en-US" sz="1800" baseline="0" dirty="0"/>
                        <a:t> </a:t>
                      </a:r>
                      <a:r>
                        <a:rPr lang="en-US" sz="1800" dirty="0"/>
                        <a:t>Artifacts</a:t>
                      </a:r>
                      <a:endParaRPr lang="en-US" sz="1800" b="1" dirty="0"/>
                    </a:p>
                  </a:txBody>
                  <a:tcPr/>
                </a:tc>
                <a:tc>
                  <a:txBody>
                    <a:bodyPr/>
                    <a:lstStyle/>
                    <a:p>
                      <a:pPr marL="285750" indent="-285750">
                        <a:buFont typeface="Arial" pitchFamily="34" charset="0"/>
                        <a:buChar char="•"/>
                      </a:pPr>
                      <a:r>
                        <a:rPr lang="en-US" sz="1800" dirty="0"/>
                        <a:t>Protecting</a:t>
                      </a:r>
                      <a:r>
                        <a:rPr lang="en-US" sz="1800" baseline="0" dirty="0"/>
                        <a:t> the project’s artifacts against corruption or loss. </a:t>
                      </a:r>
                    </a:p>
                    <a:p>
                      <a:pPr marL="285750" lvl="0" indent="-285750">
                        <a:buFont typeface="Arial" pitchFamily="34" charset="0"/>
                        <a:buChar char="•"/>
                      </a:pPr>
                      <a:r>
                        <a:rPr lang="en-US" sz="1800" baseline="0" dirty="0"/>
                        <a:t>The use of a Source Code Repository (Git or SVN).</a:t>
                      </a:r>
                    </a:p>
                    <a:p>
                      <a:pPr marL="285750" lvl="0" indent="-285750">
                        <a:buFont typeface="Arial" pitchFamily="34" charset="0"/>
                        <a:buChar char="•"/>
                      </a:pPr>
                      <a:r>
                        <a:rPr lang="en-US" sz="1800" baseline="0" dirty="0"/>
                        <a:t>Versioning artifacts and version tagging. </a:t>
                      </a:r>
                    </a:p>
                    <a:p>
                      <a:pPr marL="285750" lvl="0" indent="-285750">
                        <a:buFont typeface="Arial" pitchFamily="34" charset="0"/>
                        <a:buChar char="•"/>
                      </a:pPr>
                      <a:r>
                        <a:rPr lang="en-US" sz="1800" baseline="0" dirty="0"/>
                        <a:t>Includes all artifacts e.g. HTML, SQL, Images, Build Scripts, XML and other documents as determined by the technology</a:t>
                      </a:r>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36</a:t>
            </a:fld>
            <a:endParaRPr lang="en-US" altLang="en-US"/>
          </a:p>
        </p:txBody>
      </p:sp>
      <p:graphicFrame>
        <p:nvGraphicFramePr>
          <p:cNvPr id="8" name="Content Placeholder 6"/>
          <p:cNvGraphicFramePr>
            <a:graphicFrameLocks/>
          </p:cNvGraphicFramePr>
          <p:nvPr>
            <p:extLst>
              <p:ext uri="{D42A27DB-BD31-4B8C-83A1-F6EECF244321}">
                <p14:modId xmlns:p14="http://schemas.microsoft.com/office/powerpoint/2010/main" val="3074575097"/>
              </p:ext>
            </p:extLst>
          </p:nvPr>
        </p:nvGraphicFramePr>
        <p:xfrm>
          <a:off x="419101" y="3530917"/>
          <a:ext cx="8382001" cy="2011680"/>
        </p:xfrm>
        <a:graphic>
          <a:graphicData uri="http://schemas.openxmlformats.org/drawingml/2006/table">
            <a:tbl>
              <a:tblPr bandRow="1">
                <a:tableStyleId>{D27102A9-8310-4765-A935-A1911B00CA55}</a:tableStyleId>
              </a:tblPr>
              <a:tblGrid>
                <a:gridCol w="1790699">
                  <a:extLst>
                    <a:ext uri="{9D8B030D-6E8A-4147-A177-3AD203B41FA5}">
                      <a16:colId xmlns:a16="http://schemas.microsoft.com/office/drawing/2014/main" val="20000"/>
                    </a:ext>
                  </a:extLst>
                </a:gridCol>
                <a:gridCol w="6591302">
                  <a:extLst>
                    <a:ext uri="{9D8B030D-6E8A-4147-A177-3AD203B41FA5}">
                      <a16:colId xmlns:a16="http://schemas.microsoft.com/office/drawing/2014/main" val="20001"/>
                    </a:ext>
                  </a:extLst>
                </a:gridCol>
              </a:tblGrid>
              <a:tr h="1203490">
                <a:tc>
                  <a:txBody>
                    <a:bodyPr/>
                    <a:lstStyle/>
                    <a:p>
                      <a:r>
                        <a:rPr lang="en-US" sz="1800" b="0" dirty="0"/>
                        <a:t>Maintaining Project Documentation</a:t>
                      </a:r>
                    </a:p>
                  </a:txBody>
                  <a:tcPr/>
                </a:tc>
                <a:tc>
                  <a:txBody>
                    <a:bodyPr/>
                    <a:lstStyle/>
                    <a:p>
                      <a:pPr marL="285750" indent="-285750">
                        <a:buFont typeface="Arial" pitchFamily="34" charset="0"/>
                        <a:buChar char="•"/>
                      </a:pPr>
                      <a:r>
                        <a:rPr lang="en-US" sz="1800" kern="1200" dirty="0">
                          <a:solidFill>
                            <a:schemeClr val="tx1"/>
                          </a:solidFill>
                          <a:effectLst/>
                          <a:latin typeface="+mn-lt"/>
                          <a:ea typeface="+mn-ea"/>
                          <a:cs typeface="+mn-cs"/>
                        </a:rPr>
                        <a:t>Activities which has the team both creating and updating project documentation that describes requirements, design, and other aspects of the project.</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aseline="0" dirty="0"/>
                        <a:t>The use of a Project Management Tools (Jira, MS Project) to track progress, issues, risks, bugs, etc.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aseline="0" dirty="0"/>
                        <a:t>The use of Document Repository (Jira, SharePoint) to maintain requirements, analysis, design, etc. documents. </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56308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and </a:t>
            </a:r>
            <a:r>
              <a:rPr lang="en-US" u="sng" dirty="0"/>
              <a:t>other</a:t>
            </a:r>
            <a:r>
              <a:rPr lang="en-US" dirty="0"/>
              <a:t> umbrella activities will be discussed in the following sections…</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37</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140019810"/>
              </p:ext>
            </p:extLst>
          </p:nvPr>
        </p:nvGraphicFramePr>
        <p:xfrm>
          <a:off x="304799" y="1905000"/>
          <a:ext cx="8382001" cy="1851660"/>
        </p:xfrm>
        <a:graphic>
          <a:graphicData uri="http://schemas.openxmlformats.org/drawingml/2006/table">
            <a:tbl>
              <a:tblPr bandRow="1">
                <a:tableStyleId>{D27102A9-8310-4765-A935-A1911B00CA55}</a:tableStyleId>
              </a:tblPr>
              <a:tblGrid>
                <a:gridCol w="1676400">
                  <a:extLst>
                    <a:ext uri="{9D8B030D-6E8A-4147-A177-3AD203B41FA5}">
                      <a16:colId xmlns:a16="http://schemas.microsoft.com/office/drawing/2014/main" val="20000"/>
                    </a:ext>
                  </a:extLst>
                </a:gridCol>
                <a:gridCol w="6705601">
                  <a:extLst>
                    <a:ext uri="{9D8B030D-6E8A-4147-A177-3AD203B41FA5}">
                      <a16:colId xmlns:a16="http://schemas.microsoft.com/office/drawing/2014/main" val="20001"/>
                    </a:ext>
                  </a:extLst>
                </a:gridCol>
              </a:tblGrid>
              <a:tr h="1851660">
                <a:tc>
                  <a:txBody>
                    <a:bodyPr/>
                    <a:lstStyle/>
                    <a:p>
                      <a:r>
                        <a:rPr lang="en-US" sz="1800" dirty="0"/>
                        <a:t>Testing</a:t>
                      </a:r>
                      <a:endParaRPr lang="en-US" sz="1800" b="1" dirty="0"/>
                    </a:p>
                  </a:txBody>
                  <a:tcPr/>
                </a:tc>
                <a:tc>
                  <a:txBody>
                    <a:bodyPr/>
                    <a:lstStyle/>
                    <a:p>
                      <a:pPr marL="285750" indent="-285750">
                        <a:buFont typeface="Arial" pitchFamily="34" charset="0"/>
                        <a:buChar char="•"/>
                      </a:pPr>
                      <a:r>
                        <a:rPr lang="en-US" sz="1800" dirty="0"/>
                        <a:t>Assuring that testing appropriate to the project’s</a:t>
                      </a:r>
                      <a:r>
                        <a:rPr lang="en-US" sz="1800" baseline="0" dirty="0"/>
                        <a:t> criticality is being performed. </a:t>
                      </a:r>
                    </a:p>
                    <a:p>
                      <a:pPr marL="742950" lvl="1" indent="-285750">
                        <a:buFont typeface="Arial" pitchFamily="34" charset="0"/>
                        <a:buChar char="•"/>
                      </a:pPr>
                      <a:r>
                        <a:rPr lang="en-US" sz="1800" u="sng" baseline="0" dirty="0"/>
                        <a:t>Unit Test</a:t>
                      </a:r>
                      <a:r>
                        <a:rPr lang="en-US" sz="1800" baseline="0" dirty="0"/>
                        <a:t>: Code design to test individual software components. </a:t>
                      </a:r>
                    </a:p>
                    <a:p>
                      <a:pPr marL="742950" lvl="1" indent="-285750">
                        <a:buFont typeface="Arial" pitchFamily="34" charset="0"/>
                        <a:buChar char="•"/>
                      </a:pPr>
                      <a:r>
                        <a:rPr lang="en-US" sz="1800" u="sng" baseline="0" dirty="0"/>
                        <a:t>Integration Tests</a:t>
                      </a:r>
                      <a:r>
                        <a:rPr lang="en-US" sz="1800" baseline="0" dirty="0"/>
                        <a:t>: Procedures that validate the system’s correct implementation.</a:t>
                      </a:r>
                      <a:endParaRPr lang="en-US" sz="18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5003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9B4808-AC8B-4655-B757-6485A1A29880}"/>
              </a:ext>
            </a:extLst>
          </p:cNvPr>
          <p:cNvPicPr>
            <a:picLocks noChangeAspect="1"/>
          </p:cNvPicPr>
          <p:nvPr/>
        </p:nvPicPr>
        <p:blipFill>
          <a:blip r:embed="rId3"/>
          <a:stretch>
            <a:fillRect/>
          </a:stretch>
        </p:blipFill>
        <p:spPr>
          <a:xfrm>
            <a:off x="6400800" y="2819400"/>
            <a:ext cx="2689780" cy="2249488"/>
          </a:xfrm>
          <a:prstGeom prst="rect">
            <a:avLst/>
          </a:prstGeom>
        </p:spPr>
      </p:pic>
      <p:sp>
        <p:nvSpPr>
          <p:cNvPr id="2" name="Title 1"/>
          <p:cNvSpPr>
            <a:spLocks noGrp="1"/>
          </p:cNvSpPr>
          <p:nvPr>
            <p:ph type="title"/>
          </p:nvPr>
        </p:nvSpPr>
        <p:spPr/>
        <p:txBody>
          <a:bodyPr/>
          <a:lstStyle/>
          <a:p>
            <a:r>
              <a:rPr lang="en-US" dirty="0"/>
              <a:t>Project Management Tradeoff</a:t>
            </a:r>
          </a:p>
        </p:txBody>
      </p:sp>
      <p:sp>
        <p:nvSpPr>
          <p:cNvPr id="3" name="Content Placeholder 2"/>
          <p:cNvSpPr>
            <a:spLocks noGrp="1"/>
          </p:cNvSpPr>
          <p:nvPr>
            <p:ph idx="1"/>
          </p:nvPr>
        </p:nvSpPr>
        <p:spPr>
          <a:xfrm>
            <a:off x="457200" y="1143000"/>
            <a:ext cx="8534400" cy="4952999"/>
          </a:xfrm>
        </p:spPr>
        <p:txBody>
          <a:bodyPr/>
          <a:lstStyle/>
          <a:p>
            <a:r>
              <a:rPr lang="en-US" u="sng" dirty="0"/>
              <a:t>The Desire</a:t>
            </a:r>
            <a:r>
              <a:rPr lang="en-US" dirty="0"/>
              <a:t>: Customers want systems with many features, produced at minimum cost, and they want it to perform perfectly.</a:t>
            </a:r>
          </a:p>
          <a:p>
            <a:r>
              <a:rPr lang="en-US" u="sng" dirty="0"/>
              <a:t>The Reality</a:t>
            </a:r>
            <a:r>
              <a:rPr lang="en-US" dirty="0"/>
              <a:t>: They can have a correct system, an inexpensive system, or a system with many complex features… </a:t>
            </a:r>
          </a:p>
          <a:p>
            <a:pPr lvl="1"/>
            <a:r>
              <a:rPr lang="en-US" sz="2200" dirty="0"/>
              <a:t>... but they can have only two. </a:t>
            </a:r>
          </a:p>
          <a:p>
            <a:pPr lvl="1"/>
            <a:endParaRPr lang="en-US" sz="2200" dirty="0"/>
          </a:p>
          <a:p>
            <a:r>
              <a:rPr lang="en-US" dirty="0"/>
              <a:t>There is a tradeoff between these </a:t>
            </a:r>
            <a:br>
              <a:rPr lang="en-US" dirty="0"/>
            </a:br>
            <a:r>
              <a:rPr lang="en-US" dirty="0"/>
              <a:t>three qualities. </a:t>
            </a:r>
          </a:p>
          <a:p>
            <a:r>
              <a:rPr lang="en-US" sz="1800" dirty="0"/>
              <a:t>If they want to increase scope (features), </a:t>
            </a:r>
            <a:br>
              <a:rPr lang="en-US" sz="1800" dirty="0"/>
            </a:br>
            <a:r>
              <a:rPr lang="en-US" sz="1800" dirty="0"/>
              <a:t>they will have to increase budget or decrease quality. </a:t>
            </a:r>
          </a:p>
          <a:p>
            <a:r>
              <a:rPr lang="en-US" sz="1800" dirty="0"/>
              <a:t>If they want to decrease costs, they must reduce</a:t>
            </a:r>
            <a:br>
              <a:rPr lang="en-US" sz="1800" dirty="0"/>
            </a:br>
            <a:r>
              <a:rPr lang="en-US" sz="1800" dirty="0"/>
              <a:t>scope or decrease quality. </a:t>
            </a:r>
          </a:p>
          <a:p>
            <a:r>
              <a:rPr lang="en-US" sz="1800" dirty="0"/>
              <a:t>If they want quality systems, they must decrease scope or increase cost (schedule)</a:t>
            </a:r>
            <a:r>
              <a:rPr lang="en-US" dirty="0"/>
              <a:t>.</a:t>
            </a:r>
          </a:p>
        </p:txBody>
      </p:sp>
      <p:sp>
        <p:nvSpPr>
          <p:cNvPr id="4" name="Date Placeholder 3"/>
          <p:cNvSpPr>
            <a:spLocks noGrp="1"/>
          </p:cNvSpPr>
          <p:nvPr>
            <p:ph type="dt" sz="half" idx="10"/>
          </p:nvPr>
        </p:nvSpPr>
        <p:spPr/>
        <p:txBody>
          <a:bodyPr/>
          <a:lstStyle/>
          <a:p>
            <a:r>
              <a:rPr lang="en-US" dirty="0"/>
              <a:t>CS 3354 Software Engineering</a:t>
            </a:r>
            <a:endParaRPr lang="en-US" altLang="en-US" dirty="0"/>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38</a:t>
            </a:fld>
            <a:endParaRPr lang="en-US" altLang="en-US"/>
          </a:p>
        </p:txBody>
      </p:sp>
    </p:spTree>
    <p:extLst>
      <p:ext uri="{BB962C8B-B14F-4D97-AF65-F5344CB8AC3E}">
        <p14:creationId xmlns:p14="http://schemas.microsoft.com/office/powerpoint/2010/main" val="3705129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Actively Improving a </a:t>
            </a:r>
            <a:br>
              <a:rPr lang="en-US" dirty="0"/>
            </a:br>
            <a:r>
              <a:rPr lang="en-US" dirty="0"/>
              <a:t>Software Development Process</a:t>
            </a:r>
          </a:p>
        </p:txBody>
      </p:sp>
      <p:sp>
        <p:nvSpPr>
          <p:cNvPr id="3" name="Content Placeholder 2"/>
          <p:cNvSpPr>
            <a:spLocks noGrp="1"/>
          </p:cNvSpPr>
          <p:nvPr>
            <p:ph idx="1"/>
          </p:nvPr>
        </p:nvSpPr>
        <p:spPr>
          <a:xfrm>
            <a:off x="457200" y="1600200"/>
            <a:ext cx="8458200" cy="4530725"/>
          </a:xfrm>
        </p:spPr>
        <p:txBody>
          <a:bodyPr>
            <a:normAutofit fontScale="92500"/>
          </a:bodyPr>
          <a:lstStyle/>
          <a:p>
            <a:r>
              <a:rPr lang="en-US" dirty="0"/>
              <a:t>How can an organization improve its </a:t>
            </a:r>
            <a:r>
              <a:rPr lang="en-US" u="sng" dirty="0"/>
              <a:t>software development process</a:t>
            </a:r>
            <a:r>
              <a:rPr lang="en-US" dirty="0"/>
              <a:t>? </a:t>
            </a:r>
          </a:p>
          <a:p>
            <a:pPr lvl="1"/>
            <a:r>
              <a:rPr lang="en-US" dirty="0"/>
              <a:t>Reduce number of incorrect or missing requirements.</a:t>
            </a:r>
          </a:p>
          <a:p>
            <a:pPr lvl="1"/>
            <a:r>
              <a:rPr lang="en-US" dirty="0"/>
              <a:t>Improve the accuracy of estimates of the time and resources needed to complete the project.</a:t>
            </a:r>
          </a:p>
          <a:p>
            <a:pPr lvl="1"/>
            <a:endParaRPr lang="en-US" dirty="0"/>
          </a:p>
          <a:p>
            <a:r>
              <a:rPr lang="en-US" dirty="0"/>
              <a:t>Can an organization improve the quality of the software products it produces? </a:t>
            </a:r>
          </a:p>
          <a:p>
            <a:pPr lvl="1"/>
            <a:r>
              <a:rPr lang="en-US" dirty="0"/>
              <a:t>Decrease the number of defects found both during development and after delivery to the customer.</a:t>
            </a:r>
          </a:p>
          <a:p>
            <a:pPr lvl="1"/>
            <a:endParaRPr lang="en-US" dirty="0"/>
          </a:p>
          <a:p>
            <a:r>
              <a:rPr lang="en-US" dirty="0"/>
              <a:t>Can an organization ensure its process is followed by the developers? </a:t>
            </a:r>
          </a:p>
          <a:p>
            <a:pPr lvl="1"/>
            <a:endParaRPr lang="en-US" dirty="0"/>
          </a:p>
          <a:p>
            <a:r>
              <a:rPr lang="en-US" dirty="0"/>
              <a:t>Can an organization improve the effectiveness of its process?</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39</a:t>
            </a:fld>
            <a:endParaRPr lang="en-US" altLang="en-US"/>
          </a:p>
        </p:txBody>
      </p:sp>
    </p:spTree>
    <p:extLst>
      <p:ext uri="{BB962C8B-B14F-4D97-AF65-F5344CB8AC3E}">
        <p14:creationId xmlns:p14="http://schemas.microsoft.com/office/powerpoint/2010/main" val="10334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Generic Waterfall Process</a:t>
            </a:r>
            <a:endParaRPr lang="en-US" u="sng" dirty="0"/>
          </a:p>
        </p:txBody>
      </p:sp>
      <p:sp>
        <p:nvSpPr>
          <p:cNvPr id="3" name="Content Placeholder 2"/>
          <p:cNvSpPr>
            <a:spLocks noGrp="1"/>
          </p:cNvSpPr>
          <p:nvPr>
            <p:ph idx="1"/>
          </p:nvPr>
        </p:nvSpPr>
        <p:spPr>
          <a:xfrm>
            <a:off x="457200" y="1312055"/>
            <a:ext cx="8229600" cy="1573762"/>
          </a:xfrm>
        </p:spPr>
        <p:txBody>
          <a:bodyPr>
            <a:normAutofit/>
          </a:bodyPr>
          <a:lstStyle/>
          <a:p>
            <a:r>
              <a:rPr lang="en-US" dirty="0"/>
              <a:t>The Six Generic Phases of the Waterfall Processes…</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a:t>
            </a:fld>
            <a:endParaRPr lang="en-US" altLang="en-US"/>
          </a:p>
        </p:txBody>
      </p:sp>
      <p:grpSp>
        <p:nvGrpSpPr>
          <p:cNvPr id="5" name="Group 4"/>
          <p:cNvGrpSpPr/>
          <p:nvPr/>
        </p:nvGrpSpPr>
        <p:grpSpPr>
          <a:xfrm>
            <a:off x="685800" y="2098936"/>
            <a:ext cx="7672959" cy="3220662"/>
            <a:chOff x="838200" y="3124200"/>
            <a:chExt cx="7421117" cy="2915862"/>
          </a:xfrm>
          <a:solidFill>
            <a:schemeClr val="bg1"/>
          </a:solidFill>
        </p:grpSpPr>
        <p:grpSp>
          <p:nvGrpSpPr>
            <p:cNvPr id="7" name="Group 20"/>
            <p:cNvGrpSpPr>
              <a:grpSpLocks/>
            </p:cNvGrpSpPr>
            <p:nvPr/>
          </p:nvGrpSpPr>
          <p:grpSpPr bwMode="auto">
            <a:xfrm>
              <a:off x="838200" y="3124200"/>
              <a:ext cx="6476435" cy="2437672"/>
              <a:chOff x="528" y="2526"/>
              <a:chExt cx="3714" cy="1233"/>
            </a:xfrm>
            <a:grpFill/>
          </p:grpSpPr>
          <p:sp>
            <p:nvSpPr>
              <p:cNvPr id="8" name="Rectangle 5"/>
              <p:cNvSpPr>
                <a:spLocks noChangeArrowheads="1"/>
              </p:cNvSpPr>
              <p:nvPr/>
            </p:nvSpPr>
            <p:spPr bwMode="auto">
              <a:xfrm>
                <a:off x="528" y="2526"/>
                <a:ext cx="1180" cy="18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Requirements</a:t>
                </a:r>
              </a:p>
            </p:txBody>
          </p:sp>
          <p:sp>
            <p:nvSpPr>
              <p:cNvPr id="9" name="Rectangle 6"/>
              <p:cNvSpPr>
                <a:spLocks noChangeArrowheads="1"/>
              </p:cNvSpPr>
              <p:nvPr/>
            </p:nvSpPr>
            <p:spPr bwMode="auto">
              <a:xfrm>
                <a:off x="1227" y="2791"/>
                <a:ext cx="1152" cy="18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Analysis</a:t>
                </a:r>
              </a:p>
            </p:txBody>
          </p:sp>
          <p:sp>
            <p:nvSpPr>
              <p:cNvPr id="10" name="Rectangle 7"/>
              <p:cNvSpPr>
                <a:spLocks noChangeArrowheads="1"/>
              </p:cNvSpPr>
              <p:nvPr/>
            </p:nvSpPr>
            <p:spPr bwMode="auto">
              <a:xfrm>
                <a:off x="1961" y="3054"/>
                <a:ext cx="1101" cy="18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Design</a:t>
                </a:r>
              </a:p>
            </p:txBody>
          </p:sp>
          <p:sp>
            <p:nvSpPr>
              <p:cNvPr id="11" name="Rectangle 8"/>
              <p:cNvSpPr>
                <a:spLocks noChangeArrowheads="1"/>
              </p:cNvSpPr>
              <p:nvPr/>
            </p:nvSpPr>
            <p:spPr bwMode="auto">
              <a:xfrm>
                <a:off x="2611" y="3305"/>
                <a:ext cx="1107" cy="18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Implementation</a:t>
                </a:r>
              </a:p>
            </p:txBody>
          </p:sp>
          <p:sp>
            <p:nvSpPr>
              <p:cNvPr id="12" name="Rectangle 9"/>
              <p:cNvSpPr>
                <a:spLocks noChangeArrowheads="1"/>
              </p:cNvSpPr>
              <p:nvPr/>
            </p:nvSpPr>
            <p:spPr bwMode="auto">
              <a:xfrm>
                <a:off x="3224" y="3574"/>
                <a:ext cx="1018" cy="185"/>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Integration Testing</a:t>
                </a:r>
              </a:p>
            </p:txBody>
          </p:sp>
          <p:cxnSp>
            <p:nvCxnSpPr>
              <p:cNvPr id="13" name="AutoShape 10"/>
              <p:cNvCxnSpPr>
                <a:cxnSpLocks noChangeShapeType="1"/>
                <a:stCxn id="8" idx="3"/>
                <a:endCxn id="9" idx="0"/>
              </p:cNvCxnSpPr>
              <p:nvPr/>
            </p:nvCxnSpPr>
            <p:spPr bwMode="auto">
              <a:xfrm>
                <a:off x="1708" y="2619"/>
                <a:ext cx="95" cy="173"/>
              </a:xfrm>
              <a:prstGeom prst="bentConnector2">
                <a:avLst/>
              </a:prstGeom>
              <a:grp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1"/>
              <p:cNvCxnSpPr>
                <a:cxnSpLocks noChangeShapeType="1"/>
                <a:stCxn id="9" idx="3"/>
                <a:endCxn id="10" idx="0"/>
              </p:cNvCxnSpPr>
              <p:nvPr/>
            </p:nvCxnSpPr>
            <p:spPr bwMode="auto">
              <a:xfrm>
                <a:off x="2379" y="2884"/>
                <a:ext cx="133" cy="170"/>
              </a:xfrm>
              <a:prstGeom prst="bentConnector2">
                <a:avLst/>
              </a:prstGeom>
              <a:grp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2"/>
              <p:cNvCxnSpPr>
                <a:cxnSpLocks noChangeShapeType="1"/>
                <a:stCxn id="10" idx="3"/>
                <a:endCxn id="11" idx="0"/>
              </p:cNvCxnSpPr>
              <p:nvPr/>
            </p:nvCxnSpPr>
            <p:spPr bwMode="auto">
              <a:xfrm>
                <a:off x="3062" y="3146"/>
                <a:ext cx="103" cy="159"/>
              </a:xfrm>
              <a:prstGeom prst="bentConnector2">
                <a:avLst/>
              </a:prstGeom>
              <a:grp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3"/>
              <p:cNvCxnSpPr>
                <a:cxnSpLocks noChangeShapeType="1"/>
                <a:stCxn id="11" idx="3"/>
              </p:cNvCxnSpPr>
              <p:nvPr/>
            </p:nvCxnSpPr>
            <p:spPr bwMode="auto">
              <a:xfrm>
                <a:off x="3718" y="3398"/>
                <a:ext cx="175" cy="176"/>
              </a:xfrm>
              <a:prstGeom prst="bentConnector2">
                <a:avLst/>
              </a:prstGeom>
              <a:grp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Rectangle 9"/>
            <p:cNvSpPr>
              <a:spLocks noChangeArrowheads="1"/>
            </p:cNvSpPr>
            <p:nvPr/>
          </p:nvSpPr>
          <p:spPr bwMode="auto">
            <a:xfrm>
              <a:off x="6705600" y="5674312"/>
              <a:ext cx="1553717" cy="36575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dirty="0"/>
                <a:t>Delivery</a:t>
              </a:r>
            </a:p>
          </p:txBody>
        </p:sp>
        <p:cxnSp>
          <p:nvCxnSpPr>
            <p:cNvPr id="25" name="AutoShape 13"/>
            <p:cNvCxnSpPr>
              <a:cxnSpLocks noChangeShapeType="1"/>
              <a:stCxn id="12" idx="3"/>
              <a:endCxn id="18" idx="0"/>
            </p:cNvCxnSpPr>
            <p:nvPr/>
          </p:nvCxnSpPr>
          <p:spPr bwMode="auto">
            <a:xfrm>
              <a:off x="7314636" y="5378997"/>
              <a:ext cx="167823" cy="295315"/>
            </a:xfrm>
            <a:prstGeom prst="bentConnector2">
              <a:avLst/>
            </a:prstGeom>
            <a:grpFill/>
            <a:ln w="9525">
              <a:solidFill>
                <a:schemeClr val="tx1"/>
              </a:solidFill>
              <a:miter lim="800000"/>
              <a:headEn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539641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1139825"/>
          </a:xfrm>
        </p:spPr>
        <p:txBody>
          <a:bodyPr/>
          <a:lstStyle/>
          <a:p>
            <a:r>
              <a:rPr lang="en-US" dirty="0"/>
              <a:t>Capability Maturity Model Integration (CMMI)</a:t>
            </a:r>
          </a:p>
        </p:txBody>
      </p:sp>
      <p:sp>
        <p:nvSpPr>
          <p:cNvPr id="3" name="Content Placeholder 2"/>
          <p:cNvSpPr>
            <a:spLocks noGrp="1"/>
          </p:cNvSpPr>
          <p:nvPr>
            <p:ph idx="1"/>
          </p:nvPr>
        </p:nvSpPr>
        <p:spPr>
          <a:xfrm>
            <a:off x="457200" y="1444626"/>
            <a:ext cx="8534400" cy="4686300"/>
          </a:xfrm>
        </p:spPr>
        <p:txBody>
          <a:bodyPr/>
          <a:lstStyle/>
          <a:p>
            <a:r>
              <a:rPr lang="en-US" i="1" dirty="0"/>
              <a:t>The Capability Maturity Model Integration is a process that helps organizations streamline process improvement and encourage productive, efficient behaviors that decrease risks in software products and service development.</a:t>
            </a:r>
          </a:p>
          <a:p>
            <a:pPr lvl="1"/>
            <a:endParaRPr lang="en-US" dirty="0"/>
          </a:p>
          <a:p>
            <a:r>
              <a:rPr lang="en-US" dirty="0"/>
              <a:t>The premise is that if the organization actively improves their process, the quality of the systems produced will improve.</a:t>
            </a:r>
          </a:p>
          <a:p>
            <a:pPr lvl="1"/>
            <a:endParaRPr lang="en-US" dirty="0"/>
          </a:p>
          <a:p>
            <a:r>
              <a:rPr lang="en-US" dirty="0"/>
              <a:t>More often, problems in software development don’t arise from bad process, but when organizations </a:t>
            </a:r>
            <a:r>
              <a:rPr lang="en-US" u="sng" dirty="0"/>
              <a:t>don’t have or don’t follow </a:t>
            </a:r>
            <a:r>
              <a:rPr lang="en-US" dirty="0"/>
              <a:t>their process.</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40</a:t>
            </a:fld>
            <a:endParaRPr lang="en-US" altLang="en-US"/>
          </a:p>
        </p:txBody>
      </p:sp>
    </p:spTree>
    <p:extLst>
      <p:ext uri="{BB962C8B-B14F-4D97-AF65-F5344CB8AC3E}">
        <p14:creationId xmlns:p14="http://schemas.microsoft.com/office/powerpoint/2010/main" val="4053638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34400" cy="1139825"/>
          </a:xfrm>
        </p:spPr>
        <p:txBody>
          <a:bodyPr/>
          <a:lstStyle/>
          <a:p>
            <a:r>
              <a:rPr lang="en-US" dirty="0"/>
              <a:t>Capability Maturity Model Integration (CMMI)</a:t>
            </a:r>
          </a:p>
        </p:txBody>
      </p:sp>
      <p:sp>
        <p:nvSpPr>
          <p:cNvPr id="3" name="Content Placeholder 2"/>
          <p:cNvSpPr>
            <a:spLocks noGrp="1"/>
          </p:cNvSpPr>
          <p:nvPr>
            <p:ph idx="1"/>
          </p:nvPr>
        </p:nvSpPr>
        <p:spPr>
          <a:xfrm>
            <a:off x="457200" y="1371600"/>
            <a:ext cx="8305800" cy="4759325"/>
          </a:xfrm>
        </p:spPr>
        <p:txBody>
          <a:bodyPr/>
          <a:lstStyle/>
          <a:p>
            <a:r>
              <a:rPr lang="en-US" dirty="0"/>
              <a:t>The CMMI is a strategy for evaluating the effectiveness of the software development process exercised by an organization. </a:t>
            </a:r>
          </a:p>
          <a:p>
            <a:pPr lvl="1"/>
            <a:endParaRPr lang="en-US" dirty="0"/>
          </a:p>
          <a:p>
            <a:r>
              <a:rPr lang="en-US" dirty="0"/>
              <a:t>The CMMI provides a means of evaluating and improving the quality of the software development process. </a:t>
            </a:r>
          </a:p>
          <a:p>
            <a:pPr lvl="1"/>
            <a:endParaRPr lang="en-US" dirty="0"/>
          </a:p>
          <a:p>
            <a:r>
              <a:rPr lang="en-US" dirty="0"/>
              <a:t>CMMI </a:t>
            </a:r>
            <a:r>
              <a:rPr lang="en-US" u="sng" dirty="0"/>
              <a:t>does not</a:t>
            </a:r>
            <a:r>
              <a:rPr lang="en-US" dirty="0"/>
              <a:t> describe a process i.e. the phases, activities, or artifacts of the organization’s development process. </a:t>
            </a:r>
          </a:p>
          <a:p>
            <a:pPr lvl="1"/>
            <a:endParaRPr lang="en-US" dirty="0"/>
          </a:p>
          <a:p>
            <a:r>
              <a:rPr lang="en-US" dirty="0"/>
              <a:t>CMMI describes practices followed by the organization that rates (ranks) how effectively they are executing </a:t>
            </a:r>
            <a:r>
              <a:rPr lang="en-US" u="sng" dirty="0"/>
              <a:t>their specific software development process</a:t>
            </a:r>
            <a:r>
              <a:rPr lang="en-US" dirty="0"/>
              <a:t>.</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41</a:t>
            </a:fld>
            <a:endParaRPr lang="en-US" altLang="en-US" dirty="0"/>
          </a:p>
        </p:txBody>
      </p:sp>
    </p:spTree>
    <p:extLst>
      <p:ext uri="{BB962C8B-B14F-4D97-AF65-F5344CB8AC3E}">
        <p14:creationId xmlns:p14="http://schemas.microsoft.com/office/powerpoint/2010/main" val="1918508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Capability Maturity Model Integration</a:t>
            </a:r>
          </a:p>
        </p:txBody>
      </p:sp>
      <p:sp>
        <p:nvSpPr>
          <p:cNvPr id="3" name="Content Placeholder 2"/>
          <p:cNvSpPr>
            <a:spLocks noGrp="1"/>
          </p:cNvSpPr>
          <p:nvPr>
            <p:ph idx="1"/>
          </p:nvPr>
        </p:nvSpPr>
        <p:spPr>
          <a:xfrm>
            <a:off x="304800" y="1295400"/>
            <a:ext cx="8610600" cy="4835525"/>
          </a:xfrm>
        </p:spPr>
        <p:txBody>
          <a:bodyPr>
            <a:normAutofit/>
          </a:bodyPr>
          <a:lstStyle/>
          <a:p>
            <a:r>
              <a:rPr lang="en-US" dirty="0"/>
              <a:t>CMMI describes a model used to categorize the effectiveness of an organization’s current development process. </a:t>
            </a:r>
          </a:p>
          <a:p>
            <a:pPr lvl="1"/>
            <a:endParaRPr lang="en-US" dirty="0"/>
          </a:p>
          <a:p>
            <a:r>
              <a:rPr lang="en-US" dirty="0"/>
              <a:t>CMMI describes five levels (1-5) of conformance. </a:t>
            </a:r>
          </a:p>
          <a:p>
            <a:pPr lvl="1"/>
            <a:r>
              <a:rPr lang="en-US" dirty="0"/>
              <a:t>Each level describes an increasing commitment to </a:t>
            </a:r>
            <a:br>
              <a:rPr lang="en-US" dirty="0"/>
            </a:br>
            <a:r>
              <a:rPr lang="en-US" u="sng" dirty="0"/>
              <a:t>defining</a:t>
            </a:r>
            <a:r>
              <a:rPr lang="en-US" dirty="0"/>
              <a:t>, </a:t>
            </a:r>
            <a:r>
              <a:rPr lang="en-US" u="sng" dirty="0"/>
              <a:t>documenting</a:t>
            </a:r>
            <a:r>
              <a:rPr lang="en-US" dirty="0"/>
              <a:t>, </a:t>
            </a:r>
            <a:r>
              <a:rPr lang="en-US" u="sng" dirty="0"/>
              <a:t>enforcing</a:t>
            </a:r>
            <a:r>
              <a:rPr lang="en-US" dirty="0"/>
              <a:t>, </a:t>
            </a:r>
            <a:r>
              <a:rPr lang="en-US" u="sng" dirty="0"/>
              <a:t>monitoring</a:t>
            </a:r>
            <a:r>
              <a:rPr lang="en-US" dirty="0"/>
              <a:t>, and </a:t>
            </a:r>
            <a:r>
              <a:rPr lang="en-US" u="sng" dirty="0"/>
              <a:t>improving</a:t>
            </a:r>
            <a:r>
              <a:rPr lang="en-US" dirty="0"/>
              <a:t> the organization's software development process. </a:t>
            </a:r>
          </a:p>
          <a:p>
            <a:pPr lvl="1"/>
            <a:endParaRPr lang="en-US" dirty="0"/>
          </a:p>
          <a:p>
            <a:r>
              <a:rPr lang="en-US" dirty="0"/>
              <a:t>Organizations fall into one of these five categories with level one being the least desired.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42</a:t>
            </a:fld>
            <a:endParaRPr lang="en-US" altLang="en-US"/>
          </a:p>
        </p:txBody>
      </p:sp>
    </p:spTree>
    <p:extLst>
      <p:ext uri="{BB962C8B-B14F-4D97-AF65-F5344CB8AC3E}">
        <p14:creationId xmlns:p14="http://schemas.microsoft.com/office/powerpoint/2010/main" val="1812830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CMMI Levels</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277615955"/>
              </p:ext>
            </p:extLst>
          </p:nvPr>
        </p:nvGraphicFramePr>
        <p:xfrm>
          <a:off x="457200" y="1295400"/>
          <a:ext cx="8229600" cy="3528774"/>
        </p:xfrm>
        <a:graphic>
          <a:graphicData uri="http://schemas.openxmlformats.org/drawingml/2006/table">
            <a:tbl>
              <a:tblPr firstRow="1" bandRow="1">
                <a:tableStyleId>{D27102A9-8310-4765-A935-A1911B00CA55}</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391120">
                <a:tc gridSpan="2">
                  <a:txBody>
                    <a:bodyPr/>
                    <a:lstStyle/>
                    <a:p>
                      <a:r>
                        <a:rPr lang="en-US" sz="2400" dirty="0"/>
                        <a:t>CMMI</a:t>
                      </a:r>
                      <a:r>
                        <a:rPr lang="en-US" sz="2400" baseline="0" dirty="0"/>
                        <a:t> Maturity Levels</a:t>
                      </a:r>
                      <a:endParaRPr lang="en-US" sz="2400" b="0" dirty="0">
                        <a:solidFill>
                          <a:schemeClr val="tx1"/>
                        </a:solidFill>
                      </a:endParaRPr>
                    </a:p>
                  </a:txBody>
                  <a:tcPr marL="44873" marR="44873"/>
                </a:tc>
                <a:tc hMerge="1">
                  <a:txBody>
                    <a:bodyPr/>
                    <a:lstStyle/>
                    <a:p>
                      <a:endParaRPr lang="en-US" dirty="0"/>
                    </a:p>
                  </a:txBody>
                  <a:tcPr marL="44873" marR="44873"/>
                </a:tc>
                <a:extLst>
                  <a:ext uri="{0D108BD9-81ED-4DB2-BD59-A6C34878D82A}">
                    <a16:rowId xmlns:a16="http://schemas.microsoft.com/office/drawing/2014/main" val="10000"/>
                  </a:ext>
                </a:extLst>
              </a:tr>
              <a:tr h="476250">
                <a:tc>
                  <a:txBody>
                    <a:bodyPr/>
                    <a:lstStyle/>
                    <a:p>
                      <a:r>
                        <a:rPr lang="en-US" dirty="0"/>
                        <a:t>1. Initial Level</a:t>
                      </a:r>
                    </a:p>
                  </a:txBody>
                  <a:tcPr marL="44873" marR="44873"/>
                </a:tc>
                <a:tc>
                  <a:txBody>
                    <a:bodyPr/>
                    <a:lstStyle/>
                    <a:p>
                      <a:r>
                        <a:rPr lang="en-US" dirty="0"/>
                        <a:t>The organization has</a:t>
                      </a:r>
                      <a:r>
                        <a:rPr lang="en-US" baseline="0" dirty="0"/>
                        <a:t> no development process. </a:t>
                      </a:r>
                      <a:endParaRPr lang="en-US" dirty="0"/>
                    </a:p>
                  </a:txBody>
                  <a:tcPr marL="44873" marR="44873"/>
                </a:tc>
                <a:extLst>
                  <a:ext uri="{0D108BD9-81ED-4DB2-BD59-A6C34878D82A}">
                    <a16:rowId xmlns:a16="http://schemas.microsoft.com/office/drawing/2014/main" val="10001"/>
                  </a:ext>
                </a:extLst>
              </a:tr>
              <a:tr h="675084">
                <a:tc>
                  <a:txBody>
                    <a:bodyPr/>
                    <a:lstStyle/>
                    <a:p>
                      <a:r>
                        <a:rPr lang="en-US" dirty="0"/>
                        <a:t>2. Repeatable Level</a:t>
                      </a:r>
                    </a:p>
                  </a:txBody>
                  <a:tcPr marL="44873" marR="44873"/>
                </a:tc>
                <a:tc>
                  <a:txBody>
                    <a:bodyPr/>
                    <a:lstStyle/>
                    <a:p>
                      <a:r>
                        <a:rPr lang="en-US" dirty="0"/>
                        <a:t>The organization documents </a:t>
                      </a:r>
                      <a:r>
                        <a:rPr lang="en-US" baseline="0" dirty="0"/>
                        <a:t>a repeatable software development </a:t>
                      </a:r>
                      <a:r>
                        <a:rPr lang="en-US" dirty="0"/>
                        <a:t>process</a:t>
                      </a:r>
                      <a:r>
                        <a:rPr lang="en-US" baseline="0" dirty="0"/>
                        <a:t>.</a:t>
                      </a:r>
                      <a:endParaRPr lang="en-US" dirty="0"/>
                    </a:p>
                  </a:txBody>
                  <a:tcPr marL="44873" marR="44873"/>
                </a:tc>
                <a:extLst>
                  <a:ext uri="{0D108BD9-81ED-4DB2-BD59-A6C34878D82A}">
                    <a16:rowId xmlns:a16="http://schemas.microsoft.com/office/drawing/2014/main" val="10002"/>
                  </a:ext>
                </a:extLst>
              </a:tr>
              <a:tr h="391120">
                <a:tc>
                  <a:txBody>
                    <a:bodyPr/>
                    <a:lstStyle/>
                    <a:p>
                      <a:r>
                        <a:rPr lang="en-US" dirty="0"/>
                        <a:t>3. Defined Level</a:t>
                      </a:r>
                    </a:p>
                  </a:txBody>
                  <a:tcPr marL="44873" marR="44873"/>
                </a:tc>
                <a:tc>
                  <a:txBody>
                    <a:bodyPr/>
                    <a:lstStyle/>
                    <a:p>
                      <a:r>
                        <a:rPr lang="en-US" dirty="0"/>
                        <a:t>The</a:t>
                      </a:r>
                      <a:r>
                        <a:rPr lang="en-US" baseline="0" dirty="0"/>
                        <a:t> o</a:t>
                      </a:r>
                      <a:r>
                        <a:rPr lang="en-US" dirty="0"/>
                        <a:t>rganization</a:t>
                      </a:r>
                      <a:r>
                        <a:rPr lang="en-US" baseline="0" dirty="0"/>
                        <a:t> formalizes the process’s execution with procedures to be followed by project teams. </a:t>
                      </a:r>
                      <a:endParaRPr lang="en-US" dirty="0"/>
                    </a:p>
                  </a:txBody>
                  <a:tcPr marL="44873" marR="44873"/>
                </a:tc>
                <a:extLst>
                  <a:ext uri="{0D108BD9-81ED-4DB2-BD59-A6C34878D82A}">
                    <a16:rowId xmlns:a16="http://schemas.microsoft.com/office/drawing/2014/main" val="10003"/>
                  </a:ext>
                </a:extLst>
              </a:tr>
              <a:tr h="391120">
                <a:tc>
                  <a:txBody>
                    <a:bodyPr/>
                    <a:lstStyle/>
                    <a:p>
                      <a:r>
                        <a:rPr lang="en-US" dirty="0"/>
                        <a:t>4. Managed</a:t>
                      </a:r>
                      <a:r>
                        <a:rPr lang="en-US" baseline="0" dirty="0"/>
                        <a:t> Level</a:t>
                      </a:r>
                      <a:endParaRPr lang="en-US" dirty="0"/>
                    </a:p>
                  </a:txBody>
                  <a:tcPr marL="44873" marR="44873"/>
                </a:tc>
                <a:tc>
                  <a:txBody>
                    <a:bodyPr/>
                    <a:lstStyle/>
                    <a:p>
                      <a:r>
                        <a:rPr lang="en-US" dirty="0"/>
                        <a:t>Organization</a:t>
                      </a:r>
                      <a:r>
                        <a:rPr lang="en-US" baseline="0" dirty="0"/>
                        <a:t> monitors the process execution to quantify the quality of its execution by project teams.</a:t>
                      </a:r>
                      <a:endParaRPr lang="en-US" dirty="0"/>
                    </a:p>
                  </a:txBody>
                  <a:tcPr marL="44873" marR="44873"/>
                </a:tc>
                <a:extLst>
                  <a:ext uri="{0D108BD9-81ED-4DB2-BD59-A6C34878D82A}">
                    <a16:rowId xmlns:a16="http://schemas.microsoft.com/office/drawing/2014/main" val="10004"/>
                  </a:ext>
                </a:extLst>
              </a:tr>
              <a:tr h="391120">
                <a:tc>
                  <a:txBody>
                    <a:bodyPr/>
                    <a:lstStyle/>
                    <a:p>
                      <a:r>
                        <a:rPr lang="en-US" dirty="0"/>
                        <a:t>5.</a:t>
                      </a:r>
                      <a:r>
                        <a:rPr lang="en-US" baseline="0" dirty="0"/>
                        <a:t> Optimizing Level</a:t>
                      </a:r>
                      <a:endParaRPr lang="en-US" dirty="0"/>
                    </a:p>
                  </a:txBody>
                  <a:tcPr marL="44873" marR="44873"/>
                </a:tc>
                <a:tc>
                  <a:txBody>
                    <a:bodyPr/>
                    <a:lstStyle/>
                    <a:p>
                      <a:r>
                        <a:rPr lang="en-US" dirty="0"/>
                        <a:t>The</a:t>
                      </a:r>
                      <a:r>
                        <a:rPr lang="en-US" baseline="0" dirty="0"/>
                        <a:t> o</a:t>
                      </a:r>
                      <a:r>
                        <a:rPr lang="en-US" dirty="0"/>
                        <a:t>rganization makes adjustments to their process aimed at improving</a:t>
                      </a:r>
                      <a:r>
                        <a:rPr lang="en-US" baseline="0" dirty="0"/>
                        <a:t> the quality of the software produced.</a:t>
                      </a:r>
                      <a:endParaRPr lang="en-US" dirty="0"/>
                    </a:p>
                  </a:txBody>
                  <a:tcPr marL="44873" marR="44873"/>
                </a:tc>
                <a:extLst>
                  <a:ext uri="{0D108BD9-81ED-4DB2-BD59-A6C34878D82A}">
                    <a16:rowId xmlns:a16="http://schemas.microsoft.com/office/drawing/2014/main" val="10005"/>
                  </a:ext>
                </a:extLst>
              </a:tr>
            </a:tbl>
          </a:graphicData>
        </a:graphic>
      </p:graphicFrame>
      <p:sp>
        <p:nvSpPr>
          <p:cNvPr id="8" name="Content Placeholder 7"/>
          <p:cNvSpPr>
            <a:spLocks noGrp="1"/>
          </p:cNvSpPr>
          <p:nvPr>
            <p:ph sz="half" idx="2"/>
          </p:nvPr>
        </p:nvSpPr>
        <p:spPr>
          <a:xfrm>
            <a:off x="457200" y="5410200"/>
            <a:ext cx="8229600" cy="720725"/>
          </a:xfrm>
        </p:spPr>
        <p:txBody>
          <a:bodyPr/>
          <a:lstStyle/>
          <a:p>
            <a:r>
              <a:rPr lang="en-US" sz="1600" dirty="0">
                <a:hlinkClick r:id="rId2"/>
              </a:rPr>
              <a:t>http://www.tutorialspoint.com/cmmi/cmmi-maturity-levels.htm</a:t>
            </a:r>
            <a:endParaRPr lang="en-US" sz="1600" dirty="0"/>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43</a:t>
            </a:fld>
            <a:endParaRPr lang="en-US" altLang="en-US"/>
          </a:p>
        </p:txBody>
      </p:sp>
    </p:spTree>
    <p:extLst>
      <p:ext uri="{BB962C8B-B14F-4D97-AF65-F5344CB8AC3E}">
        <p14:creationId xmlns:p14="http://schemas.microsoft.com/office/powerpoint/2010/main" val="210013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One: Initial Level</a:t>
            </a:r>
          </a:p>
        </p:txBody>
      </p:sp>
      <p:sp>
        <p:nvSpPr>
          <p:cNvPr id="3" name="Content Placeholder 2"/>
          <p:cNvSpPr>
            <a:spLocks noGrp="1"/>
          </p:cNvSpPr>
          <p:nvPr>
            <p:ph idx="1"/>
          </p:nvPr>
        </p:nvSpPr>
        <p:spPr>
          <a:xfrm>
            <a:off x="457200" y="1295400"/>
            <a:ext cx="8229600" cy="4835525"/>
          </a:xfrm>
        </p:spPr>
        <p:txBody>
          <a:bodyPr/>
          <a:lstStyle/>
          <a:p>
            <a:r>
              <a:rPr lang="en-US" dirty="0"/>
              <a:t>The organization has no defined process.</a:t>
            </a:r>
          </a:p>
          <a:p>
            <a:pPr lvl="1"/>
            <a:r>
              <a:rPr lang="en-US" dirty="0"/>
              <a:t>There is no planning or requirements gathering. </a:t>
            </a:r>
          </a:p>
          <a:p>
            <a:pPr lvl="1"/>
            <a:r>
              <a:rPr lang="en-US" dirty="0"/>
              <a:t>There is no monitoring of the project’s execution.</a:t>
            </a:r>
          </a:p>
          <a:p>
            <a:pPr lvl="1"/>
            <a:r>
              <a:rPr lang="en-US" dirty="0"/>
              <a:t>No tracking of progress or awareness of when the project is expected to end or how much it will cost.</a:t>
            </a:r>
          </a:p>
          <a:p>
            <a:pPr lvl="1"/>
            <a:endParaRPr lang="en-US" dirty="0"/>
          </a:p>
          <a:p>
            <a:r>
              <a:rPr lang="en-US" dirty="0"/>
              <a:t>Under most circumstances a level one process will result in unmanageable chaotic projects producing poor quality. </a:t>
            </a:r>
          </a:p>
          <a:p>
            <a:r>
              <a:rPr lang="en-US" dirty="0"/>
              <a:t>However, Level One could work when:</a:t>
            </a:r>
          </a:p>
          <a:p>
            <a:pPr lvl="1"/>
            <a:r>
              <a:rPr lang="en-US" dirty="0"/>
              <a:t>The project is small and staffed by qualified developers. </a:t>
            </a:r>
          </a:p>
          <a:p>
            <a:pPr lvl="1"/>
            <a:r>
              <a:rPr lang="en-US" dirty="0"/>
              <a:t>The project goals are open-ended and constantly evolving. </a:t>
            </a:r>
          </a:p>
          <a:p>
            <a:pPr lvl="1"/>
            <a:r>
              <a:rPr lang="en-US" dirty="0"/>
              <a:t>For example, an academic research project.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44</a:t>
            </a:fld>
            <a:endParaRPr lang="en-US" altLang="en-US"/>
          </a:p>
        </p:txBody>
      </p:sp>
    </p:spTree>
    <p:extLst>
      <p:ext uri="{BB962C8B-B14F-4D97-AF65-F5344CB8AC3E}">
        <p14:creationId xmlns:p14="http://schemas.microsoft.com/office/powerpoint/2010/main" val="1016645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Two: Repeatable Level</a:t>
            </a:r>
          </a:p>
        </p:txBody>
      </p:sp>
      <p:sp>
        <p:nvSpPr>
          <p:cNvPr id="3" name="Content Placeholder 2"/>
          <p:cNvSpPr>
            <a:spLocks noGrp="1"/>
          </p:cNvSpPr>
          <p:nvPr>
            <p:ph idx="1"/>
          </p:nvPr>
        </p:nvSpPr>
        <p:spPr>
          <a:xfrm>
            <a:off x="304800" y="1143000"/>
            <a:ext cx="8534400" cy="4987925"/>
          </a:xfrm>
        </p:spPr>
        <p:txBody>
          <a:bodyPr>
            <a:normAutofit fontScale="92500"/>
          </a:bodyPr>
          <a:lstStyle/>
          <a:p>
            <a:r>
              <a:rPr lang="en-US" dirty="0"/>
              <a:t>The organization begins the effort of using a process in their development projects.</a:t>
            </a:r>
          </a:p>
          <a:p>
            <a:pPr lvl="1"/>
            <a:endParaRPr lang="en-US" dirty="0"/>
          </a:p>
          <a:p>
            <a:r>
              <a:rPr lang="en-US" dirty="0"/>
              <a:t>The organization defines and documents a process to the point that it is repeatable.</a:t>
            </a:r>
          </a:p>
          <a:p>
            <a:pPr lvl="1"/>
            <a:r>
              <a:rPr lang="en-US" dirty="0"/>
              <a:t>The process can be applied to multiple projects. </a:t>
            </a:r>
          </a:p>
          <a:p>
            <a:pPr lvl="1"/>
            <a:endParaRPr lang="en-US" dirty="0"/>
          </a:p>
          <a:p>
            <a:r>
              <a:rPr lang="en-US" dirty="0"/>
              <a:t>Basic project management practices are used to define budgets and schedules with an estimated end date. </a:t>
            </a:r>
          </a:p>
          <a:p>
            <a:pPr lvl="1"/>
            <a:endParaRPr lang="en-US" dirty="0"/>
          </a:p>
          <a:p>
            <a:r>
              <a:rPr lang="en-US" dirty="0"/>
              <a:t>However, the organization does little to ensure process is practiced.</a:t>
            </a:r>
          </a:p>
          <a:p>
            <a:pPr lvl="1"/>
            <a:r>
              <a:rPr lang="en-US" dirty="0"/>
              <a:t>There is little review or oversight of the process’s execution.</a:t>
            </a:r>
          </a:p>
          <a:p>
            <a:pPr lvl="1"/>
            <a:r>
              <a:rPr lang="en-US" dirty="0"/>
              <a:t>Sufficient time is not budgeted to the developers executing the process. </a:t>
            </a:r>
          </a:p>
          <a:p>
            <a:pPr lvl="1"/>
            <a:r>
              <a:rPr lang="en-US" dirty="0"/>
              <a:t>The process is ignored or minimum executed with little effect.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45</a:t>
            </a:fld>
            <a:endParaRPr lang="en-US" altLang="en-US"/>
          </a:p>
        </p:txBody>
      </p:sp>
    </p:spTree>
    <p:extLst>
      <p:ext uri="{BB962C8B-B14F-4D97-AF65-F5344CB8AC3E}">
        <p14:creationId xmlns:p14="http://schemas.microsoft.com/office/powerpoint/2010/main" val="14966015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Three: Defined Level</a:t>
            </a:r>
          </a:p>
        </p:txBody>
      </p:sp>
      <p:sp>
        <p:nvSpPr>
          <p:cNvPr id="3" name="Content Placeholder 2"/>
          <p:cNvSpPr>
            <a:spLocks noGrp="1"/>
          </p:cNvSpPr>
          <p:nvPr>
            <p:ph idx="1"/>
          </p:nvPr>
        </p:nvSpPr>
        <p:spPr>
          <a:xfrm>
            <a:off x="457200" y="1295400"/>
            <a:ext cx="8229600" cy="4835525"/>
          </a:xfrm>
        </p:spPr>
        <p:txBody>
          <a:bodyPr>
            <a:normAutofit fontScale="92500" lnSpcReduction="10000"/>
          </a:bodyPr>
          <a:lstStyle/>
          <a:p>
            <a:r>
              <a:rPr lang="en-US" dirty="0"/>
              <a:t>A process is well defined, documented, and communicated throughout the organization.</a:t>
            </a:r>
          </a:p>
          <a:p>
            <a:pPr lvl="1"/>
            <a:r>
              <a:rPr lang="en-US" dirty="0"/>
              <a:t>Standards, procedures, tools, and suggested practices are well documented.</a:t>
            </a:r>
          </a:p>
          <a:p>
            <a:pPr lvl="1"/>
            <a:r>
              <a:rPr lang="en-US" dirty="0"/>
              <a:t>Schedules and budgets are allocated to include following the process. </a:t>
            </a:r>
          </a:p>
          <a:p>
            <a:pPr lvl="2"/>
            <a:endParaRPr lang="en-US" dirty="0"/>
          </a:p>
          <a:p>
            <a:r>
              <a:rPr lang="en-US" dirty="0"/>
              <a:t>The artifacts generated by the process are specified.</a:t>
            </a:r>
          </a:p>
          <a:p>
            <a:pPr lvl="1"/>
            <a:r>
              <a:rPr lang="en-US" dirty="0"/>
              <a:t>Requirements, analysis, and design models and documents. </a:t>
            </a:r>
          </a:p>
          <a:p>
            <a:pPr lvl="1"/>
            <a:r>
              <a:rPr lang="en-US" dirty="0"/>
              <a:t>Project schedule and budget are documented.</a:t>
            </a:r>
          </a:p>
          <a:p>
            <a:pPr lvl="2"/>
            <a:endParaRPr lang="en-US" dirty="0"/>
          </a:p>
          <a:p>
            <a:r>
              <a:rPr lang="en-US" dirty="0"/>
              <a:t>The organization’s management </a:t>
            </a:r>
            <a:r>
              <a:rPr lang="en-US" u="sng" dirty="0"/>
              <a:t>emphasizes and enforces</a:t>
            </a:r>
            <a:r>
              <a:rPr lang="en-US" dirty="0"/>
              <a:t> the process utilization across all projects. </a:t>
            </a:r>
          </a:p>
          <a:p>
            <a:pPr lvl="1"/>
            <a:r>
              <a:rPr lang="en-US" dirty="0"/>
              <a:t>Projects are required to hold reviews where process-mandated artifacts are reviewed for correctness and quality.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46</a:t>
            </a:fld>
            <a:endParaRPr lang="en-US" altLang="en-US"/>
          </a:p>
        </p:txBody>
      </p:sp>
    </p:spTree>
    <p:extLst>
      <p:ext uri="{BB962C8B-B14F-4D97-AF65-F5344CB8AC3E}">
        <p14:creationId xmlns:p14="http://schemas.microsoft.com/office/powerpoint/2010/main" val="2627223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Four: Managed Level</a:t>
            </a:r>
          </a:p>
        </p:txBody>
      </p:sp>
      <p:sp>
        <p:nvSpPr>
          <p:cNvPr id="3" name="Content Placeholder 2"/>
          <p:cNvSpPr>
            <a:spLocks noGrp="1"/>
          </p:cNvSpPr>
          <p:nvPr>
            <p:ph idx="1"/>
          </p:nvPr>
        </p:nvSpPr>
        <p:spPr>
          <a:xfrm>
            <a:off x="304800" y="1371600"/>
            <a:ext cx="8534400" cy="4759325"/>
          </a:xfrm>
        </p:spPr>
        <p:txBody>
          <a:bodyPr>
            <a:normAutofit lnSpcReduction="10000"/>
          </a:bodyPr>
          <a:lstStyle/>
          <a:p>
            <a:r>
              <a:rPr lang="en-US" dirty="0"/>
              <a:t>The organization actively measures its project’s performance. </a:t>
            </a:r>
          </a:p>
          <a:p>
            <a:r>
              <a:rPr lang="en-US" dirty="0"/>
              <a:t>The process identifies quantifiable </a:t>
            </a:r>
            <a:r>
              <a:rPr lang="en-US" u="sng" dirty="0"/>
              <a:t>metrics</a:t>
            </a:r>
            <a:r>
              <a:rPr lang="en-US" dirty="0"/>
              <a:t> (measurements).</a:t>
            </a:r>
          </a:p>
          <a:p>
            <a:pPr lvl="1"/>
            <a:r>
              <a:rPr lang="en-US" dirty="0"/>
              <a:t>E.g. The number of requirements changes after Elaboration Phase. </a:t>
            </a:r>
          </a:p>
          <a:p>
            <a:pPr lvl="1"/>
            <a:r>
              <a:rPr lang="en-US" dirty="0"/>
              <a:t>E.g. The number of defects found during integration (QA) testing.</a:t>
            </a:r>
          </a:p>
          <a:p>
            <a:pPr lvl="1"/>
            <a:endParaRPr lang="en-US" dirty="0"/>
          </a:p>
          <a:p>
            <a:r>
              <a:rPr lang="en-US" dirty="0"/>
              <a:t>The organization defines acceptable levels for these metrics which projects strive to meet or better.</a:t>
            </a:r>
            <a:endParaRPr lang="en-US" b="1" dirty="0"/>
          </a:p>
          <a:p>
            <a:pPr lvl="1"/>
            <a:r>
              <a:rPr lang="en-US" dirty="0"/>
              <a:t>The collected metrics are analyzed to identify problems that adversely effect project quality. Problems that are then corrected. </a:t>
            </a:r>
          </a:p>
          <a:p>
            <a:pPr lvl="1"/>
            <a:endParaRPr lang="en-US" dirty="0"/>
          </a:p>
          <a:p>
            <a:r>
              <a:rPr lang="en-US" dirty="0"/>
              <a:t>Care must be taken to avoid unfairly penalizing a project with special circumstances. </a:t>
            </a:r>
          </a:p>
          <a:p>
            <a:pPr lvl="1"/>
            <a:r>
              <a:rPr lang="en-US" dirty="0"/>
              <a:t>Acceptable metrics need to be defined on a per-project level.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47</a:t>
            </a:fld>
            <a:endParaRPr lang="en-US" altLang="en-US"/>
          </a:p>
        </p:txBody>
      </p:sp>
    </p:spTree>
    <p:extLst>
      <p:ext uri="{BB962C8B-B14F-4D97-AF65-F5344CB8AC3E}">
        <p14:creationId xmlns:p14="http://schemas.microsoft.com/office/powerpoint/2010/main" val="158036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 Five: Optimizing Level</a:t>
            </a:r>
          </a:p>
        </p:txBody>
      </p:sp>
      <p:sp>
        <p:nvSpPr>
          <p:cNvPr id="3" name="Content Placeholder 2"/>
          <p:cNvSpPr>
            <a:spLocks noGrp="1"/>
          </p:cNvSpPr>
          <p:nvPr>
            <p:ph idx="1"/>
          </p:nvPr>
        </p:nvSpPr>
        <p:spPr>
          <a:xfrm>
            <a:off x="457200" y="1143000"/>
            <a:ext cx="8229600" cy="4987925"/>
          </a:xfrm>
        </p:spPr>
        <p:txBody>
          <a:bodyPr/>
          <a:lstStyle/>
          <a:p>
            <a:r>
              <a:rPr lang="en-US" dirty="0"/>
              <a:t>The organization strives to improve their process.</a:t>
            </a:r>
          </a:p>
          <a:p>
            <a:pPr lvl="1"/>
            <a:r>
              <a:rPr lang="en-US" dirty="0"/>
              <a:t>Typically using metrics gathered across all project executions. </a:t>
            </a:r>
          </a:p>
          <a:p>
            <a:pPr lvl="1"/>
            <a:endParaRPr lang="en-US" dirty="0"/>
          </a:p>
          <a:p>
            <a:r>
              <a:rPr lang="en-US" dirty="0"/>
              <a:t>The organization analyzes the performance of the </a:t>
            </a:r>
            <a:r>
              <a:rPr lang="en-US" u="sng" dirty="0"/>
              <a:t>process itself</a:t>
            </a:r>
            <a:r>
              <a:rPr lang="en-US" dirty="0"/>
              <a:t> looking for areas of improvement.</a:t>
            </a:r>
          </a:p>
          <a:p>
            <a:pPr lvl="1"/>
            <a:r>
              <a:rPr lang="en-US" dirty="0"/>
              <a:t>E.g. If many projects are experiencing changing requirements late in the project lifecycle, how can requirements gathering be improved? </a:t>
            </a:r>
          </a:p>
          <a:p>
            <a:pPr lvl="1"/>
            <a:endParaRPr lang="en-US" dirty="0"/>
          </a:p>
          <a:p>
            <a:r>
              <a:rPr lang="en-US" dirty="0"/>
              <a:t>The organization strives to correct these weakness by analyzing the root causes and making appropriate changes to the process.</a:t>
            </a:r>
          </a:p>
          <a:p>
            <a:pPr lvl="1"/>
            <a:r>
              <a:rPr lang="en-US" dirty="0"/>
              <a:t>E.g. Hire a Business Analyst to aid the development team in the collection of project requirements.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48</a:t>
            </a:fld>
            <a:endParaRPr lang="en-US" altLang="en-US"/>
          </a:p>
        </p:txBody>
      </p:sp>
    </p:spTree>
    <p:extLst>
      <p:ext uri="{BB962C8B-B14F-4D97-AF65-F5344CB8AC3E}">
        <p14:creationId xmlns:p14="http://schemas.microsoft.com/office/powerpoint/2010/main" val="2159732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CMMI Compliance </a:t>
            </a:r>
          </a:p>
        </p:txBody>
      </p:sp>
      <p:sp>
        <p:nvSpPr>
          <p:cNvPr id="3" name="Content Placeholder 2"/>
          <p:cNvSpPr>
            <a:spLocks noGrp="1"/>
          </p:cNvSpPr>
          <p:nvPr>
            <p:ph idx="1"/>
          </p:nvPr>
        </p:nvSpPr>
        <p:spPr>
          <a:xfrm>
            <a:off x="457200" y="1219200"/>
            <a:ext cx="8229600" cy="4911725"/>
          </a:xfrm>
        </p:spPr>
        <p:txBody>
          <a:bodyPr>
            <a:normAutofit/>
          </a:bodyPr>
          <a:lstStyle/>
          <a:p>
            <a:r>
              <a:rPr lang="en-US" dirty="0"/>
              <a:t>Once an organization integrates with CMMI, the organization can </a:t>
            </a:r>
            <a:r>
              <a:rPr lang="en-US" u="sng" dirty="0"/>
              <a:t>choose</a:t>
            </a:r>
            <a:r>
              <a:rPr lang="en-US" dirty="0"/>
              <a:t> be audited by a third party that will certify how well the organization is executing its process. </a:t>
            </a:r>
          </a:p>
          <a:p>
            <a:pPr lvl="1"/>
            <a:endParaRPr lang="en-US" dirty="0"/>
          </a:p>
          <a:p>
            <a:r>
              <a:rPr lang="en-US" dirty="0"/>
              <a:t>The organization will be rated by these auditors as maintaining, or executing at, one of the five maturity levels.</a:t>
            </a:r>
          </a:p>
          <a:p>
            <a:pPr lvl="1"/>
            <a:endParaRPr lang="en-US" dirty="0"/>
          </a:p>
          <a:p>
            <a:r>
              <a:rPr lang="en-US" dirty="0"/>
              <a:t>A rating is an assurance to both the organization, and the organization’s customers, that a process is being maintained.</a:t>
            </a:r>
          </a:p>
          <a:p>
            <a:pPr lvl="1"/>
            <a:r>
              <a:rPr lang="en-US" dirty="0"/>
              <a:t>Proving reassurance to the customer that the software and other products will be of a high quality i.e. correct, reliable, etc. </a:t>
            </a:r>
          </a:p>
          <a:p>
            <a:pPr lvl="1"/>
            <a:r>
              <a:rPr lang="en-US" dirty="0"/>
              <a:t>Much like ISO standards for food, drugs, components, and other manufactured products.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49</a:t>
            </a:fld>
            <a:endParaRPr lang="en-US" altLang="en-US"/>
          </a:p>
        </p:txBody>
      </p:sp>
    </p:spTree>
    <p:extLst>
      <p:ext uri="{BB962C8B-B14F-4D97-AF65-F5344CB8AC3E}">
        <p14:creationId xmlns:p14="http://schemas.microsoft.com/office/powerpoint/2010/main" val="227375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Date Placeholder 3"/>
          <p:cNvSpPr>
            <a:spLocks noGrp="1"/>
          </p:cNvSpPr>
          <p:nvPr>
            <p:ph type="dt" sz="half" idx="10"/>
          </p:nvPr>
        </p:nvSpPr>
        <p:spPr/>
        <p:txBody>
          <a:bodyPr/>
          <a:lstStyle/>
          <a:p>
            <a:r>
              <a:rPr lang="en-US"/>
              <a:t>CS 3354 Software Engineering</a:t>
            </a:r>
            <a:endParaRPr lang="en-US" altLang="en-US"/>
          </a:p>
        </p:txBody>
      </p:sp>
      <p:sp>
        <p:nvSpPr>
          <p:cNvPr id="117" name="Slide Number Placeholder 5"/>
          <p:cNvSpPr>
            <a:spLocks noGrp="1"/>
          </p:cNvSpPr>
          <p:nvPr>
            <p:ph type="sldNum" sz="quarter" idx="12"/>
          </p:nvPr>
        </p:nvSpPr>
        <p:spPr/>
        <p:txBody>
          <a:bodyPr/>
          <a:lstStyle/>
          <a:p>
            <a:fld id="{7EF9A6D6-F54C-40CE-B15C-D6BD58FDF35F}" type="slidenum">
              <a:rPr lang="en-US" altLang="en-US"/>
              <a:pPr/>
              <a:t>5</a:t>
            </a:fld>
            <a:endParaRPr lang="en-US" altLang="en-US"/>
          </a:p>
        </p:txBody>
      </p:sp>
      <p:sp>
        <p:nvSpPr>
          <p:cNvPr id="105474" name="Rectangle 2"/>
          <p:cNvSpPr>
            <a:spLocks noGrp="1" noChangeArrowheads="1"/>
          </p:cNvSpPr>
          <p:nvPr>
            <p:ph type="title"/>
          </p:nvPr>
        </p:nvSpPr>
        <p:spPr>
          <a:xfrm>
            <a:off x="457200" y="304800"/>
            <a:ext cx="8458200" cy="1139825"/>
          </a:xfrm>
        </p:spPr>
        <p:txBody>
          <a:bodyPr/>
          <a:lstStyle/>
          <a:p>
            <a:r>
              <a:rPr lang="en-US" dirty="0"/>
              <a:t>A Development Process based on Waterfall</a:t>
            </a:r>
          </a:p>
        </p:txBody>
      </p:sp>
      <p:pic>
        <p:nvPicPr>
          <p:cNvPr id="2" name="Picture 1"/>
          <p:cNvPicPr>
            <a:picLocks noChangeAspect="1"/>
          </p:cNvPicPr>
          <p:nvPr/>
        </p:nvPicPr>
        <p:blipFill>
          <a:blip r:embed="rId2"/>
          <a:stretch>
            <a:fillRect/>
          </a:stretch>
        </p:blipFill>
        <p:spPr>
          <a:xfrm>
            <a:off x="0" y="1126488"/>
            <a:ext cx="9144000" cy="4893312"/>
          </a:xfrm>
          <a:prstGeom prst="rect">
            <a:avLst/>
          </a:prstGeom>
        </p:spPr>
      </p:pic>
    </p:spTree>
    <p:extLst>
      <p:ext uri="{BB962C8B-B14F-4D97-AF65-F5344CB8AC3E}">
        <p14:creationId xmlns:p14="http://schemas.microsoft.com/office/powerpoint/2010/main" val="2950450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CMMI Compliance </a:t>
            </a:r>
          </a:p>
        </p:txBody>
      </p:sp>
      <p:sp>
        <p:nvSpPr>
          <p:cNvPr id="3" name="Content Placeholder 2"/>
          <p:cNvSpPr>
            <a:spLocks noGrp="1"/>
          </p:cNvSpPr>
          <p:nvPr>
            <p:ph idx="1"/>
          </p:nvPr>
        </p:nvSpPr>
        <p:spPr>
          <a:xfrm>
            <a:off x="457200" y="1295400"/>
            <a:ext cx="8229600" cy="4835525"/>
          </a:xfrm>
        </p:spPr>
        <p:txBody>
          <a:bodyPr/>
          <a:lstStyle/>
          <a:p>
            <a:r>
              <a:rPr lang="en-US" dirty="0"/>
              <a:t>Auditing provides the organization the benefits of maintaining a CMMI compliant process.</a:t>
            </a:r>
          </a:p>
          <a:p>
            <a:pPr lvl="1"/>
            <a:r>
              <a:rPr lang="en-US" dirty="0"/>
              <a:t>E.g. Purchasing liability insurance at a reduced rate. </a:t>
            </a:r>
          </a:p>
          <a:p>
            <a:pPr lvl="1"/>
            <a:r>
              <a:rPr lang="en-US" dirty="0"/>
              <a:t>Avoiding the financial and other liabilities that will arise from products of poor quality.</a:t>
            </a:r>
          </a:p>
          <a:p>
            <a:pPr lvl="1"/>
            <a:endParaRPr lang="en-US" dirty="0"/>
          </a:p>
          <a:p>
            <a:r>
              <a:rPr lang="en-US" dirty="0"/>
              <a:t>The CMMI certification is a marketing advantage when the organization is competing for contracts or other forms of work.</a:t>
            </a:r>
          </a:p>
          <a:p>
            <a:pPr lvl="1"/>
            <a:r>
              <a:rPr lang="en-US" dirty="0"/>
              <a:t>E.g. A telecommunications company (NEC) can offer quantifiable metrics of the quality of their equipment to customers (Verizon). </a:t>
            </a:r>
          </a:p>
          <a:p>
            <a:pPr lvl="1"/>
            <a:r>
              <a:rPr lang="en-US" dirty="0"/>
              <a:t>Assurance to the customer that the products / services provided by a highly-rated organization are likely to be of a higher quality than an unrated competitor. </a:t>
            </a:r>
          </a:p>
          <a:p>
            <a:pPr lvl="1"/>
            <a:endParaRPr lang="en-US" dirty="0"/>
          </a:p>
          <a:p>
            <a:endParaRPr lang="en-US" dirty="0"/>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50</a:t>
            </a:fld>
            <a:endParaRPr lang="en-US" altLang="en-US"/>
          </a:p>
        </p:txBody>
      </p:sp>
    </p:spTree>
    <p:extLst>
      <p:ext uri="{BB962C8B-B14F-4D97-AF65-F5344CB8AC3E}">
        <p14:creationId xmlns:p14="http://schemas.microsoft.com/office/powerpoint/2010/main" val="1489936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CMMI Drawbacks</a:t>
            </a:r>
          </a:p>
        </p:txBody>
      </p:sp>
      <p:sp>
        <p:nvSpPr>
          <p:cNvPr id="3" name="Content Placeholder 2"/>
          <p:cNvSpPr>
            <a:spLocks noGrp="1"/>
          </p:cNvSpPr>
          <p:nvPr>
            <p:ph idx="1"/>
          </p:nvPr>
        </p:nvSpPr>
        <p:spPr>
          <a:xfrm>
            <a:off x="457200" y="1295400"/>
            <a:ext cx="8229600" cy="4835525"/>
          </a:xfrm>
        </p:spPr>
        <p:txBody>
          <a:bodyPr/>
          <a:lstStyle/>
          <a:p>
            <a:r>
              <a:rPr lang="en-US" dirty="0"/>
              <a:t>A high </a:t>
            </a:r>
            <a:r>
              <a:rPr lang="en-US"/>
              <a:t>level CMMI </a:t>
            </a:r>
            <a:r>
              <a:rPr lang="en-US" dirty="0"/>
              <a:t>conformance requires significant resources in both practicing and monitoring the process execution.</a:t>
            </a:r>
          </a:p>
          <a:p>
            <a:pPr lvl="1"/>
            <a:endParaRPr lang="en-US" dirty="0"/>
          </a:p>
          <a:p>
            <a:r>
              <a:rPr lang="en-US" dirty="0"/>
              <a:t>Following levels 4 &amp; 5 requires significant resources.</a:t>
            </a:r>
          </a:p>
          <a:p>
            <a:pPr lvl="1"/>
            <a:r>
              <a:rPr lang="en-US" dirty="0"/>
              <a:t>Level 4 compliance requires the collection of metrics, review meetings, tools and practices needed to enforce the process. </a:t>
            </a:r>
          </a:p>
          <a:p>
            <a:pPr lvl="1"/>
            <a:r>
              <a:rPr lang="en-US" dirty="0"/>
              <a:t>Level 5 requires both level 4 resources plus staff to manage the effort of evaluating and optimizing the process. </a:t>
            </a:r>
          </a:p>
          <a:p>
            <a:pPr lvl="1"/>
            <a:endParaRPr lang="en-US" dirty="0"/>
          </a:p>
          <a:p>
            <a:r>
              <a:rPr lang="en-US" dirty="0"/>
              <a:t>However, organizations having highly critical applications may find that the discipline and control over the project’s execution offered by a CMM level 4 or 5 process are justified. </a:t>
            </a:r>
          </a:p>
          <a:p>
            <a:endParaRPr lang="en-US" dirty="0"/>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51</a:t>
            </a:fld>
            <a:endParaRPr lang="en-US" altLang="en-US"/>
          </a:p>
        </p:txBody>
      </p:sp>
    </p:spTree>
    <p:extLst>
      <p:ext uri="{BB962C8B-B14F-4D97-AF65-F5344CB8AC3E}">
        <p14:creationId xmlns:p14="http://schemas.microsoft.com/office/powerpoint/2010/main" val="193382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Software Dev. Process</a:t>
            </a:r>
          </a:p>
        </p:txBody>
      </p:sp>
      <p:sp>
        <p:nvSpPr>
          <p:cNvPr id="3" name="Content Placeholder 2"/>
          <p:cNvSpPr>
            <a:spLocks noGrp="1"/>
          </p:cNvSpPr>
          <p:nvPr>
            <p:ph idx="1"/>
          </p:nvPr>
        </p:nvSpPr>
        <p:spPr>
          <a:xfrm>
            <a:off x="457200" y="1371600"/>
            <a:ext cx="8305800" cy="4759325"/>
          </a:xfrm>
        </p:spPr>
        <p:txBody>
          <a:bodyPr/>
          <a:lstStyle/>
          <a:p>
            <a:r>
              <a:rPr lang="en-US" dirty="0"/>
              <a:t>A </a:t>
            </a:r>
            <a:r>
              <a:rPr lang="en-US" i="1" dirty="0"/>
              <a:t>process</a:t>
            </a:r>
            <a:r>
              <a:rPr lang="en-US" dirty="0"/>
              <a:t> describes the steps / procedures the team follows when executing </a:t>
            </a:r>
            <a:r>
              <a:rPr lang="en-US" u="sng" dirty="0"/>
              <a:t>their</a:t>
            </a:r>
            <a:r>
              <a:rPr lang="en-US" dirty="0"/>
              <a:t> software development projects. </a:t>
            </a:r>
          </a:p>
          <a:p>
            <a:pPr lvl="1"/>
            <a:r>
              <a:rPr lang="en-US" dirty="0"/>
              <a:t>A series of steps the team follows / executes. </a:t>
            </a:r>
          </a:p>
          <a:p>
            <a:pPr lvl="1"/>
            <a:endParaRPr lang="en-US" dirty="0"/>
          </a:p>
          <a:p>
            <a:r>
              <a:rPr lang="en-US" dirty="0"/>
              <a:t>A waterfall process divides the project lifecycle into phases and describes what the team produces during each phase. </a:t>
            </a:r>
          </a:p>
          <a:p>
            <a:pPr lvl="1"/>
            <a:r>
              <a:rPr lang="en-US" dirty="0"/>
              <a:t>The project is divided into </a:t>
            </a:r>
            <a:r>
              <a:rPr lang="en-US" u="sng" dirty="0"/>
              <a:t>Phases</a:t>
            </a:r>
            <a:r>
              <a:rPr lang="en-US" dirty="0"/>
              <a:t> (requirements, analysis, design, etc. ) that are </a:t>
            </a:r>
            <a:r>
              <a:rPr lang="en-US" u="sng" dirty="0"/>
              <a:t>executed linearly during the project</a:t>
            </a:r>
            <a:r>
              <a:rPr lang="en-US" dirty="0"/>
              <a:t>. </a:t>
            </a:r>
          </a:p>
          <a:p>
            <a:pPr lvl="1"/>
            <a:r>
              <a:rPr lang="en-US" dirty="0"/>
              <a:t>Phases are associated with </a:t>
            </a:r>
            <a:r>
              <a:rPr lang="en-US" u="sng" dirty="0"/>
              <a:t>Activities</a:t>
            </a:r>
            <a:r>
              <a:rPr lang="en-US" dirty="0"/>
              <a:t> the team performs individually or as a group while they execute the phase.</a:t>
            </a:r>
          </a:p>
          <a:p>
            <a:pPr lvl="1"/>
            <a:r>
              <a:rPr lang="en-US" dirty="0"/>
              <a:t>Most Activities produce </a:t>
            </a:r>
            <a:r>
              <a:rPr lang="en-US" u="sng" dirty="0"/>
              <a:t>Artifacts</a:t>
            </a:r>
            <a:r>
              <a:rPr lang="en-US" dirty="0"/>
              <a:t> (document, model, etc.) that are retained and usually contribute to the next phase’s activities.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5" name="Slide Number Placeholder 4"/>
          <p:cNvSpPr>
            <a:spLocks noGrp="1"/>
          </p:cNvSpPr>
          <p:nvPr>
            <p:ph type="sldNum" sz="quarter" idx="12"/>
          </p:nvPr>
        </p:nvSpPr>
        <p:spPr/>
        <p:txBody>
          <a:bodyPr/>
          <a:lstStyle/>
          <a:p>
            <a:fld id="{157F5120-D2D6-49F2-A318-4DE14DC28680}" type="slidenum">
              <a:rPr lang="en-US" altLang="en-US" smtClean="0"/>
              <a:pPr/>
              <a:t>6</a:t>
            </a:fld>
            <a:endParaRPr lang="en-US" altLang="en-US"/>
          </a:p>
        </p:txBody>
      </p:sp>
    </p:spTree>
    <p:extLst>
      <p:ext uri="{BB962C8B-B14F-4D97-AF65-F5344CB8AC3E}">
        <p14:creationId xmlns:p14="http://schemas.microsoft.com/office/powerpoint/2010/main" val="182137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z="2800" dirty="0"/>
              <a:t>How does an organization define the SD process to be applied to their development efforts?</a:t>
            </a:r>
          </a:p>
        </p:txBody>
      </p:sp>
      <p:sp>
        <p:nvSpPr>
          <p:cNvPr id="54275" name="Rectangle 3"/>
          <p:cNvSpPr>
            <a:spLocks noGrp="1" noChangeArrowheads="1"/>
          </p:cNvSpPr>
          <p:nvPr>
            <p:ph type="body" idx="1"/>
          </p:nvPr>
        </p:nvSpPr>
        <p:spPr>
          <a:xfrm>
            <a:off x="457200" y="1600200"/>
            <a:ext cx="8458200" cy="4530725"/>
          </a:xfrm>
        </p:spPr>
        <p:txBody>
          <a:bodyPr/>
          <a:lstStyle/>
          <a:p>
            <a:r>
              <a:rPr lang="en-US" dirty="0"/>
              <a:t>A software development process (activities and artifacts) can be ‘learned’ from a book.</a:t>
            </a:r>
          </a:p>
          <a:p>
            <a:pPr lvl="1"/>
            <a:r>
              <a:rPr lang="en-US" dirty="0" err="1"/>
              <a:t>Booch</a:t>
            </a:r>
            <a:r>
              <a:rPr lang="en-US" dirty="0"/>
              <a:t>, Rumbaugh, Sutherland, and other authors have written books that describe specific OO software development processes. </a:t>
            </a:r>
          </a:p>
          <a:p>
            <a:pPr lvl="1"/>
            <a:r>
              <a:rPr lang="en-US" dirty="0"/>
              <a:t>But in practice, these off-the-shelf processes are rarely executed as described by their authors. </a:t>
            </a:r>
          </a:p>
          <a:p>
            <a:pPr lvl="1"/>
            <a:endParaRPr lang="en-US" dirty="0"/>
          </a:p>
          <a:p>
            <a:r>
              <a:rPr lang="en-US" dirty="0"/>
              <a:t>Most organizations create their own unique process which they follow during their project’s lifecycles. </a:t>
            </a:r>
          </a:p>
          <a:p>
            <a:pPr lvl="1"/>
            <a:r>
              <a:rPr lang="en-US" dirty="0"/>
              <a:t>The organization may base their process from a published process and extend in ways that best addresses their </a:t>
            </a:r>
            <a:r>
              <a:rPr lang="en-US" u="sng" dirty="0"/>
              <a:t>application’s requirements and organizational resources</a:t>
            </a:r>
            <a:r>
              <a:rPr lang="en-US" dirty="0"/>
              <a:t>.</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0136C930-0AF4-4D7B-888F-7CCA83180C6A}" type="slidenum">
              <a:rPr lang="en-US" altLang="en-US" smtClean="0"/>
              <a:pPr/>
              <a:t>7</a:t>
            </a:fld>
            <a:endParaRPr lang="en-US" altLang="en-US"/>
          </a:p>
        </p:txBody>
      </p:sp>
    </p:spTree>
    <p:extLst>
      <p:ext uri="{BB962C8B-B14F-4D97-AF65-F5344CB8AC3E}">
        <p14:creationId xmlns:p14="http://schemas.microsoft.com/office/powerpoint/2010/main" val="413550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1139825"/>
          </a:xfrm>
        </p:spPr>
        <p:txBody>
          <a:bodyPr/>
          <a:lstStyle/>
          <a:p>
            <a:r>
              <a:rPr lang="en-US" sz="2800" dirty="0"/>
              <a:t>An Organization builds their Software Development Process to address their Unique Situation</a:t>
            </a:r>
          </a:p>
        </p:txBody>
      </p:sp>
      <p:sp>
        <p:nvSpPr>
          <p:cNvPr id="3" name="Content Placeholder 2"/>
          <p:cNvSpPr>
            <a:spLocks noGrp="1"/>
          </p:cNvSpPr>
          <p:nvPr>
            <p:ph idx="1"/>
          </p:nvPr>
        </p:nvSpPr>
        <p:spPr>
          <a:xfrm>
            <a:off x="457200" y="1524000"/>
            <a:ext cx="8534400" cy="4606925"/>
          </a:xfrm>
        </p:spPr>
        <p:txBody>
          <a:bodyPr/>
          <a:lstStyle/>
          <a:p>
            <a:pPr marL="0" indent="0">
              <a:buNone/>
            </a:pPr>
            <a:r>
              <a:rPr lang="en-US" i="1" dirty="0"/>
              <a:t>Two considerations when defining a process are:</a:t>
            </a:r>
          </a:p>
          <a:p>
            <a:pPr lvl="1"/>
            <a:endParaRPr lang="en-US" i="1" dirty="0"/>
          </a:p>
          <a:p>
            <a:r>
              <a:rPr lang="en-US" dirty="0"/>
              <a:t>What impact will the process have on the development team’s productivity? </a:t>
            </a:r>
          </a:p>
          <a:p>
            <a:pPr lvl="1"/>
            <a:r>
              <a:rPr lang="en-US" dirty="0"/>
              <a:t>How much additional time will developers spend on activities that </a:t>
            </a:r>
            <a:r>
              <a:rPr lang="en-US" u="sng" dirty="0"/>
              <a:t>don't directly contribute</a:t>
            </a:r>
            <a:r>
              <a:rPr lang="en-US" dirty="0"/>
              <a:t> to the system’s construction?</a:t>
            </a:r>
          </a:p>
          <a:p>
            <a:pPr lvl="1"/>
            <a:endParaRPr lang="en-US" dirty="0"/>
          </a:p>
          <a:p>
            <a:r>
              <a:rPr lang="en-US" dirty="0"/>
              <a:t>How critical are our systems? How much will a failure cost? </a:t>
            </a:r>
          </a:p>
          <a:p>
            <a:pPr lvl="1"/>
            <a:r>
              <a:rPr lang="en-US" dirty="0"/>
              <a:t>Can a system failure result in injury, loss of infrastructure services, loss of financial transactions, loss of brand loyalty? </a:t>
            </a:r>
          </a:p>
          <a:p>
            <a:pPr lvl="1"/>
            <a:r>
              <a:rPr lang="en-US" dirty="0"/>
              <a:t>The most extreme are systems that are ‘life critical’ i.e. lives may be lost due to a system’s fault or failure e.g. Flight Control System. </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8</a:t>
            </a:fld>
            <a:endParaRPr lang="en-US" altLang="en-US"/>
          </a:p>
        </p:txBody>
      </p:sp>
    </p:spTree>
    <p:extLst>
      <p:ext uri="{BB962C8B-B14F-4D97-AF65-F5344CB8AC3E}">
        <p14:creationId xmlns:p14="http://schemas.microsoft.com/office/powerpoint/2010/main" val="12330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58200" cy="1139825"/>
          </a:xfrm>
        </p:spPr>
        <p:txBody>
          <a:bodyPr/>
          <a:lstStyle/>
          <a:p>
            <a:r>
              <a:rPr lang="en-US" dirty="0"/>
              <a:t>Other considerations when defining a process</a:t>
            </a:r>
          </a:p>
        </p:txBody>
      </p:sp>
      <p:sp>
        <p:nvSpPr>
          <p:cNvPr id="3" name="Content Placeholder 2"/>
          <p:cNvSpPr>
            <a:spLocks noGrp="1"/>
          </p:cNvSpPr>
          <p:nvPr>
            <p:ph idx="1"/>
          </p:nvPr>
        </p:nvSpPr>
        <p:spPr>
          <a:xfrm>
            <a:off x="457200" y="1444625"/>
            <a:ext cx="8229600" cy="4686301"/>
          </a:xfrm>
        </p:spPr>
        <p:txBody>
          <a:bodyPr/>
          <a:lstStyle/>
          <a:p>
            <a:r>
              <a:rPr lang="en-US" dirty="0"/>
              <a:t>What additional resources and costs will be required to execute the process? </a:t>
            </a:r>
          </a:p>
          <a:p>
            <a:pPr lvl="1"/>
            <a:r>
              <a:rPr lang="en-US" dirty="0"/>
              <a:t>Will the process require dedicated personnel who track and monitor that the process is being correctly applied by the development team? If so, that person’s salary contributes to the project’s budget. </a:t>
            </a:r>
          </a:p>
          <a:p>
            <a:pPr lvl="1"/>
            <a:endParaRPr lang="en-US" dirty="0"/>
          </a:p>
          <a:p>
            <a:pPr lvl="1"/>
            <a:r>
              <a:rPr lang="en-US" dirty="0"/>
              <a:t>How will the process impact scheduling &amp; productivity? </a:t>
            </a:r>
          </a:p>
          <a:p>
            <a:pPr lvl="2"/>
            <a:r>
              <a:rPr lang="en-US" dirty="0"/>
              <a:t>How much time will be spent producing and reviewing documents and other artifacts?  </a:t>
            </a:r>
          </a:p>
          <a:p>
            <a:pPr lvl="2"/>
            <a:r>
              <a:rPr lang="en-US" dirty="0"/>
              <a:t>How many review meetings and management approvals are needed to move the project through the process?</a:t>
            </a:r>
          </a:p>
        </p:txBody>
      </p:sp>
      <p:sp>
        <p:nvSpPr>
          <p:cNvPr id="4" name="Date Placeholder 3"/>
          <p:cNvSpPr>
            <a:spLocks noGrp="1"/>
          </p:cNvSpPr>
          <p:nvPr>
            <p:ph type="dt" sz="half" idx="10"/>
          </p:nvPr>
        </p:nvSpPr>
        <p:spPr/>
        <p:txBody>
          <a:bodyPr/>
          <a:lstStyle/>
          <a:p>
            <a:r>
              <a:rPr lang="en-US"/>
              <a:t>CS 3354 Software Engineering</a:t>
            </a:r>
            <a:endParaRPr lang="en-US" altLang="en-US"/>
          </a:p>
        </p:txBody>
      </p:sp>
      <p:sp>
        <p:nvSpPr>
          <p:cNvPr id="6" name="Slide Number Placeholder 5"/>
          <p:cNvSpPr>
            <a:spLocks noGrp="1"/>
          </p:cNvSpPr>
          <p:nvPr>
            <p:ph type="sldNum" sz="quarter" idx="12"/>
          </p:nvPr>
        </p:nvSpPr>
        <p:spPr/>
        <p:txBody>
          <a:bodyPr/>
          <a:lstStyle/>
          <a:p>
            <a:fld id="{157F5120-D2D6-49F2-A318-4DE14DC28680}" type="slidenum">
              <a:rPr lang="en-US" altLang="en-US" smtClean="0"/>
              <a:pPr/>
              <a:t>9</a:t>
            </a:fld>
            <a:endParaRPr lang="en-US" altLang="en-US"/>
          </a:p>
        </p:txBody>
      </p:sp>
    </p:spTree>
    <p:extLst>
      <p:ext uri="{BB962C8B-B14F-4D97-AF65-F5344CB8AC3E}">
        <p14:creationId xmlns:p14="http://schemas.microsoft.com/office/powerpoint/2010/main" val="651075009"/>
      </p:ext>
    </p:extLst>
  </p:cSld>
  <p:clrMapOvr>
    <a:masterClrMapping/>
  </p:clrMapOvr>
</p:sld>
</file>

<file path=ppt/theme/theme1.xml><?xml version="1.0" encoding="utf-8"?>
<a:theme xmlns:a="http://schemas.openxmlformats.org/drawingml/2006/main" name="Chapter 1">
  <a:themeElements>
    <a:clrScheme name="Chapter 1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Chapter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apter 1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hapter 1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hapter 1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Chapter 1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Chapter 1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Chapter 1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Chapter 1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Chapter 1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Chapter 1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18156</TotalTime>
  <Words>5441</Words>
  <Application>Microsoft Office PowerPoint</Application>
  <PresentationFormat>On-screen Show (4:3)</PresentationFormat>
  <Paragraphs>564</Paragraphs>
  <Slides>51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Garamond</vt:lpstr>
      <vt:lpstr>Wingdings</vt:lpstr>
      <vt:lpstr>Chapter 1</vt:lpstr>
      <vt:lpstr>The Prescriptive  Software Development Process</vt:lpstr>
      <vt:lpstr>Lifecycle Models </vt:lpstr>
      <vt:lpstr>Development Process based on Prescriptive</vt:lpstr>
      <vt:lpstr>The Generic Waterfall Process</vt:lpstr>
      <vt:lpstr>A Development Process based on Waterfall</vt:lpstr>
      <vt:lpstr>The Structure of a Software Dev. Process</vt:lpstr>
      <vt:lpstr>How does an organization define the SD process to be applied to their development efforts?</vt:lpstr>
      <vt:lpstr>An Organization builds their Software Development Process to address their Unique Situation</vt:lpstr>
      <vt:lpstr>Other considerations when defining a process</vt:lpstr>
      <vt:lpstr>Selecting a process is a Trade-off of  Different Types of Expenses</vt:lpstr>
      <vt:lpstr>Tradeoff: The cost of eliminating all errors vs. The cost of recovering from failure</vt:lpstr>
      <vt:lpstr>Example Incremental Process The Unified Process</vt:lpstr>
      <vt:lpstr>Unified Process is an Incremental Process</vt:lpstr>
      <vt:lpstr>The Unified Process Workflows</vt:lpstr>
      <vt:lpstr>Project Inception</vt:lpstr>
      <vt:lpstr>Iteration Planning</vt:lpstr>
      <vt:lpstr>Requirements Workflow</vt:lpstr>
      <vt:lpstr>Requirements in an Iterative Process</vt:lpstr>
      <vt:lpstr>Analysis Workflow</vt:lpstr>
      <vt:lpstr>Analysis in an Iterative Process</vt:lpstr>
      <vt:lpstr>Design Workflow</vt:lpstr>
      <vt:lpstr>Design in an Iterative Process</vt:lpstr>
      <vt:lpstr>Implementation Workflow</vt:lpstr>
      <vt:lpstr>Implementation in an Iterative Process</vt:lpstr>
      <vt:lpstr>Test Workflow</vt:lpstr>
      <vt:lpstr>Testing in an Iterative Process</vt:lpstr>
      <vt:lpstr>The Unified Process Phases</vt:lpstr>
      <vt:lpstr>Workflow Emphasis during each UP Phase</vt:lpstr>
      <vt:lpstr>The importance of phases is in helping the development team understand how to apply UP </vt:lpstr>
      <vt:lpstr>The Inception Phase Deliverables</vt:lpstr>
      <vt:lpstr>The Elaboration Phase Deliverables</vt:lpstr>
      <vt:lpstr>The Construction Phase Deliverables </vt:lpstr>
      <vt:lpstr>The Transition Phase Deliverables</vt:lpstr>
      <vt:lpstr>Managing a Software Development Process</vt:lpstr>
      <vt:lpstr>These and other umbrella activities will be discussed in the following sections…</vt:lpstr>
      <vt:lpstr>These and other umbrella activities will be discussed in the following sections…</vt:lpstr>
      <vt:lpstr>These and other umbrella activities will be discussed in the following sections…</vt:lpstr>
      <vt:lpstr>Project Management Tradeoff</vt:lpstr>
      <vt:lpstr>Actively Improving a  Software Development Process</vt:lpstr>
      <vt:lpstr>Capability Maturity Model Integration (CMMI)</vt:lpstr>
      <vt:lpstr>Capability Maturity Model Integration (CMMI)</vt:lpstr>
      <vt:lpstr>Capability Maturity Model Integration</vt:lpstr>
      <vt:lpstr>CMMI Levels</vt:lpstr>
      <vt:lpstr>Level One: Initial Level</vt:lpstr>
      <vt:lpstr>Level Two: Repeatable Level</vt:lpstr>
      <vt:lpstr>Level Three: Defined Level</vt:lpstr>
      <vt:lpstr>Level Four: Managed Level</vt:lpstr>
      <vt:lpstr>Level Five: Optimizing Level</vt:lpstr>
      <vt:lpstr>CMMI Compliance </vt:lpstr>
      <vt:lpstr>CMMI Compliance </vt:lpstr>
      <vt:lpstr>CMMI Drawbacks</vt:lpstr>
    </vt:vector>
  </TitlesOfParts>
  <Company>RBSGI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and Software Engineering Chapter 1</dc:title>
  <dc:creator>Michael Christiansen</dc:creator>
  <cp:lastModifiedBy>Christiansen, Michael</cp:lastModifiedBy>
  <cp:revision>1709</cp:revision>
  <cp:lastPrinted>2013-09-27T00:03:36Z</cp:lastPrinted>
  <dcterms:created xsi:type="dcterms:W3CDTF">2006-08-27T14:23:59Z</dcterms:created>
  <dcterms:modified xsi:type="dcterms:W3CDTF">2023-01-23T20:02:58Z</dcterms:modified>
</cp:coreProperties>
</file>