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3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7.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38.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39.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notesSlides/notesSlide49.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notesSlides/notesSlide54.xml" ContentType="application/vnd.openxmlformats-officedocument.presentationml.notesSlide+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notesSlides/notesSlide67.xml" ContentType="application/vnd.openxmlformats-officedocument.presentationml.notesSlide+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notesSlides/notesSlide68.xml" ContentType="application/vnd.openxmlformats-officedocument.presentationml.notesSlide+xml"/>
  <Override PartName="/ppt/tags/tag87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256" r:id="rId2"/>
    <p:sldId id="257" r:id="rId3"/>
    <p:sldId id="261" r:id="rId4"/>
    <p:sldId id="262" r:id="rId5"/>
    <p:sldId id="258" r:id="rId6"/>
    <p:sldId id="263" r:id="rId7"/>
    <p:sldId id="264" r:id="rId8"/>
    <p:sldId id="265" r:id="rId9"/>
    <p:sldId id="326" r:id="rId10"/>
    <p:sldId id="334" r:id="rId11"/>
    <p:sldId id="266" r:id="rId12"/>
    <p:sldId id="267" r:id="rId13"/>
    <p:sldId id="327" r:id="rId14"/>
    <p:sldId id="335" r:id="rId15"/>
    <p:sldId id="269" r:id="rId16"/>
    <p:sldId id="328" r:id="rId17"/>
    <p:sldId id="329" r:id="rId18"/>
    <p:sldId id="271" r:id="rId19"/>
    <p:sldId id="272" r:id="rId20"/>
    <p:sldId id="273" r:id="rId21"/>
    <p:sldId id="274" r:id="rId22"/>
    <p:sldId id="275" r:id="rId23"/>
    <p:sldId id="276" r:id="rId24"/>
    <p:sldId id="330" r:id="rId25"/>
    <p:sldId id="333" r:id="rId26"/>
    <p:sldId id="331" r:id="rId27"/>
    <p:sldId id="332"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33"/>
    <a:srgbClr val="FFFF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1" autoAdjust="0"/>
    <p:restoredTop sz="99416" autoAdjust="0"/>
  </p:normalViewPr>
  <p:slideViewPr>
    <p:cSldViewPr>
      <p:cViewPr varScale="1">
        <p:scale>
          <a:sx n="119" d="100"/>
          <a:sy n="119" d="100"/>
        </p:scale>
        <p:origin x="1572" y="10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2/7/2021</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1336348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4062326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3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extLst>
      <p:ext uri="{BB962C8B-B14F-4D97-AF65-F5344CB8AC3E}">
        <p14:creationId xmlns:p14="http://schemas.microsoft.com/office/powerpoint/2010/main" val="339598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269382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extLst>
      <p:ext uri="{BB962C8B-B14F-4D97-AF65-F5344CB8AC3E}">
        <p14:creationId xmlns:p14="http://schemas.microsoft.com/office/powerpoint/2010/main" val="173681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extLst>
      <p:ext uri="{BB962C8B-B14F-4D97-AF65-F5344CB8AC3E}">
        <p14:creationId xmlns:p14="http://schemas.microsoft.com/office/powerpoint/2010/main" val="17154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14</a:t>
            </a:fld>
            <a:endParaRPr lang="en-US"/>
          </a:p>
        </p:txBody>
      </p:sp>
    </p:spTree>
    <p:extLst>
      <p:ext uri="{BB962C8B-B14F-4D97-AF65-F5344CB8AC3E}">
        <p14:creationId xmlns:p14="http://schemas.microsoft.com/office/powerpoint/2010/main" val="360917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15</a:t>
            </a:fld>
            <a:endParaRPr lang="en-US"/>
          </a:p>
        </p:txBody>
      </p:sp>
    </p:spTree>
    <p:extLst>
      <p:ext uri="{BB962C8B-B14F-4D97-AF65-F5344CB8AC3E}">
        <p14:creationId xmlns:p14="http://schemas.microsoft.com/office/powerpoint/2010/main" val="122676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extLst>
      <p:ext uri="{BB962C8B-B14F-4D97-AF65-F5344CB8AC3E}">
        <p14:creationId xmlns:p14="http://schemas.microsoft.com/office/powerpoint/2010/main" val="304138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extLst>
      <p:ext uri="{BB962C8B-B14F-4D97-AF65-F5344CB8AC3E}">
        <p14:creationId xmlns:p14="http://schemas.microsoft.com/office/powerpoint/2010/main" val="55104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extLst>
      <p:ext uri="{BB962C8B-B14F-4D97-AF65-F5344CB8AC3E}">
        <p14:creationId xmlns:p14="http://schemas.microsoft.com/office/powerpoint/2010/main" val="12257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extLst>
      <p:ext uri="{BB962C8B-B14F-4D97-AF65-F5344CB8AC3E}">
        <p14:creationId xmlns:p14="http://schemas.microsoft.com/office/powerpoint/2010/main" val="194822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a:t>
            </a:fld>
            <a:endParaRPr lang="en-US"/>
          </a:p>
        </p:txBody>
      </p:sp>
    </p:spTree>
    <p:extLst>
      <p:ext uri="{BB962C8B-B14F-4D97-AF65-F5344CB8AC3E}">
        <p14:creationId xmlns:p14="http://schemas.microsoft.com/office/powerpoint/2010/main" val="1140908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extLst>
      <p:ext uri="{BB962C8B-B14F-4D97-AF65-F5344CB8AC3E}">
        <p14:creationId xmlns:p14="http://schemas.microsoft.com/office/powerpoint/2010/main" val="2546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extLst>
      <p:ext uri="{BB962C8B-B14F-4D97-AF65-F5344CB8AC3E}">
        <p14:creationId xmlns:p14="http://schemas.microsoft.com/office/powerpoint/2010/main" val="300932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extLst>
      <p:ext uri="{BB962C8B-B14F-4D97-AF65-F5344CB8AC3E}">
        <p14:creationId xmlns:p14="http://schemas.microsoft.com/office/powerpoint/2010/main" val="1109269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15697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335665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1011859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802076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extLst>
      <p:ext uri="{BB962C8B-B14F-4D97-AF65-F5344CB8AC3E}">
        <p14:creationId xmlns:p14="http://schemas.microsoft.com/office/powerpoint/2010/main" val="621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extLst>
      <p:ext uri="{BB962C8B-B14F-4D97-AF65-F5344CB8AC3E}">
        <p14:creationId xmlns:p14="http://schemas.microsoft.com/office/powerpoint/2010/main" val="2480814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extLst>
      <p:ext uri="{BB962C8B-B14F-4D97-AF65-F5344CB8AC3E}">
        <p14:creationId xmlns:p14="http://schemas.microsoft.com/office/powerpoint/2010/main" val="341441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extLst>
      <p:ext uri="{BB962C8B-B14F-4D97-AF65-F5344CB8AC3E}">
        <p14:creationId xmlns:p14="http://schemas.microsoft.com/office/powerpoint/2010/main" val="31108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30</a:t>
            </a:fld>
            <a:endParaRPr lang="en-US"/>
          </a:p>
        </p:txBody>
      </p:sp>
    </p:spTree>
    <p:extLst>
      <p:ext uri="{BB962C8B-B14F-4D97-AF65-F5344CB8AC3E}">
        <p14:creationId xmlns:p14="http://schemas.microsoft.com/office/powerpoint/2010/main" val="2967963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31</a:t>
            </a:fld>
            <a:endParaRPr lang="en-US"/>
          </a:p>
        </p:txBody>
      </p:sp>
    </p:spTree>
    <p:extLst>
      <p:ext uri="{BB962C8B-B14F-4D97-AF65-F5344CB8AC3E}">
        <p14:creationId xmlns:p14="http://schemas.microsoft.com/office/powerpoint/2010/main" val="71283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32</a:t>
            </a:fld>
            <a:endParaRPr lang="en-US"/>
          </a:p>
        </p:txBody>
      </p:sp>
    </p:spTree>
    <p:extLst>
      <p:ext uri="{BB962C8B-B14F-4D97-AF65-F5344CB8AC3E}">
        <p14:creationId xmlns:p14="http://schemas.microsoft.com/office/powerpoint/2010/main" val="2911158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extLst>
      <p:ext uri="{BB962C8B-B14F-4D97-AF65-F5344CB8AC3E}">
        <p14:creationId xmlns:p14="http://schemas.microsoft.com/office/powerpoint/2010/main" val="4180198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34</a:t>
            </a:fld>
            <a:endParaRPr lang="en-US"/>
          </a:p>
        </p:txBody>
      </p:sp>
    </p:spTree>
    <p:extLst>
      <p:ext uri="{BB962C8B-B14F-4D97-AF65-F5344CB8AC3E}">
        <p14:creationId xmlns:p14="http://schemas.microsoft.com/office/powerpoint/2010/main" val="3099872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35</a:t>
            </a:fld>
            <a:endParaRPr lang="en-US"/>
          </a:p>
        </p:txBody>
      </p:sp>
    </p:spTree>
    <p:extLst>
      <p:ext uri="{BB962C8B-B14F-4D97-AF65-F5344CB8AC3E}">
        <p14:creationId xmlns:p14="http://schemas.microsoft.com/office/powerpoint/2010/main" val="87846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extLst>
      <p:ext uri="{BB962C8B-B14F-4D97-AF65-F5344CB8AC3E}">
        <p14:creationId xmlns:p14="http://schemas.microsoft.com/office/powerpoint/2010/main" val="1579324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extLst>
      <p:ext uri="{BB962C8B-B14F-4D97-AF65-F5344CB8AC3E}">
        <p14:creationId xmlns:p14="http://schemas.microsoft.com/office/powerpoint/2010/main" val="638452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extLst>
      <p:ext uri="{BB962C8B-B14F-4D97-AF65-F5344CB8AC3E}">
        <p14:creationId xmlns:p14="http://schemas.microsoft.com/office/powerpoint/2010/main" val="421982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extLst>
      <p:ext uri="{BB962C8B-B14F-4D97-AF65-F5344CB8AC3E}">
        <p14:creationId xmlns:p14="http://schemas.microsoft.com/office/powerpoint/2010/main" val="244476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a:t>
            </a:fld>
            <a:endParaRPr lang="en-US"/>
          </a:p>
        </p:txBody>
      </p:sp>
    </p:spTree>
    <p:extLst>
      <p:ext uri="{BB962C8B-B14F-4D97-AF65-F5344CB8AC3E}">
        <p14:creationId xmlns:p14="http://schemas.microsoft.com/office/powerpoint/2010/main" val="8497993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extLst>
      <p:ext uri="{BB962C8B-B14F-4D97-AF65-F5344CB8AC3E}">
        <p14:creationId xmlns:p14="http://schemas.microsoft.com/office/powerpoint/2010/main" val="1945743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extLst>
      <p:ext uri="{BB962C8B-B14F-4D97-AF65-F5344CB8AC3E}">
        <p14:creationId xmlns:p14="http://schemas.microsoft.com/office/powerpoint/2010/main" val="1387602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extLst>
      <p:ext uri="{BB962C8B-B14F-4D97-AF65-F5344CB8AC3E}">
        <p14:creationId xmlns:p14="http://schemas.microsoft.com/office/powerpoint/2010/main" val="1020968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extLst>
      <p:ext uri="{BB962C8B-B14F-4D97-AF65-F5344CB8AC3E}">
        <p14:creationId xmlns:p14="http://schemas.microsoft.com/office/powerpoint/2010/main" val="21329199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extLst>
      <p:ext uri="{BB962C8B-B14F-4D97-AF65-F5344CB8AC3E}">
        <p14:creationId xmlns:p14="http://schemas.microsoft.com/office/powerpoint/2010/main" val="3731571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extLst>
      <p:ext uri="{BB962C8B-B14F-4D97-AF65-F5344CB8AC3E}">
        <p14:creationId xmlns:p14="http://schemas.microsoft.com/office/powerpoint/2010/main" val="3917572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extLst>
      <p:ext uri="{BB962C8B-B14F-4D97-AF65-F5344CB8AC3E}">
        <p14:creationId xmlns:p14="http://schemas.microsoft.com/office/powerpoint/2010/main" val="3977288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extLst>
      <p:ext uri="{BB962C8B-B14F-4D97-AF65-F5344CB8AC3E}">
        <p14:creationId xmlns:p14="http://schemas.microsoft.com/office/powerpoint/2010/main" val="10235182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extLst>
      <p:ext uri="{BB962C8B-B14F-4D97-AF65-F5344CB8AC3E}">
        <p14:creationId xmlns:p14="http://schemas.microsoft.com/office/powerpoint/2010/main" val="3144479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extLst>
      <p:ext uri="{BB962C8B-B14F-4D97-AF65-F5344CB8AC3E}">
        <p14:creationId xmlns:p14="http://schemas.microsoft.com/office/powerpoint/2010/main" val="175724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a:t>
            </a:fld>
            <a:endParaRPr lang="en-US"/>
          </a:p>
        </p:txBody>
      </p:sp>
    </p:spTree>
    <p:extLst>
      <p:ext uri="{BB962C8B-B14F-4D97-AF65-F5344CB8AC3E}">
        <p14:creationId xmlns:p14="http://schemas.microsoft.com/office/powerpoint/2010/main" val="3259899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extLst>
      <p:ext uri="{BB962C8B-B14F-4D97-AF65-F5344CB8AC3E}">
        <p14:creationId xmlns:p14="http://schemas.microsoft.com/office/powerpoint/2010/main" val="1379509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extLst>
      <p:ext uri="{BB962C8B-B14F-4D97-AF65-F5344CB8AC3E}">
        <p14:creationId xmlns:p14="http://schemas.microsoft.com/office/powerpoint/2010/main" val="3482032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extLst>
      <p:ext uri="{BB962C8B-B14F-4D97-AF65-F5344CB8AC3E}">
        <p14:creationId xmlns:p14="http://schemas.microsoft.com/office/powerpoint/2010/main" val="907782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extLst>
      <p:ext uri="{BB962C8B-B14F-4D97-AF65-F5344CB8AC3E}">
        <p14:creationId xmlns:p14="http://schemas.microsoft.com/office/powerpoint/2010/main" val="1700351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extLst>
      <p:ext uri="{BB962C8B-B14F-4D97-AF65-F5344CB8AC3E}">
        <p14:creationId xmlns:p14="http://schemas.microsoft.com/office/powerpoint/2010/main" val="4208395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55</a:t>
            </a:fld>
            <a:endParaRPr lang="en-US"/>
          </a:p>
        </p:txBody>
      </p:sp>
    </p:spTree>
    <p:extLst>
      <p:ext uri="{BB962C8B-B14F-4D97-AF65-F5344CB8AC3E}">
        <p14:creationId xmlns:p14="http://schemas.microsoft.com/office/powerpoint/2010/main" val="49820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56</a:t>
            </a:fld>
            <a:endParaRPr lang="en-US"/>
          </a:p>
        </p:txBody>
      </p:sp>
    </p:spTree>
    <p:extLst>
      <p:ext uri="{BB962C8B-B14F-4D97-AF65-F5344CB8AC3E}">
        <p14:creationId xmlns:p14="http://schemas.microsoft.com/office/powerpoint/2010/main" val="2233863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extLst>
      <p:ext uri="{BB962C8B-B14F-4D97-AF65-F5344CB8AC3E}">
        <p14:creationId xmlns:p14="http://schemas.microsoft.com/office/powerpoint/2010/main" val="62172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extLst>
      <p:ext uri="{BB962C8B-B14F-4D97-AF65-F5344CB8AC3E}">
        <p14:creationId xmlns:p14="http://schemas.microsoft.com/office/powerpoint/2010/main" val="20984649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extLst>
      <p:ext uri="{BB962C8B-B14F-4D97-AF65-F5344CB8AC3E}">
        <p14:creationId xmlns:p14="http://schemas.microsoft.com/office/powerpoint/2010/main" val="41724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extLst>
      <p:ext uri="{BB962C8B-B14F-4D97-AF65-F5344CB8AC3E}">
        <p14:creationId xmlns:p14="http://schemas.microsoft.com/office/powerpoint/2010/main" val="6483087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extLst>
      <p:ext uri="{BB962C8B-B14F-4D97-AF65-F5344CB8AC3E}">
        <p14:creationId xmlns:p14="http://schemas.microsoft.com/office/powerpoint/2010/main" val="17794098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61</a:t>
            </a:fld>
            <a:endParaRPr lang="en-US"/>
          </a:p>
        </p:txBody>
      </p:sp>
    </p:spTree>
    <p:extLst>
      <p:ext uri="{BB962C8B-B14F-4D97-AF65-F5344CB8AC3E}">
        <p14:creationId xmlns:p14="http://schemas.microsoft.com/office/powerpoint/2010/main" val="3585168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62</a:t>
            </a:fld>
            <a:endParaRPr lang="en-US"/>
          </a:p>
        </p:txBody>
      </p:sp>
    </p:spTree>
    <p:extLst>
      <p:ext uri="{BB962C8B-B14F-4D97-AF65-F5344CB8AC3E}">
        <p14:creationId xmlns:p14="http://schemas.microsoft.com/office/powerpoint/2010/main" val="431227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63</a:t>
            </a:fld>
            <a:endParaRPr lang="en-US"/>
          </a:p>
        </p:txBody>
      </p:sp>
    </p:spTree>
    <p:extLst>
      <p:ext uri="{BB962C8B-B14F-4D97-AF65-F5344CB8AC3E}">
        <p14:creationId xmlns:p14="http://schemas.microsoft.com/office/powerpoint/2010/main" val="408747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64</a:t>
            </a:fld>
            <a:endParaRPr lang="en-US"/>
          </a:p>
        </p:txBody>
      </p:sp>
    </p:spTree>
    <p:extLst>
      <p:ext uri="{BB962C8B-B14F-4D97-AF65-F5344CB8AC3E}">
        <p14:creationId xmlns:p14="http://schemas.microsoft.com/office/powerpoint/2010/main" val="12093119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65</a:t>
            </a:fld>
            <a:endParaRPr lang="en-US"/>
          </a:p>
        </p:txBody>
      </p:sp>
    </p:spTree>
    <p:extLst>
      <p:ext uri="{BB962C8B-B14F-4D97-AF65-F5344CB8AC3E}">
        <p14:creationId xmlns:p14="http://schemas.microsoft.com/office/powerpoint/2010/main" val="40916024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66</a:t>
            </a:fld>
            <a:endParaRPr lang="en-US"/>
          </a:p>
        </p:txBody>
      </p:sp>
    </p:spTree>
    <p:extLst>
      <p:ext uri="{BB962C8B-B14F-4D97-AF65-F5344CB8AC3E}">
        <p14:creationId xmlns:p14="http://schemas.microsoft.com/office/powerpoint/2010/main" val="4119875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67</a:t>
            </a:fld>
            <a:endParaRPr lang="en-US"/>
          </a:p>
        </p:txBody>
      </p:sp>
    </p:spTree>
    <p:extLst>
      <p:ext uri="{BB962C8B-B14F-4D97-AF65-F5344CB8AC3E}">
        <p14:creationId xmlns:p14="http://schemas.microsoft.com/office/powerpoint/2010/main" val="1540064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68</a:t>
            </a:fld>
            <a:endParaRPr lang="en-US"/>
          </a:p>
        </p:txBody>
      </p:sp>
    </p:spTree>
    <p:extLst>
      <p:ext uri="{BB962C8B-B14F-4D97-AF65-F5344CB8AC3E}">
        <p14:creationId xmlns:p14="http://schemas.microsoft.com/office/powerpoint/2010/main" val="1958534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69</a:t>
            </a:fld>
            <a:endParaRPr lang="en-US"/>
          </a:p>
        </p:txBody>
      </p:sp>
    </p:spTree>
    <p:extLst>
      <p:ext uri="{BB962C8B-B14F-4D97-AF65-F5344CB8AC3E}">
        <p14:creationId xmlns:p14="http://schemas.microsoft.com/office/powerpoint/2010/main" val="328905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extLst>
      <p:ext uri="{BB962C8B-B14F-4D97-AF65-F5344CB8AC3E}">
        <p14:creationId xmlns:p14="http://schemas.microsoft.com/office/powerpoint/2010/main" val="1577329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70</a:t>
            </a:fld>
            <a:endParaRPr lang="en-US"/>
          </a:p>
        </p:txBody>
      </p:sp>
    </p:spTree>
    <p:extLst>
      <p:ext uri="{BB962C8B-B14F-4D97-AF65-F5344CB8AC3E}">
        <p14:creationId xmlns:p14="http://schemas.microsoft.com/office/powerpoint/2010/main" val="1428365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71</a:t>
            </a:fld>
            <a:endParaRPr lang="en-US"/>
          </a:p>
        </p:txBody>
      </p:sp>
    </p:spTree>
    <p:extLst>
      <p:ext uri="{BB962C8B-B14F-4D97-AF65-F5344CB8AC3E}">
        <p14:creationId xmlns:p14="http://schemas.microsoft.com/office/powerpoint/2010/main" val="1923552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72</a:t>
            </a:fld>
            <a:endParaRPr lang="en-US"/>
          </a:p>
        </p:txBody>
      </p:sp>
    </p:spTree>
    <p:extLst>
      <p:ext uri="{BB962C8B-B14F-4D97-AF65-F5344CB8AC3E}">
        <p14:creationId xmlns:p14="http://schemas.microsoft.com/office/powerpoint/2010/main" val="3055322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73</a:t>
            </a:fld>
            <a:endParaRPr lang="en-US"/>
          </a:p>
        </p:txBody>
      </p:sp>
    </p:spTree>
    <p:extLst>
      <p:ext uri="{BB962C8B-B14F-4D97-AF65-F5344CB8AC3E}">
        <p14:creationId xmlns:p14="http://schemas.microsoft.com/office/powerpoint/2010/main" val="2567978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74</a:t>
            </a:fld>
            <a:endParaRPr lang="en-US"/>
          </a:p>
        </p:txBody>
      </p:sp>
    </p:spTree>
    <p:extLst>
      <p:ext uri="{BB962C8B-B14F-4D97-AF65-F5344CB8AC3E}">
        <p14:creationId xmlns:p14="http://schemas.microsoft.com/office/powerpoint/2010/main" val="1967336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75</a:t>
            </a:fld>
            <a:endParaRPr lang="en-US"/>
          </a:p>
        </p:txBody>
      </p:sp>
    </p:spTree>
    <p:extLst>
      <p:ext uri="{BB962C8B-B14F-4D97-AF65-F5344CB8AC3E}">
        <p14:creationId xmlns:p14="http://schemas.microsoft.com/office/powerpoint/2010/main" val="7561459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76</a:t>
            </a:fld>
            <a:endParaRPr lang="en-US"/>
          </a:p>
        </p:txBody>
      </p:sp>
    </p:spTree>
    <p:extLst>
      <p:ext uri="{BB962C8B-B14F-4D97-AF65-F5344CB8AC3E}">
        <p14:creationId xmlns:p14="http://schemas.microsoft.com/office/powerpoint/2010/main" val="50756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extLst>
      <p:ext uri="{BB962C8B-B14F-4D97-AF65-F5344CB8AC3E}">
        <p14:creationId xmlns:p14="http://schemas.microsoft.com/office/powerpoint/2010/main" val="10571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extLst>
      <p:ext uri="{BB962C8B-B14F-4D97-AF65-F5344CB8AC3E}">
        <p14:creationId xmlns:p14="http://schemas.microsoft.com/office/powerpoint/2010/main" val="112475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29B28AF-7CD8-4BF3-855E-2C611AF7C5C8}" type="datetime1">
              <a:rPr lang="en-US" smtClean="0"/>
              <a:t>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73E3C30-33D4-49BF-9EA6-0DE0FCECE7F2}" type="datetime1">
              <a:rPr lang="en-US" smtClean="0"/>
              <a:t>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2E75102-55F0-45A3-95A8-A24790D630B3}" type="datetime1">
              <a:rPr lang="en-US" smtClean="0"/>
              <a:t>2/7/2021</a:t>
            </a:fld>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4F8E42C-CF74-457F-9501-F72C5649BAC8}" type="datetime1">
              <a:rPr lang="en-US" smtClean="0"/>
              <a:t>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6CE6B97-4B65-407D-B8B9-72D7EA0423EF}" type="datetime1">
              <a:rPr lang="en-US" smtClean="0"/>
              <a:t>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316CC52-CED0-46AD-B723-C0D052EB10B0}" type="datetime1">
              <a:rPr lang="en-US" smtClean="0"/>
              <a:t>2/7/2021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7BC3945-6833-40C5-9E8D-59C45393504C}" type="datetime1">
              <a:rPr lang="en-US" smtClean="0"/>
              <a:t>2/7/2021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859372A-0F57-47C2-AB3B-3A39B8D290A2}" type="datetime1">
              <a:rPr lang="en-US" smtClean="0"/>
              <a:t>2/7/2021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C558FF-37F9-4A21-B945-FDB52BC52E64}" type="datetime1">
              <a:rPr lang="en-US" smtClean="0"/>
              <a:t>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594F5C8-4F3B-4721-B848-836051FC763C}" type="datetime1">
              <a:rPr lang="en-US" smtClean="0"/>
              <a:t>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fld id="{E0E23062-DC44-42E4-98E8-65A0DBF23DC2}" type="datetime1">
              <a:rPr lang="en-US" smtClean="0"/>
              <a:t>2/7/2021</a:t>
            </a:fld>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notesSlide" Target="../notesSlides/notesSlide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notesSlide" Target="../notesSlides/notesSlide2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29.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tags" Target="../tags/tag90.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29"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tags" Target="../tags/tag88.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28" Type="http://schemas.openxmlformats.org/officeDocument/2006/relationships/tags" Target="../tags/tag92.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tags" Target="../tags/tag91.xml"/><Relationship Id="rId3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29"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tags" Target="../tags/tag146.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tags" Target="../tags/tag145.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slideLayout" Target="../slideLayouts/slideLayout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28" Type="http://schemas.openxmlformats.org/officeDocument/2006/relationships/tags" Target="../tags/tag148.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tags" Target="../tags/tag147.xml"/><Relationship Id="rId30"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slideLayout" Target="../slideLayouts/slideLayout2.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10" Type="http://schemas.openxmlformats.org/officeDocument/2006/relationships/tags" Target="../tags/tag158.xml"/><Relationship Id="rId19" Type="http://schemas.openxmlformats.org/officeDocument/2006/relationships/tags" Target="../tags/tag167.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slideLayout" Target="../slideLayouts/slideLayout2.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26" Type="http://schemas.openxmlformats.org/officeDocument/2006/relationships/tags" Target="../tags/tag230.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tags" Target="../tags/tag229.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29" Type="http://schemas.openxmlformats.org/officeDocument/2006/relationships/slideLayout" Target="../slideLayouts/slideLayout2.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tags" Target="../tags/tag228.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tags" Target="../tags/tag227.xml"/><Relationship Id="rId28" Type="http://schemas.openxmlformats.org/officeDocument/2006/relationships/tags" Target="../tags/tag232.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 Id="rId27" Type="http://schemas.openxmlformats.org/officeDocument/2006/relationships/tags" Target="../tags/tag231.xml"/><Relationship Id="rId3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tags" Target="../tags/tag245.xml"/><Relationship Id="rId18" Type="http://schemas.openxmlformats.org/officeDocument/2006/relationships/tags" Target="../tags/tag250.xml"/><Relationship Id="rId26" Type="http://schemas.openxmlformats.org/officeDocument/2006/relationships/tags" Target="../tags/tag258.xml"/><Relationship Id="rId3" Type="http://schemas.openxmlformats.org/officeDocument/2006/relationships/tags" Target="../tags/tag235.xml"/><Relationship Id="rId21" Type="http://schemas.openxmlformats.org/officeDocument/2006/relationships/tags" Target="../tags/tag253.xml"/><Relationship Id="rId7" Type="http://schemas.openxmlformats.org/officeDocument/2006/relationships/tags" Target="../tags/tag239.xml"/><Relationship Id="rId12" Type="http://schemas.openxmlformats.org/officeDocument/2006/relationships/tags" Target="../tags/tag244.xml"/><Relationship Id="rId17" Type="http://schemas.openxmlformats.org/officeDocument/2006/relationships/tags" Target="../tags/tag249.xml"/><Relationship Id="rId25" Type="http://schemas.openxmlformats.org/officeDocument/2006/relationships/tags" Target="../tags/tag257.xml"/><Relationship Id="rId2" Type="http://schemas.openxmlformats.org/officeDocument/2006/relationships/tags" Target="../tags/tag234.xml"/><Relationship Id="rId16" Type="http://schemas.openxmlformats.org/officeDocument/2006/relationships/tags" Target="../tags/tag248.xml"/><Relationship Id="rId20" Type="http://schemas.openxmlformats.org/officeDocument/2006/relationships/tags" Target="../tags/tag252.xml"/><Relationship Id="rId29" Type="http://schemas.openxmlformats.org/officeDocument/2006/relationships/slideLayout" Target="../slideLayouts/slideLayout2.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tags" Target="../tags/tag243.xml"/><Relationship Id="rId24" Type="http://schemas.openxmlformats.org/officeDocument/2006/relationships/tags" Target="../tags/tag256.xml"/><Relationship Id="rId5" Type="http://schemas.openxmlformats.org/officeDocument/2006/relationships/tags" Target="../tags/tag237.xml"/><Relationship Id="rId15" Type="http://schemas.openxmlformats.org/officeDocument/2006/relationships/tags" Target="../tags/tag247.xml"/><Relationship Id="rId23" Type="http://schemas.openxmlformats.org/officeDocument/2006/relationships/tags" Target="../tags/tag255.xml"/><Relationship Id="rId28" Type="http://schemas.openxmlformats.org/officeDocument/2006/relationships/tags" Target="../tags/tag260.xml"/><Relationship Id="rId10" Type="http://schemas.openxmlformats.org/officeDocument/2006/relationships/tags" Target="../tags/tag242.xml"/><Relationship Id="rId19" Type="http://schemas.openxmlformats.org/officeDocument/2006/relationships/tags" Target="../tags/tag251.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tags" Target="../tags/tag246.xml"/><Relationship Id="rId22" Type="http://schemas.openxmlformats.org/officeDocument/2006/relationships/tags" Target="../tags/tag254.xml"/><Relationship Id="rId27" Type="http://schemas.openxmlformats.org/officeDocument/2006/relationships/tags" Target="../tags/tag259.xml"/><Relationship Id="rId30"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 Type="http://schemas.openxmlformats.org/officeDocument/2006/relationships/tags" Target="../tags/tag263.xml"/><Relationship Id="rId21" Type="http://schemas.openxmlformats.org/officeDocument/2006/relationships/tags" Target="../tags/tag281.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slideLayout" Target="../slideLayouts/slideLayout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10" Type="http://schemas.openxmlformats.org/officeDocument/2006/relationships/tags" Target="../tags/tag270.xml"/><Relationship Id="rId19" Type="http://schemas.openxmlformats.org/officeDocument/2006/relationships/tags" Target="../tags/tag279.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3" Type="http://schemas.openxmlformats.org/officeDocument/2006/relationships/tags" Target="../tags/tag301.xml"/><Relationship Id="rId18" Type="http://schemas.openxmlformats.org/officeDocument/2006/relationships/tags" Target="../tags/tag306.xml"/><Relationship Id="rId26" Type="http://schemas.openxmlformats.org/officeDocument/2006/relationships/tags" Target="../tags/tag314.xml"/><Relationship Id="rId21" Type="http://schemas.openxmlformats.org/officeDocument/2006/relationships/tags" Target="../tags/tag309.xml"/><Relationship Id="rId34" Type="http://schemas.openxmlformats.org/officeDocument/2006/relationships/tags" Target="../tags/tag322.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tags" Target="../tags/tag305.xml"/><Relationship Id="rId25" Type="http://schemas.openxmlformats.org/officeDocument/2006/relationships/tags" Target="../tags/tag313.xml"/><Relationship Id="rId33" Type="http://schemas.openxmlformats.org/officeDocument/2006/relationships/tags" Target="../tags/tag321.xml"/><Relationship Id="rId38" Type="http://schemas.openxmlformats.org/officeDocument/2006/relationships/notesSlide" Target="../notesSlides/notesSlide38.xml"/><Relationship Id="rId2" Type="http://schemas.openxmlformats.org/officeDocument/2006/relationships/tags" Target="../tags/tag290.xml"/><Relationship Id="rId16" Type="http://schemas.openxmlformats.org/officeDocument/2006/relationships/tags" Target="../tags/tag304.xml"/><Relationship Id="rId20" Type="http://schemas.openxmlformats.org/officeDocument/2006/relationships/tags" Target="../tags/tag308.xml"/><Relationship Id="rId29" Type="http://schemas.openxmlformats.org/officeDocument/2006/relationships/tags" Target="../tags/tag317.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24" Type="http://schemas.openxmlformats.org/officeDocument/2006/relationships/tags" Target="../tags/tag312.xml"/><Relationship Id="rId32" Type="http://schemas.openxmlformats.org/officeDocument/2006/relationships/tags" Target="../tags/tag320.xml"/><Relationship Id="rId37" Type="http://schemas.openxmlformats.org/officeDocument/2006/relationships/slideLayout" Target="../slideLayouts/slideLayout2.xml"/><Relationship Id="rId5" Type="http://schemas.openxmlformats.org/officeDocument/2006/relationships/tags" Target="../tags/tag293.xml"/><Relationship Id="rId15" Type="http://schemas.openxmlformats.org/officeDocument/2006/relationships/tags" Target="../tags/tag303.xml"/><Relationship Id="rId23" Type="http://schemas.openxmlformats.org/officeDocument/2006/relationships/tags" Target="../tags/tag311.xml"/><Relationship Id="rId28" Type="http://schemas.openxmlformats.org/officeDocument/2006/relationships/tags" Target="../tags/tag316.xml"/><Relationship Id="rId36" Type="http://schemas.openxmlformats.org/officeDocument/2006/relationships/tags" Target="../tags/tag324.xml"/><Relationship Id="rId10" Type="http://schemas.openxmlformats.org/officeDocument/2006/relationships/tags" Target="../tags/tag298.xml"/><Relationship Id="rId19" Type="http://schemas.openxmlformats.org/officeDocument/2006/relationships/tags" Target="../tags/tag307.xml"/><Relationship Id="rId31" Type="http://schemas.openxmlformats.org/officeDocument/2006/relationships/tags" Target="../tags/tag319.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 Id="rId22" Type="http://schemas.openxmlformats.org/officeDocument/2006/relationships/tags" Target="../tags/tag310.xml"/><Relationship Id="rId27" Type="http://schemas.openxmlformats.org/officeDocument/2006/relationships/tags" Target="../tags/tag315.xml"/><Relationship Id="rId30" Type="http://schemas.openxmlformats.org/officeDocument/2006/relationships/tags" Target="../tags/tag318.xml"/><Relationship Id="rId35" Type="http://schemas.openxmlformats.org/officeDocument/2006/relationships/tags" Target="../tags/tag323.xml"/><Relationship Id="rId8" Type="http://schemas.openxmlformats.org/officeDocument/2006/relationships/tags" Target="../tags/tag296.xml"/><Relationship Id="rId3" Type="http://schemas.openxmlformats.org/officeDocument/2006/relationships/tags" Target="../tags/tag291.xml"/></Relationships>
</file>

<file path=ppt/slides/_rels/slide39.xml.rels><?xml version="1.0" encoding="UTF-8" standalone="yes"?>
<Relationships xmlns="http://schemas.openxmlformats.org/package/2006/relationships"><Relationship Id="rId13" Type="http://schemas.openxmlformats.org/officeDocument/2006/relationships/tags" Target="../tags/tag337.xml"/><Relationship Id="rId18" Type="http://schemas.openxmlformats.org/officeDocument/2006/relationships/tags" Target="../tags/tag342.xml"/><Relationship Id="rId26" Type="http://schemas.openxmlformats.org/officeDocument/2006/relationships/tags" Target="../tags/tag350.xml"/><Relationship Id="rId39" Type="http://schemas.openxmlformats.org/officeDocument/2006/relationships/tags" Target="../tags/tag363.xml"/><Relationship Id="rId21" Type="http://schemas.openxmlformats.org/officeDocument/2006/relationships/tags" Target="../tags/tag345.xml"/><Relationship Id="rId34" Type="http://schemas.openxmlformats.org/officeDocument/2006/relationships/tags" Target="../tags/tag358.xml"/><Relationship Id="rId42" Type="http://schemas.openxmlformats.org/officeDocument/2006/relationships/tags" Target="../tags/tag366.xml"/><Relationship Id="rId47" Type="http://schemas.openxmlformats.org/officeDocument/2006/relationships/tags" Target="../tags/tag371.xml"/><Relationship Id="rId50" Type="http://schemas.openxmlformats.org/officeDocument/2006/relationships/tags" Target="../tags/tag374.xml"/><Relationship Id="rId55" Type="http://schemas.openxmlformats.org/officeDocument/2006/relationships/tags" Target="../tags/tag379.xml"/><Relationship Id="rId7" Type="http://schemas.openxmlformats.org/officeDocument/2006/relationships/tags" Target="../tags/tag331.xml"/><Relationship Id="rId2" Type="http://schemas.openxmlformats.org/officeDocument/2006/relationships/tags" Target="../tags/tag326.xml"/><Relationship Id="rId16" Type="http://schemas.openxmlformats.org/officeDocument/2006/relationships/tags" Target="../tags/tag340.xml"/><Relationship Id="rId29" Type="http://schemas.openxmlformats.org/officeDocument/2006/relationships/tags" Target="../tags/tag353.xml"/><Relationship Id="rId11" Type="http://schemas.openxmlformats.org/officeDocument/2006/relationships/tags" Target="../tags/tag335.xml"/><Relationship Id="rId24" Type="http://schemas.openxmlformats.org/officeDocument/2006/relationships/tags" Target="../tags/tag348.xml"/><Relationship Id="rId32" Type="http://schemas.openxmlformats.org/officeDocument/2006/relationships/tags" Target="../tags/tag356.xml"/><Relationship Id="rId37" Type="http://schemas.openxmlformats.org/officeDocument/2006/relationships/tags" Target="../tags/tag361.xml"/><Relationship Id="rId40" Type="http://schemas.openxmlformats.org/officeDocument/2006/relationships/tags" Target="../tags/tag364.xml"/><Relationship Id="rId45" Type="http://schemas.openxmlformats.org/officeDocument/2006/relationships/tags" Target="../tags/tag369.xml"/><Relationship Id="rId53" Type="http://schemas.openxmlformats.org/officeDocument/2006/relationships/tags" Target="../tags/tag377.xml"/><Relationship Id="rId58" Type="http://schemas.openxmlformats.org/officeDocument/2006/relationships/tags" Target="../tags/tag382.xml"/><Relationship Id="rId5" Type="http://schemas.openxmlformats.org/officeDocument/2006/relationships/tags" Target="../tags/tag329.xml"/><Relationship Id="rId61" Type="http://schemas.openxmlformats.org/officeDocument/2006/relationships/slideLayout" Target="../slideLayouts/slideLayout2.xml"/><Relationship Id="rId19" Type="http://schemas.openxmlformats.org/officeDocument/2006/relationships/tags" Target="../tags/tag343.xml"/><Relationship Id="rId14" Type="http://schemas.openxmlformats.org/officeDocument/2006/relationships/tags" Target="../tags/tag338.xml"/><Relationship Id="rId22" Type="http://schemas.openxmlformats.org/officeDocument/2006/relationships/tags" Target="../tags/tag346.xml"/><Relationship Id="rId27" Type="http://schemas.openxmlformats.org/officeDocument/2006/relationships/tags" Target="../tags/tag351.xml"/><Relationship Id="rId30" Type="http://schemas.openxmlformats.org/officeDocument/2006/relationships/tags" Target="../tags/tag354.xml"/><Relationship Id="rId35" Type="http://schemas.openxmlformats.org/officeDocument/2006/relationships/tags" Target="../tags/tag359.xml"/><Relationship Id="rId43" Type="http://schemas.openxmlformats.org/officeDocument/2006/relationships/tags" Target="../tags/tag367.xml"/><Relationship Id="rId48" Type="http://schemas.openxmlformats.org/officeDocument/2006/relationships/tags" Target="../tags/tag372.xml"/><Relationship Id="rId56" Type="http://schemas.openxmlformats.org/officeDocument/2006/relationships/tags" Target="../tags/tag380.xml"/><Relationship Id="rId8" Type="http://schemas.openxmlformats.org/officeDocument/2006/relationships/tags" Target="../tags/tag332.xml"/><Relationship Id="rId51" Type="http://schemas.openxmlformats.org/officeDocument/2006/relationships/tags" Target="../tags/tag375.xml"/><Relationship Id="rId3" Type="http://schemas.openxmlformats.org/officeDocument/2006/relationships/tags" Target="../tags/tag327.xml"/><Relationship Id="rId12" Type="http://schemas.openxmlformats.org/officeDocument/2006/relationships/tags" Target="../tags/tag336.xml"/><Relationship Id="rId17" Type="http://schemas.openxmlformats.org/officeDocument/2006/relationships/tags" Target="../tags/tag341.xml"/><Relationship Id="rId25" Type="http://schemas.openxmlformats.org/officeDocument/2006/relationships/tags" Target="../tags/tag349.xml"/><Relationship Id="rId33" Type="http://schemas.openxmlformats.org/officeDocument/2006/relationships/tags" Target="../tags/tag357.xml"/><Relationship Id="rId38" Type="http://schemas.openxmlformats.org/officeDocument/2006/relationships/tags" Target="../tags/tag362.xml"/><Relationship Id="rId46" Type="http://schemas.openxmlformats.org/officeDocument/2006/relationships/tags" Target="../tags/tag370.xml"/><Relationship Id="rId59" Type="http://schemas.openxmlformats.org/officeDocument/2006/relationships/tags" Target="../tags/tag383.xml"/><Relationship Id="rId20" Type="http://schemas.openxmlformats.org/officeDocument/2006/relationships/tags" Target="../tags/tag344.xml"/><Relationship Id="rId41" Type="http://schemas.openxmlformats.org/officeDocument/2006/relationships/tags" Target="../tags/tag365.xml"/><Relationship Id="rId54" Type="http://schemas.openxmlformats.org/officeDocument/2006/relationships/tags" Target="../tags/tag378.xml"/><Relationship Id="rId62" Type="http://schemas.openxmlformats.org/officeDocument/2006/relationships/notesSlide" Target="../notesSlides/notesSlide39.xml"/><Relationship Id="rId1" Type="http://schemas.openxmlformats.org/officeDocument/2006/relationships/tags" Target="../tags/tag325.xml"/><Relationship Id="rId6" Type="http://schemas.openxmlformats.org/officeDocument/2006/relationships/tags" Target="../tags/tag330.xml"/><Relationship Id="rId15" Type="http://schemas.openxmlformats.org/officeDocument/2006/relationships/tags" Target="../tags/tag339.xml"/><Relationship Id="rId23" Type="http://schemas.openxmlformats.org/officeDocument/2006/relationships/tags" Target="../tags/tag347.xml"/><Relationship Id="rId28" Type="http://schemas.openxmlformats.org/officeDocument/2006/relationships/tags" Target="../tags/tag352.xml"/><Relationship Id="rId36" Type="http://schemas.openxmlformats.org/officeDocument/2006/relationships/tags" Target="../tags/tag360.xml"/><Relationship Id="rId49" Type="http://schemas.openxmlformats.org/officeDocument/2006/relationships/tags" Target="../tags/tag373.xml"/><Relationship Id="rId57" Type="http://schemas.openxmlformats.org/officeDocument/2006/relationships/tags" Target="../tags/tag381.xml"/><Relationship Id="rId10" Type="http://schemas.openxmlformats.org/officeDocument/2006/relationships/tags" Target="../tags/tag334.xml"/><Relationship Id="rId31" Type="http://schemas.openxmlformats.org/officeDocument/2006/relationships/tags" Target="../tags/tag355.xml"/><Relationship Id="rId44" Type="http://schemas.openxmlformats.org/officeDocument/2006/relationships/tags" Target="../tags/tag368.xml"/><Relationship Id="rId52" Type="http://schemas.openxmlformats.org/officeDocument/2006/relationships/tags" Target="../tags/tag376.xml"/><Relationship Id="rId60" Type="http://schemas.openxmlformats.org/officeDocument/2006/relationships/tags" Target="../tags/tag384.xml"/><Relationship Id="rId4" Type="http://schemas.openxmlformats.org/officeDocument/2006/relationships/tags" Target="../tags/tag328.xml"/><Relationship Id="rId9" Type="http://schemas.openxmlformats.org/officeDocument/2006/relationships/tags" Target="../tags/tag3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tags" Target="../tags/tag397.xml"/><Relationship Id="rId18" Type="http://schemas.openxmlformats.org/officeDocument/2006/relationships/tags" Target="../tags/tag402.xml"/><Relationship Id="rId3" Type="http://schemas.openxmlformats.org/officeDocument/2006/relationships/tags" Target="../tags/tag387.xml"/><Relationship Id="rId21" Type="http://schemas.openxmlformats.org/officeDocument/2006/relationships/tags" Target="../tags/tag405.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notesSlide" Target="../notesSlides/notesSlide40.xml"/><Relationship Id="rId2" Type="http://schemas.openxmlformats.org/officeDocument/2006/relationships/tags" Target="../tags/tag386.xml"/><Relationship Id="rId16" Type="http://schemas.openxmlformats.org/officeDocument/2006/relationships/tags" Target="../tags/tag400.xml"/><Relationship Id="rId20" Type="http://schemas.openxmlformats.org/officeDocument/2006/relationships/tags" Target="../tags/tag404.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24" Type="http://schemas.openxmlformats.org/officeDocument/2006/relationships/slideLayout" Target="../slideLayouts/slideLayout2.xml"/><Relationship Id="rId5" Type="http://schemas.openxmlformats.org/officeDocument/2006/relationships/tags" Target="../tags/tag389.xml"/><Relationship Id="rId15" Type="http://schemas.openxmlformats.org/officeDocument/2006/relationships/tags" Target="../tags/tag399.xml"/><Relationship Id="rId23" Type="http://schemas.openxmlformats.org/officeDocument/2006/relationships/tags" Target="../tags/tag407.xml"/><Relationship Id="rId10" Type="http://schemas.openxmlformats.org/officeDocument/2006/relationships/tags" Target="../tags/tag394.xml"/><Relationship Id="rId19" Type="http://schemas.openxmlformats.org/officeDocument/2006/relationships/tags" Target="../tags/tag403.xml"/><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 Id="rId22" Type="http://schemas.openxmlformats.org/officeDocument/2006/relationships/tags" Target="../tags/tag40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17" Type="http://schemas.openxmlformats.org/officeDocument/2006/relationships/tags" Target="../tags/tag524.xml"/><Relationship Id="rId21" Type="http://schemas.openxmlformats.org/officeDocument/2006/relationships/tags" Target="../tags/tag428.xml"/><Relationship Id="rId42" Type="http://schemas.openxmlformats.org/officeDocument/2006/relationships/tags" Target="../tags/tag449.xml"/><Relationship Id="rId47" Type="http://schemas.openxmlformats.org/officeDocument/2006/relationships/tags" Target="../tags/tag454.xml"/><Relationship Id="rId63" Type="http://schemas.openxmlformats.org/officeDocument/2006/relationships/tags" Target="../tags/tag470.xml"/><Relationship Id="rId68" Type="http://schemas.openxmlformats.org/officeDocument/2006/relationships/tags" Target="../tags/tag475.xml"/><Relationship Id="rId84" Type="http://schemas.openxmlformats.org/officeDocument/2006/relationships/tags" Target="../tags/tag491.xml"/><Relationship Id="rId89" Type="http://schemas.openxmlformats.org/officeDocument/2006/relationships/tags" Target="../tags/tag496.xml"/><Relationship Id="rId112" Type="http://schemas.openxmlformats.org/officeDocument/2006/relationships/tags" Target="../tags/tag519.xml"/><Relationship Id="rId16" Type="http://schemas.openxmlformats.org/officeDocument/2006/relationships/tags" Target="../tags/tag423.xml"/><Relationship Id="rId107" Type="http://schemas.openxmlformats.org/officeDocument/2006/relationships/tags" Target="../tags/tag514.xml"/><Relationship Id="rId11" Type="http://schemas.openxmlformats.org/officeDocument/2006/relationships/tags" Target="../tags/tag418.xml"/><Relationship Id="rId32" Type="http://schemas.openxmlformats.org/officeDocument/2006/relationships/tags" Target="../tags/tag439.xml"/><Relationship Id="rId37" Type="http://schemas.openxmlformats.org/officeDocument/2006/relationships/tags" Target="../tags/tag444.xml"/><Relationship Id="rId53" Type="http://schemas.openxmlformats.org/officeDocument/2006/relationships/tags" Target="../tags/tag460.xml"/><Relationship Id="rId58" Type="http://schemas.openxmlformats.org/officeDocument/2006/relationships/tags" Target="../tags/tag465.xml"/><Relationship Id="rId74" Type="http://schemas.openxmlformats.org/officeDocument/2006/relationships/tags" Target="../tags/tag481.xml"/><Relationship Id="rId79" Type="http://schemas.openxmlformats.org/officeDocument/2006/relationships/tags" Target="../tags/tag486.xml"/><Relationship Id="rId102" Type="http://schemas.openxmlformats.org/officeDocument/2006/relationships/tags" Target="../tags/tag509.xml"/><Relationship Id="rId123" Type="http://schemas.openxmlformats.org/officeDocument/2006/relationships/tags" Target="../tags/tag530.xml"/><Relationship Id="rId128" Type="http://schemas.openxmlformats.org/officeDocument/2006/relationships/tags" Target="../tags/tag535.xml"/><Relationship Id="rId5" Type="http://schemas.openxmlformats.org/officeDocument/2006/relationships/tags" Target="../tags/tag412.xml"/><Relationship Id="rId90" Type="http://schemas.openxmlformats.org/officeDocument/2006/relationships/tags" Target="../tags/tag497.xml"/><Relationship Id="rId95" Type="http://schemas.openxmlformats.org/officeDocument/2006/relationships/tags" Target="../tags/tag502.xml"/><Relationship Id="rId22" Type="http://schemas.openxmlformats.org/officeDocument/2006/relationships/tags" Target="../tags/tag429.xml"/><Relationship Id="rId27" Type="http://schemas.openxmlformats.org/officeDocument/2006/relationships/tags" Target="../tags/tag434.xml"/><Relationship Id="rId43" Type="http://schemas.openxmlformats.org/officeDocument/2006/relationships/tags" Target="../tags/tag450.xml"/><Relationship Id="rId48" Type="http://schemas.openxmlformats.org/officeDocument/2006/relationships/tags" Target="../tags/tag455.xml"/><Relationship Id="rId64" Type="http://schemas.openxmlformats.org/officeDocument/2006/relationships/tags" Target="../tags/tag471.xml"/><Relationship Id="rId69" Type="http://schemas.openxmlformats.org/officeDocument/2006/relationships/tags" Target="../tags/tag476.xml"/><Relationship Id="rId113" Type="http://schemas.openxmlformats.org/officeDocument/2006/relationships/tags" Target="../tags/tag520.xml"/><Relationship Id="rId118" Type="http://schemas.openxmlformats.org/officeDocument/2006/relationships/tags" Target="../tags/tag525.xml"/><Relationship Id="rId80" Type="http://schemas.openxmlformats.org/officeDocument/2006/relationships/tags" Target="../tags/tag487.xml"/><Relationship Id="rId85" Type="http://schemas.openxmlformats.org/officeDocument/2006/relationships/tags" Target="../tags/tag492.xml"/><Relationship Id="rId12" Type="http://schemas.openxmlformats.org/officeDocument/2006/relationships/tags" Target="../tags/tag419.xml"/><Relationship Id="rId17" Type="http://schemas.openxmlformats.org/officeDocument/2006/relationships/tags" Target="../tags/tag424.xml"/><Relationship Id="rId33" Type="http://schemas.openxmlformats.org/officeDocument/2006/relationships/tags" Target="../tags/tag440.xml"/><Relationship Id="rId38" Type="http://schemas.openxmlformats.org/officeDocument/2006/relationships/tags" Target="../tags/tag445.xml"/><Relationship Id="rId59" Type="http://schemas.openxmlformats.org/officeDocument/2006/relationships/tags" Target="../tags/tag466.xml"/><Relationship Id="rId103" Type="http://schemas.openxmlformats.org/officeDocument/2006/relationships/tags" Target="../tags/tag510.xml"/><Relationship Id="rId108" Type="http://schemas.openxmlformats.org/officeDocument/2006/relationships/tags" Target="../tags/tag515.xml"/><Relationship Id="rId124" Type="http://schemas.openxmlformats.org/officeDocument/2006/relationships/tags" Target="../tags/tag531.xml"/><Relationship Id="rId129" Type="http://schemas.openxmlformats.org/officeDocument/2006/relationships/tags" Target="../tags/tag536.xml"/><Relationship Id="rId54" Type="http://schemas.openxmlformats.org/officeDocument/2006/relationships/tags" Target="../tags/tag461.xml"/><Relationship Id="rId70" Type="http://schemas.openxmlformats.org/officeDocument/2006/relationships/tags" Target="../tags/tag477.xml"/><Relationship Id="rId75" Type="http://schemas.openxmlformats.org/officeDocument/2006/relationships/tags" Target="../tags/tag482.xml"/><Relationship Id="rId91" Type="http://schemas.openxmlformats.org/officeDocument/2006/relationships/tags" Target="../tags/tag498.xml"/><Relationship Id="rId96" Type="http://schemas.openxmlformats.org/officeDocument/2006/relationships/tags" Target="../tags/tag503.xml"/><Relationship Id="rId1" Type="http://schemas.openxmlformats.org/officeDocument/2006/relationships/tags" Target="../tags/tag408.xml"/><Relationship Id="rId6" Type="http://schemas.openxmlformats.org/officeDocument/2006/relationships/tags" Target="../tags/tag413.xml"/><Relationship Id="rId23" Type="http://schemas.openxmlformats.org/officeDocument/2006/relationships/tags" Target="../tags/tag430.xml"/><Relationship Id="rId28" Type="http://schemas.openxmlformats.org/officeDocument/2006/relationships/tags" Target="../tags/tag435.xml"/><Relationship Id="rId49" Type="http://schemas.openxmlformats.org/officeDocument/2006/relationships/tags" Target="../tags/tag456.xml"/><Relationship Id="rId114" Type="http://schemas.openxmlformats.org/officeDocument/2006/relationships/tags" Target="../tags/tag521.xml"/><Relationship Id="rId119" Type="http://schemas.openxmlformats.org/officeDocument/2006/relationships/tags" Target="../tags/tag526.xml"/><Relationship Id="rId44" Type="http://schemas.openxmlformats.org/officeDocument/2006/relationships/tags" Target="../tags/tag451.xml"/><Relationship Id="rId60" Type="http://schemas.openxmlformats.org/officeDocument/2006/relationships/tags" Target="../tags/tag467.xml"/><Relationship Id="rId65" Type="http://schemas.openxmlformats.org/officeDocument/2006/relationships/tags" Target="../tags/tag472.xml"/><Relationship Id="rId81" Type="http://schemas.openxmlformats.org/officeDocument/2006/relationships/tags" Target="../tags/tag488.xml"/><Relationship Id="rId86" Type="http://schemas.openxmlformats.org/officeDocument/2006/relationships/tags" Target="../tags/tag493.xml"/><Relationship Id="rId130" Type="http://schemas.openxmlformats.org/officeDocument/2006/relationships/slideLayout" Target="../slideLayouts/slideLayout2.xml"/><Relationship Id="rId13" Type="http://schemas.openxmlformats.org/officeDocument/2006/relationships/tags" Target="../tags/tag420.xml"/><Relationship Id="rId18" Type="http://schemas.openxmlformats.org/officeDocument/2006/relationships/tags" Target="../tags/tag425.xml"/><Relationship Id="rId39" Type="http://schemas.openxmlformats.org/officeDocument/2006/relationships/tags" Target="../tags/tag446.xml"/><Relationship Id="rId109" Type="http://schemas.openxmlformats.org/officeDocument/2006/relationships/tags" Target="../tags/tag516.xml"/><Relationship Id="rId34" Type="http://schemas.openxmlformats.org/officeDocument/2006/relationships/tags" Target="../tags/tag441.xml"/><Relationship Id="rId50" Type="http://schemas.openxmlformats.org/officeDocument/2006/relationships/tags" Target="../tags/tag457.xml"/><Relationship Id="rId55" Type="http://schemas.openxmlformats.org/officeDocument/2006/relationships/tags" Target="../tags/tag462.xml"/><Relationship Id="rId76" Type="http://schemas.openxmlformats.org/officeDocument/2006/relationships/tags" Target="../tags/tag483.xml"/><Relationship Id="rId97" Type="http://schemas.openxmlformats.org/officeDocument/2006/relationships/tags" Target="../tags/tag504.xml"/><Relationship Id="rId104" Type="http://schemas.openxmlformats.org/officeDocument/2006/relationships/tags" Target="../tags/tag511.xml"/><Relationship Id="rId120" Type="http://schemas.openxmlformats.org/officeDocument/2006/relationships/tags" Target="../tags/tag527.xml"/><Relationship Id="rId125" Type="http://schemas.openxmlformats.org/officeDocument/2006/relationships/tags" Target="../tags/tag532.xml"/><Relationship Id="rId7" Type="http://schemas.openxmlformats.org/officeDocument/2006/relationships/tags" Target="../tags/tag414.xml"/><Relationship Id="rId71" Type="http://schemas.openxmlformats.org/officeDocument/2006/relationships/tags" Target="../tags/tag478.xml"/><Relationship Id="rId92" Type="http://schemas.openxmlformats.org/officeDocument/2006/relationships/tags" Target="../tags/tag499.xml"/><Relationship Id="rId2" Type="http://schemas.openxmlformats.org/officeDocument/2006/relationships/tags" Target="../tags/tag409.xml"/><Relationship Id="rId29" Type="http://schemas.openxmlformats.org/officeDocument/2006/relationships/tags" Target="../tags/tag436.xml"/><Relationship Id="rId24" Type="http://schemas.openxmlformats.org/officeDocument/2006/relationships/tags" Target="../tags/tag431.xml"/><Relationship Id="rId40" Type="http://schemas.openxmlformats.org/officeDocument/2006/relationships/tags" Target="../tags/tag447.xml"/><Relationship Id="rId45" Type="http://schemas.openxmlformats.org/officeDocument/2006/relationships/tags" Target="../tags/tag452.xml"/><Relationship Id="rId66" Type="http://schemas.openxmlformats.org/officeDocument/2006/relationships/tags" Target="../tags/tag473.xml"/><Relationship Id="rId87" Type="http://schemas.openxmlformats.org/officeDocument/2006/relationships/tags" Target="../tags/tag494.xml"/><Relationship Id="rId110" Type="http://schemas.openxmlformats.org/officeDocument/2006/relationships/tags" Target="../tags/tag517.xml"/><Relationship Id="rId115" Type="http://schemas.openxmlformats.org/officeDocument/2006/relationships/tags" Target="../tags/tag522.xml"/><Relationship Id="rId131" Type="http://schemas.openxmlformats.org/officeDocument/2006/relationships/notesSlide" Target="../notesSlides/notesSlide42.xml"/><Relationship Id="rId61" Type="http://schemas.openxmlformats.org/officeDocument/2006/relationships/tags" Target="../tags/tag468.xml"/><Relationship Id="rId82" Type="http://schemas.openxmlformats.org/officeDocument/2006/relationships/tags" Target="../tags/tag489.xml"/><Relationship Id="rId19" Type="http://schemas.openxmlformats.org/officeDocument/2006/relationships/tags" Target="../tags/tag426.xml"/><Relationship Id="rId14" Type="http://schemas.openxmlformats.org/officeDocument/2006/relationships/tags" Target="../tags/tag421.xml"/><Relationship Id="rId30" Type="http://schemas.openxmlformats.org/officeDocument/2006/relationships/tags" Target="../tags/tag437.xml"/><Relationship Id="rId35" Type="http://schemas.openxmlformats.org/officeDocument/2006/relationships/tags" Target="../tags/tag442.xml"/><Relationship Id="rId56" Type="http://schemas.openxmlformats.org/officeDocument/2006/relationships/tags" Target="../tags/tag463.xml"/><Relationship Id="rId77" Type="http://schemas.openxmlformats.org/officeDocument/2006/relationships/tags" Target="../tags/tag484.xml"/><Relationship Id="rId100" Type="http://schemas.openxmlformats.org/officeDocument/2006/relationships/tags" Target="../tags/tag507.xml"/><Relationship Id="rId105" Type="http://schemas.openxmlformats.org/officeDocument/2006/relationships/tags" Target="../tags/tag512.xml"/><Relationship Id="rId126" Type="http://schemas.openxmlformats.org/officeDocument/2006/relationships/tags" Target="../tags/tag533.xml"/><Relationship Id="rId8" Type="http://schemas.openxmlformats.org/officeDocument/2006/relationships/tags" Target="../tags/tag415.xml"/><Relationship Id="rId51" Type="http://schemas.openxmlformats.org/officeDocument/2006/relationships/tags" Target="../tags/tag458.xml"/><Relationship Id="rId72" Type="http://schemas.openxmlformats.org/officeDocument/2006/relationships/tags" Target="../tags/tag479.xml"/><Relationship Id="rId93" Type="http://schemas.openxmlformats.org/officeDocument/2006/relationships/tags" Target="../tags/tag500.xml"/><Relationship Id="rId98" Type="http://schemas.openxmlformats.org/officeDocument/2006/relationships/tags" Target="../tags/tag505.xml"/><Relationship Id="rId121" Type="http://schemas.openxmlformats.org/officeDocument/2006/relationships/tags" Target="../tags/tag528.xml"/><Relationship Id="rId3" Type="http://schemas.openxmlformats.org/officeDocument/2006/relationships/tags" Target="../tags/tag410.xml"/><Relationship Id="rId25" Type="http://schemas.openxmlformats.org/officeDocument/2006/relationships/tags" Target="../tags/tag432.xml"/><Relationship Id="rId46" Type="http://schemas.openxmlformats.org/officeDocument/2006/relationships/tags" Target="../tags/tag453.xml"/><Relationship Id="rId67" Type="http://schemas.openxmlformats.org/officeDocument/2006/relationships/tags" Target="../tags/tag474.xml"/><Relationship Id="rId116" Type="http://schemas.openxmlformats.org/officeDocument/2006/relationships/tags" Target="../tags/tag523.xml"/><Relationship Id="rId20" Type="http://schemas.openxmlformats.org/officeDocument/2006/relationships/tags" Target="../tags/tag427.xml"/><Relationship Id="rId41" Type="http://schemas.openxmlformats.org/officeDocument/2006/relationships/tags" Target="../tags/tag448.xml"/><Relationship Id="rId62" Type="http://schemas.openxmlformats.org/officeDocument/2006/relationships/tags" Target="../tags/tag469.xml"/><Relationship Id="rId83" Type="http://schemas.openxmlformats.org/officeDocument/2006/relationships/tags" Target="../tags/tag490.xml"/><Relationship Id="rId88" Type="http://schemas.openxmlformats.org/officeDocument/2006/relationships/tags" Target="../tags/tag495.xml"/><Relationship Id="rId111" Type="http://schemas.openxmlformats.org/officeDocument/2006/relationships/tags" Target="../tags/tag518.xml"/><Relationship Id="rId15" Type="http://schemas.openxmlformats.org/officeDocument/2006/relationships/tags" Target="../tags/tag422.xml"/><Relationship Id="rId36" Type="http://schemas.openxmlformats.org/officeDocument/2006/relationships/tags" Target="../tags/tag443.xml"/><Relationship Id="rId57" Type="http://schemas.openxmlformats.org/officeDocument/2006/relationships/tags" Target="../tags/tag464.xml"/><Relationship Id="rId106" Type="http://schemas.openxmlformats.org/officeDocument/2006/relationships/tags" Target="../tags/tag513.xml"/><Relationship Id="rId127" Type="http://schemas.openxmlformats.org/officeDocument/2006/relationships/tags" Target="../tags/tag534.xml"/><Relationship Id="rId10" Type="http://schemas.openxmlformats.org/officeDocument/2006/relationships/tags" Target="../tags/tag417.xml"/><Relationship Id="rId31" Type="http://schemas.openxmlformats.org/officeDocument/2006/relationships/tags" Target="../tags/tag438.xml"/><Relationship Id="rId52" Type="http://schemas.openxmlformats.org/officeDocument/2006/relationships/tags" Target="../tags/tag459.xml"/><Relationship Id="rId73" Type="http://schemas.openxmlformats.org/officeDocument/2006/relationships/tags" Target="../tags/tag480.xml"/><Relationship Id="rId78" Type="http://schemas.openxmlformats.org/officeDocument/2006/relationships/tags" Target="../tags/tag485.xml"/><Relationship Id="rId94" Type="http://schemas.openxmlformats.org/officeDocument/2006/relationships/tags" Target="../tags/tag501.xml"/><Relationship Id="rId99" Type="http://schemas.openxmlformats.org/officeDocument/2006/relationships/tags" Target="../tags/tag506.xml"/><Relationship Id="rId101" Type="http://schemas.openxmlformats.org/officeDocument/2006/relationships/tags" Target="../tags/tag508.xml"/><Relationship Id="rId122" Type="http://schemas.openxmlformats.org/officeDocument/2006/relationships/tags" Target="../tags/tag529.xml"/><Relationship Id="rId4" Type="http://schemas.openxmlformats.org/officeDocument/2006/relationships/tags" Target="../tags/tag411.xml"/><Relationship Id="rId9" Type="http://schemas.openxmlformats.org/officeDocument/2006/relationships/tags" Target="../tags/tag416.xml"/><Relationship Id="rId26" Type="http://schemas.openxmlformats.org/officeDocument/2006/relationships/tags" Target="../tags/tag4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tags" Target="../tags/tag562.xml"/><Relationship Id="rId21" Type="http://schemas.openxmlformats.org/officeDocument/2006/relationships/tags" Target="../tags/tag557.xml"/><Relationship Id="rId34" Type="http://schemas.openxmlformats.org/officeDocument/2006/relationships/tags" Target="../tags/tag570.xml"/><Relationship Id="rId42" Type="http://schemas.openxmlformats.org/officeDocument/2006/relationships/tags" Target="../tags/tag578.xml"/><Relationship Id="rId47" Type="http://schemas.openxmlformats.org/officeDocument/2006/relationships/tags" Target="../tags/tag583.xml"/><Relationship Id="rId50" Type="http://schemas.openxmlformats.org/officeDocument/2006/relationships/tags" Target="../tags/tag586.xml"/><Relationship Id="rId55" Type="http://schemas.openxmlformats.org/officeDocument/2006/relationships/tags" Target="../tags/tag591.xml"/><Relationship Id="rId63" Type="http://schemas.openxmlformats.org/officeDocument/2006/relationships/tags" Target="../tags/tag599.xml"/><Relationship Id="rId7" Type="http://schemas.openxmlformats.org/officeDocument/2006/relationships/tags" Target="../tags/tag543.xml"/><Relationship Id="rId2" Type="http://schemas.openxmlformats.org/officeDocument/2006/relationships/tags" Target="../tags/tag538.xml"/><Relationship Id="rId16" Type="http://schemas.openxmlformats.org/officeDocument/2006/relationships/tags" Target="../tags/tag552.xml"/><Relationship Id="rId29" Type="http://schemas.openxmlformats.org/officeDocument/2006/relationships/tags" Target="../tags/tag565.xml"/><Relationship Id="rId11" Type="http://schemas.openxmlformats.org/officeDocument/2006/relationships/tags" Target="../tags/tag547.xml"/><Relationship Id="rId24" Type="http://schemas.openxmlformats.org/officeDocument/2006/relationships/tags" Target="../tags/tag560.xml"/><Relationship Id="rId32" Type="http://schemas.openxmlformats.org/officeDocument/2006/relationships/tags" Target="../tags/tag568.xml"/><Relationship Id="rId37" Type="http://schemas.openxmlformats.org/officeDocument/2006/relationships/tags" Target="../tags/tag573.xml"/><Relationship Id="rId40" Type="http://schemas.openxmlformats.org/officeDocument/2006/relationships/tags" Target="../tags/tag576.xml"/><Relationship Id="rId45" Type="http://schemas.openxmlformats.org/officeDocument/2006/relationships/tags" Target="../tags/tag581.xml"/><Relationship Id="rId53" Type="http://schemas.openxmlformats.org/officeDocument/2006/relationships/tags" Target="../tags/tag589.xml"/><Relationship Id="rId58" Type="http://schemas.openxmlformats.org/officeDocument/2006/relationships/tags" Target="../tags/tag594.xml"/><Relationship Id="rId66" Type="http://schemas.openxmlformats.org/officeDocument/2006/relationships/notesSlide" Target="../notesSlides/notesSlide49.xml"/><Relationship Id="rId5" Type="http://schemas.openxmlformats.org/officeDocument/2006/relationships/tags" Target="../tags/tag541.xml"/><Relationship Id="rId61" Type="http://schemas.openxmlformats.org/officeDocument/2006/relationships/tags" Target="../tags/tag597.xml"/><Relationship Id="rId19" Type="http://schemas.openxmlformats.org/officeDocument/2006/relationships/tags" Target="../tags/tag555.xml"/><Relationship Id="rId14" Type="http://schemas.openxmlformats.org/officeDocument/2006/relationships/tags" Target="../tags/tag550.xml"/><Relationship Id="rId22" Type="http://schemas.openxmlformats.org/officeDocument/2006/relationships/tags" Target="../tags/tag558.xml"/><Relationship Id="rId27" Type="http://schemas.openxmlformats.org/officeDocument/2006/relationships/tags" Target="../tags/tag563.xml"/><Relationship Id="rId30" Type="http://schemas.openxmlformats.org/officeDocument/2006/relationships/tags" Target="../tags/tag566.xml"/><Relationship Id="rId35" Type="http://schemas.openxmlformats.org/officeDocument/2006/relationships/tags" Target="../tags/tag571.xml"/><Relationship Id="rId43" Type="http://schemas.openxmlformats.org/officeDocument/2006/relationships/tags" Target="../tags/tag579.xml"/><Relationship Id="rId48" Type="http://schemas.openxmlformats.org/officeDocument/2006/relationships/tags" Target="../tags/tag584.xml"/><Relationship Id="rId56" Type="http://schemas.openxmlformats.org/officeDocument/2006/relationships/tags" Target="../tags/tag592.xml"/><Relationship Id="rId64" Type="http://schemas.openxmlformats.org/officeDocument/2006/relationships/tags" Target="../tags/tag600.xml"/><Relationship Id="rId8" Type="http://schemas.openxmlformats.org/officeDocument/2006/relationships/tags" Target="../tags/tag544.xml"/><Relationship Id="rId51" Type="http://schemas.openxmlformats.org/officeDocument/2006/relationships/tags" Target="../tags/tag587.xml"/><Relationship Id="rId3" Type="http://schemas.openxmlformats.org/officeDocument/2006/relationships/tags" Target="../tags/tag539.xml"/><Relationship Id="rId12" Type="http://schemas.openxmlformats.org/officeDocument/2006/relationships/tags" Target="../tags/tag548.xml"/><Relationship Id="rId17" Type="http://schemas.openxmlformats.org/officeDocument/2006/relationships/tags" Target="../tags/tag553.xml"/><Relationship Id="rId25" Type="http://schemas.openxmlformats.org/officeDocument/2006/relationships/tags" Target="../tags/tag561.xml"/><Relationship Id="rId33" Type="http://schemas.openxmlformats.org/officeDocument/2006/relationships/tags" Target="../tags/tag569.xml"/><Relationship Id="rId38" Type="http://schemas.openxmlformats.org/officeDocument/2006/relationships/tags" Target="../tags/tag574.xml"/><Relationship Id="rId46" Type="http://schemas.openxmlformats.org/officeDocument/2006/relationships/tags" Target="../tags/tag582.xml"/><Relationship Id="rId59" Type="http://schemas.openxmlformats.org/officeDocument/2006/relationships/tags" Target="../tags/tag595.xml"/><Relationship Id="rId20" Type="http://schemas.openxmlformats.org/officeDocument/2006/relationships/tags" Target="../tags/tag556.xml"/><Relationship Id="rId41" Type="http://schemas.openxmlformats.org/officeDocument/2006/relationships/tags" Target="../tags/tag577.xml"/><Relationship Id="rId54" Type="http://schemas.openxmlformats.org/officeDocument/2006/relationships/tags" Target="../tags/tag590.xml"/><Relationship Id="rId62" Type="http://schemas.openxmlformats.org/officeDocument/2006/relationships/tags" Target="../tags/tag598.xml"/><Relationship Id="rId1" Type="http://schemas.openxmlformats.org/officeDocument/2006/relationships/tags" Target="../tags/tag537.xml"/><Relationship Id="rId6" Type="http://schemas.openxmlformats.org/officeDocument/2006/relationships/tags" Target="../tags/tag542.xml"/><Relationship Id="rId15" Type="http://schemas.openxmlformats.org/officeDocument/2006/relationships/tags" Target="../tags/tag551.xml"/><Relationship Id="rId23" Type="http://schemas.openxmlformats.org/officeDocument/2006/relationships/tags" Target="../tags/tag559.xml"/><Relationship Id="rId28" Type="http://schemas.openxmlformats.org/officeDocument/2006/relationships/tags" Target="../tags/tag564.xml"/><Relationship Id="rId36" Type="http://schemas.openxmlformats.org/officeDocument/2006/relationships/tags" Target="../tags/tag572.xml"/><Relationship Id="rId49" Type="http://schemas.openxmlformats.org/officeDocument/2006/relationships/tags" Target="../tags/tag585.xml"/><Relationship Id="rId57" Type="http://schemas.openxmlformats.org/officeDocument/2006/relationships/tags" Target="../tags/tag593.xml"/><Relationship Id="rId10" Type="http://schemas.openxmlformats.org/officeDocument/2006/relationships/tags" Target="../tags/tag546.xml"/><Relationship Id="rId31" Type="http://schemas.openxmlformats.org/officeDocument/2006/relationships/tags" Target="../tags/tag567.xml"/><Relationship Id="rId44" Type="http://schemas.openxmlformats.org/officeDocument/2006/relationships/tags" Target="../tags/tag580.xml"/><Relationship Id="rId52" Type="http://schemas.openxmlformats.org/officeDocument/2006/relationships/tags" Target="../tags/tag588.xml"/><Relationship Id="rId60" Type="http://schemas.openxmlformats.org/officeDocument/2006/relationships/tags" Target="../tags/tag596.xml"/><Relationship Id="rId65" Type="http://schemas.openxmlformats.org/officeDocument/2006/relationships/slideLayout" Target="../slideLayouts/slideLayout2.xml"/><Relationship Id="rId4" Type="http://schemas.openxmlformats.org/officeDocument/2006/relationships/tags" Target="../tags/tag540.xml"/><Relationship Id="rId9" Type="http://schemas.openxmlformats.org/officeDocument/2006/relationships/tags" Target="../tags/tag545.xml"/><Relationship Id="rId13" Type="http://schemas.openxmlformats.org/officeDocument/2006/relationships/tags" Target="../tags/tag549.xml"/><Relationship Id="rId18" Type="http://schemas.openxmlformats.org/officeDocument/2006/relationships/tags" Target="../tags/tag554.xml"/><Relationship Id="rId39" Type="http://schemas.openxmlformats.org/officeDocument/2006/relationships/tags" Target="../tags/tag5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tags" Target="../tags/tag613.xml"/><Relationship Id="rId18" Type="http://schemas.openxmlformats.org/officeDocument/2006/relationships/tags" Target="../tags/tag618.xml"/><Relationship Id="rId26" Type="http://schemas.openxmlformats.org/officeDocument/2006/relationships/tags" Target="../tags/tag626.xml"/><Relationship Id="rId39" Type="http://schemas.openxmlformats.org/officeDocument/2006/relationships/tags" Target="../tags/tag639.xml"/><Relationship Id="rId21" Type="http://schemas.openxmlformats.org/officeDocument/2006/relationships/tags" Target="../tags/tag621.xml"/><Relationship Id="rId34" Type="http://schemas.openxmlformats.org/officeDocument/2006/relationships/tags" Target="../tags/tag634.xml"/><Relationship Id="rId42" Type="http://schemas.openxmlformats.org/officeDocument/2006/relationships/tags" Target="../tags/tag642.xml"/><Relationship Id="rId47" Type="http://schemas.openxmlformats.org/officeDocument/2006/relationships/tags" Target="../tags/tag647.xml"/><Relationship Id="rId50" Type="http://schemas.openxmlformats.org/officeDocument/2006/relationships/notesSlide" Target="../notesSlides/notesSlide50.xml"/><Relationship Id="rId7" Type="http://schemas.openxmlformats.org/officeDocument/2006/relationships/tags" Target="../tags/tag607.xml"/><Relationship Id="rId2" Type="http://schemas.openxmlformats.org/officeDocument/2006/relationships/tags" Target="../tags/tag602.xml"/><Relationship Id="rId16" Type="http://schemas.openxmlformats.org/officeDocument/2006/relationships/tags" Target="../tags/tag616.xml"/><Relationship Id="rId29" Type="http://schemas.openxmlformats.org/officeDocument/2006/relationships/tags" Target="../tags/tag629.xml"/><Relationship Id="rId11" Type="http://schemas.openxmlformats.org/officeDocument/2006/relationships/tags" Target="../tags/tag611.xml"/><Relationship Id="rId24" Type="http://schemas.openxmlformats.org/officeDocument/2006/relationships/tags" Target="../tags/tag624.xml"/><Relationship Id="rId32" Type="http://schemas.openxmlformats.org/officeDocument/2006/relationships/tags" Target="../tags/tag632.xml"/><Relationship Id="rId37" Type="http://schemas.openxmlformats.org/officeDocument/2006/relationships/tags" Target="../tags/tag637.xml"/><Relationship Id="rId40" Type="http://schemas.openxmlformats.org/officeDocument/2006/relationships/tags" Target="../tags/tag640.xml"/><Relationship Id="rId45" Type="http://schemas.openxmlformats.org/officeDocument/2006/relationships/tags" Target="../tags/tag645.xml"/><Relationship Id="rId5" Type="http://schemas.openxmlformats.org/officeDocument/2006/relationships/tags" Target="../tags/tag605.xml"/><Relationship Id="rId15" Type="http://schemas.openxmlformats.org/officeDocument/2006/relationships/tags" Target="../tags/tag615.xml"/><Relationship Id="rId23" Type="http://schemas.openxmlformats.org/officeDocument/2006/relationships/tags" Target="../tags/tag623.xml"/><Relationship Id="rId28" Type="http://schemas.openxmlformats.org/officeDocument/2006/relationships/tags" Target="../tags/tag628.xml"/><Relationship Id="rId36" Type="http://schemas.openxmlformats.org/officeDocument/2006/relationships/tags" Target="../tags/tag636.xml"/><Relationship Id="rId49" Type="http://schemas.openxmlformats.org/officeDocument/2006/relationships/slideLayout" Target="../slideLayouts/slideLayout2.xml"/><Relationship Id="rId10" Type="http://schemas.openxmlformats.org/officeDocument/2006/relationships/tags" Target="../tags/tag610.xml"/><Relationship Id="rId19" Type="http://schemas.openxmlformats.org/officeDocument/2006/relationships/tags" Target="../tags/tag619.xml"/><Relationship Id="rId31" Type="http://schemas.openxmlformats.org/officeDocument/2006/relationships/tags" Target="../tags/tag631.xml"/><Relationship Id="rId44" Type="http://schemas.openxmlformats.org/officeDocument/2006/relationships/tags" Target="../tags/tag644.xml"/><Relationship Id="rId4" Type="http://schemas.openxmlformats.org/officeDocument/2006/relationships/tags" Target="../tags/tag604.xml"/><Relationship Id="rId9" Type="http://schemas.openxmlformats.org/officeDocument/2006/relationships/tags" Target="../tags/tag609.xml"/><Relationship Id="rId14" Type="http://schemas.openxmlformats.org/officeDocument/2006/relationships/tags" Target="../tags/tag614.xml"/><Relationship Id="rId22" Type="http://schemas.openxmlformats.org/officeDocument/2006/relationships/tags" Target="../tags/tag622.xml"/><Relationship Id="rId27" Type="http://schemas.openxmlformats.org/officeDocument/2006/relationships/tags" Target="../tags/tag627.xml"/><Relationship Id="rId30" Type="http://schemas.openxmlformats.org/officeDocument/2006/relationships/tags" Target="../tags/tag630.xml"/><Relationship Id="rId35" Type="http://schemas.openxmlformats.org/officeDocument/2006/relationships/tags" Target="../tags/tag635.xml"/><Relationship Id="rId43" Type="http://schemas.openxmlformats.org/officeDocument/2006/relationships/tags" Target="../tags/tag643.xml"/><Relationship Id="rId48" Type="http://schemas.openxmlformats.org/officeDocument/2006/relationships/tags" Target="../tags/tag648.xml"/><Relationship Id="rId8" Type="http://schemas.openxmlformats.org/officeDocument/2006/relationships/tags" Target="../tags/tag608.xml"/><Relationship Id="rId3" Type="http://schemas.openxmlformats.org/officeDocument/2006/relationships/tags" Target="../tags/tag603.xml"/><Relationship Id="rId12" Type="http://schemas.openxmlformats.org/officeDocument/2006/relationships/tags" Target="../tags/tag612.xml"/><Relationship Id="rId17" Type="http://schemas.openxmlformats.org/officeDocument/2006/relationships/tags" Target="../tags/tag617.xml"/><Relationship Id="rId25" Type="http://schemas.openxmlformats.org/officeDocument/2006/relationships/tags" Target="../tags/tag625.xml"/><Relationship Id="rId33" Type="http://schemas.openxmlformats.org/officeDocument/2006/relationships/tags" Target="../tags/tag633.xml"/><Relationship Id="rId38" Type="http://schemas.openxmlformats.org/officeDocument/2006/relationships/tags" Target="../tags/tag638.xml"/><Relationship Id="rId46" Type="http://schemas.openxmlformats.org/officeDocument/2006/relationships/tags" Target="../tags/tag646.xml"/><Relationship Id="rId20" Type="http://schemas.openxmlformats.org/officeDocument/2006/relationships/tags" Target="../tags/tag620.xml"/><Relationship Id="rId41" Type="http://schemas.openxmlformats.org/officeDocument/2006/relationships/tags" Target="../tags/tag641.xml"/><Relationship Id="rId1" Type="http://schemas.openxmlformats.org/officeDocument/2006/relationships/tags" Target="../tags/tag601.xml"/><Relationship Id="rId6" Type="http://schemas.openxmlformats.org/officeDocument/2006/relationships/tags" Target="../tags/tag60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3" Type="http://schemas.openxmlformats.org/officeDocument/2006/relationships/tags" Target="../tags/tag661.xml"/><Relationship Id="rId18" Type="http://schemas.openxmlformats.org/officeDocument/2006/relationships/tags" Target="../tags/tag666.xml"/><Relationship Id="rId26" Type="http://schemas.openxmlformats.org/officeDocument/2006/relationships/tags" Target="../tags/tag674.xml"/><Relationship Id="rId39" Type="http://schemas.openxmlformats.org/officeDocument/2006/relationships/tags" Target="../tags/tag687.xml"/><Relationship Id="rId21" Type="http://schemas.openxmlformats.org/officeDocument/2006/relationships/tags" Target="../tags/tag669.xml"/><Relationship Id="rId34" Type="http://schemas.openxmlformats.org/officeDocument/2006/relationships/tags" Target="../tags/tag682.xml"/><Relationship Id="rId42" Type="http://schemas.openxmlformats.org/officeDocument/2006/relationships/tags" Target="../tags/tag690.xml"/><Relationship Id="rId7" Type="http://schemas.openxmlformats.org/officeDocument/2006/relationships/tags" Target="../tags/tag655.xml"/><Relationship Id="rId2" Type="http://schemas.openxmlformats.org/officeDocument/2006/relationships/tags" Target="../tags/tag650.xml"/><Relationship Id="rId16" Type="http://schemas.openxmlformats.org/officeDocument/2006/relationships/tags" Target="../tags/tag664.xml"/><Relationship Id="rId20" Type="http://schemas.openxmlformats.org/officeDocument/2006/relationships/tags" Target="../tags/tag668.xml"/><Relationship Id="rId29" Type="http://schemas.openxmlformats.org/officeDocument/2006/relationships/tags" Target="../tags/tag677.xml"/><Relationship Id="rId41" Type="http://schemas.openxmlformats.org/officeDocument/2006/relationships/tags" Target="../tags/tag689.xml"/><Relationship Id="rId1" Type="http://schemas.openxmlformats.org/officeDocument/2006/relationships/tags" Target="../tags/tag649.xml"/><Relationship Id="rId6" Type="http://schemas.openxmlformats.org/officeDocument/2006/relationships/tags" Target="../tags/tag654.xml"/><Relationship Id="rId11" Type="http://schemas.openxmlformats.org/officeDocument/2006/relationships/tags" Target="../tags/tag659.xml"/><Relationship Id="rId24" Type="http://schemas.openxmlformats.org/officeDocument/2006/relationships/tags" Target="../tags/tag672.xml"/><Relationship Id="rId32" Type="http://schemas.openxmlformats.org/officeDocument/2006/relationships/tags" Target="../tags/tag680.xml"/><Relationship Id="rId37" Type="http://schemas.openxmlformats.org/officeDocument/2006/relationships/tags" Target="../tags/tag685.xml"/><Relationship Id="rId40" Type="http://schemas.openxmlformats.org/officeDocument/2006/relationships/tags" Target="../tags/tag688.xml"/><Relationship Id="rId5" Type="http://schemas.openxmlformats.org/officeDocument/2006/relationships/tags" Target="../tags/tag653.xml"/><Relationship Id="rId15" Type="http://schemas.openxmlformats.org/officeDocument/2006/relationships/tags" Target="../tags/tag663.xml"/><Relationship Id="rId23" Type="http://schemas.openxmlformats.org/officeDocument/2006/relationships/tags" Target="../tags/tag671.xml"/><Relationship Id="rId28" Type="http://schemas.openxmlformats.org/officeDocument/2006/relationships/tags" Target="../tags/tag676.xml"/><Relationship Id="rId36" Type="http://schemas.openxmlformats.org/officeDocument/2006/relationships/tags" Target="../tags/tag684.xml"/><Relationship Id="rId10" Type="http://schemas.openxmlformats.org/officeDocument/2006/relationships/tags" Target="../tags/tag658.xml"/><Relationship Id="rId19" Type="http://schemas.openxmlformats.org/officeDocument/2006/relationships/tags" Target="../tags/tag667.xml"/><Relationship Id="rId31" Type="http://schemas.openxmlformats.org/officeDocument/2006/relationships/tags" Target="../tags/tag679.xml"/><Relationship Id="rId44" Type="http://schemas.openxmlformats.org/officeDocument/2006/relationships/notesSlide" Target="../notesSlides/notesSlide54.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 Id="rId22" Type="http://schemas.openxmlformats.org/officeDocument/2006/relationships/tags" Target="../tags/tag670.xml"/><Relationship Id="rId27" Type="http://schemas.openxmlformats.org/officeDocument/2006/relationships/tags" Target="../tags/tag675.xml"/><Relationship Id="rId30" Type="http://schemas.openxmlformats.org/officeDocument/2006/relationships/tags" Target="../tags/tag678.xml"/><Relationship Id="rId35" Type="http://schemas.openxmlformats.org/officeDocument/2006/relationships/tags" Target="../tags/tag683.xml"/><Relationship Id="rId43" Type="http://schemas.openxmlformats.org/officeDocument/2006/relationships/slideLayout" Target="../slideLayouts/slideLayout2.xml"/><Relationship Id="rId8" Type="http://schemas.openxmlformats.org/officeDocument/2006/relationships/tags" Target="../tags/tag656.xml"/><Relationship Id="rId3" Type="http://schemas.openxmlformats.org/officeDocument/2006/relationships/tags" Target="../tags/tag651.xml"/><Relationship Id="rId12" Type="http://schemas.openxmlformats.org/officeDocument/2006/relationships/tags" Target="../tags/tag660.xml"/><Relationship Id="rId17" Type="http://schemas.openxmlformats.org/officeDocument/2006/relationships/tags" Target="../tags/tag665.xml"/><Relationship Id="rId25" Type="http://schemas.openxmlformats.org/officeDocument/2006/relationships/tags" Target="../tags/tag673.xml"/><Relationship Id="rId33" Type="http://schemas.openxmlformats.org/officeDocument/2006/relationships/tags" Target="../tags/tag681.xml"/><Relationship Id="rId38" Type="http://schemas.openxmlformats.org/officeDocument/2006/relationships/tags" Target="../tags/tag686.xml"/></Relationships>
</file>

<file path=ppt/slides/_rels/slide55.xml.rels><?xml version="1.0" encoding="UTF-8" standalone="yes"?>
<Relationships xmlns="http://schemas.openxmlformats.org/package/2006/relationships"><Relationship Id="rId13" Type="http://schemas.openxmlformats.org/officeDocument/2006/relationships/tags" Target="../tags/tag703.xml"/><Relationship Id="rId18" Type="http://schemas.openxmlformats.org/officeDocument/2006/relationships/tags" Target="../tags/tag708.xml"/><Relationship Id="rId26" Type="http://schemas.openxmlformats.org/officeDocument/2006/relationships/tags" Target="../tags/tag716.xml"/><Relationship Id="rId39" Type="http://schemas.openxmlformats.org/officeDocument/2006/relationships/tags" Target="../tags/tag729.xml"/><Relationship Id="rId21" Type="http://schemas.openxmlformats.org/officeDocument/2006/relationships/tags" Target="../tags/tag711.xml"/><Relationship Id="rId34" Type="http://schemas.openxmlformats.org/officeDocument/2006/relationships/tags" Target="../tags/tag724.xml"/><Relationship Id="rId42" Type="http://schemas.openxmlformats.org/officeDocument/2006/relationships/tags" Target="../tags/tag732.xml"/><Relationship Id="rId47" Type="http://schemas.openxmlformats.org/officeDocument/2006/relationships/tags" Target="../tags/tag737.xml"/><Relationship Id="rId50" Type="http://schemas.openxmlformats.org/officeDocument/2006/relationships/tags" Target="../tags/tag740.xml"/><Relationship Id="rId55" Type="http://schemas.openxmlformats.org/officeDocument/2006/relationships/tags" Target="../tags/tag745.xml"/><Relationship Id="rId7" Type="http://schemas.openxmlformats.org/officeDocument/2006/relationships/tags" Target="../tags/tag697.xml"/><Relationship Id="rId2" Type="http://schemas.openxmlformats.org/officeDocument/2006/relationships/tags" Target="../tags/tag692.xml"/><Relationship Id="rId16" Type="http://schemas.openxmlformats.org/officeDocument/2006/relationships/tags" Target="../tags/tag706.xml"/><Relationship Id="rId29" Type="http://schemas.openxmlformats.org/officeDocument/2006/relationships/tags" Target="../tags/tag719.xml"/><Relationship Id="rId11" Type="http://schemas.openxmlformats.org/officeDocument/2006/relationships/tags" Target="../tags/tag701.xml"/><Relationship Id="rId24" Type="http://schemas.openxmlformats.org/officeDocument/2006/relationships/tags" Target="../tags/tag714.xml"/><Relationship Id="rId32" Type="http://schemas.openxmlformats.org/officeDocument/2006/relationships/tags" Target="../tags/tag722.xml"/><Relationship Id="rId37" Type="http://schemas.openxmlformats.org/officeDocument/2006/relationships/tags" Target="../tags/tag727.xml"/><Relationship Id="rId40" Type="http://schemas.openxmlformats.org/officeDocument/2006/relationships/tags" Target="../tags/tag730.xml"/><Relationship Id="rId45" Type="http://schemas.openxmlformats.org/officeDocument/2006/relationships/tags" Target="../tags/tag735.xml"/><Relationship Id="rId53" Type="http://schemas.openxmlformats.org/officeDocument/2006/relationships/tags" Target="../tags/tag743.xml"/><Relationship Id="rId58" Type="http://schemas.openxmlformats.org/officeDocument/2006/relationships/tags" Target="../tags/tag748.xml"/><Relationship Id="rId5" Type="http://schemas.openxmlformats.org/officeDocument/2006/relationships/tags" Target="../tags/tag695.xml"/><Relationship Id="rId19" Type="http://schemas.openxmlformats.org/officeDocument/2006/relationships/tags" Target="../tags/tag709.xml"/><Relationship Id="rId4" Type="http://schemas.openxmlformats.org/officeDocument/2006/relationships/tags" Target="../tags/tag694.xml"/><Relationship Id="rId9" Type="http://schemas.openxmlformats.org/officeDocument/2006/relationships/tags" Target="../tags/tag699.xml"/><Relationship Id="rId14" Type="http://schemas.openxmlformats.org/officeDocument/2006/relationships/tags" Target="../tags/tag704.xml"/><Relationship Id="rId22" Type="http://schemas.openxmlformats.org/officeDocument/2006/relationships/tags" Target="../tags/tag712.xml"/><Relationship Id="rId27" Type="http://schemas.openxmlformats.org/officeDocument/2006/relationships/tags" Target="../tags/tag717.xml"/><Relationship Id="rId30" Type="http://schemas.openxmlformats.org/officeDocument/2006/relationships/tags" Target="../tags/tag720.xml"/><Relationship Id="rId35" Type="http://schemas.openxmlformats.org/officeDocument/2006/relationships/tags" Target="../tags/tag725.xml"/><Relationship Id="rId43" Type="http://schemas.openxmlformats.org/officeDocument/2006/relationships/tags" Target="../tags/tag733.xml"/><Relationship Id="rId48" Type="http://schemas.openxmlformats.org/officeDocument/2006/relationships/tags" Target="../tags/tag738.xml"/><Relationship Id="rId56" Type="http://schemas.openxmlformats.org/officeDocument/2006/relationships/tags" Target="../tags/tag746.xml"/><Relationship Id="rId8" Type="http://schemas.openxmlformats.org/officeDocument/2006/relationships/tags" Target="../tags/tag698.xml"/><Relationship Id="rId51" Type="http://schemas.openxmlformats.org/officeDocument/2006/relationships/tags" Target="../tags/tag741.xml"/><Relationship Id="rId3" Type="http://schemas.openxmlformats.org/officeDocument/2006/relationships/tags" Target="../tags/tag693.xml"/><Relationship Id="rId12" Type="http://schemas.openxmlformats.org/officeDocument/2006/relationships/tags" Target="../tags/tag702.xml"/><Relationship Id="rId17" Type="http://schemas.openxmlformats.org/officeDocument/2006/relationships/tags" Target="../tags/tag707.xml"/><Relationship Id="rId25" Type="http://schemas.openxmlformats.org/officeDocument/2006/relationships/tags" Target="../tags/tag715.xml"/><Relationship Id="rId33" Type="http://schemas.openxmlformats.org/officeDocument/2006/relationships/tags" Target="../tags/tag723.xml"/><Relationship Id="rId38" Type="http://schemas.openxmlformats.org/officeDocument/2006/relationships/tags" Target="../tags/tag728.xml"/><Relationship Id="rId46" Type="http://schemas.openxmlformats.org/officeDocument/2006/relationships/tags" Target="../tags/tag736.xml"/><Relationship Id="rId59" Type="http://schemas.openxmlformats.org/officeDocument/2006/relationships/slideLayout" Target="../slideLayouts/slideLayout2.xml"/><Relationship Id="rId20" Type="http://schemas.openxmlformats.org/officeDocument/2006/relationships/tags" Target="../tags/tag710.xml"/><Relationship Id="rId41" Type="http://schemas.openxmlformats.org/officeDocument/2006/relationships/tags" Target="../tags/tag731.xml"/><Relationship Id="rId54" Type="http://schemas.openxmlformats.org/officeDocument/2006/relationships/tags" Target="../tags/tag744.xml"/><Relationship Id="rId1" Type="http://schemas.openxmlformats.org/officeDocument/2006/relationships/tags" Target="../tags/tag691.xml"/><Relationship Id="rId6" Type="http://schemas.openxmlformats.org/officeDocument/2006/relationships/tags" Target="../tags/tag696.xml"/><Relationship Id="rId15" Type="http://schemas.openxmlformats.org/officeDocument/2006/relationships/tags" Target="../tags/tag705.xml"/><Relationship Id="rId23" Type="http://schemas.openxmlformats.org/officeDocument/2006/relationships/tags" Target="../tags/tag713.xml"/><Relationship Id="rId28" Type="http://schemas.openxmlformats.org/officeDocument/2006/relationships/tags" Target="../tags/tag718.xml"/><Relationship Id="rId36" Type="http://schemas.openxmlformats.org/officeDocument/2006/relationships/tags" Target="../tags/tag726.xml"/><Relationship Id="rId49" Type="http://schemas.openxmlformats.org/officeDocument/2006/relationships/tags" Target="../tags/tag739.xml"/><Relationship Id="rId57" Type="http://schemas.openxmlformats.org/officeDocument/2006/relationships/tags" Target="../tags/tag747.xml"/><Relationship Id="rId10" Type="http://schemas.openxmlformats.org/officeDocument/2006/relationships/tags" Target="../tags/tag700.xml"/><Relationship Id="rId31" Type="http://schemas.openxmlformats.org/officeDocument/2006/relationships/tags" Target="../tags/tag721.xml"/><Relationship Id="rId44" Type="http://schemas.openxmlformats.org/officeDocument/2006/relationships/tags" Target="../tags/tag734.xml"/><Relationship Id="rId52" Type="http://schemas.openxmlformats.org/officeDocument/2006/relationships/tags" Target="../tags/tag742.xml"/><Relationship Id="rId6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756.xml"/><Relationship Id="rId13" Type="http://schemas.openxmlformats.org/officeDocument/2006/relationships/tags" Target="../tags/tag761.xml"/><Relationship Id="rId3" Type="http://schemas.openxmlformats.org/officeDocument/2006/relationships/tags" Target="../tags/tag751.xml"/><Relationship Id="rId7" Type="http://schemas.openxmlformats.org/officeDocument/2006/relationships/tags" Target="../tags/tag755.xml"/><Relationship Id="rId12" Type="http://schemas.openxmlformats.org/officeDocument/2006/relationships/tags" Target="../tags/tag760.xml"/><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tags" Target="../tags/tag754.xml"/><Relationship Id="rId11" Type="http://schemas.openxmlformats.org/officeDocument/2006/relationships/tags" Target="../tags/tag759.xml"/><Relationship Id="rId5" Type="http://schemas.openxmlformats.org/officeDocument/2006/relationships/tags" Target="../tags/tag753.xml"/><Relationship Id="rId15" Type="http://schemas.openxmlformats.org/officeDocument/2006/relationships/notesSlide" Target="../notesSlides/notesSlide59.xml"/><Relationship Id="rId10" Type="http://schemas.openxmlformats.org/officeDocument/2006/relationships/tags" Target="../tags/tag758.xml"/><Relationship Id="rId4" Type="http://schemas.openxmlformats.org/officeDocument/2006/relationships/tags" Target="../tags/tag752.xml"/><Relationship Id="rId9" Type="http://schemas.openxmlformats.org/officeDocument/2006/relationships/tags" Target="../tags/tag757.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3" Type="http://schemas.openxmlformats.org/officeDocument/2006/relationships/tags" Target="../tags/tag774.xml"/><Relationship Id="rId18" Type="http://schemas.openxmlformats.org/officeDocument/2006/relationships/tags" Target="../tags/tag779.xml"/><Relationship Id="rId26" Type="http://schemas.openxmlformats.org/officeDocument/2006/relationships/tags" Target="../tags/tag787.xml"/><Relationship Id="rId3" Type="http://schemas.openxmlformats.org/officeDocument/2006/relationships/tags" Target="../tags/tag764.xml"/><Relationship Id="rId21" Type="http://schemas.openxmlformats.org/officeDocument/2006/relationships/tags" Target="../tags/tag782.xml"/><Relationship Id="rId34" Type="http://schemas.openxmlformats.org/officeDocument/2006/relationships/slideLayout" Target="../slideLayouts/slideLayout2.xml"/><Relationship Id="rId7" Type="http://schemas.openxmlformats.org/officeDocument/2006/relationships/tags" Target="../tags/tag768.xml"/><Relationship Id="rId12" Type="http://schemas.openxmlformats.org/officeDocument/2006/relationships/tags" Target="../tags/tag773.xml"/><Relationship Id="rId17" Type="http://schemas.openxmlformats.org/officeDocument/2006/relationships/tags" Target="../tags/tag778.xml"/><Relationship Id="rId25" Type="http://schemas.openxmlformats.org/officeDocument/2006/relationships/tags" Target="../tags/tag786.xml"/><Relationship Id="rId33" Type="http://schemas.openxmlformats.org/officeDocument/2006/relationships/tags" Target="../tags/tag794.xml"/><Relationship Id="rId2" Type="http://schemas.openxmlformats.org/officeDocument/2006/relationships/tags" Target="../tags/tag763.xml"/><Relationship Id="rId16" Type="http://schemas.openxmlformats.org/officeDocument/2006/relationships/tags" Target="../tags/tag777.xml"/><Relationship Id="rId20" Type="http://schemas.openxmlformats.org/officeDocument/2006/relationships/tags" Target="../tags/tag781.xml"/><Relationship Id="rId29" Type="http://schemas.openxmlformats.org/officeDocument/2006/relationships/tags" Target="../tags/tag790.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tags" Target="../tags/tag772.xml"/><Relationship Id="rId24" Type="http://schemas.openxmlformats.org/officeDocument/2006/relationships/tags" Target="../tags/tag785.xml"/><Relationship Id="rId32" Type="http://schemas.openxmlformats.org/officeDocument/2006/relationships/tags" Target="../tags/tag793.xml"/><Relationship Id="rId5" Type="http://schemas.openxmlformats.org/officeDocument/2006/relationships/tags" Target="../tags/tag766.xml"/><Relationship Id="rId15" Type="http://schemas.openxmlformats.org/officeDocument/2006/relationships/tags" Target="../tags/tag776.xml"/><Relationship Id="rId23" Type="http://schemas.openxmlformats.org/officeDocument/2006/relationships/tags" Target="../tags/tag784.xml"/><Relationship Id="rId28" Type="http://schemas.openxmlformats.org/officeDocument/2006/relationships/tags" Target="../tags/tag789.xml"/><Relationship Id="rId10" Type="http://schemas.openxmlformats.org/officeDocument/2006/relationships/tags" Target="../tags/tag771.xml"/><Relationship Id="rId19" Type="http://schemas.openxmlformats.org/officeDocument/2006/relationships/tags" Target="../tags/tag780.xml"/><Relationship Id="rId31" Type="http://schemas.openxmlformats.org/officeDocument/2006/relationships/tags" Target="../tags/tag792.xml"/><Relationship Id="rId4" Type="http://schemas.openxmlformats.org/officeDocument/2006/relationships/tags" Target="../tags/tag765.xml"/><Relationship Id="rId9" Type="http://schemas.openxmlformats.org/officeDocument/2006/relationships/tags" Target="../tags/tag770.xml"/><Relationship Id="rId14" Type="http://schemas.openxmlformats.org/officeDocument/2006/relationships/tags" Target="../tags/tag775.xml"/><Relationship Id="rId22" Type="http://schemas.openxmlformats.org/officeDocument/2006/relationships/tags" Target="../tags/tag783.xml"/><Relationship Id="rId27" Type="http://schemas.openxmlformats.org/officeDocument/2006/relationships/tags" Target="../tags/tag788.xml"/><Relationship Id="rId30" Type="http://schemas.openxmlformats.org/officeDocument/2006/relationships/tags" Target="../tags/tag791.xml"/><Relationship Id="rId35" Type="http://schemas.openxmlformats.org/officeDocument/2006/relationships/notesSlide" Target="../notesSlides/notesSlide63.xml"/><Relationship Id="rId8" Type="http://schemas.openxmlformats.org/officeDocument/2006/relationships/tags" Target="../tags/tag76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3" Type="http://schemas.openxmlformats.org/officeDocument/2006/relationships/tags" Target="../tags/tag807.xml"/><Relationship Id="rId18" Type="http://schemas.openxmlformats.org/officeDocument/2006/relationships/tags" Target="../tags/tag812.xml"/><Relationship Id="rId26" Type="http://schemas.openxmlformats.org/officeDocument/2006/relationships/tags" Target="../tags/tag820.xml"/><Relationship Id="rId3" Type="http://schemas.openxmlformats.org/officeDocument/2006/relationships/tags" Target="../tags/tag797.xml"/><Relationship Id="rId21" Type="http://schemas.openxmlformats.org/officeDocument/2006/relationships/tags" Target="../tags/tag815.xml"/><Relationship Id="rId34" Type="http://schemas.openxmlformats.org/officeDocument/2006/relationships/notesSlide" Target="../notesSlides/notesSlide65.xml"/><Relationship Id="rId7" Type="http://schemas.openxmlformats.org/officeDocument/2006/relationships/tags" Target="../tags/tag801.xml"/><Relationship Id="rId12" Type="http://schemas.openxmlformats.org/officeDocument/2006/relationships/tags" Target="../tags/tag806.xml"/><Relationship Id="rId17" Type="http://schemas.openxmlformats.org/officeDocument/2006/relationships/tags" Target="../tags/tag811.xml"/><Relationship Id="rId25" Type="http://schemas.openxmlformats.org/officeDocument/2006/relationships/tags" Target="../tags/tag819.xml"/><Relationship Id="rId33" Type="http://schemas.openxmlformats.org/officeDocument/2006/relationships/slideLayout" Target="../slideLayouts/slideLayout2.xml"/><Relationship Id="rId2" Type="http://schemas.openxmlformats.org/officeDocument/2006/relationships/tags" Target="../tags/tag796.xml"/><Relationship Id="rId16" Type="http://schemas.openxmlformats.org/officeDocument/2006/relationships/tags" Target="../tags/tag810.xml"/><Relationship Id="rId20" Type="http://schemas.openxmlformats.org/officeDocument/2006/relationships/tags" Target="../tags/tag814.xml"/><Relationship Id="rId29" Type="http://schemas.openxmlformats.org/officeDocument/2006/relationships/tags" Target="../tags/tag823.xml"/><Relationship Id="rId1" Type="http://schemas.openxmlformats.org/officeDocument/2006/relationships/tags" Target="../tags/tag795.xml"/><Relationship Id="rId6" Type="http://schemas.openxmlformats.org/officeDocument/2006/relationships/tags" Target="../tags/tag800.xml"/><Relationship Id="rId11" Type="http://schemas.openxmlformats.org/officeDocument/2006/relationships/tags" Target="../tags/tag805.xml"/><Relationship Id="rId24" Type="http://schemas.openxmlformats.org/officeDocument/2006/relationships/tags" Target="../tags/tag818.xml"/><Relationship Id="rId32" Type="http://schemas.openxmlformats.org/officeDocument/2006/relationships/tags" Target="../tags/tag826.xml"/><Relationship Id="rId5" Type="http://schemas.openxmlformats.org/officeDocument/2006/relationships/tags" Target="../tags/tag799.xml"/><Relationship Id="rId15" Type="http://schemas.openxmlformats.org/officeDocument/2006/relationships/tags" Target="../tags/tag809.xml"/><Relationship Id="rId23" Type="http://schemas.openxmlformats.org/officeDocument/2006/relationships/tags" Target="../tags/tag817.xml"/><Relationship Id="rId28" Type="http://schemas.openxmlformats.org/officeDocument/2006/relationships/tags" Target="../tags/tag822.xml"/><Relationship Id="rId10" Type="http://schemas.openxmlformats.org/officeDocument/2006/relationships/tags" Target="../tags/tag804.xml"/><Relationship Id="rId19" Type="http://schemas.openxmlformats.org/officeDocument/2006/relationships/tags" Target="../tags/tag813.xml"/><Relationship Id="rId31" Type="http://schemas.openxmlformats.org/officeDocument/2006/relationships/tags" Target="../tags/tag825.xml"/><Relationship Id="rId4" Type="http://schemas.openxmlformats.org/officeDocument/2006/relationships/tags" Target="../tags/tag798.xml"/><Relationship Id="rId9" Type="http://schemas.openxmlformats.org/officeDocument/2006/relationships/tags" Target="../tags/tag803.xml"/><Relationship Id="rId14" Type="http://schemas.openxmlformats.org/officeDocument/2006/relationships/tags" Target="../tags/tag808.xml"/><Relationship Id="rId22" Type="http://schemas.openxmlformats.org/officeDocument/2006/relationships/tags" Target="../tags/tag816.xml"/><Relationship Id="rId27" Type="http://schemas.openxmlformats.org/officeDocument/2006/relationships/tags" Target="../tags/tag821.xml"/><Relationship Id="rId30" Type="http://schemas.openxmlformats.org/officeDocument/2006/relationships/tags" Target="../tags/tag824.xml"/><Relationship Id="rId8" Type="http://schemas.openxmlformats.org/officeDocument/2006/relationships/tags" Target="../tags/tag80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tags" Target="../tags/tag834.xml"/><Relationship Id="rId13" Type="http://schemas.openxmlformats.org/officeDocument/2006/relationships/tags" Target="../tags/tag839.xml"/><Relationship Id="rId18" Type="http://schemas.openxmlformats.org/officeDocument/2006/relationships/tags" Target="../tags/tag844.xml"/><Relationship Id="rId26" Type="http://schemas.openxmlformats.org/officeDocument/2006/relationships/tags" Target="../tags/tag852.xml"/><Relationship Id="rId3" Type="http://schemas.openxmlformats.org/officeDocument/2006/relationships/tags" Target="../tags/tag829.xml"/><Relationship Id="rId21" Type="http://schemas.openxmlformats.org/officeDocument/2006/relationships/tags" Target="../tags/tag847.xml"/><Relationship Id="rId7" Type="http://schemas.openxmlformats.org/officeDocument/2006/relationships/tags" Target="../tags/tag833.xml"/><Relationship Id="rId12" Type="http://schemas.openxmlformats.org/officeDocument/2006/relationships/tags" Target="../tags/tag838.xml"/><Relationship Id="rId17" Type="http://schemas.openxmlformats.org/officeDocument/2006/relationships/tags" Target="../tags/tag843.xml"/><Relationship Id="rId25" Type="http://schemas.openxmlformats.org/officeDocument/2006/relationships/tags" Target="../tags/tag851.xml"/><Relationship Id="rId2" Type="http://schemas.openxmlformats.org/officeDocument/2006/relationships/tags" Target="../tags/tag828.xml"/><Relationship Id="rId16" Type="http://schemas.openxmlformats.org/officeDocument/2006/relationships/tags" Target="../tags/tag842.xml"/><Relationship Id="rId20" Type="http://schemas.openxmlformats.org/officeDocument/2006/relationships/tags" Target="../tags/tag846.xml"/><Relationship Id="rId29" Type="http://schemas.openxmlformats.org/officeDocument/2006/relationships/tags" Target="../tags/tag855.xml"/><Relationship Id="rId1" Type="http://schemas.openxmlformats.org/officeDocument/2006/relationships/tags" Target="../tags/tag827.xml"/><Relationship Id="rId6" Type="http://schemas.openxmlformats.org/officeDocument/2006/relationships/tags" Target="../tags/tag832.xml"/><Relationship Id="rId11" Type="http://schemas.openxmlformats.org/officeDocument/2006/relationships/tags" Target="../tags/tag837.xml"/><Relationship Id="rId24" Type="http://schemas.openxmlformats.org/officeDocument/2006/relationships/tags" Target="../tags/tag850.xml"/><Relationship Id="rId32" Type="http://schemas.openxmlformats.org/officeDocument/2006/relationships/notesSlide" Target="../notesSlides/notesSlide67.xml"/><Relationship Id="rId5" Type="http://schemas.openxmlformats.org/officeDocument/2006/relationships/tags" Target="../tags/tag831.xml"/><Relationship Id="rId15" Type="http://schemas.openxmlformats.org/officeDocument/2006/relationships/tags" Target="../tags/tag841.xml"/><Relationship Id="rId23" Type="http://schemas.openxmlformats.org/officeDocument/2006/relationships/tags" Target="../tags/tag849.xml"/><Relationship Id="rId28" Type="http://schemas.openxmlformats.org/officeDocument/2006/relationships/tags" Target="../tags/tag854.xml"/><Relationship Id="rId10" Type="http://schemas.openxmlformats.org/officeDocument/2006/relationships/tags" Target="../tags/tag836.xml"/><Relationship Id="rId19" Type="http://schemas.openxmlformats.org/officeDocument/2006/relationships/tags" Target="../tags/tag845.xml"/><Relationship Id="rId31" Type="http://schemas.openxmlformats.org/officeDocument/2006/relationships/slideLayout" Target="../slideLayouts/slideLayout2.xml"/><Relationship Id="rId4" Type="http://schemas.openxmlformats.org/officeDocument/2006/relationships/tags" Target="../tags/tag830.xml"/><Relationship Id="rId9" Type="http://schemas.openxmlformats.org/officeDocument/2006/relationships/tags" Target="../tags/tag835.xml"/><Relationship Id="rId14" Type="http://schemas.openxmlformats.org/officeDocument/2006/relationships/tags" Target="../tags/tag840.xml"/><Relationship Id="rId22" Type="http://schemas.openxmlformats.org/officeDocument/2006/relationships/tags" Target="../tags/tag848.xml"/><Relationship Id="rId27" Type="http://schemas.openxmlformats.org/officeDocument/2006/relationships/tags" Target="../tags/tag853.xml"/><Relationship Id="rId30" Type="http://schemas.openxmlformats.org/officeDocument/2006/relationships/tags" Target="../tags/tag856.xml"/></Relationships>
</file>

<file path=ppt/slides/_rels/slide68.xml.rels><?xml version="1.0" encoding="UTF-8" standalone="yes"?>
<Relationships xmlns="http://schemas.openxmlformats.org/package/2006/relationships"><Relationship Id="rId8" Type="http://schemas.openxmlformats.org/officeDocument/2006/relationships/tags" Target="../tags/tag864.xml"/><Relationship Id="rId13" Type="http://schemas.openxmlformats.org/officeDocument/2006/relationships/tags" Target="../tags/tag869.xml"/><Relationship Id="rId3" Type="http://schemas.openxmlformats.org/officeDocument/2006/relationships/tags" Target="../tags/tag859.xml"/><Relationship Id="rId7" Type="http://schemas.openxmlformats.org/officeDocument/2006/relationships/tags" Target="../tags/tag863.xml"/><Relationship Id="rId12" Type="http://schemas.openxmlformats.org/officeDocument/2006/relationships/tags" Target="../tags/tag868.xml"/><Relationship Id="rId2" Type="http://schemas.openxmlformats.org/officeDocument/2006/relationships/tags" Target="../tags/tag858.xml"/><Relationship Id="rId1" Type="http://schemas.openxmlformats.org/officeDocument/2006/relationships/tags" Target="../tags/tag857.xml"/><Relationship Id="rId6" Type="http://schemas.openxmlformats.org/officeDocument/2006/relationships/tags" Target="../tags/tag862.xml"/><Relationship Id="rId11" Type="http://schemas.openxmlformats.org/officeDocument/2006/relationships/tags" Target="../tags/tag867.xml"/><Relationship Id="rId5" Type="http://schemas.openxmlformats.org/officeDocument/2006/relationships/tags" Target="../tags/tag861.xml"/><Relationship Id="rId15" Type="http://schemas.openxmlformats.org/officeDocument/2006/relationships/notesSlide" Target="../notesSlides/notesSlide68.xml"/><Relationship Id="rId10" Type="http://schemas.openxmlformats.org/officeDocument/2006/relationships/tags" Target="../tags/tag866.xml"/><Relationship Id="rId4" Type="http://schemas.openxmlformats.org/officeDocument/2006/relationships/tags" Target="../tags/tag860.xml"/><Relationship Id="rId9" Type="http://schemas.openxmlformats.org/officeDocument/2006/relationships/tags" Target="../tags/tag865.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590800"/>
            <a:ext cx="8305800" cy="1447800"/>
          </a:xfrm>
        </p:spPr>
        <p:txBody>
          <a:bodyPr/>
          <a:lstStyle/>
          <a:p>
            <a:pPr algn="ctr"/>
            <a:r>
              <a:rPr lang="en-US" sz="3200" i="0" dirty="0"/>
              <a:t>Introduction to Sorting</a:t>
            </a:r>
          </a:p>
        </p:txBody>
      </p:sp>
      <p:sp>
        <p:nvSpPr>
          <p:cNvPr id="2051" name="Rectangle 3"/>
          <p:cNvSpPr>
            <a:spLocks noGrp="1" noChangeArrowheads="1"/>
          </p:cNvSpPr>
          <p:nvPr>
            <p:ph type="subTitle" idx="1"/>
          </p:nvPr>
        </p:nvSpPr>
        <p:spPr>
          <a:xfrm>
            <a:off x="1295400" y="4572000"/>
            <a:ext cx="6629400" cy="1219200"/>
          </a:xfrm>
        </p:spPr>
        <p:txBody>
          <a:bodyPr/>
          <a:lstStyle/>
          <a:p>
            <a:endParaRPr 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10</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
            <a:ext cx="383980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76200" y="152400"/>
            <a:ext cx="3581400" cy="854652"/>
          </a:xfrm>
          <a:prstGeom prst="rect">
            <a:avLst/>
          </a:prstGeom>
        </p:spPr>
      </p:pic>
      <p:pic>
        <p:nvPicPr>
          <p:cNvPr id="10" name="Picture 9"/>
          <p:cNvPicPr>
            <a:picLocks noChangeAspect="1"/>
          </p:cNvPicPr>
          <p:nvPr/>
        </p:nvPicPr>
        <p:blipFill>
          <a:blip r:embed="rId5"/>
          <a:stretch>
            <a:fillRect/>
          </a:stretch>
        </p:blipFill>
        <p:spPr>
          <a:xfrm>
            <a:off x="76200" y="990600"/>
            <a:ext cx="3600450" cy="924253"/>
          </a:xfrm>
          <a:prstGeom prst="rect">
            <a:avLst/>
          </a:prstGeom>
        </p:spPr>
      </p:pic>
      <p:pic>
        <p:nvPicPr>
          <p:cNvPr id="11" name="Picture 10"/>
          <p:cNvPicPr>
            <a:picLocks noChangeAspect="1"/>
          </p:cNvPicPr>
          <p:nvPr/>
        </p:nvPicPr>
        <p:blipFill>
          <a:blip r:embed="rId6"/>
          <a:stretch>
            <a:fillRect/>
          </a:stretch>
        </p:blipFill>
        <p:spPr>
          <a:xfrm>
            <a:off x="81643" y="1991053"/>
            <a:ext cx="3595007" cy="910827"/>
          </a:xfrm>
          <a:prstGeom prst="rect">
            <a:avLst/>
          </a:prstGeom>
        </p:spPr>
      </p:pic>
      <p:pic>
        <p:nvPicPr>
          <p:cNvPr id="12" name="Picture 11"/>
          <p:cNvPicPr>
            <a:picLocks noChangeAspect="1"/>
          </p:cNvPicPr>
          <p:nvPr/>
        </p:nvPicPr>
        <p:blipFill>
          <a:blip r:embed="rId7"/>
          <a:stretch>
            <a:fillRect/>
          </a:stretch>
        </p:blipFill>
        <p:spPr>
          <a:xfrm>
            <a:off x="76201" y="2967228"/>
            <a:ext cx="3600450" cy="918972"/>
          </a:xfrm>
          <a:prstGeom prst="rect">
            <a:avLst/>
          </a:prstGeom>
        </p:spPr>
      </p:pic>
      <p:pic>
        <p:nvPicPr>
          <p:cNvPr id="13" name="Picture 12"/>
          <p:cNvPicPr>
            <a:picLocks noChangeAspect="1"/>
          </p:cNvPicPr>
          <p:nvPr/>
        </p:nvPicPr>
        <p:blipFill>
          <a:blip r:embed="rId8"/>
          <a:stretch>
            <a:fillRect/>
          </a:stretch>
        </p:blipFill>
        <p:spPr>
          <a:xfrm>
            <a:off x="76200" y="3987050"/>
            <a:ext cx="3581400" cy="905641"/>
          </a:xfrm>
          <a:prstGeom prst="rect">
            <a:avLst/>
          </a:prstGeom>
        </p:spPr>
      </p:pic>
      <p:pic>
        <p:nvPicPr>
          <p:cNvPr id="14" name="Picture 13"/>
          <p:cNvPicPr>
            <a:picLocks noChangeAspect="1"/>
          </p:cNvPicPr>
          <p:nvPr/>
        </p:nvPicPr>
        <p:blipFill>
          <a:blip r:embed="rId9"/>
          <a:stretch>
            <a:fillRect/>
          </a:stretch>
        </p:blipFill>
        <p:spPr>
          <a:xfrm>
            <a:off x="87086" y="4926037"/>
            <a:ext cx="3570514" cy="865163"/>
          </a:xfrm>
          <a:prstGeom prst="rect">
            <a:avLst/>
          </a:prstGeom>
        </p:spPr>
      </p:pic>
      <p:pic>
        <p:nvPicPr>
          <p:cNvPr id="15" name="Picture 14"/>
          <p:cNvPicPr>
            <a:picLocks noChangeAspect="1"/>
          </p:cNvPicPr>
          <p:nvPr/>
        </p:nvPicPr>
        <p:blipFill>
          <a:blip r:embed="rId10"/>
          <a:stretch>
            <a:fillRect/>
          </a:stretch>
        </p:blipFill>
        <p:spPr>
          <a:xfrm>
            <a:off x="5181600" y="2546685"/>
            <a:ext cx="3581400" cy="841086"/>
          </a:xfrm>
          <a:prstGeom prst="rect">
            <a:avLst/>
          </a:prstGeom>
        </p:spPr>
      </p:pic>
      <p:pic>
        <p:nvPicPr>
          <p:cNvPr id="16" name="Picture 15"/>
          <p:cNvPicPr>
            <a:picLocks noChangeAspect="1"/>
          </p:cNvPicPr>
          <p:nvPr/>
        </p:nvPicPr>
        <p:blipFill>
          <a:blip r:embed="rId11"/>
          <a:stretch>
            <a:fillRect/>
          </a:stretch>
        </p:blipFill>
        <p:spPr>
          <a:xfrm>
            <a:off x="5206093" y="3429435"/>
            <a:ext cx="3429000" cy="862187"/>
          </a:xfrm>
          <a:prstGeom prst="rect">
            <a:avLst/>
          </a:prstGeom>
        </p:spPr>
      </p:pic>
      <p:pic>
        <p:nvPicPr>
          <p:cNvPr id="17" name="Picture 16"/>
          <p:cNvPicPr>
            <a:picLocks noChangeAspect="1"/>
          </p:cNvPicPr>
          <p:nvPr/>
        </p:nvPicPr>
        <p:blipFill>
          <a:blip r:embed="rId12"/>
          <a:stretch>
            <a:fillRect/>
          </a:stretch>
        </p:blipFill>
        <p:spPr>
          <a:xfrm>
            <a:off x="5206093" y="4335487"/>
            <a:ext cx="3556907" cy="848186"/>
          </a:xfrm>
          <a:prstGeom prst="rect">
            <a:avLst/>
          </a:prstGeom>
        </p:spPr>
      </p:pic>
    </p:spTree>
    <p:extLst>
      <p:ext uri="{BB962C8B-B14F-4D97-AF65-F5344CB8AC3E}">
        <p14:creationId xmlns:p14="http://schemas.microsoft.com/office/powerpoint/2010/main" val="12636272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the </a:t>
            </a:r>
            <a:r>
              <a:rPr lang="en-US" b="1" dirty="0" err="1">
                <a:latin typeface="Courier New" pitchFamily="49" charset="0"/>
                <a:cs typeface="Courier New" pitchFamily="49" charset="0"/>
              </a:rPr>
              <a:t>i</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_____     Worst-case  _____     “Average” case ____</a:t>
            </a:r>
          </a:p>
          <a:p>
            <a:endParaRPr lang="en-US" dirty="0"/>
          </a:p>
          <a:p>
            <a:endParaRPr lang="en-US" dirty="0"/>
          </a:p>
        </p:txBody>
      </p:sp>
      <p:sp>
        <p:nvSpPr>
          <p:cNvPr id="4" name="Date Placeholder 3"/>
          <p:cNvSpPr>
            <a:spLocks noGrp="1"/>
          </p:cNvSpPr>
          <p:nvPr>
            <p:ph type="dt" sz="half" idx="10"/>
          </p:nvPr>
        </p:nvSpPr>
        <p:spPr/>
        <p:txBody>
          <a:bodyPr/>
          <a:lstStyle/>
          <a:p>
            <a:fld id="{2B4E03DC-1811-4239-A110-81FCDA6B23E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11</a:t>
            </a:fld>
            <a:endParaRPr lang="en-US"/>
          </a:p>
        </p:txBody>
      </p:sp>
    </p:spTree>
    <p:extLst>
      <p:ext uri="{BB962C8B-B14F-4D97-AF65-F5344CB8AC3E}">
        <p14:creationId xmlns:p14="http://schemas.microsoft.com/office/powerpoint/2010/main" val="2011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the </a:t>
            </a:r>
            <a:r>
              <a:rPr lang="en-US" b="1" dirty="0">
                <a:latin typeface="Courier New" pitchFamily="49" charset="0"/>
                <a:cs typeface="Courier New" pitchFamily="49" charset="0"/>
              </a:rPr>
              <a:t>i-1</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a:t>
            </a:r>
            <a:r>
              <a:rPr lang="en-US" i="1" dirty="0">
                <a:solidFill>
                  <a:schemeClr val="accent2"/>
                </a:solidFill>
              </a:rPr>
              <a:t>Always</a:t>
            </a:r>
            <a:r>
              <a:rPr lang="en-US" dirty="0">
                <a:solidFill>
                  <a:schemeClr val="accent2"/>
                </a:solidFill>
              </a:rPr>
              <a:t> T(1) = 1 and T(n) = n + T(n-1)</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622A4DC-CEEC-4140-B55A-20ED4F916D8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12</a:t>
            </a:fld>
            <a:endParaRPr lang="en-US"/>
          </a:p>
        </p:txBody>
      </p:sp>
    </p:spTree>
    <p:extLst>
      <p:ext uri="{BB962C8B-B14F-4D97-AF65-F5344CB8AC3E}">
        <p14:creationId xmlns:p14="http://schemas.microsoft.com/office/powerpoint/2010/main" val="19613155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13</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t>n(n-1)/2 comparisons</a:t>
            </a:r>
            <a:br>
              <a:rPr lang="en-US" dirty="0"/>
            </a:br>
            <a:r>
              <a:rPr lang="en-US" dirty="0">
                <a:solidFill>
                  <a:srgbClr val="C00000"/>
                </a:solidFill>
              </a:rPr>
              <a:t>Selection Sort: Java Code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543675" cy="413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5639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14</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8600"/>
            <a:ext cx="374236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450055" y="204106"/>
            <a:ext cx="2893835" cy="481693"/>
          </a:xfrm>
          <a:prstGeom prst="rect">
            <a:avLst/>
          </a:prstGeom>
        </p:spPr>
      </p:pic>
      <p:pic>
        <p:nvPicPr>
          <p:cNvPr id="6" name="Picture 5"/>
          <p:cNvPicPr>
            <a:picLocks noChangeAspect="1"/>
          </p:cNvPicPr>
          <p:nvPr/>
        </p:nvPicPr>
        <p:blipFill>
          <a:blip r:embed="rId5"/>
          <a:stretch>
            <a:fillRect/>
          </a:stretch>
        </p:blipFill>
        <p:spPr>
          <a:xfrm>
            <a:off x="450057" y="838201"/>
            <a:ext cx="2902744" cy="475260"/>
          </a:xfrm>
          <a:prstGeom prst="rect">
            <a:avLst/>
          </a:prstGeom>
        </p:spPr>
      </p:pic>
      <p:pic>
        <p:nvPicPr>
          <p:cNvPr id="7" name="Picture 6"/>
          <p:cNvPicPr>
            <a:picLocks noChangeAspect="1"/>
          </p:cNvPicPr>
          <p:nvPr/>
        </p:nvPicPr>
        <p:blipFill>
          <a:blip r:embed="rId6"/>
          <a:stretch>
            <a:fillRect/>
          </a:stretch>
        </p:blipFill>
        <p:spPr>
          <a:xfrm>
            <a:off x="450055" y="1465863"/>
            <a:ext cx="2893835" cy="515337"/>
          </a:xfrm>
          <a:prstGeom prst="rect">
            <a:avLst/>
          </a:prstGeom>
        </p:spPr>
      </p:pic>
      <p:pic>
        <p:nvPicPr>
          <p:cNvPr id="10" name="Picture 9"/>
          <p:cNvPicPr>
            <a:picLocks noChangeAspect="1"/>
          </p:cNvPicPr>
          <p:nvPr/>
        </p:nvPicPr>
        <p:blipFill>
          <a:blip r:embed="rId7"/>
          <a:stretch>
            <a:fillRect/>
          </a:stretch>
        </p:blipFill>
        <p:spPr>
          <a:xfrm>
            <a:off x="450056" y="2211160"/>
            <a:ext cx="2902746" cy="549069"/>
          </a:xfrm>
          <a:prstGeom prst="rect">
            <a:avLst/>
          </a:prstGeom>
        </p:spPr>
      </p:pic>
      <p:pic>
        <p:nvPicPr>
          <p:cNvPr id="11" name="Picture 10"/>
          <p:cNvPicPr>
            <a:picLocks noChangeAspect="1"/>
          </p:cNvPicPr>
          <p:nvPr/>
        </p:nvPicPr>
        <p:blipFill>
          <a:blip r:embed="rId8"/>
          <a:stretch>
            <a:fillRect/>
          </a:stretch>
        </p:blipFill>
        <p:spPr>
          <a:xfrm>
            <a:off x="450056" y="2869045"/>
            <a:ext cx="2909570" cy="559955"/>
          </a:xfrm>
          <a:prstGeom prst="rect">
            <a:avLst/>
          </a:prstGeom>
        </p:spPr>
      </p:pic>
      <p:pic>
        <p:nvPicPr>
          <p:cNvPr id="12" name="Picture 11"/>
          <p:cNvPicPr>
            <a:picLocks noChangeAspect="1"/>
          </p:cNvPicPr>
          <p:nvPr/>
        </p:nvPicPr>
        <p:blipFill>
          <a:blip r:embed="rId9"/>
          <a:stretch>
            <a:fillRect/>
          </a:stretch>
        </p:blipFill>
        <p:spPr>
          <a:xfrm>
            <a:off x="450055" y="3539505"/>
            <a:ext cx="2981074" cy="575295"/>
          </a:xfrm>
          <a:prstGeom prst="rect">
            <a:avLst/>
          </a:prstGeom>
        </p:spPr>
      </p:pic>
      <p:pic>
        <p:nvPicPr>
          <p:cNvPr id="13" name="Picture 12"/>
          <p:cNvPicPr>
            <a:picLocks noChangeAspect="1"/>
          </p:cNvPicPr>
          <p:nvPr/>
        </p:nvPicPr>
        <p:blipFill>
          <a:blip r:embed="rId10"/>
          <a:stretch>
            <a:fillRect/>
          </a:stretch>
        </p:blipFill>
        <p:spPr>
          <a:xfrm>
            <a:off x="457200" y="4206255"/>
            <a:ext cx="2973929" cy="567133"/>
          </a:xfrm>
          <a:prstGeom prst="rect">
            <a:avLst/>
          </a:prstGeom>
        </p:spPr>
      </p:pic>
    </p:spTree>
    <p:extLst>
      <p:ext uri="{BB962C8B-B14F-4D97-AF65-F5344CB8AC3E}">
        <p14:creationId xmlns:p14="http://schemas.microsoft.com/office/powerpoint/2010/main" val="36500979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vs. Selection</a:t>
            </a:r>
          </a:p>
        </p:txBody>
      </p:sp>
      <p:sp>
        <p:nvSpPr>
          <p:cNvPr id="3" name="Content Placeholder 2"/>
          <p:cNvSpPr>
            <a:spLocks noGrp="1"/>
          </p:cNvSpPr>
          <p:nvPr>
            <p:ph idx="1"/>
          </p:nvPr>
        </p:nvSpPr>
        <p:spPr/>
        <p:txBody>
          <a:bodyPr/>
          <a:lstStyle/>
          <a:p>
            <a:r>
              <a:rPr lang="en-US" dirty="0"/>
              <a:t>They are different algorithms</a:t>
            </a:r>
          </a:p>
          <a:p>
            <a:endParaRPr lang="en-US" dirty="0"/>
          </a:p>
          <a:p>
            <a:r>
              <a:rPr lang="en-US" dirty="0"/>
              <a:t>They solve the same problem</a:t>
            </a:r>
          </a:p>
          <a:p>
            <a:endParaRPr lang="en-US" dirty="0"/>
          </a:p>
          <a:p>
            <a:r>
              <a:rPr lang="en-US" dirty="0"/>
              <a:t>They have the same worst-case and average-case asymptotic complexity</a:t>
            </a:r>
          </a:p>
          <a:p>
            <a:pPr lvl="1"/>
            <a:r>
              <a:rPr lang="en-US" dirty="0"/>
              <a:t>Insertion-sort has better best-case complexity; preferable when input is “mostly sorted”</a:t>
            </a:r>
          </a:p>
          <a:p>
            <a:pPr lvl="1"/>
            <a:endParaRPr lang="en-US" dirty="0"/>
          </a:p>
          <a:p>
            <a:r>
              <a:rPr lang="en-US" dirty="0"/>
              <a:t>Other algorithms are more efficient </a:t>
            </a:r>
            <a:r>
              <a:rPr lang="en-US" i="1" dirty="0"/>
              <a:t>for non-small arrays that are not already almost sorted</a:t>
            </a:r>
          </a:p>
        </p:txBody>
      </p:sp>
      <p:sp>
        <p:nvSpPr>
          <p:cNvPr id="4" name="Date Placeholder 3"/>
          <p:cNvSpPr>
            <a:spLocks noGrp="1"/>
          </p:cNvSpPr>
          <p:nvPr>
            <p:ph type="dt" sz="half" idx="10"/>
          </p:nvPr>
        </p:nvSpPr>
        <p:spPr/>
        <p:txBody>
          <a:bodyPr/>
          <a:lstStyle/>
          <a:p>
            <a:fld id="{6E6C5054-0742-4361-86F9-7B15B41D6FB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15</a:t>
            </a:fld>
            <a:endParaRPr lang="en-US"/>
          </a:p>
        </p:txBody>
      </p:sp>
    </p:spTree>
    <p:extLst>
      <p:ext uri="{BB962C8B-B14F-4D97-AF65-F5344CB8AC3E}">
        <p14:creationId xmlns:p14="http://schemas.microsoft.com/office/powerpoint/2010/main" val="2264147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05259E-C03D-46E0-8035-96AA7B9ADA8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16</a:t>
            </a:fld>
            <a:endParaRPr lang="en-US"/>
          </a:p>
        </p:txBody>
      </p:sp>
      <p:sp>
        <p:nvSpPr>
          <p:cNvPr id="9" name="Title 1"/>
          <p:cNvSpPr>
            <a:spLocks noGrp="1"/>
          </p:cNvSpPr>
          <p:nvPr>
            <p:ph type="title"/>
          </p:nvPr>
        </p:nvSpPr>
        <p:spPr>
          <a:xfrm>
            <a:off x="762000" y="457200"/>
            <a:ext cx="7772400" cy="5562600"/>
          </a:xfrm>
        </p:spPr>
        <p:txBody>
          <a:bodyPr/>
          <a:lstStyle/>
          <a:p>
            <a:br>
              <a:rPr lang="en-US" dirty="0"/>
            </a:br>
            <a:r>
              <a:rPr lang="en-US" dirty="0"/>
              <a:t>Shell sort is a sorting algorithm that requires asymptotically fewer than O(n²) comparisons and exchanges in the worst case. </a:t>
            </a:r>
            <a:br>
              <a:rPr lang="en-US" dirty="0"/>
            </a:br>
            <a:br>
              <a:rPr lang="en-US" dirty="0"/>
            </a:br>
            <a:r>
              <a:rPr lang="en-US" dirty="0"/>
              <a:t>Although it is easy to develop an intuitive sense of how this algorithm works, it is very difficult to analyze its execution time, but estimates range from O(nlog</a:t>
            </a:r>
            <a:r>
              <a:rPr lang="en-US" baseline="-25000" dirty="0"/>
              <a:t>2</a:t>
            </a:r>
            <a:r>
              <a:rPr lang="en-US" dirty="0"/>
              <a:t> n) to O(n</a:t>
            </a:r>
            <a:r>
              <a:rPr lang="en-US" baseline="30000" dirty="0"/>
              <a:t>1.5</a:t>
            </a:r>
            <a:r>
              <a:rPr lang="en-US" dirty="0"/>
              <a:t>) depending on implementation details.</a:t>
            </a:r>
            <a:br>
              <a:rPr lang="en-US" dirty="0"/>
            </a:br>
            <a:endParaRPr lang="en-US" dirty="0">
              <a:solidFill>
                <a:srgbClr val="C00000"/>
              </a:solidFill>
            </a:endParaRPr>
          </a:p>
        </p:txBody>
      </p:sp>
    </p:spTree>
    <p:extLst>
      <p:ext uri="{BB962C8B-B14F-4D97-AF65-F5344CB8AC3E}">
        <p14:creationId xmlns:p14="http://schemas.microsoft.com/office/powerpoint/2010/main" val="24324745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907E9-FC43-44C4-AEEF-98A892820EBA}"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17</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solidFill>
                  <a:srgbClr val="C00000"/>
                </a:solidFill>
              </a:rPr>
              <a:t>Shell Sort: Java Code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47788"/>
            <a:ext cx="641985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1055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CA83A36E-A6AE-43BD-A138-4BE2CF8A152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3333924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lstStyle/>
          <a:p>
            <a:r>
              <a:rPr lang="en-US"/>
              <a:t>sorting </a:t>
            </a:r>
            <a:r>
              <a:rPr lang="en-US" dirty="0"/>
              <a:t>with a heap is easy:</a:t>
            </a:r>
          </a:p>
          <a:p>
            <a:pPr lvl="1"/>
            <a:r>
              <a:rPr lang="en-US" b="1" dirty="0">
                <a:latin typeface="Courier New" pitchFamily="49" charset="0"/>
                <a:cs typeface="Courier New" pitchFamily="49" charset="0"/>
              </a:rPr>
              <a:t>insert</a:t>
            </a:r>
            <a:r>
              <a:rPr lang="en-US" dirty="0"/>
              <a:t> each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better yet </a:t>
            </a:r>
            <a:r>
              <a:rPr lang="en-US" b="1" dirty="0" err="1">
                <a:latin typeface="Courier New" pitchFamily="49" charset="0"/>
                <a:cs typeface="Courier New" pitchFamily="49" charset="0"/>
              </a:rPr>
              <a:t>buildHeap</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for(</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a:t>
            </a:r>
            <a:r>
              <a:rPr lang="en-US" b="1" dirty="0" err="1">
                <a:latin typeface="Courier New" pitchFamily="49" charset="0"/>
                <a:cs typeface="Courier New" pitchFamily="49" charset="0"/>
              </a:rPr>
              <a:t>arr.length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deleteMin</a:t>
            </a:r>
            <a:r>
              <a:rPr lang="en-US" b="1" dirty="0">
                <a:latin typeface="Courier New" pitchFamily="49" charset="0"/>
                <a:cs typeface="Courier New" pitchFamily="49" charset="0"/>
              </a:rPr>
              <a:t>();</a:t>
            </a:r>
          </a:p>
          <a:p>
            <a:pPr lvl="1">
              <a:buNone/>
            </a:pPr>
            <a:endParaRPr lang="en-US" b="1" dirty="0">
              <a:latin typeface="Courier New" pitchFamily="49" charset="0"/>
              <a:cs typeface="Courier New" pitchFamily="49" charset="0"/>
            </a:endParaRPr>
          </a:p>
          <a:p>
            <a:r>
              <a:rPr lang="en-US" dirty="0">
                <a:latin typeface="+mj-lt"/>
                <a:cs typeface="Courier New" pitchFamily="49" charset="0"/>
              </a:rPr>
              <a:t>Worst-case running time: </a:t>
            </a:r>
            <a:r>
              <a:rPr lang="en-US" i="1" dirty="0">
                <a:latin typeface="+mj-lt"/>
                <a:cs typeface="Courier New" pitchFamily="49" charset="0"/>
              </a:rPr>
              <a:t>O</a:t>
            </a:r>
            <a:r>
              <a:rPr lang="en-US" dirty="0">
                <a:latin typeface="+mj-lt"/>
                <a:cs typeface="Courier New" pitchFamily="49" charset="0"/>
              </a:rPr>
              <a:t>(</a:t>
            </a:r>
            <a:r>
              <a:rPr lang="en-US" i="1" dirty="0">
                <a:latin typeface="+mj-lt"/>
                <a:cs typeface="Courier New" pitchFamily="49" charset="0"/>
              </a:rPr>
              <a:t>n</a:t>
            </a:r>
            <a:r>
              <a:rPr lang="en-US" dirty="0">
                <a:latin typeface="+mj-lt"/>
                <a:cs typeface="Courier New" pitchFamily="49" charset="0"/>
              </a:rPr>
              <a:t> </a:t>
            </a:r>
            <a:r>
              <a:rPr lang="en-US" b="1" dirty="0">
                <a:latin typeface="Courier New" pitchFamily="49" charset="0"/>
                <a:cs typeface="Courier New" pitchFamily="49" charset="0"/>
              </a:rPr>
              <a:t>log</a:t>
            </a:r>
            <a:r>
              <a:rPr lang="en-US" dirty="0">
                <a:latin typeface="+mj-lt"/>
                <a:cs typeface="Courier New" pitchFamily="49" charset="0"/>
              </a:rPr>
              <a:t> </a:t>
            </a:r>
            <a:r>
              <a:rPr lang="en-US" i="1" dirty="0">
                <a:latin typeface="+mj-lt"/>
                <a:cs typeface="Courier New" pitchFamily="49" charset="0"/>
              </a:rPr>
              <a:t>n</a:t>
            </a:r>
            <a:r>
              <a:rPr lang="en-US" dirty="0">
                <a:latin typeface="+mj-lt"/>
                <a:cs typeface="Courier New" pitchFamily="49" charset="0"/>
              </a:rPr>
              <a:t>)</a:t>
            </a:r>
          </a:p>
          <a:p>
            <a:endParaRPr lang="en-US" dirty="0">
              <a:latin typeface="+mj-lt"/>
              <a:cs typeface="Courier New" pitchFamily="49" charset="0"/>
            </a:endParaRPr>
          </a:p>
          <a:p>
            <a:r>
              <a:rPr lang="en-US" dirty="0">
                <a:latin typeface="+mj-lt"/>
                <a:cs typeface="Courier New" pitchFamily="49" charset="0"/>
              </a:rPr>
              <a:t>We have the array-to-sort and the heap</a:t>
            </a:r>
          </a:p>
          <a:p>
            <a:pPr lvl="1"/>
            <a:r>
              <a:rPr lang="en-US" dirty="0">
                <a:latin typeface="+mj-lt"/>
                <a:cs typeface="Courier New" pitchFamily="49" charset="0"/>
              </a:rPr>
              <a:t>So this is not an in-place sort</a:t>
            </a:r>
          </a:p>
          <a:p>
            <a:pPr lvl="1"/>
            <a:r>
              <a:rPr lang="en-US" dirty="0">
                <a:latin typeface="+mj-lt"/>
                <a:cs typeface="Courier New" pitchFamily="49" charset="0"/>
              </a:rPr>
              <a:t>There’s a trick to make it in-place…</a:t>
            </a:r>
          </a:p>
          <a:p>
            <a:pPr marL="457200" lvl="1" indent="0">
              <a:buNone/>
            </a:pPr>
            <a:endParaRPr lang="en-US" dirty="0">
              <a:latin typeface="+mj-lt"/>
              <a:cs typeface="Courier New" pitchFamily="49" charset="0"/>
            </a:endParaRPr>
          </a:p>
        </p:txBody>
      </p:sp>
      <p:sp>
        <p:nvSpPr>
          <p:cNvPr id="4" name="Date Placeholder 3"/>
          <p:cNvSpPr>
            <a:spLocks noGrp="1"/>
          </p:cNvSpPr>
          <p:nvPr>
            <p:ph type="dt" sz="half" idx="10"/>
          </p:nvPr>
        </p:nvSpPr>
        <p:spPr/>
        <p:txBody>
          <a:bodyPr/>
          <a:lstStyle/>
          <a:p>
            <a:fld id="{BFFF6888-E5E4-4C4F-8591-5186529C5CBA}"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19</a:t>
            </a:fld>
            <a:endParaRPr lang="en-US"/>
          </a:p>
        </p:txBody>
      </p:sp>
    </p:spTree>
    <p:extLst>
      <p:ext uri="{BB962C8B-B14F-4D97-AF65-F5344CB8AC3E}">
        <p14:creationId xmlns:p14="http://schemas.microsoft.com/office/powerpoint/2010/main" val="1074361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sorting</a:t>
            </a:r>
          </a:p>
        </p:txBody>
      </p:sp>
      <p:sp>
        <p:nvSpPr>
          <p:cNvPr id="3" name="Content Placeholder 2"/>
          <p:cNvSpPr>
            <a:spLocks noGrp="1"/>
          </p:cNvSpPr>
          <p:nvPr>
            <p:ph idx="1"/>
          </p:nvPr>
        </p:nvSpPr>
        <p:spPr/>
        <p:txBody>
          <a:bodyPr/>
          <a:lstStyle/>
          <a:p>
            <a:r>
              <a:rPr lang="en-US" dirty="0"/>
              <a:t>Stacks, queues, priority queues, and dictionaries all focused on providing one element at a time</a:t>
            </a:r>
          </a:p>
          <a:p>
            <a:endParaRPr lang="en-US" dirty="0"/>
          </a:p>
          <a:p>
            <a:r>
              <a:rPr lang="en-US" dirty="0"/>
              <a:t>But often we know we want “all the data items” in some order</a:t>
            </a:r>
          </a:p>
          <a:p>
            <a:endParaRPr lang="en-US" dirty="0"/>
          </a:p>
          <a:p>
            <a:pPr lvl="1"/>
            <a:r>
              <a:rPr lang="en-US" dirty="0"/>
              <a:t>A huge reason to use computers: an 8-year-old child can sort, but a computer can sort faster</a:t>
            </a:r>
          </a:p>
          <a:p>
            <a:pPr lvl="1"/>
            <a:endParaRPr lang="en-US" dirty="0"/>
          </a:p>
          <a:p>
            <a:pPr lvl="1"/>
            <a:r>
              <a:rPr lang="en-US" dirty="0"/>
              <a:t>Different algorithms have different asymptotic and constant-factor trade-offs</a:t>
            </a:r>
          </a:p>
          <a:p>
            <a:pPr lvl="2"/>
            <a:r>
              <a:rPr lang="en-US" dirty="0"/>
              <a:t>Knowing one way to sort just isn’t enough</a:t>
            </a:r>
          </a:p>
          <a:p>
            <a:pPr lvl="1"/>
            <a:endParaRPr lang="en-US" dirty="0"/>
          </a:p>
        </p:txBody>
      </p:sp>
      <p:sp>
        <p:nvSpPr>
          <p:cNvPr id="4" name="Date Placeholder 3"/>
          <p:cNvSpPr>
            <a:spLocks noGrp="1"/>
          </p:cNvSpPr>
          <p:nvPr>
            <p:ph type="dt" sz="half" idx="10"/>
          </p:nvPr>
        </p:nvSpPr>
        <p:spPr/>
        <p:txBody>
          <a:bodyPr/>
          <a:lstStyle/>
          <a:p>
            <a:fld id="{DAFDFDBA-ADDC-4192-8E66-650CE7798D4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heap sort</a:t>
            </a:r>
          </a:p>
        </p:txBody>
      </p:sp>
      <p:sp>
        <p:nvSpPr>
          <p:cNvPr id="3" name="Content Placeholder 2"/>
          <p:cNvSpPr>
            <a:spLocks noGrp="1"/>
          </p:cNvSpPr>
          <p:nvPr>
            <p:ph idx="1"/>
          </p:nvPr>
        </p:nvSpPr>
        <p:spPr>
          <a:xfrm>
            <a:off x="685800" y="1676400"/>
            <a:ext cx="7772400" cy="1219200"/>
          </a:xfrm>
        </p:spPr>
        <p:txBody>
          <a:bodyPr/>
          <a:lstStyle/>
          <a:p>
            <a:pPr lvl="1"/>
            <a:r>
              <a:rPr lang="en-US" dirty="0"/>
              <a:t>Treat the initial array as a heap (via </a:t>
            </a:r>
            <a:r>
              <a:rPr lang="en-US" b="1" dirty="0" err="1">
                <a:latin typeface="Courier New" pitchFamily="49" charset="0"/>
                <a:cs typeface="Courier New" pitchFamily="49" charset="0"/>
              </a:rPr>
              <a:t>buildHeap</a:t>
            </a:r>
            <a:r>
              <a:rPr lang="en-US" dirty="0"/>
              <a:t>)</a:t>
            </a:r>
          </a:p>
          <a:p>
            <a:pPr lvl="1"/>
            <a:r>
              <a:rPr lang="en-US" dirty="0"/>
              <a:t>When you delete the </a:t>
            </a:r>
            <a:r>
              <a:rPr lang="en-US" b="1" dirty="0" err="1">
                <a:latin typeface="Courier New" pitchFamily="49" charset="0"/>
                <a:cs typeface="Courier New" pitchFamily="49" charset="0"/>
              </a:rPr>
              <a:t>i</a:t>
            </a:r>
            <a:r>
              <a:rPr lang="en-US" baseline="30000" dirty="0" err="1"/>
              <a:t>th</a:t>
            </a:r>
            <a:r>
              <a:rPr lang="en-US" dirty="0"/>
              <a:t>  element, put it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[n-</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lvl="2"/>
            <a:r>
              <a:rPr lang="en-US" dirty="0"/>
              <a:t>It’s not part of the heap anymore!</a:t>
            </a:r>
          </a:p>
        </p:txBody>
      </p:sp>
      <p:sp>
        <p:nvSpPr>
          <p:cNvPr id="4" name="Date Placeholder 3"/>
          <p:cNvSpPr>
            <a:spLocks noGrp="1"/>
          </p:cNvSpPr>
          <p:nvPr>
            <p:ph type="dt" sz="half" idx="10"/>
          </p:nvPr>
        </p:nvSpPr>
        <p:spPr/>
        <p:txBody>
          <a:bodyPr/>
          <a:lstStyle/>
          <a:p>
            <a:fld id="{BC316FE1-C64F-410F-9111-195E7C903FF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20</a:t>
            </a:fld>
            <a:endParaRPr lang="en-US" dirty="0"/>
          </a:p>
        </p:txBody>
      </p:sp>
      <p:sp>
        <p:nvSpPr>
          <p:cNvPr id="7" name="Rectangle 6"/>
          <p:cNvSpPr/>
          <p:nvPr/>
        </p:nvSpPr>
        <p:spPr bwMode="auto">
          <a:xfrm>
            <a:off x="533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9" name="Rectangle 8"/>
          <p:cNvSpPr/>
          <p:nvPr/>
        </p:nvSpPr>
        <p:spPr bwMode="auto">
          <a:xfrm>
            <a:off x="1066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0" name="Rectangle 9"/>
          <p:cNvSpPr/>
          <p:nvPr/>
        </p:nvSpPr>
        <p:spPr bwMode="auto">
          <a:xfrm>
            <a:off x="1600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1" name="Rectangle 10"/>
          <p:cNvSpPr/>
          <p:nvPr/>
        </p:nvSpPr>
        <p:spPr bwMode="auto">
          <a:xfrm>
            <a:off x="2133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2" name="Rectangle 11"/>
          <p:cNvSpPr/>
          <p:nvPr/>
        </p:nvSpPr>
        <p:spPr bwMode="auto">
          <a:xfrm>
            <a:off x="2667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3" name="Rectangle 12"/>
          <p:cNvSpPr/>
          <p:nvPr/>
        </p:nvSpPr>
        <p:spPr bwMode="auto">
          <a:xfrm>
            <a:off x="3200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4" name="Rectangle 13"/>
          <p:cNvSpPr/>
          <p:nvPr/>
        </p:nvSpPr>
        <p:spPr bwMode="auto">
          <a:xfrm>
            <a:off x="3733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5" name="Rectangle 14"/>
          <p:cNvSpPr/>
          <p:nvPr/>
        </p:nvSpPr>
        <p:spPr bwMode="auto">
          <a:xfrm>
            <a:off x="4267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6" name="Rectangle 15"/>
          <p:cNvSpPr/>
          <p:nvPr/>
        </p:nvSpPr>
        <p:spPr bwMode="auto">
          <a:xfrm>
            <a:off x="4800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5334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609600" y="3276600"/>
            <a:ext cx="327334" cy="400110"/>
          </a:xfrm>
          <a:prstGeom prst="rect">
            <a:avLst/>
          </a:prstGeom>
          <a:noFill/>
        </p:spPr>
        <p:txBody>
          <a:bodyPr wrap="none" rtlCol="0">
            <a:spAutoFit/>
          </a:bodyPr>
          <a:lstStyle/>
          <a:p>
            <a:r>
              <a:rPr lang="en-US" sz="2000" b="0" dirty="0">
                <a:latin typeface="+mn-lt"/>
              </a:rPr>
              <a:t>4</a:t>
            </a:r>
          </a:p>
        </p:txBody>
      </p:sp>
      <p:sp>
        <p:nvSpPr>
          <p:cNvPr id="19" name="TextBox 18"/>
          <p:cNvSpPr txBox="1"/>
          <p:nvPr/>
        </p:nvSpPr>
        <p:spPr>
          <a:xfrm>
            <a:off x="1143000" y="3276600"/>
            <a:ext cx="327334" cy="400110"/>
          </a:xfrm>
          <a:prstGeom prst="rect">
            <a:avLst/>
          </a:prstGeom>
          <a:noFill/>
        </p:spPr>
        <p:txBody>
          <a:bodyPr wrap="none" rtlCol="0">
            <a:spAutoFit/>
          </a:bodyPr>
          <a:lstStyle/>
          <a:p>
            <a:r>
              <a:rPr lang="en-US" sz="2000" b="0" dirty="0">
                <a:latin typeface="+mn-lt"/>
              </a:rPr>
              <a:t>7</a:t>
            </a:r>
          </a:p>
        </p:txBody>
      </p:sp>
      <p:sp>
        <p:nvSpPr>
          <p:cNvPr id="20" name="TextBox 19"/>
          <p:cNvSpPr txBox="1"/>
          <p:nvPr/>
        </p:nvSpPr>
        <p:spPr>
          <a:xfrm>
            <a:off x="1752600" y="3276600"/>
            <a:ext cx="327334" cy="400110"/>
          </a:xfrm>
          <a:prstGeom prst="rect">
            <a:avLst/>
          </a:prstGeom>
          <a:noFill/>
        </p:spPr>
        <p:txBody>
          <a:bodyPr wrap="none" rtlCol="0">
            <a:spAutoFit/>
          </a:bodyPr>
          <a:lstStyle/>
          <a:p>
            <a:r>
              <a:rPr lang="en-US" sz="2000" b="0" dirty="0">
                <a:latin typeface="+mn-lt"/>
              </a:rPr>
              <a:t>5</a:t>
            </a:r>
          </a:p>
        </p:txBody>
      </p:sp>
      <p:sp>
        <p:nvSpPr>
          <p:cNvPr id="21" name="TextBox 20"/>
          <p:cNvSpPr txBox="1"/>
          <p:nvPr/>
        </p:nvSpPr>
        <p:spPr>
          <a:xfrm>
            <a:off x="2286000" y="3276600"/>
            <a:ext cx="327334" cy="400110"/>
          </a:xfrm>
          <a:prstGeom prst="rect">
            <a:avLst/>
          </a:prstGeom>
          <a:noFill/>
        </p:spPr>
        <p:txBody>
          <a:bodyPr wrap="none" rtlCol="0">
            <a:spAutoFit/>
          </a:bodyPr>
          <a:lstStyle/>
          <a:p>
            <a:r>
              <a:rPr lang="en-US" sz="2000" b="0" dirty="0">
                <a:latin typeface="+mn-lt"/>
              </a:rPr>
              <a:t>9</a:t>
            </a:r>
          </a:p>
        </p:txBody>
      </p:sp>
      <p:sp>
        <p:nvSpPr>
          <p:cNvPr id="22" name="TextBox 21"/>
          <p:cNvSpPr txBox="1"/>
          <p:nvPr/>
        </p:nvSpPr>
        <p:spPr>
          <a:xfrm>
            <a:off x="2796866" y="3276600"/>
            <a:ext cx="327334" cy="400110"/>
          </a:xfrm>
          <a:prstGeom prst="rect">
            <a:avLst/>
          </a:prstGeom>
          <a:noFill/>
        </p:spPr>
        <p:txBody>
          <a:bodyPr wrap="none" rtlCol="0">
            <a:spAutoFit/>
          </a:bodyPr>
          <a:lstStyle/>
          <a:p>
            <a:r>
              <a:rPr lang="en-US" sz="2000" dirty="0">
                <a:latin typeface="+mn-lt"/>
              </a:rPr>
              <a:t>8</a:t>
            </a:r>
          </a:p>
        </p:txBody>
      </p:sp>
      <p:sp>
        <p:nvSpPr>
          <p:cNvPr id="23" name="TextBox 22"/>
          <p:cNvSpPr txBox="1"/>
          <p:nvPr/>
        </p:nvSpPr>
        <p:spPr>
          <a:xfrm>
            <a:off x="3330266" y="3276600"/>
            <a:ext cx="327334" cy="400110"/>
          </a:xfrm>
          <a:prstGeom prst="rect">
            <a:avLst/>
          </a:prstGeom>
          <a:noFill/>
        </p:spPr>
        <p:txBody>
          <a:bodyPr wrap="none" rtlCol="0">
            <a:spAutoFit/>
          </a:bodyPr>
          <a:lstStyle/>
          <a:p>
            <a:r>
              <a:rPr lang="en-US" sz="2000" dirty="0">
                <a:latin typeface="+mn-lt"/>
              </a:rPr>
              <a:t>6</a:t>
            </a:r>
          </a:p>
        </p:txBody>
      </p:sp>
      <p:sp>
        <p:nvSpPr>
          <p:cNvPr id="25" name="TextBox 24"/>
          <p:cNvSpPr txBox="1"/>
          <p:nvPr/>
        </p:nvSpPr>
        <p:spPr>
          <a:xfrm>
            <a:off x="3810000" y="3276600"/>
            <a:ext cx="470000" cy="400110"/>
          </a:xfrm>
          <a:prstGeom prst="rect">
            <a:avLst/>
          </a:prstGeom>
          <a:noFill/>
        </p:spPr>
        <p:txBody>
          <a:bodyPr wrap="none" rtlCol="0">
            <a:spAutoFit/>
          </a:bodyPr>
          <a:lstStyle/>
          <a:p>
            <a:r>
              <a:rPr lang="en-US" sz="2000" dirty="0">
                <a:latin typeface="+mn-lt"/>
              </a:rPr>
              <a:t>10</a:t>
            </a:r>
          </a:p>
        </p:txBody>
      </p:sp>
      <p:sp>
        <p:nvSpPr>
          <p:cNvPr id="26" name="TextBox 25"/>
          <p:cNvSpPr txBox="1"/>
          <p:nvPr/>
        </p:nvSpPr>
        <p:spPr>
          <a:xfrm>
            <a:off x="4397066" y="3276600"/>
            <a:ext cx="327334" cy="400110"/>
          </a:xfrm>
          <a:prstGeom prst="rect">
            <a:avLst/>
          </a:prstGeom>
          <a:noFill/>
        </p:spPr>
        <p:txBody>
          <a:bodyPr wrap="none" rtlCol="0">
            <a:spAutoFit/>
          </a:bodyPr>
          <a:lstStyle/>
          <a:p>
            <a:r>
              <a:rPr lang="en-US" sz="2000" dirty="0">
                <a:latin typeface="+mn-lt"/>
              </a:rPr>
              <a:t>3</a:t>
            </a:r>
          </a:p>
        </p:txBody>
      </p:sp>
      <p:sp>
        <p:nvSpPr>
          <p:cNvPr id="27" name="TextBox 26"/>
          <p:cNvSpPr txBox="1"/>
          <p:nvPr/>
        </p:nvSpPr>
        <p:spPr>
          <a:xfrm>
            <a:off x="4953000" y="3276600"/>
            <a:ext cx="327334" cy="400110"/>
          </a:xfrm>
          <a:prstGeom prst="rect">
            <a:avLst/>
          </a:prstGeom>
          <a:noFill/>
        </p:spPr>
        <p:txBody>
          <a:bodyPr wrap="none" rtlCol="0">
            <a:spAutoFit/>
          </a:bodyPr>
          <a:lstStyle/>
          <a:p>
            <a:r>
              <a:rPr lang="en-US" sz="2000" dirty="0">
                <a:latin typeface="+mn-lt"/>
              </a:rPr>
              <a:t>2</a:t>
            </a:r>
          </a:p>
        </p:txBody>
      </p:sp>
      <p:sp>
        <p:nvSpPr>
          <p:cNvPr id="28" name="TextBox 27"/>
          <p:cNvSpPr txBox="1"/>
          <p:nvPr/>
        </p:nvSpPr>
        <p:spPr>
          <a:xfrm>
            <a:off x="5463866" y="3276600"/>
            <a:ext cx="327334" cy="400110"/>
          </a:xfrm>
          <a:prstGeom prst="rect">
            <a:avLst/>
          </a:prstGeom>
          <a:noFill/>
        </p:spPr>
        <p:txBody>
          <a:bodyPr wrap="none" rtlCol="0">
            <a:spAutoFit/>
          </a:bodyPr>
          <a:lstStyle/>
          <a:p>
            <a:r>
              <a:rPr lang="en-US" sz="2000" dirty="0">
                <a:latin typeface="+mn-lt"/>
              </a:rPr>
              <a:t>1</a:t>
            </a:r>
          </a:p>
        </p:txBody>
      </p:sp>
      <p:sp>
        <p:nvSpPr>
          <p:cNvPr id="29" name="Right Brace 28"/>
          <p:cNvSpPr/>
          <p:nvPr/>
        </p:nvSpPr>
        <p:spPr bwMode="auto">
          <a:xfrm rot="5400000">
            <a:off x="4914900" y="3162300"/>
            <a:ext cx="304800" cy="1447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0" name="Right Brace 29"/>
          <p:cNvSpPr/>
          <p:nvPr/>
        </p:nvSpPr>
        <p:spPr bwMode="auto">
          <a:xfrm rot="5400000">
            <a:off x="2247900" y="2019300"/>
            <a:ext cx="304800" cy="3733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495800" y="4114800"/>
            <a:ext cx="1407758" cy="400110"/>
          </a:xfrm>
          <a:prstGeom prst="rect">
            <a:avLst/>
          </a:prstGeom>
          <a:noFill/>
        </p:spPr>
        <p:txBody>
          <a:bodyPr wrap="none" rtlCol="0">
            <a:spAutoFit/>
          </a:bodyPr>
          <a:lstStyle/>
          <a:p>
            <a:r>
              <a:rPr lang="en-US" sz="2000" b="0" dirty="0">
                <a:latin typeface="+mn-lt"/>
              </a:rPr>
              <a:t>sorted part</a:t>
            </a:r>
          </a:p>
        </p:txBody>
      </p:sp>
      <p:sp>
        <p:nvSpPr>
          <p:cNvPr id="32" name="TextBox 31"/>
          <p:cNvSpPr txBox="1"/>
          <p:nvPr/>
        </p:nvSpPr>
        <p:spPr>
          <a:xfrm>
            <a:off x="1676400" y="4095690"/>
            <a:ext cx="1266693" cy="400110"/>
          </a:xfrm>
          <a:prstGeom prst="rect">
            <a:avLst/>
          </a:prstGeom>
          <a:noFill/>
        </p:spPr>
        <p:txBody>
          <a:bodyPr wrap="none" rtlCol="0">
            <a:spAutoFit/>
          </a:bodyPr>
          <a:lstStyle/>
          <a:p>
            <a:r>
              <a:rPr lang="en-US" sz="2000" b="0" dirty="0">
                <a:latin typeface="+mn-lt"/>
              </a:rPr>
              <a:t>heap part</a:t>
            </a:r>
          </a:p>
        </p:txBody>
      </p:sp>
      <p:sp>
        <p:nvSpPr>
          <p:cNvPr id="33" name="Right Arrow 32"/>
          <p:cNvSpPr/>
          <p:nvPr/>
        </p:nvSpPr>
        <p:spPr bwMode="auto">
          <a:xfrm>
            <a:off x="762000" y="4953000"/>
            <a:ext cx="1295400" cy="457200"/>
          </a:xfrm>
          <a:prstGeom prst="rightArrow">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TextBox 33"/>
          <p:cNvSpPr txBox="1"/>
          <p:nvPr/>
        </p:nvSpPr>
        <p:spPr>
          <a:xfrm>
            <a:off x="381000" y="5410200"/>
            <a:ext cx="1905000" cy="707886"/>
          </a:xfrm>
          <a:prstGeom prst="rect">
            <a:avLst/>
          </a:prstGeom>
          <a:noFill/>
        </p:spPr>
        <p:txBody>
          <a:bodyPr wrap="square" rtlCol="0">
            <a:spAutoFit/>
          </a:bodyPr>
          <a:lstStyle/>
          <a:p>
            <a:r>
              <a:rPr lang="en-US" sz="2000" dirty="0" err="1">
                <a:latin typeface="Courier New" pitchFamily="49" charset="0"/>
                <a:cs typeface="Courier New" pitchFamily="49" charset="0"/>
              </a:rPr>
              <a:t>arr</a:t>
            </a:r>
            <a:r>
              <a:rPr lang="en-US" sz="2000" dirty="0">
                <a:latin typeface="Courier New" pitchFamily="49" charset="0"/>
                <a:cs typeface="Courier New" pitchFamily="49" charset="0"/>
              </a:rPr>
              <a:t>[n-</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r>
              <a:rPr lang="en-US" sz="2000" dirty="0" err="1">
                <a:latin typeface="Courier New" pitchFamily="49" charset="0"/>
                <a:cs typeface="Courier New" pitchFamily="49" charset="0"/>
              </a:rPr>
              <a:t>deleteMin</a:t>
            </a:r>
            <a:r>
              <a:rPr lang="en-US" sz="2000" dirty="0">
                <a:latin typeface="Courier New" pitchFamily="49" charset="0"/>
                <a:cs typeface="Courier New" pitchFamily="49" charset="0"/>
              </a:rPr>
              <a:t>()</a:t>
            </a:r>
          </a:p>
        </p:txBody>
      </p:sp>
      <p:sp>
        <p:nvSpPr>
          <p:cNvPr id="35" name="Rectangle 34"/>
          <p:cNvSpPr/>
          <p:nvPr/>
        </p:nvSpPr>
        <p:spPr bwMode="auto">
          <a:xfrm>
            <a:off x="2554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6" name="Rectangle 35"/>
          <p:cNvSpPr/>
          <p:nvPr/>
        </p:nvSpPr>
        <p:spPr bwMode="auto">
          <a:xfrm>
            <a:off x="3088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7" name="Rectangle 36"/>
          <p:cNvSpPr/>
          <p:nvPr/>
        </p:nvSpPr>
        <p:spPr bwMode="auto">
          <a:xfrm>
            <a:off x="3621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4154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9" name="Rectangle 38"/>
          <p:cNvSpPr/>
          <p:nvPr/>
        </p:nvSpPr>
        <p:spPr bwMode="auto">
          <a:xfrm>
            <a:off x="4688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5221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1" name="Rectangle 40"/>
          <p:cNvSpPr/>
          <p:nvPr/>
        </p:nvSpPr>
        <p:spPr bwMode="auto">
          <a:xfrm>
            <a:off x="5755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288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3" name="Rectangle 42"/>
          <p:cNvSpPr/>
          <p:nvPr/>
        </p:nvSpPr>
        <p:spPr bwMode="auto">
          <a:xfrm>
            <a:off x="6821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4" name="Rectangle 43"/>
          <p:cNvSpPr/>
          <p:nvPr/>
        </p:nvSpPr>
        <p:spPr bwMode="auto">
          <a:xfrm>
            <a:off x="7355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5" name="TextBox 44"/>
          <p:cNvSpPr txBox="1"/>
          <p:nvPr/>
        </p:nvSpPr>
        <p:spPr>
          <a:xfrm>
            <a:off x="2630842" y="4876800"/>
            <a:ext cx="327334" cy="400110"/>
          </a:xfrm>
          <a:prstGeom prst="rect">
            <a:avLst/>
          </a:prstGeom>
          <a:noFill/>
        </p:spPr>
        <p:txBody>
          <a:bodyPr wrap="none" rtlCol="0">
            <a:spAutoFit/>
          </a:bodyPr>
          <a:lstStyle/>
          <a:p>
            <a:r>
              <a:rPr lang="en-US" sz="2000" b="0" dirty="0">
                <a:latin typeface="+mn-lt"/>
              </a:rPr>
              <a:t>5</a:t>
            </a:r>
          </a:p>
        </p:txBody>
      </p:sp>
      <p:sp>
        <p:nvSpPr>
          <p:cNvPr id="46" name="TextBox 45"/>
          <p:cNvSpPr txBox="1"/>
          <p:nvPr/>
        </p:nvSpPr>
        <p:spPr>
          <a:xfrm>
            <a:off x="3164242" y="4876800"/>
            <a:ext cx="327334" cy="400110"/>
          </a:xfrm>
          <a:prstGeom prst="rect">
            <a:avLst/>
          </a:prstGeom>
          <a:noFill/>
        </p:spPr>
        <p:txBody>
          <a:bodyPr wrap="none" rtlCol="0">
            <a:spAutoFit/>
          </a:bodyPr>
          <a:lstStyle/>
          <a:p>
            <a:r>
              <a:rPr lang="en-US" sz="2000" b="0" dirty="0">
                <a:latin typeface="+mn-lt"/>
              </a:rPr>
              <a:t>7</a:t>
            </a:r>
          </a:p>
        </p:txBody>
      </p:sp>
      <p:sp>
        <p:nvSpPr>
          <p:cNvPr id="47" name="TextBox 46"/>
          <p:cNvSpPr txBox="1"/>
          <p:nvPr/>
        </p:nvSpPr>
        <p:spPr>
          <a:xfrm>
            <a:off x="3711266" y="4876800"/>
            <a:ext cx="327334" cy="400110"/>
          </a:xfrm>
          <a:prstGeom prst="rect">
            <a:avLst/>
          </a:prstGeom>
          <a:noFill/>
        </p:spPr>
        <p:txBody>
          <a:bodyPr wrap="none" rtlCol="0">
            <a:spAutoFit/>
          </a:bodyPr>
          <a:lstStyle/>
          <a:p>
            <a:r>
              <a:rPr lang="en-US" sz="2000" b="0" dirty="0">
                <a:latin typeface="+mn-lt"/>
              </a:rPr>
              <a:t>6</a:t>
            </a:r>
          </a:p>
        </p:txBody>
      </p:sp>
      <p:sp>
        <p:nvSpPr>
          <p:cNvPr id="48" name="TextBox 47"/>
          <p:cNvSpPr txBox="1"/>
          <p:nvPr/>
        </p:nvSpPr>
        <p:spPr>
          <a:xfrm>
            <a:off x="4307242" y="4876800"/>
            <a:ext cx="327334" cy="400110"/>
          </a:xfrm>
          <a:prstGeom prst="rect">
            <a:avLst/>
          </a:prstGeom>
          <a:noFill/>
        </p:spPr>
        <p:txBody>
          <a:bodyPr wrap="none" rtlCol="0">
            <a:spAutoFit/>
          </a:bodyPr>
          <a:lstStyle/>
          <a:p>
            <a:r>
              <a:rPr lang="en-US" sz="2000" b="0" dirty="0">
                <a:latin typeface="+mn-lt"/>
              </a:rPr>
              <a:t>9</a:t>
            </a:r>
          </a:p>
        </p:txBody>
      </p:sp>
      <p:sp>
        <p:nvSpPr>
          <p:cNvPr id="49" name="TextBox 48"/>
          <p:cNvSpPr txBox="1"/>
          <p:nvPr/>
        </p:nvSpPr>
        <p:spPr>
          <a:xfrm>
            <a:off x="4818108" y="4876800"/>
            <a:ext cx="327334" cy="400110"/>
          </a:xfrm>
          <a:prstGeom prst="rect">
            <a:avLst/>
          </a:prstGeom>
          <a:noFill/>
        </p:spPr>
        <p:txBody>
          <a:bodyPr wrap="none" rtlCol="0">
            <a:spAutoFit/>
          </a:bodyPr>
          <a:lstStyle/>
          <a:p>
            <a:r>
              <a:rPr lang="en-US" sz="2000" dirty="0">
                <a:latin typeface="+mn-lt"/>
              </a:rPr>
              <a:t>8</a:t>
            </a:r>
          </a:p>
        </p:txBody>
      </p:sp>
      <p:sp>
        <p:nvSpPr>
          <p:cNvPr id="50" name="TextBox 49"/>
          <p:cNvSpPr txBox="1"/>
          <p:nvPr/>
        </p:nvSpPr>
        <p:spPr>
          <a:xfrm>
            <a:off x="5334000" y="4876800"/>
            <a:ext cx="470000" cy="400110"/>
          </a:xfrm>
          <a:prstGeom prst="rect">
            <a:avLst/>
          </a:prstGeom>
          <a:noFill/>
        </p:spPr>
        <p:txBody>
          <a:bodyPr wrap="none" rtlCol="0">
            <a:spAutoFit/>
          </a:bodyPr>
          <a:lstStyle/>
          <a:p>
            <a:r>
              <a:rPr lang="en-US" sz="2000" dirty="0">
                <a:latin typeface="+mn-lt"/>
              </a:rPr>
              <a:t>10</a:t>
            </a:r>
          </a:p>
        </p:txBody>
      </p:sp>
      <p:sp>
        <p:nvSpPr>
          <p:cNvPr id="51" name="TextBox 50"/>
          <p:cNvSpPr txBox="1"/>
          <p:nvPr/>
        </p:nvSpPr>
        <p:spPr>
          <a:xfrm>
            <a:off x="5831242" y="4876800"/>
            <a:ext cx="327334" cy="400110"/>
          </a:xfrm>
          <a:prstGeom prst="rect">
            <a:avLst/>
          </a:prstGeom>
          <a:noFill/>
        </p:spPr>
        <p:txBody>
          <a:bodyPr wrap="none" rtlCol="0">
            <a:spAutoFit/>
          </a:bodyPr>
          <a:lstStyle/>
          <a:p>
            <a:r>
              <a:rPr lang="en-US" sz="2000" dirty="0">
                <a:latin typeface="+mn-lt"/>
              </a:rPr>
              <a:t>4</a:t>
            </a:r>
          </a:p>
        </p:txBody>
      </p:sp>
      <p:sp>
        <p:nvSpPr>
          <p:cNvPr id="52" name="TextBox 51"/>
          <p:cNvSpPr txBox="1"/>
          <p:nvPr/>
        </p:nvSpPr>
        <p:spPr>
          <a:xfrm>
            <a:off x="6418308" y="4876800"/>
            <a:ext cx="327334" cy="400110"/>
          </a:xfrm>
          <a:prstGeom prst="rect">
            <a:avLst/>
          </a:prstGeom>
          <a:noFill/>
        </p:spPr>
        <p:txBody>
          <a:bodyPr wrap="none" rtlCol="0">
            <a:spAutoFit/>
          </a:bodyPr>
          <a:lstStyle/>
          <a:p>
            <a:r>
              <a:rPr lang="en-US" sz="2000" dirty="0">
                <a:latin typeface="+mn-lt"/>
              </a:rPr>
              <a:t>3</a:t>
            </a:r>
          </a:p>
        </p:txBody>
      </p:sp>
      <p:sp>
        <p:nvSpPr>
          <p:cNvPr id="53" name="TextBox 52"/>
          <p:cNvSpPr txBox="1"/>
          <p:nvPr/>
        </p:nvSpPr>
        <p:spPr>
          <a:xfrm>
            <a:off x="6974242" y="4876800"/>
            <a:ext cx="327334" cy="400110"/>
          </a:xfrm>
          <a:prstGeom prst="rect">
            <a:avLst/>
          </a:prstGeom>
          <a:noFill/>
        </p:spPr>
        <p:txBody>
          <a:bodyPr wrap="none" rtlCol="0">
            <a:spAutoFit/>
          </a:bodyPr>
          <a:lstStyle/>
          <a:p>
            <a:r>
              <a:rPr lang="en-US" sz="2000" dirty="0">
                <a:latin typeface="+mn-lt"/>
              </a:rPr>
              <a:t>2</a:t>
            </a:r>
          </a:p>
        </p:txBody>
      </p:sp>
      <p:sp>
        <p:nvSpPr>
          <p:cNvPr id="54" name="TextBox 53"/>
          <p:cNvSpPr txBox="1"/>
          <p:nvPr/>
        </p:nvSpPr>
        <p:spPr>
          <a:xfrm>
            <a:off x="7485108" y="4876800"/>
            <a:ext cx="327334" cy="400110"/>
          </a:xfrm>
          <a:prstGeom prst="rect">
            <a:avLst/>
          </a:prstGeom>
          <a:noFill/>
        </p:spPr>
        <p:txBody>
          <a:bodyPr wrap="none" rtlCol="0">
            <a:spAutoFit/>
          </a:bodyPr>
          <a:lstStyle/>
          <a:p>
            <a:r>
              <a:rPr lang="en-US" sz="2000" dirty="0">
                <a:latin typeface="+mn-lt"/>
              </a:rPr>
              <a:t>1</a:t>
            </a:r>
          </a:p>
        </p:txBody>
      </p:sp>
      <p:sp>
        <p:nvSpPr>
          <p:cNvPr id="55" name="Right Brace 54"/>
          <p:cNvSpPr/>
          <p:nvPr/>
        </p:nvSpPr>
        <p:spPr bwMode="auto">
          <a:xfrm rot="5400000">
            <a:off x="6687521" y="4513879"/>
            <a:ext cx="304800" cy="1945042"/>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6" name="Right Brace 55"/>
          <p:cNvSpPr/>
          <p:nvPr/>
        </p:nvSpPr>
        <p:spPr bwMode="auto">
          <a:xfrm rot="5400000">
            <a:off x="3944321" y="3944321"/>
            <a:ext cx="381000" cy="3160358"/>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7" name="TextBox 56"/>
          <p:cNvSpPr txBox="1"/>
          <p:nvPr/>
        </p:nvSpPr>
        <p:spPr>
          <a:xfrm>
            <a:off x="6248400" y="5715000"/>
            <a:ext cx="1407758" cy="400110"/>
          </a:xfrm>
          <a:prstGeom prst="rect">
            <a:avLst/>
          </a:prstGeom>
          <a:noFill/>
        </p:spPr>
        <p:txBody>
          <a:bodyPr wrap="none" rtlCol="0">
            <a:spAutoFit/>
          </a:bodyPr>
          <a:lstStyle/>
          <a:p>
            <a:r>
              <a:rPr lang="en-US" sz="2000" b="0" dirty="0">
                <a:latin typeface="+mn-lt"/>
              </a:rPr>
              <a:t>sorted part</a:t>
            </a:r>
          </a:p>
        </p:txBody>
      </p:sp>
      <p:sp>
        <p:nvSpPr>
          <p:cNvPr id="58" name="TextBox 57"/>
          <p:cNvSpPr txBox="1"/>
          <p:nvPr/>
        </p:nvSpPr>
        <p:spPr>
          <a:xfrm>
            <a:off x="3581400" y="5695890"/>
            <a:ext cx="1266693" cy="400110"/>
          </a:xfrm>
          <a:prstGeom prst="rect">
            <a:avLst/>
          </a:prstGeom>
          <a:noFill/>
        </p:spPr>
        <p:txBody>
          <a:bodyPr wrap="none" rtlCol="0">
            <a:spAutoFit/>
          </a:bodyPr>
          <a:lstStyle/>
          <a:p>
            <a:r>
              <a:rPr lang="en-US" sz="2000" b="0" dirty="0">
                <a:latin typeface="+mn-lt"/>
              </a:rPr>
              <a:t>heap part</a:t>
            </a:r>
          </a:p>
        </p:txBody>
      </p:sp>
      <p:sp>
        <p:nvSpPr>
          <p:cNvPr id="59" name="TextBox 58"/>
          <p:cNvSpPr txBox="1"/>
          <p:nvPr/>
        </p:nvSpPr>
        <p:spPr>
          <a:xfrm>
            <a:off x="5715000" y="609600"/>
            <a:ext cx="2872902" cy="707886"/>
          </a:xfrm>
          <a:prstGeom prst="rect">
            <a:avLst/>
          </a:prstGeom>
          <a:solidFill>
            <a:srgbClr val="FFC000"/>
          </a:solidFill>
        </p:spPr>
        <p:txBody>
          <a:bodyPr wrap="none" rtlCol="0">
            <a:spAutoFit/>
          </a:bodyPr>
          <a:lstStyle/>
          <a:p>
            <a:r>
              <a:rPr lang="en-US" sz="2000" b="0" dirty="0">
                <a:latin typeface="+mn-lt"/>
              </a:rPr>
              <a:t>But this reverse sorts – </a:t>
            </a:r>
          </a:p>
          <a:p>
            <a:r>
              <a:rPr lang="en-US" sz="2000" b="0" dirty="0">
                <a:latin typeface="+mn-lt"/>
              </a:rPr>
              <a:t>how would you fix that?</a:t>
            </a:r>
            <a:endParaRPr lang="en-US" sz="2000" b="0" dirty="0" err="1">
              <a:latin typeface="+mn-lt"/>
            </a:endParaRPr>
          </a:p>
        </p:txBody>
      </p:sp>
    </p:spTree>
    <p:extLst>
      <p:ext uri="{BB962C8B-B14F-4D97-AF65-F5344CB8AC3E}">
        <p14:creationId xmlns:p14="http://schemas.microsoft.com/office/powerpoint/2010/main" val="23842561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sort”</a:t>
            </a:r>
          </a:p>
        </p:txBody>
      </p:sp>
      <p:sp>
        <p:nvSpPr>
          <p:cNvPr id="3" name="Content Placeholder 2"/>
          <p:cNvSpPr>
            <a:spLocks noGrp="1"/>
          </p:cNvSpPr>
          <p:nvPr>
            <p:ph idx="1"/>
          </p:nvPr>
        </p:nvSpPr>
        <p:spPr/>
        <p:txBody>
          <a:bodyPr/>
          <a:lstStyle/>
          <a:p>
            <a:r>
              <a:rPr lang="en-US" dirty="0"/>
              <a:t>We can also use a balanced tree to:</a:t>
            </a:r>
          </a:p>
          <a:p>
            <a:pPr lvl="1"/>
            <a:r>
              <a:rPr lang="en-US" b="1" dirty="0">
                <a:latin typeface="Courier New" pitchFamily="49" charset="0"/>
                <a:cs typeface="Courier New" pitchFamily="49" charset="0"/>
              </a:rPr>
              <a:t>insert</a:t>
            </a:r>
            <a:r>
              <a:rPr lang="en-US" dirty="0"/>
              <a:t> each element: 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r>
              <a:rPr lang="en-US" dirty="0">
                <a:cs typeface="Courier New" pitchFamily="49" charset="0"/>
              </a:rPr>
              <a:t>Repeatedly </a:t>
            </a:r>
            <a:r>
              <a:rPr lang="en-US" b="1" dirty="0" err="1">
                <a:latin typeface="Courier New" pitchFamily="49" charset="0"/>
                <a:cs typeface="Courier New" pitchFamily="49" charset="0"/>
              </a:rPr>
              <a:t>deleteMin</a:t>
            </a:r>
            <a:r>
              <a:rPr lang="en-US" dirty="0">
                <a:cs typeface="Courier New" pitchFamily="49" charset="0"/>
              </a:rPr>
              <a:t>: </a:t>
            </a:r>
            <a:r>
              <a:rPr lang="en-US" dirty="0"/>
              <a:t>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endParaRPr lang="en-US" dirty="0">
              <a:cs typeface="Courier New" pitchFamily="49" charset="0"/>
            </a:endParaRPr>
          </a:p>
          <a:p>
            <a:r>
              <a:rPr lang="en-US" dirty="0">
                <a:cs typeface="Courier New" pitchFamily="49" charset="0"/>
              </a:rPr>
              <a:t>But this cannot be made in-place and has worse constant factors than heap sort</a:t>
            </a:r>
          </a:p>
          <a:p>
            <a:pPr lvl="1"/>
            <a:r>
              <a:rPr lang="en-US" dirty="0">
                <a:cs typeface="Courier New" pitchFamily="49" charset="0"/>
              </a:rPr>
              <a:t>heap sort is better</a:t>
            </a:r>
          </a:p>
          <a:p>
            <a:pPr lvl="1"/>
            <a:r>
              <a:rPr lang="en-US" dirty="0">
                <a:cs typeface="Courier New" pitchFamily="49" charset="0"/>
              </a:rPr>
              <a:t>both are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 in worst, best, and average case</a:t>
            </a:r>
          </a:p>
          <a:p>
            <a:pPr lvl="1"/>
            <a:r>
              <a:rPr lang="en-US" dirty="0">
                <a:cs typeface="Courier New" pitchFamily="49" charset="0"/>
              </a:rPr>
              <a:t>neither parallelizes well</a:t>
            </a:r>
          </a:p>
          <a:p>
            <a:pPr lvl="1"/>
            <a:endParaRPr lang="en-US" dirty="0">
              <a:cs typeface="Courier New" pitchFamily="49" charset="0"/>
            </a:endParaRPr>
          </a:p>
          <a:p>
            <a:r>
              <a:rPr lang="en-US" dirty="0">
                <a:cs typeface="Courier New" pitchFamily="49" charset="0"/>
              </a:rPr>
              <a:t>Don’t even think about trying to sort with a hash table</a:t>
            </a:r>
          </a:p>
          <a:p>
            <a:pPr lvl="1"/>
            <a:endParaRPr lang="en-US" dirty="0"/>
          </a:p>
        </p:txBody>
      </p:sp>
      <p:sp>
        <p:nvSpPr>
          <p:cNvPr id="4" name="Date Placeholder 3"/>
          <p:cNvSpPr>
            <a:spLocks noGrp="1"/>
          </p:cNvSpPr>
          <p:nvPr>
            <p:ph type="dt" sz="half" idx="10"/>
          </p:nvPr>
        </p:nvSpPr>
        <p:spPr/>
        <p:txBody>
          <a:bodyPr/>
          <a:lstStyle/>
          <a:p>
            <a:fld id="{92527D67-F1CB-424D-926B-3ED1C267E56D}"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21</a:t>
            </a:fld>
            <a:endParaRPr lang="en-US"/>
          </a:p>
        </p:txBody>
      </p:sp>
    </p:spTree>
    <p:extLst>
      <p:ext uri="{BB962C8B-B14F-4D97-AF65-F5344CB8AC3E}">
        <p14:creationId xmlns:p14="http://schemas.microsoft.com/office/powerpoint/2010/main" val="17666287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3" name="Content Placeholder 2"/>
          <p:cNvSpPr>
            <a:spLocks noGrp="1"/>
          </p:cNvSpPr>
          <p:nvPr>
            <p:ph idx="1"/>
          </p:nvPr>
        </p:nvSpPr>
        <p:spPr/>
        <p:txBody>
          <a:bodyPr/>
          <a:lstStyle/>
          <a:p>
            <a:pPr>
              <a:buNone/>
            </a:pPr>
            <a:r>
              <a:rPr lang="en-US" dirty="0"/>
              <a:t>Very important technique in algorithm design</a:t>
            </a:r>
          </a:p>
          <a:p>
            <a:pPr marL="857250" lvl="1" indent="-457200">
              <a:buFont typeface="+mj-lt"/>
              <a:buAutoNum type="arabicPeriod"/>
            </a:pPr>
            <a:endParaRPr lang="en-US" dirty="0"/>
          </a:p>
          <a:p>
            <a:pPr marL="857250" lvl="1" indent="-457200">
              <a:buFont typeface="+mj-lt"/>
              <a:buAutoNum type="arabicPeriod"/>
            </a:pPr>
            <a:r>
              <a:rPr lang="en-US" dirty="0"/>
              <a:t>Divide problem into smaller parts</a:t>
            </a:r>
          </a:p>
          <a:p>
            <a:pPr marL="857250" lvl="1" indent="-457200">
              <a:buFont typeface="+mj-lt"/>
              <a:buAutoNum type="arabicPeriod"/>
            </a:pPr>
            <a:endParaRPr lang="en-US" dirty="0"/>
          </a:p>
          <a:p>
            <a:pPr marL="857250" lvl="1" indent="-457200">
              <a:buFont typeface="+mj-lt"/>
              <a:buAutoNum type="arabicPeriod"/>
            </a:pPr>
            <a:r>
              <a:rPr lang="en-US" dirty="0"/>
              <a:t>Solve the parts independently</a:t>
            </a:r>
          </a:p>
          <a:p>
            <a:pPr marL="1714500" lvl="3" indent="-457200"/>
            <a:r>
              <a:rPr lang="en-US" dirty="0"/>
              <a:t>Think recursion</a:t>
            </a:r>
          </a:p>
          <a:p>
            <a:pPr marL="1714500" lvl="3" indent="-457200"/>
            <a:r>
              <a:rPr lang="en-US" dirty="0"/>
              <a:t>Or potential parallelism</a:t>
            </a:r>
          </a:p>
          <a:p>
            <a:pPr marL="1714500" lvl="3" indent="-457200"/>
            <a:endParaRPr lang="en-US" dirty="0"/>
          </a:p>
          <a:p>
            <a:pPr marL="857250" lvl="1" indent="-457200">
              <a:buFont typeface="+mj-lt"/>
              <a:buAutoNum type="arabicPeriod"/>
            </a:pPr>
            <a:r>
              <a:rPr lang="en-US" dirty="0"/>
              <a:t>Combine solution of parts to produce overall solution</a:t>
            </a:r>
          </a:p>
          <a:p>
            <a:pPr lvl="1">
              <a:buNone/>
            </a:pPr>
            <a:endParaRPr lang="en-US" dirty="0"/>
          </a:p>
          <a:p>
            <a:pPr>
              <a:buNone/>
            </a:pPr>
            <a:r>
              <a:rPr lang="en-US" dirty="0"/>
              <a:t>(The name “divide and conquer” is rather clever.)</a:t>
            </a:r>
          </a:p>
        </p:txBody>
      </p:sp>
      <p:sp>
        <p:nvSpPr>
          <p:cNvPr id="4" name="Date Placeholder 3"/>
          <p:cNvSpPr>
            <a:spLocks noGrp="1"/>
          </p:cNvSpPr>
          <p:nvPr>
            <p:ph type="dt" sz="half" idx="10"/>
          </p:nvPr>
        </p:nvSpPr>
        <p:spPr/>
        <p:txBody>
          <a:bodyPr/>
          <a:lstStyle/>
          <a:p>
            <a:fld id="{229998C5-874D-4A0C-A2A3-1824884D1864}"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22</a:t>
            </a:fld>
            <a:endParaRPr lang="en-US"/>
          </a:p>
        </p:txBody>
      </p:sp>
    </p:spTree>
    <p:extLst>
      <p:ext uri="{BB962C8B-B14F-4D97-AF65-F5344CB8AC3E}">
        <p14:creationId xmlns:p14="http://schemas.microsoft.com/office/powerpoint/2010/main" val="18095474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sorting</a:t>
            </a:r>
          </a:p>
        </p:txBody>
      </p:sp>
      <p:sp>
        <p:nvSpPr>
          <p:cNvPr id="3" name="Content Placeholder 2"/>
          <p:cNvSpPr>
            <a:spLocks noGrp="1"/>
          </p:cNvSpPr>
          <p:nvPr>
            <p:ph idx="1"/>
          </p:nvPr>
        </p:nvSpPr>
        <p:spPr/>
        <p:txBody>
          <a:bodyPr/>
          <a:lstStyle/>
          <a:p>
            <a:pPr>
              <a:buNone/>
            </a:pPr>
            <a:r>
              <a:rPr lang="en-US" dirty="0"/>
              <a:t>Two great sorting methods are fundamentally divide-and-conquer</a:t>
            </a:r>
          </a:p>
          <a:p>
            <a:pPr marL="457200" indent="-457200">
              <a:buNone/>
            </a:pPr>
            <a:endParaRPr lang="en-US" dirty="0"/>
          </a:p>
          <a:p>
            <a:pPr marL="457200" indent="-457200">
              <a:buFont typeface="+mj-lt"/>
              <a:buAutoNum type="arabicPeriod"/>
            </a:pPr>
            <a:r>
              <a:rPr lang="en-US" dirty="0" err="1"/>
              <a:t>Mergesort</a:t>
            </a:r>
            <a:r>
              <a:rPr lang="en-US" dirty="0"/>
              <a:t>: 	   Sort the left half of the elements (recursion)</a:t>
            </a:r>
          </a:p>
          <a:p>
            <a:pPr marL="457200" indent="-457200">
              <a:buNone/>
            </a:pPr>
            <a:r>
              <a:rPr lang="en-US" dirty="0"/>
              <a:t>		   	   Sort the right half of the elements (recursion)</a:t>
            </a:r>
          </a:p>
          <a:p>
            <a:pPr marL="457200" indent="-457200">
              <a:buNone/>
            </a:pPr>
            <a:r>
              <a:rPr lang="en-US" dirty="0"/>
              <a:t>			   Merge the two sorted halves into a sorted whole</a:t>
            </a:r>
          </a:p>
          <a:p>
            <a:pPr marL="457200" indent="-457200">
              <a:buNone/>
            </a:pPr>
            <a:endParaRPr lang="en-US" dirty="0"/>
          </a:p>
          <a:p>
            <a:pPr marL="457200" indent="-457200">
              <a:buFont typeface="+mj-lt"/>
              <a:buAutoNum type="arabicPeriod" startAt="2"/>
            </a:pPr>
            <a:r>
              <a:rPr lang="en-US" dirty="0" err="1"/>
              <a:t>Quicksort</a:t>
            </a:r>
            <a:r>
              <a:rPr lang="en-US" dirty="0"/>
              <a:t>:	   Pick a “pivot” element </a:t>
            </a:r>
          </a:p>
          <a:p>
            <a:pPr marL="2171700" lvl="4" indent="-457200">
              <a:buNone/>
            </a:pPr>
            <a:r>
              <a:rPr lang="en-US" dirty="0"/>
              <a:t>     Divide elements into less-than pivot </a:t>
            </a:r>
          </a:p>
          <a:p>
            <a:pPr marL="2171700" lvl="4" indent="-457200">
              <a:buNone/>
            </a:pPr>
            <a:r>
              <a:rPr lang="en-US" dirty="0"/>
              <a:t>			    and greater-than pivot</a:t>
            </a:r>
          </a:p>
          <a:p>
            <a:pPr marL="2171700" lvl="4" indent="-457200">
              <a:buNone/>
            </a:pPr>
            <a:r>
              <a:rPr lang="en-US" dirty="0"/>
              <a:t>     Sort the two divisions (recursion twice)</a:t>
            </a:r>
          </a:p>
          <a:p>
            <a:pPr marL="2171700" lvl="4" indent="-457200">
              <a:buNone/>
            </a:pPr>
            <a:r>
              <a:rPr lang="en-US" dirty="0"/>
              <a:t>     Answer is sorted-less-than then pivot then 	  </a:t>
            </a:r>
          </a:p>
          <a:p>
            <a:pPr marL="2171700" lvl="4" indent="-457200">
              <a:buNone/>
            </a:pPr>
            <a:r>
              <a:rPr lang="en-US" dirty="0"/>
              <a:t>                      sorted-greater-than</a:t>
            </a:r>
          </a:p>
          <a:p>
            <a:pPr marL="2171700" lvl="4" indent="-457200">
              <a:buNone/>
            </a:pPr>
            <a:r>
              <a:rPr lang="en-US" dirty="0"/>
              <a:t>    </a:t>
            </a:r>
          </a:p>
          <a:p>
            <a:pPr marL="457200" indent="-457200">
              <a:buNone/>
            </a:pPr>
            <a:endParaRPr lang="en-US" dirty="0"/>
          </a:p>
        </p:txBody>
      </p:sp>
      <p:sp>
        <p:nvSpPr>
          <p:cNvPr id="4" name="Date Placeholder 3"/>
          <p:cNvSpPr>
            <a:spLocks noGrp="1"/>
          </p:cNvSpPr>
          <p:nvPr>
            <p:ph type="dt" sz="half" idx="10"/>
          </p:nvPr>
        </p:nvSpPr>
        <p:spPr/>
        <p:txBody>
          <a:bodyPr/>
          <a:lstStyle/>
          <a:p>
            <a:fld id="{74CE6A02-D2CB-4F54-A847-3359BCD21EC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23</a:t>
            </a:fld>
            <a:endParaRPr lang="en-US"/>
          </a:p>
        </p:txBody>
      </p:sp>
    </p:spTree>
    <p:extLst>
      <p:ext uri="{BB962C8B-B14F-4D97-AF65-F5344CB8AC3E}">
        <p14:creationId xmlns:p14="http://schemas.microsoft.com/office/powerpoint/2010/main" val="28748337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838" y="457200"/>
            <a:ext cx="2362200" cy="533400"/>
          </a:xfrm>
        </p:spPr>
        <p:txBody>
          <a:bodyPr/>
          <a:lstStyle/>
          <a:p>
            <a:r>
              <a:rPr lang="en-US" dirty="0"/>
              <a:t>Merge Sort</a:t>
            </a:r>
          </a:p>
        </p:txBody>
      </p:sp>
      <p:sp>
        <p:nvSpPr>
          <p:cNvPr id="4" name="Date Placeholder 3"/>
          <p:cNvSpPr>
            <a:spLocks noGrp="1"/>
          </p:cNvSpPr>
          <p:nvPr>
            <p:ph type="dt" sz="half" idx="10"/>
          </p:nvPr>
        </p:nvSpPr>
        <p:spPr/>
        <p:txBody>
          <a:bodyPr/>
          <a:lstStyle/>
          <a:p>
            <a:fld id="{CB5F0A3C-29AA-4D43-945F-F848B3930CB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16" y="50259"/>
            <a:ext cx="5607084" cy="672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297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1905000" cy="990600"/>
          </a:xfrm>
        </p:spPr>
        <p:txBody>
          <a:bodyPr/>
          <a:lstStyle/>
          <a:p>
            <a:r>
              <a:rPr lang="en-US" dirty="0"/>
              <a:t>Merge </a:t>
            </a:r>
            <a:br>
              <a:rPr lang="en-US" dirty="0"/>
            </a:br>
            <a:r>
              <a:rPr lang="en-US" dirty="0"/>
              <a:t>Sort</a:t>
            </a:r>
          </a:p>
        </p:txBody>
      </p:sp>
      <p:sp>
        <p:nvSpPr>
          <p:cNvPr id="4" name="Date Placeholder 3"/>
          <p:cNvSpPr>
            <a:spLocks noGrp="1"/>
          </p:cNvSpPr>
          <p:nvPr>
            <p:ph type="dt" sz="half" idx="10"/>
          </p:nvPr>
        </p:nvSpPr>
        <p:spPr/>
        <p:txBody>
          <a:bodyPr/>
          <a:lstStyle/>
          <a:p>
            <a:fld id="{033A4E88-3BEA-4026-857A-1C7AB1D0AE1E}"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25</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5838"/>
            <a:ext cx="6838950"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043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A0343681-9B21-430D-8533-2909F9726FB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26</a:t>
            </a:fld>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1999"/>
            <a:ext cx="8122596" cy="573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3627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5CE1A1A8-82FD-4256-996C-46A86356067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799"/>
            <a:ext cx="6353440" cy="617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2480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685800" y="2895600"/>
            <a:ext cx="7772400" cy="3200400"/>
          </a:xfrm>
        </p:spPr>
        <p:txBody>
          <a:bodyPr/>
          <a:lstStyle/>
          <a:p>
            <a:r>
              <a:rPr lang="en-US" dirty="0"/>
              <a:t>To sort array from position </a:t>
            </a:r>
            <a:r>
              <a:rPr lang="en-US" b="1" dirty="0">
                <a:latin typeface="Courier New" pitchFamily="49" charset="0"/>
                <a:cs typeface="Courier New" pitchFamily="49" charset="0"/>
              </a:rPr>
              <a:t>lo</a:t>
            </a:r>
            <a:r>
              <a:rPr lang="en-US" dirty="0"/>
              <a:t> to position </a:t>
            </a:r>
            <a:r>
              <a:rPr lang="en-US" b="1" dirty="0">
                <a:latin typeface="Courier New" pitchFamily="49" charset="0"/>
                <a:cs typeface="Courier New" pitchFamily="49" charset="0"/>
              </a:rPr>
              <a:t>hi</a:t>
            </a:r>
            <a:r>
              <a:rPr lang="en-US" dirty="0"/>
              <a:t>:</a:t>
            </a:r>
          </a:p>
          <a:p>
            <a:pPr lvl="1"/>
            <a:r>
              <a:rPr lang="en-US" dirty="0"/>
              <a:t>If range is 1 element long, it’s sorted! (Base case)</a:t>
            </a:r>
          </a:p>
          <a:p>
            <a:pPr lvl="1"/>
            <a:r>
              <a:rPr lang="en-US" dirty="0"/>
              <a:t>Else: </a:t>
            </a:r>
          </a:p>
          <a:p>
            <a:pPr lvl="2"/>
            <a:r>
              <a:rPr lang="en-US" dirty="0"/>
              <a:t>Sort from </a:t>
            </a:r>
            <a:r>
              <a:rPr lang="en-US" b="1" dirty="0">
                <a:latin typeface="Courier New" pitchFamily="49" charset="0"/>
                <a:cs typeface="Courier New" pitchFamily="49" charset="0"/>
              </a:rPr>
              <a:t>lo</a:t>
            </a:r>
            <a:r>
              <a:rPr lang="en-US" dirty="0"/>
              <a:t> to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2"/>
            <a:r>
              <a:rPr lang="en-US" dirty="0"/>
              <a:t>Sort from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r>
              <a:rPr lang="en-US" dirty="0"/>
              <a:t> to </a:t>
            </a:r>
            <a:r>
              <a:rPr lang="en-US" b="1" dirty="0">
                <a:latin typeface="Courier New" pitchFamily="49" charset="0"/>
                <a:cs typeface="Courier New" pitchFamily="49" charset="0"/>
              </a:rPr>
              <a:t>hi</a:t>
            </a:r>
          </a:p>
          <a:p>
            <a:pPr lvl="2"/>
            <a:r>
              <a:rPr lang="en-US" dirty="0"/>
              <a:t>Merge the two halves together</a:t>
            </a:r>
          </a:p>
          <a:p>
            <a:pPr lvl="1"/>
            <a:endParaRPr lang="en-US" sz="1000" dirty="0"/>
          </a:p>
          <a:p>
            <a:r>
              <a:rPr lang="en-US" dirty="0"/>
              <a:t>Merging takes two sorted parts and sorts everything</a:t>
            </a:r>
          </a:p>
          <a:p>
            <a:pPr lvl="1"/>
            <a:r>
              <a:rPr lang="en-US" i="1" dirty="0"/>
              <a:t>O</a:t>
            </a:r>
            <a:r>
              <a:rPr lang="en-US" dirty="0"/>
              <a:t>(</a:t>
            </a:r>
            <a:r>
              <a:rPr lang="en-US" i="1" dirty="0"/>
              <a:t>n</a:t>
            </a:r>
            <a:r>
              <a:rPr lang="en-US" dirty="0"/>
              <a:t>) but requires auxiliary space…</a:t>
            </a:r>
          </a:p>
        </p:txBody>
      </p:sp>
      <p:sp>
        <p:nvSpPr>
          <p:cNvPr id="4" name="Date Placeholder 3"/>
          <p:cNvSpPr>
            <a:spLocks noGrp="1"/>
          </p:cNvSpPr>
          <p:nvPr>
            <p:ph type="dt" sz="half" idx="10"/>
          </p:nvPr>
        </p:nvSpPr>
        <p:spPr/>
        <p:txBody>
          <a:bodyPr/>
          <a:lstStyle/>
          <a:p>
            <a:fld id="{7EDBE655-51DA-4391-A14D-941A6174E6DE}"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28</a:t>
            </a:fld>
            <a:endParaRPr lang="en-US"/>
          </a:p>
        </p:txBody>
      </p:sp>
      <p:sp>
        <p:nvSpPr>
          <p:cNvPr id="7" name="Line 4"/>
          <p:cNvSpPr>
            <a:spLocks noChangeShapeType="1"/>
          </p:cNvSpPr>
          <p:nvPr>
            <p:custDataLst>
              <p:tags r:id="rId1"/>
            </p:custDataLst>
          </p:nvPr>
        </p:nvSpPr>
        <p:spPr bwMode="auto">
          <a:xfrm flipH="1" flipV="1">
            <a:off x="4343400" y="2057400"/>
            <a:ext cx="838200" cy="685800"/>
          </a:xfrm>
          <a:prstGeom prst="line">
            <a:avLst/>
          </a:prstGeom>
          <a:noFill/>
          <a:ln w="38100">
            <a:solidFill>
              <a:srgbClr val="FF0000"/>
            </a:solidFill>
            <a:round/>
            <a:headEnd/>
            <a:tailEnd type="triangle" w="med" len="med"/>
          </a:ln>
        </p:spPr>
        <p:txBody>
          <a:bodyPr wrap="none" anchor="ctr"/>
          <a:lstStyle/>
          <a:p>
            <a:endParaRPr lang="en-US"/>
          </a:p>
        </p:txBody>
      </p:sp>
      <p:sp>
        <p:nvSpPr>
          <p:cNvPr id="8" name="Rectangle 5"/>
          <p:cNvSpPr>
            <a:spLocks noChangeArrowheads="1"/>
          </p:cNvSpPr>
          <p:nvPr>
            <p:custDataLst>
              <p:tags r:id="rId2"/>
            </p:custDataLst>
          </p:nvPr>
        </p:nvSpPr>
        <p:spPr bwMode="auto">
          <a:xfrm>
            <a:off x="2209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9" name="Rectangle 6"/>
          <p:cNvSpPr>
            <a:spLocks noChangeArrowheads="1"/>
          </p:cNvSpPr>
          <p:nvPr>
            <p:custDataLst>
              <p:tags r:id="rId3"/>
            </p:custDataLst>
          </p:nvPr>
        </p:nvSpPr>
        <p:spPr bwMode="auto">
          <a:xfrm>
            <a:off x="2743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10" name="Rectangle 7"/>
          <p:cNvSpPr>
            <a:spLocks noChangeArrowheads="1"/>
          </p:cNvSpPr>
          <p:nvPr>
            <p:custDataLst>
              <p:tags r:id="rId4"/>
            </p:custDataLst>
          </p:nvPr>
        </p:nvSpPr>
        <p:spPr bwMode="auto">
          <a:xfrm>
            <a:off x="3276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1" name="Rectangle 8"/>
          <p:cNvSpPr>
            <a:spLocks noChangeArrowheads="1"/>
          </p:cNvSpPr>
          <p:nvPr>
            <p:custDataLst>
              <p:tags r:id="rId5"/>
            </p:custDataLst>
          </p:nvPr>
        </p:nvSpPr>
        <p:spPr bwMode="auto">
          <a:xfrm>
            <a:off x="38100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2" name="Rectangle 9"/>
          <p:cNvSpPr>
            <a:spLocks noChangeArrowheads="1"/>
          </p:cNvSpPr>
          <p:nvPr>
            <p:custDataLst>
              <p:tags r:id="rId6"/>
            </p:custDataLst>
          </p:nvPr>
        </p:nvSpPr>
        <p:spPr bwMode="auto">
          <a:xfrm>
            <a:off x="43434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3" name="Rectangle 10"/>
          <p:cNvSpPr>
            <a:spLocks noChangeArrowheads="1"/>
          </p:cNvSpPr>
          <p:nvPr>
            <p:custDataLst>
              <p:tags r:id="rId7"/>
            </p:custDataLst>
          </p:nvPr>
        </p:nvSpPr>
        <p:spPr bwMode="auto">
          <a:xfrm>
            <a:off x="4876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4" name="Rectangle 11"/>
          <p:cNvSpPr>
            <a:spLocks noChangeArrowheads="1"/>
          </p:cNvSpPr>
          <p:nvPr>
            <p:custDataLst>
              <p:tags r:id="rId8"/>
            </p:custDataLst>
          </p:nvPr>
        </p:nvSpPr>
        <p:spPr bwMode="auto">
          <a:xfrm>
            <a:off x="5410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5" name="Rectangle 12"/>
          <p:cNvSpPr>
            <a:spLocks noChangeArrowheads="1"/>
          </p:cNvSpPr>
          <p:nvPr>
            <p:custDataLst>
              <p:tags r:id="rId9"/>
            </p:custDataLst>
          </p:nvPr>
        </p:nvSpPr>
        <p:spPr bwMode="auto">
          <a:xfrm>
            <a:off x="5943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6" name="Line 13"/>
          <p:cNvSpPr>
            <a:spLocks noChangeShapeType="1"/>
          </p:cNvSpPr>
          <p:nvPr>
            <p:custDataLst>
              <p:tags r:id="rId10"/>
            </p:custDataLst>
          </p:nvPr>
        </p:nvSpPr>
        <p:spPr bwMode="auto">
          <a:xfrm>
            <a:off x="4343400" y="1219200"/>
            <a:ext cx="0" cy="1143000"/>
          </a:xfrm>
          <a:prstGeom prst="line">
            <a:avLst/>
          </a:prstGeom>
          <a:noFill/>
          <a:ln w="28575">
            <a:solidFill>
              <a:srgbClr val="FF0000"/>
            </a:solidFill>
            <a:round/>
            <a:headEnd/>
            <a:tailEnd/>
          </a:ln>
        </p:spPr>
        <p:txBody>
          <a:bodyPr wrap="none" anchor="ctr"/>
          <a:lstStyle/>
          <a:p>
            <a:endParaRPr lang="en-US"/>
          </a:p>
        </p:txBody>
      </p:sp>
    </p:spTree>
    <p:extLst>
      <p:ext uri="{BB962C8B-B14F-4D97-AF65-F5344CB8AC3E}">
        <p14:creationId xmlns:p14="http://schemas.microsoft.com/office/powerpoint/2010/main" val="24268712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0C7A2C7-201A-4E64-BED4-E2B510229B3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29</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14"/>
          <p:cNvSpPr>
            <a:spLocks noChangeShapeType="1"/>
          </p:cNvSpPr>
          <p:nvPr>
            <p:custDataLst>
              <p:tags r:id="rId19"/>
            </p:custDataLst>
          </p:nvPr>
        </p:nvSpPr>
        <p:spPr bwMode="auto">
          <a:xfrm flipV="1">
            <a:off x="51054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dirty="0">
              <a:latin typeface="Times New Roman" pitchFamily="18" charset="0"/>
            </a:endParaRP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4" name="Line 24"/>
          <p:cNvSpPr>
            <a:spLocks noChangeShapeType="1"/>
          </p:cNvSpPr>
          <p:nvPr>
            <p:custDataLst>
              <p:tags r:id="rId28"/>
            </p:custDataLst>
          </p:nvPr>
        </p:nvSpPr>
        <p:spPr bwMode="auto">
          <a:xfrm flipV="1">
            <a:off x="304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4937750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reasons to sort</a:t>
            </a:r>
          </a:p>
        </p:txBody>
      </p:sp>
      <p:sp>
        <p:nvSpPr>
          <p:cNvPr id="3" name="Content Placeholder 2"/>
          <p:cNvSpPr>
            <a:spLocks noGrp="1"/>
          </p:cNvSpPr>
          <p:nvPr>
            <p:ph idx="1"/>
          </p:nvPr>
        </p:nvSpPr>
        <p:spPr/>
        <p:txBody>
          <a:bodyPr/>
          <a:lstStyle/>
          <a:p>
            <a:pPr>
              <a:buNone/>
            </a:pPr>
            <a:r>
              <a:rPr lang="en-US" dirty="0"/>
              <a:t>General technique in computing: </a:t>
            </a:r>
          </a:p>
          <a:p>
            <a:pPr>
              <a:buNone/>
            </a:pPr>
            <a:r>
              <a:rPr lang="en-US" i="1" dirty="0"/>
              <a:t>	Preprocess data to make subsequent operations faster</a:t>
            </a:r>
          </a:p>
          <a:p>
            <a:pPr>
              <a:buNone/>
            </a:pPr>
            <a:endParaRPr lang="en-US" i="1" dirty="0"/>
          </a:p>
          <a:p>
            <a:pPr>
              <a:buNone/>
            </a:pPr>
            <a:r>
              <a:rPr lang="en-US" dirty="0"/>
              <a:t>Example: Sort the data so that you can</a:t>
            </a:r>
          </a:p>
          <a:p>
            <a:pPr lvl="1"/>
            <a:r>
              <a:rPr lang="en-US" dirty="0"/>
              <a:t>Find the </a:t>
            </a:r>
            <a:r>
              <a:rPr lang="en-US" b="1" dirty="0" err="1">
                <a:latin typeface="Courier New" pitchFamily="49" charset="0"/>
                <a:cs typeface="Courier New" pitchFamily="49" charset="0"/>
              </a:rPr>
              <a:t>k</a:t>
            </a:r>
            <a:r>
              <a:rPr lang="en-US" baseline="30000" dirty="0" err="1"/>
              <a:t>th</a:t>
            </a:r>
            <a:r>
              <a:rPr lang="en-US" dirty="0"/>
              <a:t> largest in constant time for any </a:t>
            </a:r>
            <a:r>
              <a:rPr lang="en-US" b="1" dirty="0">
                <a:latin typeface="Courier New" pitchFamily="49" charset="0"/>
                <a:cs typeface="Courier New" pitchFamily="49" charset="0"/>
              </a:rPr>
              <a:t>k</a:t>
            </a:r>
          </a:p>
          <a:p>
            <a:pPr lvl="1"/>
            <a:r>
              <a:rPr lang="en-US" dirty="0"/>
              <a:t>Perform binary search to find an element in logarithmic time</a:t>
            </a:r>
          </a:p>
          <a:p>
            <a:pPr lvl="1"/>
            <a:endParaRPr lang="en-US" dirty="0"/>
          </a:p>
          <a:p>
            <a:pPr>
              <a:buNone/>
            </a:pPr>
            <a:r>
              <a:rPr lang="en-US" dirty="0"/>
              <a:t>Whether the performance of the preprocessing matters depends on</a:t>
            </a:r>
          </a:p>
          <a:p>
            <a:pPr lvl="1"/>
            <a:r>
              <a:rPr lang="en-US" dirty="0"/>
              <a:t>How often the data will change</a:t>
            </a:r>
          </a:p>
          <a:p>
            <a:pPr lvl="1"/>
            <a:r>
              <a:rPr lang="en-US" dirty="0"/>
              <a:t>How much data there is</a:t>
            </a:r>
          </a:p>
        </p:txBody>
      </p:sp>
      <p:sp>
        <p:nvSpPr>
          <p:cNvPr id="4" name="Date Placeholder 3"/>
          <p:cNvSpPr>
            <a:spLocks noGrp="1"/>
          </p:cNvSpPr>
          <p:nvPr>
            <p:ph type="dt" sz="half" idx="10"/>
          </p:nvPr>
        </p:nvSpPr>
        <p:spPr/>
        <p:txBody>
          <a:bodyPr/>
          <a:lstStyle/>
          <a:p>
            <a:fld id="{A50E1649-8DF2-4B73-945E-7C6F68134C7A}"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D16AD20-3BC1-43DD-B6E9-F777F0D4163D}"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30</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35814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7545654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1CBF136-68F9-48F3-817D-6FDD19951618}"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31</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114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9333507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39E49B9-BB34-40C0-BEE5-990DC711EEEA}"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32</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6482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8733686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67E2CC20-C1E9-4C35-9D13-DC27CC74051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33</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257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10367901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0948C42-E339-49CF-8D35-6E90CADC5E29}"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34</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705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715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8767440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72BDC11B-07A1-4E32-BAA2-9FC3ED5E746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35</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3246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4618406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1542070B-33D5-4455-980A-B8282320F69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36</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572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85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00479630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A18D9290-2FDD-4DE1-9CA7-46C6AD98E629}"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37</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6237668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434BED1-3AFE-4563-96FA-29A7F0051AB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38</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
        <p:nvSpPr>
          <p:cNvPr id="46" name="Rectangle 15"/>
          <p:cNvSpPr>
            <a:spLocks noChangeArrowheads="1"/>
          </p:cNvSpPr>
          <p:nvPr>
            <p:custDataLst>
              <p:tags r:id="rId29"/>
            </p:custDataLst>
          </p:nvPr>
        </p:nvSpPr>
        <p:spPr bwMode="auto">
          <a:xfrm>
            <a:off x="3048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47" name="Rectangle 16"/>
          <p:cNvSpPr>
            <a:spLocks noChangeArrowheads="1"/>
          </p:cNvSpPr>
          <p:nvPr>
            <p:custDataLst>
              <p:tags r:id="rId30"/>
            </p:custDataLst>
          </p:nvPr>
        </p:nvSpPr>
        <p:spPr bwMode="auto">
          <a:xfrm>
            <a:off x="3581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48" name="Rectangle 17"/>
          <p:cNvSpPr>
            <a:spLocks noChangeArrowheads="1"/>
          </p:cNvSpPr>
          <p:nvPr>
            <p:custDataLst>
              <p:tags r:id="rId31"/>
            </p:custDataLst>
          </p:nvPr>
        </p:nvSpPr>
        <p:spPr bwMode="auto">
          <a:xfrm>
            <a:off x="4114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49" name="Rectangle 18"/>
          <p:cNvSpPr>
            <a:spLocks noChangeArrowheads="1"/>
          </p:cNvSpPr>
          <p:nvPr>
            <p:custDataLst>
              <p:tags r:id="rId32"/>
            </p:custDataLst>
          </p:nvPr>
        </p:nvSpPr>
        <p:spPr bwMode="auto">
          <a:xfrm>
            <a:off x="46482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50" name="Rectangle 19"/>
          <p:cNvSpPr>
            <a:spLocks noChangeArrowheads="1"/>
          </p:cNvSpPr>
          <p:nvPr>
            <p:custDataLst>
              <p:tags r:id="rId33"/>
            </p:custDataLst>
          </p:nvPr>
        </p:nvSpPr>
        <p:spPr bwMode="auto">
          <a:xfrm>
            <a:off x="51816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51" name="Rectangle 20"/>
          <p:cNvSpPr>
            <a:spLocks noChangeArrowheads="1"/>
          </p:cNvSpPr>
          <p:nvPr>
            <p:custDataLst>
              <p:tags r:id="rId34"/>
            </p:custDataLst>
          </p:nvPr>
        </p:nvSpPr>
        <p:spPr bwMode="auto">
          <a:xfrm>
            <a:off x="5715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52" name="Rectangle 21"/>
          <p:cNvSpPr>
            <a:spLocks noChangeArrowheads="1"/>
          </p:cNvSpPr>
          <p:nvPr>
            <p:custDataLst>
              <p:tags r:id="rId35"/>
            </p:custDataLst>
          </p:nvPr>
        </p:nvSpPr>
        <p:spPr bwMode="auto">
          <a:xfrm>
            <a:off x="6248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Rectangle 22"/>
          <p:cNvSpPr>
            <a:spLocks noChangeArrowheads="1"/>
          </p:cNvSpPr>
          <p:nvPr>
            <p:custDataLst>
              <p:tags r:id="rId36"/>
            </p:custDataLst>
          </p:nvPr>
        </p:nvSpPr>
        <p:spPr bwMode="auto">
          <a:xfrm>
            <a:off x="6781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Tree>
    <p:extLst>
      <p:ext uri="{BB962C8B-B14F-4D97-AF65-F5344CB8AC3E}">
        <p14:creationId xmlns:p14="http://schemas.microsoft.com/office/powerpoint/2010/main" val="25789886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DE7F3CD4-B959-48F5-B259-584AF4297065}"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39</a:t>
            </a:fld>
            <a:endParaRPr lang="en-US"/>
          </a:p>
        </p:txBody>
      </p:sp>
      <p:sp>
        <p:nvSpPr>
          <p:cNvPr id="7" name="Text Box 3"/>
          <p:cNvSpPr txBox="1">
            <a:spLocks noChangeArrowheads="1"/>
          </p:cNvSpPr>
          <p:nvPr>
            <p:custDataLst>
              <p:tags r:id="rId1"/>
            </p:custDataLst>
          </p:nvPr>
        </p:nvSpPr>
        <p:spPr bwMode="auto">
          <a:xfrm>
            <a:off x="2746375"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8  2   9   4</a:t>
            </a:r>
          </a:p>
        </p:txBody>
      </p:sp>
      <p:sp>
        <p:nvSpPr>
          <p:cNvPr id="8" name="Text Box 4"/>
          <p:cNvSpPr txBox="1">
            <a:spLocks noChangeArrowheads="1"/>
          </p:cNvSpPr>
          <p:nvPr>
            <p:custDataLst>
              <p:tags r:id="rId2"/>
            </p:custDataLst>
          </p:nvPr>
        </p:nvSpPr>
        <p:spPr bwMode="auto">
          <a:xfrm>
            <a:off x="6107113" y="2190750"/>
            <a:ext cx="1274708" cy="400110"/>
          </a:xfrm>
          <a:prstGeom prst="rect">
            <a:avLst/>
          </a:prstGeom>
          <a:noFill/>
          <a:ln w="12700">
            <a:noFill/>
            <a:miter lim="800000"/>
            <a:headEnd/>
            <a:tailEnd/>
          </a:ln>
        </p:spPr>
        <p:txBody>
          <a:bodyPr wrap="none">
            <a:spAutoFit/>
          </a:bodyPr>
          <a:lstStyle/>
          <a:p>
            <a:r>
              <a:rPr lang="en-US" sz="2000" u="sng">
                <a:latin typeface="Times New Roman" pitchFamily="18" charset="0"/>
              </a:rPr>
              <a:t>5   3   1   6</a:t>
            </a:r>
          </a:p>
        </p:txBody>
      </p:sp>
      <p:sp>
        <p:nvSpPr>
          <p:cNvPr id="9" name="Text Box 5"/>
          <p:cNvSpPr txBox="1">
            <a:spLocks noChangeArrowheads="1"/>
          </p:cNvSpPr>
          <p:nvPr>
            <p:custDataLst>
              <p:tags r:id="rId3"/>
            </p:custDataLst>
          </p:nvPr>
        </p:nvSpPr>
        <p:spPr bwMode="auto">
          <a:xfrm>
            <a:off x="2109693" y="2795588"/>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8   2</a:t>
            </a:r>
          </a:p>
        </p:txBody>
      </p:sp>
      <p:sp>
        <p:nvSpPr>
          <p:cNvPr id="10" name="Text Box 6"/>
          <p:cNvSpPr txBox="1">
            <a:spLocks noChangeArrowheads="1"/>
          </p:cNvSpPr>
          <p:nvPr>
            <p:custDataLst>
              <p:tags r:id="rId4"/>
            </p:custDataLst>
          </p:nvPr>
        </p:nvSpPr>
        <p:spPr bwMode="auto">
          <a:xfrm>
            <a:off x="7675563" y="2786063"/>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1   6</a:t>
            </a:r>
          </a:p>
        </p:txBody>
      </p:sp>
      <p:sp>
        <p:nvSpPr>
          <p:cNvPr id="11" name="Text Box 7"/>
          <p:cNvSpPr txBox="1">
            <a:spLocks noChangeArrowheads="1"/>
          </p:cNvSpPr>
          <p:nvPr>
            <p:custDataLst>
              <p:tags r:id="rId5"/>
            </p:custDataLst>
          </p:nvPr>
        </p:nvSpPr>
        <p:spPr bwMode="auto">
          <a:xfrm>
            <a:off x="3676650" y="278447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9   4</a:t>
            </a:r>
          </a:p>
        </p:txBody>
      </p:sp>
      <p:sp>
        <p:nvSpPr>
          <p:cNvPr id="12" name="Text Box 8"/>
          <p:cNvSpPr txBox="1">
            <a:spLocks noChangeArrowheads="1"/>
          </p:cNvSpPr>
          <p:nvPr>
            <p:custDataLst>
              <p:tags r:id="rId6"/>
            </p:custDataLst>
          </p:nvPr>
        </p:nvSpPr>
        <p:spPr bwMode="auto">
          <a:xfrm>
            <a:off x="5916613" y="280352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5   3</a:t>
            </a:r>
          </a:p>
        </p:txBody>
      </p:sp>
      <p:sp>
        <p:nvSpPr>
          <p:cNvPr id="13" name="Text Box 9"/>
          <p:cNvSpPr txBox="1">
            <a:spLocks noChangeArrowheads="1"/>
          </p:cNvSpPr>
          <p:nvPr>
            <p:custDataLst>
              <p:tags r:id="rId7"/>
            </p:custDataLst>
          </p:nvPr>
        </p:nvSpPr>
        <p:spPr bwMode="auto">
          <a:xfrm>
            <a:off x="1766888" y="3432175"/>
            <a:ext cx="1046162" cy="400110"/>
          </a:xfrm>
          <a:prstGeom prst="rect">
            <a:avLst/>
          </a:prstGeom>
          <a:noFill/>
          <a:ln w="12700">
            <a:noFill/>
            <a:miter lim="800000"/>
            <a:headEnd/>
            <a:tailEnd/>
          </a:ln>
        </p:spPr>
        <p:txBody>
          <a:bodyPr>
            <a:spAutoFit/>
          </a:bodyPr>
          <a:lstStyle/>
          <a:p>
            <a:r>
              <a:rPr lang="en-US" sz="2000" u="sng" dirty="0">
                <a:latin typeface="Times New Roman" pitchFamily="18" charset="0"/>
              </a:rPr>
              <a:t>8</a:t>
            </a:r>
            <a:r>
              <a:rPr lang="en-US" sz="2000" dirty="0">
                <a:latin typeface="Times New Roman" pitchFamily="18" charset="0"/>
              </a:rPr>
              <a:t>        </a:t>
            </a:r>
            <a:r>
              <a:rPr lang="en-US" sz="2000" u="sng" dirty="0">
                <a:latin typeface="Times New Roman" pitchFamily="18" charset="0"/>
              </a:rPr>
              <a:t>2</a:t>
            </a:r>
          </a:p>
        </p:txBody>
      </p:sp>
      <p:sp>
        <p:nvSpPr>
          <p:cNvPr id="14" name="Text Box 10"/>
          <p:cNvSpPr txBox="1">
            <a:spLocks noChangeArrowheads="1"/>
          </p:cNvSpPr>
          <p:nvPr>
            <p:custDataLst>
              <p:tags r:id="rId8"/>
            </p:custDataLst>
          </p:nvPr>
        </p:nvSpPr>
        <p:spPr bwMode="auto">
          <a:xfrm>
            <a:off x="1663700" y="4076700"/>
            <a:ext cx="122555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2   8</a:t>
            </a:r>
          </a:p>
        </p:txBody>
      </p:sp>
      <p:sp>
        <p:nvSpPr>
          <p:cNvPr id="15" name="Text Box 11"/>
          <p:cNvSpPr txBox="1">
            <a:spLocks noChangeArrowheads="1"/>
          </p:cNvSpPr>
          <p:nvPr>
            <p:custDataLst>
              <p:tags r:id="rId9"/>
            </p:custDataLst>
          </p:nvPr>
        </p:nvSpPr>
        <p:spPr bwMode="auto">
          <a:xfrm>
            <a:off x="1797050" y="47752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2   4   8   9</a:t>
            </a:r>
          </a:p>
        </p:txBody>
      </p:sp>
      <p:sp>
        <p:nvSpPr>
          <p:cNvPr id="16" name="Text Box 12"/>
          <p:cNvSpPr txBox="1">
            <a:spLocks noChangeArrowheads="1"/>
          </p:cNvSpPr>
          <p:nvPr>
            <p:custDataLst>
              <p:tags r:id="rId10"/>
            </p:custDataLst>
          </p:nvPr>
        </p:nvSpPr>
        <p:spPr bwMode="auto">
          <a:xfrm>
            <a:off x="3213100"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1   2   3   4   5   6   8   9</a:t>
            </a:r>
          </a:p>
        </p:txBody>
      </p:sp>
      <p:sp>
        <p:nvSpPr>
          <p:cNvPr id="17" name="Line 13"/>
          <p:cNvSpPr>
            <a:spLocks noChangeShapeType="1"/>
          </p:cNvSpPr>
          <p:nvPr>
            <p:custDataLst>
              <p:tags r:id="rId11"/>
            </p:custDataLst>
          </p:nvPr>
        </p:nvSpPr>
        <p:spPr bwMode="auto">
          <a:xfrm flipH="1">
            <a:off x="4578350"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656263"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790824" y="2514600"/>
            <a:ext cx="409575" cy="327025"/>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581401" y="2514600"/>
            <a:ext cx="228600" cy="3048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477000" y="2590800"/>
            <a:ext cx="228600" cy="2714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21550"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030413" y="3262313"/>
            <a:ext cx="215900" cy="227012"/>
          </a:xfrm>
          <a:prstGeom prst="line">
            <a:avLst/>
          </a:prstGeom>
          <a:noFill/>
          <a:ln w="12700">
            <a:solidFill>
              <a:schemeClr val="tx1"/>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359025"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1"/>
          <p:cNvSpPr>
            <a:spLocks noChangeShapeType="1"/>
          </p:cNvSpPr>
          <p:nvPr>
            <p:custDataLst>
              <p:tags r:id="rId19"/>
            </p:custDataLst>
          </p:nvPr>
        </p:nvSpPr>
        <p:spPr bwMode="auto">
          <a:xfrm flipH="1">
            <a:off x="3889375" y="3294063"/>
            <a:ext cx="195263" cy="184150"/>
          </a:xfrm>
          <a:prstGeom prst="line">
            <a:avLst/>
          </a:prstGeom>
          <a:noFill/>
          <a:ln w="12700">
            <a:solidFill>
              <a:schemeClr val="tx1"/>
            </a:solidFill>
            <a:round/>
            <a:headEnd/>
            <a:tailEnd type="triangle" w="med" len="med"/>
          </a:ln>
        </p:spPr>
        <p:txBody>
          <a:bodyPr/>
          <a:lstStyle/>
          <a:p>
            <a:endParaRPr lang="en-US" sz="2000"/>
          </a:p>
        </p:txBody>
      </p:sp>
      <p:sp>
        <p:nvSpPr>
          <p:cNvPr id="26" name="Line 22"/>
          <p:cNvSpPr>
            <a:spLocks noChangeShapeType="1"/>
          </p:cNvSpPr>
          <p:nvPr>
            <p:custDataLst>
              <p:tags r:id="rId20"/>
            </p:custDataLst>
          </p:nvPr>
        </p:nvSpPr>
        <p:spPr bwMode="auto">
          <a:xfrm>
            <a:off x="4167188" y="3262313"/>
            <a:ext cx="236537" cy="206375"/>
          </a:xfrm>
          <a:prstGeom prst="line">
            <a:avLst/>
          </a:prstGeom>
          <a:noFill/>
          <a:ln w="12700">
            <a:solidFill>
              <a:schemeClr val="tx1"/>
            </a:solidFill>
            <a:round/>
            <a:headEnd/>
            <a:tailEnd type="triangle" w="med" len="med"/>
          </a:ln>
        </p:spPr>
        <p:txBody>
          <a:bodyPr/>
          <a:lstStyle/>
          <a:p>
            <a:endParaRPr lang="en-US" sz="2000"/>
          </a:p>
        </p:txBody>
      </p:sp>
      <p:sp>
        <p:nvSpPr>
          <p:cNvPr id="27" name="Line 23"/>
          <p:cNvSpPr>
            <a:spLocks noChangeShapeType="1"/>
          </p:cNvSpPr>
          <p:nvPr>
            <p:custDataLst>
              <p:tags r:id="rId21"/>
            </p:custDataLst>
          </p:nvPr>
        </p:nvSpPr>
        <p:spPr bwMode="auto">
          <a:xfrm flipH="1">
            <a:off x="6046788" y="3294063"/>
            <a:ext cx="195262" cy="163512"/>
          </a:xfrm>
          <a:prstGeom prst="line">
            <a:avLst/>
          </a:prstGeom>
          <a:noFill/>
          <a:ln w="12700">
            <a:solidFill>
              <a:schemeClr val="tx1"/>
            </a:solidFill>
            <a:round/>
            <a:headEnd/>
            <a:tailEnd type="triangle" w="med" len="med"/>
          </a:ln>
        </p:spPr>
        <p:txBody>
          <a:bodyPr/>
          <a:lstStyle/>
          <a:p>
            <a:endParaRPr lang="en-US" sz="2000"/>
          </a:p>
        </p:txBody>
      </p:sp>
      <p:sp>
        <p:nvSpPr>
          <p:cNvPr id="28" name="Line 24"/>
          <p:cNvSpPr>
            <a:spLocks noChangeShapeType="1"/>
          </p:cNvSpPr>
          <p:nvPr>
            <p:custDataLst>
              <p:tags r:id="rId22"/>
            </p:custDataLst>
          </p:nvPr>
        </p:nvSpPr>
        <p:spPr bwMode="auto">
          <a:xfrm>
            <a:off x="6324600" y="3282950"/>
            <a:ext cx="123825" cy="153988"/>
          </a:xfrm>
          <a:prstGeom prst="line">
            <a:avLst/>
          </a:prstGeom>
          <a:noFill/>
          <a:ln w="12700">
            <a:solidFill>
              <a:schemeClr val="tx1"/>
            </a:solidFill>
            <a:round/>
            <a:headEnd/>
            <a:tailEnd type="triangle" w="med" len="med"/>
          </a:ln>
        </p:spPr>
        <p:txBody>
          <a:bodyPr/>
          <a:lstStyle/>
          <a:p>
            <a:endParaRPr lang="en-US" sz="2000"/>
          </a:p>
        </p:txBody>
      </p:sp>
      <p:sp>
        <p:nvSpPr>
          <p:cNvPr id="29" name="Line 25"/>
          <p:cNvSpPr>
            <a:spLocks noChangeShapeType="1"/>
          </p:cNvSpPr>
          <p:nvPr>
            <p:custDataLst>
              <p:tags r:id="rId23"/>
            </p:custDataLst>
          </p:nvPr>
        </p:nvSpPr>
        <p:spPr bwMode="auto">
          <a:xfrm flipH="1">
            <a:off x="7762875" y="3303588"/>
            <a:ext cx="298450" cy="227012"/>
          </a:xfrm>
          <a:prstGeom prst="line">
            <a:avLst/>
          </a:prstGeom>
          <a:noFill/>
          <a:ln w="12700">
            <a:solidFill>
              <a:schemeClr val="tx1"/>
            </a:solidFill>
            <a:round/>
            <a:headEnd/>
            <a:tailEnd type="triangle" w="med" len="med"/>
          </a:ln>
        </p:spPr>
        <p:txBody>
          <a:bodyPr/>
          <a:lstStyle/>
          <a:p>
            <a:endParaRPr lang="en-US" sz="2000"/>
          </a:p>
        </p:txBody>
      </p:sp>
      <p:sp>
        <p:nvSpPr>
          <p:cNvPr id="30" name="Line 26"/>
          <p:cNvSpPr>
            <a:spLocks noChangeShapeType="1"/>
          </p:cNvSpPr>
          <p:nvPr>
            <p:custDataLst>
              <p:tags r:id="rId24"/>
            </p:custDataLst>
          </p:nvPr>
        </p:nvSpPr>
        <p:spPr bwMode="auto">
          <a:xfrm>
            <a:off x="8153400" y="3303588"/>
            <a:ext cx="174625" cy="185737"/>
          </a:xfrm>
          <a:prstGeom prst="line">
            <a:avLst/>
          </a:prstGeom>
          <a:noFill/>
          <a:ln w="12700">
            <a:solidFill>
              <a:schemeClr val="tx1"/>
            </a:solidFill>
            <a:round/>
            <a:headEnd/>
            <a:tailEnd type="triangle" w="med" len="med"/>
          </a:ln>
        </p:spPr>
        <p:txBody>
          <a:bodyPr/>
          <a:lstStyle/>
          <a:p>
            <a:endParaRPr lang="en-US" sz="2000"/>
          </a:p>
        </p:txBody>
      </p:sp>
      <p:sp>
        <p:nvSpPr>
          <p:cNvPr id="31" name="Line 27"/>
          <p:cNvSpPr>
            <a:spLocks noChangeShapeType="1"/>
          </p:cNvSpPr>
          <p:nvPr>
            <p:custDataLst>
              <p:tags r:id="rId25"/>
            </p:custDataLst>
          </p:nvPr>
        </p:nvSpPr>
        <p:spPr bwMode="auto">
          <a:xfrm>
            <a:off x="1906588" y="3859213"/>
            <a:ext cx="349250" cy="266700"/>
          </a:xfrm>
          <a:prstGeom prst="line">
            <a:avLst/>
          </a:prstGeom>
          <a:noFill/>
          <a:ln w="12700">
            <a:solidFill>
              <a:schemeClr val="tx1"/>
            </a:solidFill>
            <a:round/>
            <a:headEnd/>
            <a:tailEnd type="triangle" w="med" len="med"/>
          </a:ln>
        </p:spPr>
        <p:txBody>
          <a:bodyPr/>
          <a:lstStyle/>
          <a:p>
            <a:endParaRPr lang="en-US" sz="2000"/>
          </a:p>
        </p:txBody>
      </p:sp>
      <p:sp>
        <p:nvSpPr>
          <p:cNvPr id="32" name="Line 28"/>
          <p:cNvSpPr>
            <a:spLocks noChangeShapeType="1"/>
          </p:cNvSpPr>
          <p:nvPr>
            <p:custDataLst>
              <p:tags r:id="rId26"/>
            </p:custDataLst>
          </p:nvPr>
        </p:nvSpPr>
        <p:spPr bwMode="auto">
          <a:xfrm flipH="1">
            <a:off x="2276475"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33" name="Line 29"/>
          <p:cNvSpPr>
            <a:spLocks noChangeShapeType="1"/>
          </p:cNvSpPr>
          <p:nvPr>
            <p:custDataLst>
              <p:tags r:id="rId27"/>
            </p:custDataLst>
          </p:nvPr>
        </p:nvSpPr>
        <p:spPr bwMode="auto">
          <a:xfrm>
            <a:off x="3754438" y="3857625"/>
            <a:ext cx="349250" cy="266700"/>
          </a:xfrm>
          <a:prstGeom prst="line">
            <a:avLst/>
          </a:prstGeom>
          <a:noFill/>
          <a:ln w="12700">
            <a:solidFill>
              <a:schemeClr val="tx1"/>
            </a:solidFill>
            <a:round/>
            <a:headEnd/>
            <a:tailEnd type="triangle" w="med" len="med"/>
          </a:ln>
        </p:spPr>
        <p:txBody>
          <a:bodyPr/>
          <a:lstStyle/>
          <a:p>
            <a:endParaRPr lang="en-US" sz="2000"/>
          </a:p>
        </p:txBody>
      </p:sp>
      <p:sp>
        <p:nvSpPr>
          <p:cNvPr id="34" name="Line 30"/>
          <p:cNvSpPr>
            <a:spLocks noChangeShapeType="1"/>
          </p:cNvSpPr>
          <p:nvPr>
            <p:custDataLst>
              <p:tags r:id="rId28"/>
            </p:custDataLst>
          </p:nvPr>
        </p:nvSpPr>
        <p:spPr bwMode="auto">
          <a:xfrm flipH="1">
            <a:off x="4124325" y="3857625"/>
            <a:ext cx="174625" cy="266700"/>
          </a:xfrm>
          <a:prstGeom prst="line">
            <a:avLst/>
          </a:prstGeom>
          <a:noFill/>
          <a:ln w="12700">
            <a:solidFill>
              <a:schemeClr val="tx1"/>
            </a:solidFill>
            <a:round/>
            <a:headEnd/>
            <a:tailEnd type="triangle" w="med" len="med"/>
          </a:ln>
        </p:spPr>
        <p:txBody>
          <a:bodyPr/>
          <a:lstStyle/>
          <a:p>
            <a:endParaRPr lang="en-US" sz="2000"/>
          </a:p>
        </p:txBody>
      </p:sp>
      <p:sp>
        <p:nvSpPr>
          <p:cNvPr id="35" name="Line 31"/>
          <p:cNvSpPr>
            <a:spLocks noChangeShapeType="1"/>
          </p:cNvSpPr>
          <p:nvPr>
            <p:custDataLst>
              <p:tags r:id="rId29"/>
            </p:custDataLst>
          </p:nvPr>
        </p:nvSpPr>
        <p:spPr bwMode="auto">
          <a:xfrm>
            <a:off x="5942013" y="384810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6" name="Line 32"/>
          <p:cNvSpPr>
            <a:spLocks noChangeShapeType="1"/>
          </p:cNvSpPr>
          <p:nvPr>
            <p:custDataLst>
              <p:tags r:id="rId30"/>
            </p:custDataLst>
          </p:nvPr>
        </p:nvSpPr>
        <p:spPr bwMode="auto">
          <a:xfrm flipH="1">
            <a:off x="6311900" y="384810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7" name="Line 33"/>
          <p:cNvSpPr>
            <a:spLocks noChangeShapeType="1"/>
          </p:cNvSpPr>
          <p:nvPr>
            <p:custDataLst>
              <p:tags r:id="rId31"/>
            </p:custDataLst>
          </p:nvPr>
        </p:nvSpPr>
        <p:spPr bwMode="auto">
          <a:xfrm>
            <a:off x="7708900" y="386715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8" name="Line 34"/>
          <p:cNvSpPr>
            <a:spLocks noChangeShapeType="1"/>
          </p:cNvSpPr>
          <p:nvPr>
            <p:custDataLst>
              <p:tags r:id="rId32"/>
            </p:custDataLst>
          </p:nvPr>
        </p:nvSpPr>
        <p:spPr bwMode="auto">
          <a:xfrm flipH="1">
            <a:off x="8078788" y="386715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9" name="Line 35"/>
          <p:cNvSpPr>
            <a:spLocks noChangeShapeType="1"/>
          </p:cNvSpPr>
          <p:nvPr>
            <p:custDataLst>
              <p:tags r:id="rId33"/>
            </p:custDataLst>
          </p:nvPr>
        </p:nvSpPr>
        <p:spPr bwMode="auto">
          <a:xfrm>
            <a:off x="2379663" y="4516438"/>
            <a:ext cx="760412" cy="307975"/>
          </a:xfrm>
          <a:prstGeom prst="line">
            <a:avLst/>
          </a:prstGeom>
          <a:noFill/>
          <a:ln w="12700">
            <a:solidFill>
              <a:schemeClr val="tx1"/>
            </a:solidFill>
            <a:round/>
            <a:headEnd/>
            <a:tailEnd type="triangle" w="med" len="med"/>
          </a:ln>
        </p:spPr>
        <p:txBody>
          <a:bodyPr/>
          <a:lstStyle/>
          <a:p>
            <a:endParaRPr lang="en-US" sz="2000"/>
          </a:p>
        </p:txBody>
      </p:sp>
      <p:sp>
        <p:nvSpPr>
          <p:cNvPr id="40" name="Line 36"/>
          <p:cNvSpPr>
            <a:spLocks noChangeShapeType="1"/>
          </p:cNvSpPr>
          <p:nvPr>
            <p:custDataLst>
              <p:tags r:id="rId34"/>
            </p:custDataLst>
          </p:nvPr>
        </p:nvSpPr>
        <p:spPr bwMode="auto">
          <a:xfrm flipH="1">
            <a:off x="3170238" y="45069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1" name="Line 37"/>
          <p:cNvSpPr>
            <a:spLocks noChangeShapeType="1"/>
          </p:cNvSpPr>
          <p:nvPr>
            <p:custDataLst>
              <p:tags r:id="rId35"/>
            </p:custDataLst>
          </p:nvPr>
        </p:nvSpPr>
        <p:spPr bwMode="auto">
          <a:xfrm>
            <a:off x="6261100" y="4503738"/>
            <a:ext cx="760413" cy="307975"/>
          </a:xfrm>
          <a:prstGeom prst="line">
            <a:avLst/>
          </a:prstGeom>
          <a:noFill/>
          <a:ln w="12700">
            <a:solidFill>
              <a:schemeClr val="tx1"/>
            </a:solidFill>
            <a:round/>
            <a:headEnd/>
            <a:tailEnd type="triangle" w="med" len="med"/>
          </a:ln>
        </p:spPr>
        <p:txBody>
          <a:bodyPr/>
          <a:lstStyle/>
          <a:p>
            <a:endParaRPr lang="en-US" sz="2000"/>
          </a:p>
        </p:txBody>
      </p:sp>
      <p:sp>
        <p:nvSpPr>
          <p:cNvPr id="42" name="Line 38"/>
          <p:cNvSpPr>
            <a:spLocks noChangeShapeType="1"/>
          </p:cNvSpPr>
          <p:nvPr>
            <p:custDataLst>
              <p:tags r:id="rId36"/>
            </p:custDataLst>
          </p:nvPr>
        </p:nvSpPr>
        <p:spPr bwMode="auto">
          <a:xfrm flipH="1">
            <a:off x="7051675" y="44942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3" name="Line 39"/>
          <p:cNvSpPr>
            <a:spLocks noChangeShapeType="1"/>
          </p:cNvSpPr>
          <p:nvPr>
            <p:custDataLst>
              <p:tags r:id="rId37"/>
            </p:custDataLst>
          </p:nvPr>
        </p:nvSpPr>
        <p:spPr bwMode="auto">
          <a:xfrm>
            <a:off x="3201988" y="5214938"/>
            <a:ext cx="2065337" cy="328612"/>
          </a:xfrm>
          <a:prstGeom prst="line">
            <a:avLst/>
          </a:prstGeom>
          <a:noFill/>
          <a:ln w="12700">
            <a:solidFill>
              <a:schemeClr val="tx1"/>
            </a:solidFill>
            <a:round/>
            <a:headEnd/>
            <a:tailEnd type="triangle" w="med" len="med"/>
          </a:ln>
        </p:spPr>
        <p:txBody>
          <a:bodyPr/>
          <a:lstStyle/>
          <a:p>
            <a:endParaRPr lang="en-US" sz="2000"/>
          </a:p>
        </p:txBody>
      </p:sp>
      <p:sp>
        <p:nvSpPr>
          <p:cNvPr id="44" name="Line 40"/>
          <p:cNvSpPr>
            <a:spLocks noChangeShapeType="1"/>
          </p:cNvSpPr>
          <p:nvPr>
            <p:custDataLst>
              <p:tags r:id="rId38"/>
            </p:custDataLst>
          </p:nvPr>
        </p:nvSpPr>
        <p:spPr bwMode="auto">
          <a:xfrm flipH="1">
            <a:off x="5286375" y="5226050"/>
            <a:ext cx="1768475" cy="317500"/>
          </a:xfrm>
          <a:prstGeom prst="line">
            <a:avLst/>
          </a:prstGeom>
          <a:noFill/>
          <a:ln w="12700">
            <a:solidFill>
              <a:schemeClr val="tx1"/>
            </a:solidFill>
            <a:round/>
            <a:headEnd/>
            <a:tailEnd type="triangle" w="med" len="med"/>
          </a:ln>
        </p:spPr>
        <p:txBody>
          <a:bodyPr/>
          <a:lstStyle/>
          <a:p>
            <a:endParaRPr lang="en-US" sz="2000"/>
          </a:p>
        </p:txBody>
      </p:sp>
      <p:sp>
        <p:nvSpPr>
          <p:cNvPr id="45" name="Text Box 41"/>
          <p:cNvSpPr txBox="1">
            <a:spLocks noChangeArrowheads="1"/>
          </p:cNvSpPr>
          <p:nvPr>
            <p:custDataLst>
              <p:tags r:id="rId39"/>
            </p:custDataLst>
          </p:nvPr>
        </p:nvSpPr>
        <p:spPr bwMode="auto">
          <a:xfrm>
            <a:off x="798513" y="3919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6" name="Text Box 42"/>
          <p:cNvSpPr txBox="1">
            <a:spLocks noChangeArrowheads="1"/>
          </p:cNvSpPr>
          <p:nvPr>
            <p:custDataLst>
              <p:tags r:id="rId40"/>
            </p:custDataLst>
          </p:nvPr>
        </p:nvSpPr>
        <p:spPr bwMode="auto">
          <a:xfrm>
            <a:off x="1227138" y="458470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7" name="Text Box 43"/>
          <p:cNvSpPr txBox="1">
            <a:spLocks noChangeArrowheads="1"/>
          </p:cNvSpPr>
          <p:nvPr>
            <p:custDataLst>
              <p:tags r:id="rId41"/>
            </p:custDataLst>
          </p:nvPr>
        </p:nvSpPr>
        <p:spPr bwMode="auto">
          <a:xfrm>
            <a:off x="2336800" y="532606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8" name="Text Box 44"/>
          <p:cNvSpPr txBox="1">
            <a:spLocks noChangeArrowheads="1"/>
          </p:cNvSpPr>
          <p:nvPr>
            <p:custDataLst>
              <p:tags r:id="rId42"/>
            </p:custDataLst>
          </p:nvPr>
        </p:nvSpPr>
        <p:spPr bwMode="auto">
          <a:xfrm>
            <a:off x="1681163"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49" name="Text Box 45"/>
          <p:cNvSpPr txBox="1">
            <a:spLocks noChangeArrowheads="1"/>
          </p:cNvSpPr>
          <p:nvPr>
            <p:custDataLst>
              <p:tags r:id="rId43"/>
            </p:custDataLst>
          </p:nvPr>
        </p:nvSpPr>
        <p:spPr bwMode="auto">
          <a:xfrm>
            <a:off x="1208088"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0" name="Text Box 46"/>
          <p:cNvSpPr txBox="1">
            <a:spLocks noChangeArrowheads="1"/>
          </p:cNvSpPr>
          <p:nvPr>
            <p:custDataLst>
              <p:tags r:id="rId44"/>
            </p:custDataLst>
          </p:nvPr>
        </p:nvSpPr>
        <p:spPr bwMode="auto">
          <a:xfrm>
            <a:off x="827088"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1" name="Text Box 47"/>
          <p:cNvSpPr txBox="1">
            <a:spLocks noChangeArrowheads="1"/>
          </p:cNvSpPr>
          <p:nvPr>
            <p:custDataLst>
              <p:tags r:id="rId45"/>
            </p:custDataLst>
          </p:nvPr>
        </p:nvSpPr>
        <p:spPr bwMode="auto">
          <a:xfrm>
            <a:off x="130175" y="3402013"/>
            <a:ext cx="1229824" cy="400110"/>
          </a:xfrm>
          <a:prstGeom prst="rect">
            <a:avLst/>
          </a:prstGeom>
          <a:noFill/>
          <a:ln w="12700">
            <a:noFill/>
            <a:miter lim="800000"/>
            <a:headEnd/>
            <a:tailEnd/>
          </a:ln>
        </p:spPr>
        <p:txBody>
          <a:bodyPr wrap="none">
            <a:spAutoFit/>
          </a:bodyPr>
          <a:lstStyle/>
          <a:p>
            <a:r>
              <a:rPr lang="en-US" sz="2000">
                <a:latin typeface="Times New Roman" pitchFamily="18" charset="0"/>
              </a:rPr>
              <a:t>1 element</a:t>
            </a:r>
          </a:p>
        </p:txBody>
      </p:sp>
      <p:sp>
        <p:nvSpPr>
          <p:cNvPr id="52" name="Text Box 48"/>
          <p:cNvSpPr txBox="1">
            <a:spLocks noChangeArrowheads="1"/>
          </p:cNvSpPr>
          <p:nvPr>
            <p:custDataLst>
              <p:tags r:id="rId46"/>
            </p:custDataLst>
          </p:nvPr>
        </p:nvSpPr>
        <p:spPr bwMode="auto">
          <a:xfrm>
            <a:off x="3498850" y="1447800"/>
            <a:ext cx="457200" cy="384175"/>
          </a:xfrm>
          <a:prstGeom prst="rect">
            <a:avLst/>
          </a:prstGeom>
          <a:no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Text Box 49"/>
          <p:cNvSpPr txBox="1">
            <a:spLocks noChangeArrowheads="1"/>
          </p:cNvSpPr>
          <p:nvPr>
            <p:custDataLst>
              <p:tags r:id="rId47"/>
            </p:custDataLst>
          </p:nvPr>
        </p:nvSpPr>
        <p:spPr bwMode="auto">
          <a:xfrm>
            <a:off x="39560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54" name="Text Box 50"/>
          <p:cNvSpPr txBox="1">
            <a:spLocks noChangeArrowheads="1"/>
          </p:cNvSpPr>
          <p:nvPr>
            <p:custDataLst>
              <p:tags r:id="rId48"/>
            </p:custDataLst>
          </p:nvPr>
        </p:nvSpPr>
        <p:spPr bwMode="auto">
          <a:xfrm>
            <a:off x="44132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55" name="Text Box 51"/>
          <p:cNvSpPr txBox="1">
            <a:spLocks noChangeArrowheads="1"/>
          </p:cNvSpPr>
          <p:nvPr>
            <p:custDataLst>
              <p:tags r:id="rId49"/>
            </p:custDataLst>
          </p:nvPr>
        </p:nvSpPr>
        <p:spPr bwMode="auto">
          <a:xfrm>
            <a:off x="48704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56" name="Text Box 52"/>
          <p:cNvSpPr txBox="1">
            <a:spLocks noChangeArrowheads="1"/>
          </p:cNvSpPr>
          <p:nvPr>
            <p:custDataLst>
              <p:tags r:id="rId50"/>
            </p:custDataLst>
          </p:nvPr>
        </p:nvSpPr>
        <p:spPr bwMode="auto">
          <a:xfrm>
            <a:off x="53276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57" name="Text Box 53"/>
          <p:cNvSpPr txBox="1">
            <a:spLocks noChangeArrowheads="1"/>
          </p:cNvSpPr>
          <p:nvPr>
            <p:custDataLst>
              <p:tags r:id="rId51"/>
            </p:custDataLst>
          </p:nvPr>
        </p:nvSpPr>
        <p:spPr bwMode="auto">
          <a:xfrm>
            <a:off x="57848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58" name="Text Box 54"/>
          <p:cNvSpPr txBox="1">
            <a:spLocks noChangeArrowheads="1"/>
          </p:cNvSpPr>
          <p:nvPr>
            <p:custDataLst>
              <p:tags r:id="rId52"/>
            </p:custDataLst>
          </p:nvPr>
        </p:nvSpPr>
        <p:spPr bwMode="auto">
          <a:xfrm>
            <a:off x="62420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59" name="Text Box 55"/>
          <p:cNvSpPr txBox="1">
            <a:spLocks noChangeArrowheads="1"/>
          </p:cNvSpPr>
          <p:nvPr>
            <p:custDataLst>
              <p:tags r:id="rId53"/>
            </p:custDataLst>
          </p:nvPr>
        </p:nvSpPr>
        <p:spPr bwMode="auto">
          <a:xfrm>
            <a:off x="66992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60" name="Text Box 9"/>
          <p:cNvSpPr txBox="1">
            <a:spLocks noChangeArrowheads="1"/>
          </p:cNvSpPr>
          <p:nvPr>
            <p:custDataLst>
              <p:tags r:id="rId54"/>
            </p:custDataLst>
          </p:nvPr>
        </p:nvSpPr>
        <p:spPr bwMode="auto">
          <a:xfrm>
            <a:off x="35956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9</a:t>
            </a:r>
            <a:r>
              <a:rPr lang="en-US" sz="2000">
                <a:latin typeface="Times New Roman" pitchFamily="18" charset="0"/>
              </a:rPr>
              <a:t>       </a:t>
            </a:r>
            <a:r>
              <a:rPr lang="en-US" sz="2000" u="sng">
                <a:latin typeface="Times New Roman" pitchFamily="18" charset="0"/>
              </a:rPr>
              <a:t>4</a:t>
            </a:r>
          </a:p>
        </p:txBody>
      </p:sp>
      <p:sp>
        <p:nvSpPr>
          <p:cNvPr id="61" name="Text Box 9"/>
          <p:cNvSpPr txBox="1">
            <a:spLocks noChangeArrowheads="1"/>
          </p:cNvSpPr>
          <p:nvPr>
            <p:custDataLst>
              <p:tags r:id="rId55"/>
            </p:custDataLst>
          </p:nvPr>
        </p:nvSpPr>
        <p:spPr bwMode="auto">
          <a:xfrm>
            <a:off x="5805488" y="3424238"/>
            <a:ext cx="1046162" cy="400110"/>
          </a:xfrm>
          <a:prstGeom prst="rect">
            <a:avLst/>
          </a:prstGeom>
          <a:noFill/>
          <a:ln w="12700">
            <a:noFill/>
            <a:miter lim="800000"/>
            <a:headEnd/>
            <a:tailEnd/>
          </a:ln>
        </p:spPr>
        <p:txBody>
          <a:bodyPr>
            <a:spAutoFit/>
          </a:bodyPr>
          <a:lstStyle/>
          <a:p>
            <a:r>
              <a:rPr lang="en-US" sz="2000" u="sng">
                <a:latin typeface="Times New Roman" pitchFamily="18" charset="0"/>
              </a:rPr>
              <a:t>5</a:t>
            </a:r>
            <a:r>
              <a:rPr lang="en-US" sz="2000">
                <a:latin typeface="Times New Roman" pitchFamily="18" charset="0"/>
              </a:rPr>
              <a:t>      </a:t>
            </a:r>
            <a:r>
              <a:rPr lang="en-US" sz="2000" u="sng">
                <a:latin typeface="Times New Roman" pitchFamily="18" charset="0"/>
              </a:rPr>
              <a:t>3</a:t>
            </a:r>
          </a:p>
        </p:txBody>
      </p:sp>
      <p:sp>
        <p:nvSpPr>
          <p:cNvPr id="62" name="Text Box 9"/>
          <p:cNvSpPr txBox="1">
            <a:spLocks noChangeArrowheads="1"/>
          </p:cNvSpPr>
          <p:nvPr>
            <p:custDataLst>
              <p:tags r:id="rId56"/>
            </p:custDataLst>
          </p:nvPr>
        </p:nvSpPr>
        <p:spPr bwMode="auto">
          <a:xfrm>
            <a:off x="76342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1</a:t>
            </a:r>
            <a:r>
              <a:rPr lang="en-US" sz="2000">
                <a:latin typeface="Times New Roman" pitchFamily="18" charset="0"/>
              </a:rPr>
              <a:t>     </a:t>
            </a:r>
            <a:r>
              <a:rPr lang="en-US" sz="2000" u="sng">
                <a:latin typeface="Times New Roman" pitchFamily="18" charset="0"/>
              </a:rPr>
              <a:t>6</a:t>
            </a:r>
          </a:p>
        </p:txBody>
      </p:sp>
      <p:sp>
        <p:nvSpPr>
          <p:cNvPr id="63" name="Text Box 10"/>
          <p:cNvSpPr txBox="1">
            <a:spLocks noChangeArrowheads="1"/>
          </p:cNvSpPr>
          <p:nvPr>
            <p:custDataLst>
              <p:tags r:id="rId57"/>
            </p:custDataLst>
          </p:nvPr>
        </p:nvSpPr>
        <p:spPr bwMode="auto">
          <a:xfrm>
            <a:off x="37274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4    9</a:t>
            </a:r>
            <a:r>
              <a:rPr lang="en-US" sz="2000">
                <a:latin typeface="Times New Roman" pitchFamily="18" charset="0"/>
              </a:rPr>
              <a:t>	</a:t>
            </a:r>
            <a:endParaRPr lang="en-US" sz="2000" u="sng">
              <a:latin typeface="Times New Roman" pitchFamily="18" charset="0"/>
            </a:endParaRPr>
          </a:p>
        </p:txBody>
      </p:sp>
      <p:sp>
        <p:nvSpPr>
          <p:cNvPr id="64" name="Text Box 10"/>
          <p:cNvSpPr txBox="1">
            <a:spLocks noChangeArrowheads="1"/>
          </p:cNvSpPr>
          <p:nvPr>
            <p:custDataLst>
              <p:tags r:id="rId58"/>
            </p:custDataLst>
          </p:nvPr>
        </p:nvSpPr>
        <p:spPr bwMode="auto">
          <a:xfrm>
            <a:off x="600710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3   5</a:t>
            </a:r>
            <a:r>
              <a:rPr lang="en-US" sz="2000">
                <a:latin typeface="Times New Roman" pitchFamily="18" charset="0"/>
              </a:rPr>
              <a:t>	</a:t>
            </a:r>
            <a:endParaRPr lang="en-US" sz="2000" u="sng">
              <a:latin typeface="Times New Roman" pitchFamily="18" charset="0"/>
            </a:endParaRPr>
          </a:p>
        </p:txBody>
      </p:sp>
      <p:sp>
        <p:nvSpPr>
          <p:cNvPr id="65" name="Text Box 10"/>
          <p:cNvSpPr txBox="1">
            <a:spLocks noChangeArrowheads="1"/>
          </p:cNvSpPr>
          <p:nvPr>
            <p:custDataLst>
              <p:tags r:id="rId59"/>
            </p:custDataLst>
          </p:nvPr>
        </p:nvSpPr>
        <p:spPr bwMode="auto">
          <a:xfrm>
            <a:off x="76898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1   6</a:t>
            </a:r>
          </a:p>
        </p:txBody>
      </p:sp>
      <p:sp>
        <p:nvSpPr>
          <p:cNvPr id="66" name="Text Box 11"/>
          <p:cNvSpPr txBox="1">
            <a:spLocks noChangeArrowheads="1"/>
          </p:cNvSpPr>
          <p:nvPr>
            <p:custDataLst>
              <p:tags r:id="rId60"/>
            </p:custDataLst>
          </p:nvPr>
        </p:nvSpPr>
        <p:spPr bwMode="auto">
          <a:xfrm>
            <a:off x="5784850" y="48006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1   3   5   6</a:t>
            </a:r>
          </a:p>
        </p:txBody>
      </p:sp>
    </p:spTree>
    <p:extLst>
      <p:ext uri="{BB962C8B-B14F-4D97-AF65-F5344CB8AC3E}">
        <p14:creationId xmlns:p14="http://schemas.microsoft.com/office/powerpoint/2010/main" val="28603181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problem, stated carefully</a:t>
            </a:r>
          </a:p>
        </p:txBody>
      </p:sp>
      <p:sp>
        <p:nvSpPr>
          <p:cNvPr id="3" name="Content Placeholder 2"/>
          <p:cNvSpPr>
            <a:spLocks noGrp="1"/>
          </p:cNvSpPr>
          <p:nvPr>
            <p:ph idx="1"/>
          </p:nvPr>
        </p:nvSpPr>
        <p:spPr/>
        <p:txBody>
          <a:bodyPr/>
          <a:lstStyle/>
          <a:p>
            <a:pPr>
              <a:buNone/>
            </a:pPr>
            <a:r>
              <a:rPr lang="en-US" dirty="0"/>
              <a:t>For now we will assume we have </a:t>
            </a:r>
            <a:r>
              <a:rPr lang="en-US" i="1" dirty="0"/>
              <a:t>n</a:t>
            </a:r>
            <a:r>
              <a:rPr lang="en-US" dirty="0"/>
              <a:t> comparable elements in an array and we want to rearrange them to be in increasing order</a:t>
            </a:r>
          </a:p>
          <a:p>
            <a:pPr>
              <a:buNone/>
            </a:pPr>
            <a:endParaRPr lang="en-US" sz="1000" dirty="0"/>
          </a:p>
          <a:p>
            <a:pPr>
              <a:buNone/>
            </a:pPr>
            <a:r>
              <a:rPr lang="en-US" dirty="0"/>
              <a:t>Input:</a:t>
            </a:r>
          </a:p>
          <a:p>
            <a:pPr lvl="1"/>
            <a:r>
              <a:rPr lang="en-US" dirty="0"/>
              <a:t>An array </a:t>
            </a:r>
            <a:r>
              <a:rPr lang="en-US" b="1" dirty="0">
                <a:latin typeface="Courier New" pitchFamily="49" charset="0"/>
                <a:cs typeface="Courier New" pitchFamily="49" charset="0"/>
              </a:rPr>
              <a:t>A</a:t>
            </a:r>
            <a:r>
              <a:rPr lang="en-US" dirty="0"/>
              <a:t> of data records</a:t>
            </a:r>
          </a:p>
          <a:p>
            <a:pPr lvl="1"/>
            <a:r>
              <a:rPr lang="en-US" dirty="0"/>
              <a:t>A key value in each data record</a:t>
            </a:r>
          </a:p>
          <a:p>
            <a:pPr lvl="1"/>
            <a:r>
              <a:rPr lang="en-US" dirty="0"/>
              <a:t>A comparison function (consistent and total)</a:t>
            </a:r>
          </a:p>
          <a:p>
            <a:pPr>
              <a:buNone/>
            </a:pPr>
            <a:endParaRPr lang="en-US" sz="1000" dirty="0"/>
          </a:p>
          <a:p>
            <a:pPr>
              <a:buNone/>
            </a:pPr>
            <a:r>
              <a:rPr lang="en-US" dirty="0"/>
              <a:t>Effect:</a:t>
            </a:r>
          </a:p>
          <a:p>
            <a:pPr lvl="1"/>
            <a:r>
              <a:rPr lang="en-US" dirty="0"/>
              <a:t>Reorganize the elements of </a:t>
            </a:r>
            <a:r>
              <a:rPr lang="en-US" b="1" dirty="0">
                <a:latin typeface="Courier New" pitchFamily="49" charset="0"/>
                <a:cs typeface="Courier New" pitchFamily="49" charset="0"/>
              </a:rPr>
              <a:t>A</a:t>
            </a:r>
            <a:r>
              <a:rPr lang="en-US" dirty="0"/>
              <a:t> such that for any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if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r>
              <a:rPr lang="en-US" dirty="0"/>
              <a:t> then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r>
              <a:rPr lang="en-US" b="1" dirty="0">
                <a:latin typeface="Courier New" pitchFamily="49" charset="0"/>
                <a:cs typeface="Courier New" pitchFamily="49" charset="0"/>
                <a:sym typeface="Symbol"/>
              </a:rPr>
              <a:t> </a:t>
            </a:r>
            <a:r>
              <a:rPr lang="en-US" b="1" dirty="0">
                <a:latin typeface="Courier New" pitchFamily="49" charset="0"/>
                <a:cs typeface="Courier New" pitchFamily="49" charset="0"/>
              </a:rPr>
              <a:t>A[j]</a:t>
            </a:r>
          </a:p>
          <a:p>
            <a:pPr lvl="1"/>
            <a:r>
              <a:rPr lang="en-US" dirty="0"/>
              <a:t>(</a:t>
            </a:r>
            <a:r>
              <a:rPr lang="en-US" b="1" dirty="0">
                <a:latin typeface="Courier New" pitchFamily="49" charset="0"/>
                <a:cs typeface="Courier New" pitchFamily="49" charset="0"/>
              </a:rPr>
              <a:t>A</a:t>
            </a:r>
            <a:r>
              <a:rPr lang="en-US" dirty="0"/>
              <a:t> must have all the same data it started with)</a:t>
            </a:r>
          </a:p>
          <a:p>
            <a:pPr lvl="1"/>
            <a:endParaRPr lang="en-US" dirty="0"/>
          </a:p>
          <a:p>
            <a:pPr>
              <a:buNone/>
            </a:pPr>
            <a:r>
              <a:rPr lang="en-US" dirty="0"/>
              <a:t>An algorithm doing this is a </a:t>
            </a:r>
            <a:r>
              <a:rPr lang="en-US" dirty="0">
                <a:solidFill>
                  <a:schemeClr val="accent2"/>
                </a:solidFill>
              </a:rPr>
              <a:t>comparison sort</a:t>
            </a:r>
          </a:p>
        </p:txBody>
      </p:sp>
      <p:sp>
        <p:nvSpPr>
          <p:cNvPr id="4" name="Date Placeholder 3"/>
          <p:cNvSpPr>
            <a:spLocks noGrp="1"/>
          </p:cNvSpPr>
          <p:nvPr>
            <p:ph type="dt" sz="half" idx="10"/>
          </p:nvPr>
        </p:nvSpPr>
        <p:spPr/>
        <p:txBody>
          <a:bodyPr/>
          <a:lstStyle/>
          <a:p>
            <a:fld id="{CC29CD7A-65F5-4894-9BB6-72D1B50E7649}"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a little time</a:t>
            </a:r>
          </a:p>
        </p:txBody>
      </p:sp>
      <p:sp>
        <p:nvSpPr>
          <p:cNvPr id="3" name="Content Placeholder 2"/>
          <p:cNvSpPr>
            <a:spLocks noGrp="1"/>
          </p:cNvSpPr>
          <p:nvPr>
            <p:ph idx="1"/>
          </p:nvPr>
        </p:nvSpPr>
        <p:spPr>
          <a:xfrm>
            <a:off x="685800" y="1295400"/>
            <a:ext cx="7772400" cy="3352800"/>
          </a:xfrm>
        </p:spPr>
        <p:txBody>
          <a:bodyPr/>
          <a:lstStyle/>
          <a:p>
            <a:r>
              <a:rPr lang="en-US" dirty="0"/>
              <a:t>In our example, we copied the “dregs” into the auxiliary array, but that’s unnecessary right before copying back</a:t>
            </a:r>
          </a:p>
          <a:p>
            <a:pPr lvl="1"/>
            <a:r>
              <a:rPr lang="en-US" dirty="0"/>
              <a:t>If left-side finishes first, just stop the merge:</a:t>
            </a:r>
          </a:p>
          <a:p>
            <a:pPr lvl="1"/>
            <a:endParaRPr lang="en-US" dirty="0"/>
          </a:p>
          <a:p>
            <a:pPr lvl="1"/>
            <a:endParaRPr lang="en-US" dirty="0"/>
          </a:p>
          <a:p>
            <a:pPr lvl="1"/>
            <a:endParaRPr lang="en-US" dirty="0"/>
          </a:p>
          <a:p>
            <a:pPr lvl="1"/>
            <a:endParaRPr lang="en-US" dirty="0"/>
          </a:p>
          <a:p>
            <a:pPr lvl="1"/>
            <a:endParaRPr lang="en-US" dirty="0"/>
          </a:p>
          <a:p>
            <a:pPr lvl="1"/>
            <a:r>
              <a:rPr lang="en-US" dirty="0"/>
              <a:t>If right-side finishes first, copy dregs directly into right side</a:t>
            </a:r>
          </a:p>
        </p:txBody>
      </p:sp>
      <p:sp>
        <p:nvSpPr>
          <p:cNvPr id="4" name="Date Placeholder 3"/>
          <p:cNvSpPr>
            <a:spLocks noGrp="1"/>
          </p:cNvSpPr>
          <p:nvPr>
            <p:ph type="dt" sz="half" idx="10"/>
          </p:nvPr>
        </p:nvSpPr>
        <p:spPr/>
        <p:txBody>
          <a:bodyPr/>
          <a:lstStyle/>
          <a:p>
            <a:fld id="{171B4207-45C3-4A45-9705-90EA1EC97CA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40</a:t>
            </a:fld>
            <a:endParaRPr lang="en-US"/>
          </a:p>
        </p:txBody>
      </p:sp>
      <p:sp>
        <p:nvSpPr>
          <p:cNvPr id="7" name="Rectangle 17"/>
          <p:cNvSpPr>
            <a:spLocks noChangeArrowheads="1"/>
          </p:cNvSpPr>
          <p:nvPr>
            <p:custDataLst>
              <p:tags r:id="rId1"/>
            </p:custDataLst>
          </p:nvPr>
        </p:nvSpPr>
        <p:spPr bwMode="auto">
          <a:xfrm>
            <a:off x="18288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8" name="Rectangle 18"/>
          <p:cNvSpPr>
            <a:spLocks noChangeArrowheads="1"/>
          </p:cNvSpPr>
          <p:nvPr>
            <p:custDataLst>
              <p:tags r:id="rId2"/>
            </p:custDataLst>
          </p:nvPr>
        </p:nvSpPr>
        <p:spPr bwMode="auto">
          <a:xfrm>
            <a:off x="42672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9" name="Rectangle 19"/>
          <p:cNvSpPr>
            <a:spLocks noChangeArrowheads="1"/>
          </p:cNvSpPr>
          <p:nvPr>
            <p:custDataLst>
              <p:tags r:id="rId3"/>
            </p:custDataLst>
          </p:nvPr>
        </p:nvSpPr>
        <p:spPr bwMode="auto">
          <a:xfrm>
            <a:off x="1828800" y="3429000"/>
            <a:ext cx="4876800" cy="304800"/>
          </a:xfrm>
          <a:prstGeom prst="rect">
            <a:avLst/>
          </a:prstGeom>
          <a:noFill/>
          <a:ln w="9525">
            <a:solidFill>
              <a:schemeClr val="tx1"/>
            </a:solidFill>
            <a:miter lim="800000"/>
            <a:headEnd/>
            <a:tailEnd/>
          </a:ln>
        </p:spPr>
        <p:txBody>
          <a:bodyPr wrap="none" anchor="ctr"/>
          <a:lstStyle/>
          <a:p>
            <a:endParaRPr lang="en-US" sz="2000"/>
          </a:p>
        </p:txBody>
      </p:sp>
      <p:sp>
        <p:nvSpPr>
          <p:cNvPr id="10" name="Rectangle 20"/>
          <p:cNvSpPr>
            <a:spLocks noChangeArrowheads="1"/>
          </p:cNvSpPr>
          <p:nvPr>
            <p:custDataLst>
              <p:tags r:id="rId4"/>
            </p:custDataLst>
          </p:nvPr>
        </p:nvSpPr>
        <p:spPr bwMode="auto">
          <a:xfrm>
            <a:off x="5410200" y="2667000"/>
            <a:ext cx="1295400" cy="304800"/>
          </a:xfrm>
          <a:prstGeom prst="rect">
            <a:avLst/>
          </a:prstGeom>
          <a:solidFill>
            <a:schemeClr val="hlink"/>
          </a:solidFill>
          <a:ln w="9525">
            <a:solidFill>
              <a:schemeClr val="tx1"/>
            </a:solidFill>
            <a:miter lim="800000"/>
            <a:headEnd/>
            <a:tailEnd/>
          </a:ln>
        </p:spPr>
        <p:txBody>
          <a:bodyPr wrap="none" anchor="ctr"/>
          <a:lstStyle/>
          <a:p>
            <a:endParaRPr lang="en-US" sz="2000"/>
          </a:p>
        </p:txBody>
      </p:sp>
      <p:sp>
        <p:nvSpPr>
          <p:cNvPr id="11" name="Rectangle 22"/>
          <p:cNvSpPr>
            <a:spLocks noChangeArrowheads="1"/>
          </p:cNvSpPr>
          <p:nvPr>
            <p:custDataLst>
              <p:tags r:id="rId5"/>
            </p:custDataLst>
          </p:nvPr>
        </p:nvSpPr>
        <p:spPr bwMode="auto">
          <a:xfrm>
            <a:off x="1828800" y="3429000"/>
            <a:ext cx="3581400" cy="304800"/>
          </a:xfrm>
          <a:prstGeom prst="rect">
            <a:avLst/>
          </a:prstGeom>
          <a:solidFill>
            <a:srgbClr val="FFFF99"/>
          </a:solidFill>
          <a:ln w="9525">
            <a:solidFill>
              <a:schemeClr val="tx1"/>
            </a:solidFill>
            <a:miter lim="800000"/>
            <a:headEnd/>
            <a:tailEnd/>
          </a:ln>
        </p:spPr>
        <p:txBody>
          <a:bodyPr wrap="none" anchor="ctr"/>
          <a:lstStyle/>
          <a:p>
            <a:endParaRPr lang="en-US" sz="2000"/>
          </a:p>
        </p:txBody>
      </p:sp>
      <p:sp>
        <p:nvSpPr>
          <p:cNvPr id="12" name="Line 23"/>
          <p:cNvSpPr>
            <a:spLocks noChangeShapeType="1"/>
          </p:cNvSpPr>
          <p:nvPr>
            <p:custDataLst>
              <p:tags r:id="rId6"/>
            </p:custDataLst>
          </p:nvPr>
        </p:nvSpPr>
        <p:spPr bwMode="auto">
          <a:xfrm flipV="1">
            <a:off x="41148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3" name="Line 24"/>
          <p:cNvSpPr>
            <a:spLocks noChangeShapeType="1"/>
          </p:cNvSpPr>
          <p:nvPr>
            <p:custDataLst>
              <p:tags r:id="rId7"/>
            </p:custDataLst>
          </p:nvPr>
        </p:nvSpPr>
        <p:spPr bwMode="auto">
          <a:xfrm flipV="1">
            <a:off x="5257800" y="3733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4" name="Line 25"/>
          <p:cNvSpPr>
            <a:spLocks noChangeShapeType="1"/>
          </p:cNvSpPr>
          <p:nvPr>
            <p:custDataLst>
              <p:tags r:id="rId8"/>
            </p:custDataLst>
          </p:nvPr>
        </p:nvSpPr>
        <p:spPr bwMode="auto">
          <a:xfrm flipV="1">
            <a:off x="51816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7" name="AutoShape 30"/>
          <p:cNvSpPr>
            <a:spLocks noChangeArrowheads="1"/>
          </p:cNvSpPr>
          <p:nvPr>
            <p:custDataLst>
              <p:tags r:id="rId9"/>
            </p:custDataLst>
          </p:nvPr>
        </p:nvSpPr>
        <p:spPr bwMode="auto">
          <a:xfrm>
            <a:off x="3429000" y="3048000"/>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sz="2000"/>
          </a:p>
        </p:txBody>
      </p:sp>
      <p:sp>
        <p:nvSpPr>
          <p:cNvPr id="18" name="Text Box 31"/>
          <p:cNvSpPr txBox="1">
            <a:spLocks noChangeArrowheads="1"/>
          </p:cNvSpPr>
          <p:nvPr>
            <p:custDataLst>
              <p:tags r:id="rId10"/>
            </p:custDataLst>
          </p:nvPr>
        </p:nvSpPr>
        <p:spPr bwMode="auto">
          <a:xfrm>
            <a:off x="2743200" y="2971800"/>
            <a:ext cx="697627" cy="400110"/>
          </a:xfrm>
          <a:prstGeom prst="rect">
            <a:avLst/>
          </a:prstGeom>
          <a:noFill/>
          <a:ln w="9525">
            <a:noFill/>
            <a:miter lim="800000"/>
            <a:headEnd/>
            <a:tailEnd/>
          </a:ln>
        </p:spPr>
        <p:txBody>
          <a:bodyPr wrap="none">
            <a:spAutoFit/>
          </a:bodyPr>
          <a:lstStyle/>
          <a:p>
            <a:r>
              <a:rPr lang="en-US" sz="2000" dirty="0"/>
              <a:t>copy</a:t>
            </a:r>
            <a:endParaRPr lang="en-US" sz="1400" dirty="0"/>
          </a:p>
        </p:txBody>
      </p:sp>
      <p:sp>
        <p:nvSpPr>
          <p:cNvPr id="19" name="Rectangle 3"/>
          <p:cNvSpPr>
            <a:spLocks noChangeArrowheads="1"/>
          </p:cNvSpPr>
          <p:nvPr>
            <p:custDataLst>
              <p:tags r:id="rId11"/>
            </p:custDataLst>
          </p:nvPr>
        </p:nvSpPr>
        <p:spPr bwMode="auto">
          <a:xfrm>
            <a:off x="18811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0" name="Rectangle 4"/>
          <p:cNvSpPr>
            <a:spLocks noChangeArrowheads="1"/>
          </p:cNvSpPr>
          <p:nvPr>
            <p:custDataLst>
              <p:tags r:id="rId12"/>
            </p:custDataLst>
          </p:nvPr>
        </p:nvSpPr>
        <p:spPr bwMode="auto">
          <a:xfrm>
            <a:off x="43195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1" name="Rectangle 5"/>
          <p:cNvSpPr>
            <a:spLocks noChangeArrowheads="1"/>
          </p:cNvSpPr>
          <p:nvPr>
            <p:custDataLst>
              <p:tags r:id="rId13"/>
            </p:custDataLst>
          </p:nvPr>
        </p:nvSpPr>
        <p:spPr bwMode="auto">
          <a:xfrm>
            <a:off x="1881187" y="5795963"/>
            <a:ext cx="4953000" cy="304800"/>
          </a:xfrm>
          <a:prstGeom prst="rect">
            <a:avLst/>
          </a:prstGeom>
          <a:noFill/>
          <a:ln w="9525">
            <a:solidFill>
              <a:schemeClr val="tx1"/>
            </a:solidFill>
            <a:miter lim="800000"/>
            <a:headEnd/>
            <a:tailEnd/>
          </a:ln>
        </p:spPr>
        <p:txBody>
          <a:bodyPr wrap="none" anchor="ctr"/>
          <a:lstStyle/>
          <a:p>
            <a:endParaRPr lang="en-US"/>
          </a:p>
        </p:txBody>
      </p:sp>
      <p:sp>
        <p:nvSpPr>
          <p:cNvPr id="22" name="Rectangle 6"/>
          <p:cNvSpPr>
            <a:spLocks noChangeArrowheads="1"/>
          </p:cNvSpPr>
          <p:nvPr>
            <p:custDataLst>
              <p:tags r:id="rId14"/>
            </p:custDataLst>
          </p:nvPr>
        </p:nvSpPr>
        <p:spPr bwMode="auto">
          <a:xfrm>
            <a:off x="3862387" y="5033963"/>
            <a:ext cx="457200" cy="3048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Line 7"/>
          <p:cNvSpPr>
            <a:spLocks noChangeShapeType="1"/>
          </p:cNvSpPr>
          <p:nvPr>
            <p:custDataLst>
              <p:tags r:id="rId15"/>
            </p:custDataLst>
          </p:nvPr>
        </p:nvSpPr>
        <p:spPr bwMode="auto">
          <a:xfrm>
            <a:off x="4319587" y="4805363"/>
            <a:ext cx="0" cy="685800"/>
          </a:xfrm>
          <a:prstGeom prst="line">
            <a:avLst/>
          </a:prstGeom>
          <a:noFill/>
          <a:ln w="19050">
            <a:solidFill>
              <a:srgbClr val="FF0000"/>
            </a:solidFill>
            <a:round/>
            <a:headEnd/>
            <a:tailEnd/>
          </a:ln>
        </p:spPr>
        <p:txBody>
          <a:bodyPr wrap="none" anchor="ctr"/>
          <a:lstStyle/>
          <a:p>
            <a:endParaRPr lang="en-US"/>
          </a:p>
        </p:txBody>
      </p:sp>
      <p:sp>
        <p:nvSpPr>
          <p:cNvPr id="24" name="Rectangle 8"/>
          <p:cNvSpPr>
            <a:spLocks noChangeArrowheads="1"/>
          </p:cNvSpPr>
          <p:nvPr>
            <p:custDataLst>
              <p:tags r:id="rId16"/>
            </p:custDataLst>
          </p:nvPr>
        </p:nvSpPr>
        <p:spPr bwMode="auto">
          <a:xfrm>
            <a:off x="1881187" y="5795963"/>
            <a:ext cx="4403725" cy="3048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Line 9"/>
          <p:cNvSpPr>
            <a:spLocks noChangeShapeType="1"/>
          </p:cNvSpPr>
          <p:nvPr>
            <p:custDataLst>
              <p:tags r:id="rId17"/>
            </p:custDataLst>
          </p:nvPr>
        </p:nvSpPr>
        <p:spPr bwMode="auto">
          <a:xfrm flipV="1">
            <a:off x="36337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6" name="Line 10"/>
          <p:cNvSpPr>
            <a:spLocks noChangeShapeType="1"/>
          </p:cNvSpPr>
          <p:nvPr>
            <p:custDataLst>
              <p:tags r:id="rId18"/>
            </p:custDataLst>
          </p:nvPr>
        </p:nvSpPr>
        <p:spPr bwMode="auto">
          <a:xfrm flipV="1">
            <a:off x="6056312" y="6111875"/>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7" name="Line 11"/>
          <p:cNvSpPr>
            <a:spLocks noChangeShapeType="1"/>
          </p:cNvSpPr>
          <p:nvPr>
            <p:custDataLst>
              <p:tags r:id="rId19"/>
            </p:custDataLst>
          </p:nvPr>
        </p:nvSpPr>
        <p:spPr bwMode="auto">
          <a:xfrm flipV="1">
            <a:off x="65293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31" name="AutoShape 16"/>
          <p:cNvSpPr>
            <a:spLocks noChangeArrowheads="1"/>
          </p:cNvSpPr>
          <p:nvPr>
            <p:custDataLst>
              <p:tags r:id="rId20"/>
            </p:custDataLst>
          </p:nvPr>
        </p:nvSpPr>
        <p:spPr bwMode="auto">
          <a:xfrm>
            <a:off x="3008312" y="5426075"/>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a:p>
        </p:txBody>
      </p:sp>
      <p:sp>
        <p:nvSpPr>
          <p:cNvPr id="32" name="AutoShape 17"/>
          <p:cNvSpPr>
            <a:spLocks noChangeArrowheads="1"/>
          </p:cNvSpPr>
          <p:nvPr>
            <p:custDataLst>
              <p:tags r:id="rId21"/>
            </p:custDataLst>
          </p:nvPr>
        </p:nvSpPr>
        <p:spPr bwMode="auto">
          <a:xfrm>
            <a:off x="3998912" y="4664075"/>
            <a:ext cx="2514600" cy="457200"/>
          </a:xfrm>
          <a:custGeom>
            <a:avLst/>
            <a:gdLst>
              <a:gd name="T0" fmla="*/ 132601038 w 21600"/>
              <a:gd name="T1" fmla="*/ 21061 h 21600"/>
              <a:gd name="T2" fmla="*/ 8050446 w 21600"/>
              <a:gd name="T3" fmla="*/ 4838700 h 21600"/>
              <a:gd name="T4" fmla="*/ 134105374 w 21600"/>
              <a:gd name="T5" fmla="*/ 551074 h 21600"/>
              <a:gd name="T6" fmla="*/ 326094723 w 21600"/>
              <a:gd name="T7" fmla="*/ 3705648 h 21600"/>
              <a:gd name="T8" fmla="*/ 290599993 w 21600"/>
              <a:gd name="T9" fmla="*/ 5431895 h 21600"/>
              <a:gd name="T10" fmla="*/ 238380909 w 21600"/>
              <a:gd name="T11" fmla="*/ 42585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241" y="9000"/>
                </a:moveTo>
                <a:cubicBezTo>
                  <a:pt x="19377" y="4467"/>
                  <a:pt x="15414" y="1188"/>
                  <a:pt x="10800" y="1188"/>
                </a:cubicBezTo>
                <a:cubicBezTo>
                  <a:pt x="5491" y="1188"/>
                  <a:pt x="1188" y="5491"/>
                  <a:pt x="1188" y="10800"/>
                </a:cubicBezTo>
                <a:lnTo>
                  <a:pt x="0" y="10800"/>
                </a:lnTo>
                <a:cubicBezTo>
                  <a:pt x="0" y="4835"/>
                  <a:pt x="4835" y="0"/>
                  <a:pt x="10800" y="0"/>
                </a:cubicBezTo>
                <a:cubicBezTo>
                  <a:pt x="15984" y="0"/>
                  <a:pt x="20438" y="3684"/>
                  <a:pt x="21408" y="8777"/>
                </a:cubicBezTo>
                <a:lnTo>
                  <a:pt x="24061" y="8271"/>
                </a:lnTo>
                <a:lnTo>
                  <a:pt x="21442" y="12124"/>
                </a:lnTo>
                <a:lnTo>
                  <a:pt x="17589" y="9505"/>
                </a:lnTo>
                <a:lnTo>
                  <a:pt x="20241" y="9000"/>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33" name="Text Box 18"/>
          <p:cNvSpPr txBox="1">
            <a:spLocks noChangeArrowheads="1"/>
          </p:cNvSpPr>
          <p:nvPr>
            <p:custDataLst>
              <p:tags r:id="rId22"/>
            </p:custDataLst>
          </p:nvPr>
        </p:nvSpPr>
        <p:spPr bwMode="auto">
          <a:xfrm>
            <a:off x="6781800" y="4648200"/>
            <a:ext cx="638316" cy="400110"/>
          </a:xfrm>
          <a:prstGeom prst="rect">
            <a:avLst/>
          </a:prstGeom>
          <a:noFill/>
          <a:ln w="9525">
            <a:noFill/>
            <a:miter lim="800000"/>
            <a:headEnd/>
            <a:tailEnd/>
          </a:ln>
        </p:spPr>
        <p:txBody>
          <a:bodyPr wrap="none">
            <a:spAutoFit/>
          </a:bodyPr>
          <a:lstStyle/>
          <a:p>
            <a:r>
              <a:rPr lang="en-US" sz="2000" dirty="0"/>
              <a:t>first</a:t>
            </a:r>
          </a:p>
        </p:txBody>
      </p:sp>
      <p:sp>
        <p:nvSpPr>
          <p:cNvPr id="34" name="Text Box 19"/>
          <p:cNvSpPr txBox="1">
            <a:spLocks noChangeArrowheads="1"/>
          </p:cNvSpPr>
          <p:nvPr>
            <p:custDataLst>
              <p:tags r:id="rId23"/>
            </p:custDataLst>
          </p:nvPr>
        </p:nvSpPr>
        <p:spPr bwMode="auto">
          <a:xfrm>
            <a:off x="2057400" y="5410200"/>
            <a:ext cx="925253" cy="400110"/>
          </a:xfrm>
          <a:prstGeom prst="rect">
            <a:avLst/>
          </a:prstGeom>
          <a:noFill/>
          <a:ln w="9525">
            <a:noFill/>
            <a:miter lim="800000"/>
            <a:headEnd/>
            <a:tailEnd/>
          </a:ln>
        </p:spPr>
        <p:txBody>
          <a:bodyPr wrap="none">
            <a:spAutoFit/>
          </a:bodyPr>
          <a:lstStyle/>
          <a:p>
            <a:r>
              <a:rPr lang="en-US" sz="2000" dirty="0"/>
              <a:t>second</a:t>
            </a:r>
          </a:p>
        </p:txBody>
      </p:sp>
    </p:spTree>
    <p:extLst>
      <p:ext uri="{BB962C8B-B14F-4D97-AF65-F5344CB8AC3E}">
        <p14:creationId xmlns:p14="http://schemas.microsoft.com/office/powerpoint/2010/main" val="21723041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space / copying</a:t>
            </a:r>
          </a:p>
        </p:txBody>
      </p:sp>
      <p:sp>
        <p:nvSpPr>
          <p:cNvPr id="3" name="Content Placeholder 2"/>
          <p:cNvSpPr>
            <a:spLocks noGrp="1"/>
          </p:cNvSpPr>
          <p:nvPr>
            <p:ph idx="1"/>
          </p:nvPr>
        </p:nvSpPr>
        <p:spPr>
          <a:xfrm>
            <a:off x="685800" y="1600200"/>
            <a:ext cx="7772400" cy="4724400"/>
          </a:xfrm>
        </p:spPr>
        <p:txBody>
          <a:bodyPr/>
          <a:lstStyle/>
          <a:p>
            <a:pPr>
              <a:buNone/>
            </a:pPr>
            <a:r>
              <a:rPr lang="en-US" dirty="0"/>
              <a:t>Simplest / worst approach: </a:t>
            </a:r>
          </a:p>
          <a:p>
            <a:pPr>
              <a:buNone/>
            </a:pPr>
            <a:r>
              <a:rPr lang="en-US" dirty="0"/>
              <a:t>	Use a new auxiliary array of size </a:t>
            </a:r>
            <a:r>
              <a:rPr lang="en-US" b="1" dirty="0">
                <a:latin typeface="Courier New" pitchFamily="49" charset="0"/>
                <a:cs typeface="Courier New" pitchFamily="49" charset="0"/>
              </a:rPr>
              <a:t>(hi-lo)</a:t>
            </a:r>
            <a:r>
              <a:rPr lang="en-US" dirty="0"/>
              <a:t> for every merge</a:t>
            </a:r>
          </a:p>
          <a:p>
            <a:pPr>
              <a:buNone/>
            </a:pPr>
            <a:endParaRPr lang="en-US" dirty="0"/>
          </a:p>
          <a:p>
            <a:pPr>
              <a:buNone/>
            </a:pPr>
            <a:r>
              <a:rPr lang="en-US" dirty="0"/>
              <a:t>Better:</a:t>
            </a:r>
          </a:p>
          <a:p>
            <a:pPr>
              <a:buNone/>
            </a:pPr>
            <a:r>
              <a:rPr lang="en-US" dirty="0"/>
              <a:t>	Use a new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Better:</a:t>
            </a:r>
          </a:p>
          <a:p>
            <a:pPr>
              <a:buNone/>
            </a:pPr>
            <a:r>
              <a:rPr lang="en-US" dirty="0"/>
              <a:t>	Reuse same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Best (but a little tricky):</a:t>
            </a:r>
          </a:p>
          <a:p>
            <a:pPr>
              <a:buNone/>
            </a:pPr>
            <a:r>
              <a:rPr lang="en-US" dirty="0"/>
              <a:t>	Don’t copy back – at 2</a:t>
            </a:r>
            <a:r>
              <a:rPr lang="en-US" baseline="30000" dirty="0"/>
              <a:t>nd</a:t>
            </a:r>
            <a:r>
              <a:rPr lang="en-US" dirty="0"/>
              <a:t>, 4</a:t>
            </a:r>
            <a:r>
              <a:rPr lang="en-US" baseline="30000" dirty="0"/>
              <a:t>th</a:t>
            </a:r>
            <a:r>
              <a:rPr lang="en-US" dirty="0"/>
              <a:t>, 6</a:t>
            </a:r>
            <a:r>
              <a:rPr lang="en-US" baseline="30000" dirty="0"/>
              <a:t>th</a:t>
            </a:r>
            <a:r>
              <a:rPr lang="en-US" dirty="0"/>
              <a:t>, … merging stages, use the original array as the auxiliary array and vice-versa</a:t>
            </a:r>
          </a:p>
          <a:p>
            <a:pPr lvl="1"/>
            <a:r>
              <a:rPr lang="en-US" dirty="0"/>
              <a:t>Need one copy at end if number of stages is odd</a:t>
            </a:r>
          </a:p>
        </p:txBody>
      </p:sp>
      <p:sp>
        <p:nvSpPr>
          <p:cNvPr id="4" name="Date Placeholder 3"/>
          <p:cNvSpPr>
            <a:spLocks noGrp="1"/>
          </p:cNvSpPr>
          <p:nvPr>
            <p:ph type="dt" sz="half" idx="10"/>
          </p:nvPr>
        </p:nvSpPr>
        <p:spPr/>
        <p:txBody>
          <a:bodyPr/>
          <a:lstStyle/>
          <a:p>
            <a:fld id="{2CD3ABC4-62DA-416E-98BA-2BFA678D87B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41</a:t>
            </a:fld>
            <a:endParaRPr lang="en-US"/>
          </a:p>
        </p:txBody>
      </p:sp>
    </p:spTree>
    <p:extLst>
      <p:ext uri="{BB962C8B-B14F-4D97-AF65-F5344CB8AC3E}">
        <p14:creationId xmlns:p14="http://schemas.microsoft.com/office/powerpoint/2010/main" val="15771733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of the “best”</a:t>
            </a:r>
          </a:p>
        </p:txBody>
      </p:sp>
      <p:sp>
        <p:nvSpPr>
          <p:cNvPr id="3" name="Content Placeholder 2"/>
          <p:cNvSpPr>
            <a:spLocks noGrp="1"/>
          </p:cNvSpPr>
          <p:nvPr>
            <p:ph idx="1"/>
          </p:nvPr>
        </p:nvSpPr>
        <p:spPr>
          <a:xfrm>
            <a:off x="685800" y="1600200"/>
            <a:ext cx="7772400" cy="381000"/>
          </a:xfrm>
        </p:spPr>
        <p:txBody>
          <a:bodyPr/>
          <a:lstStyle/>
          <a:p>
            <a:pPr>
              <a:buNone/>
            </a:pPr>
            <a:r>
              <a:rPr lang="en-US" dirty="0"/>
              <a:t>Arguably easier to code up without recursion at all</a:t>
            </a:r>
          </a:p>
        </p:txBody>
      </p:sp>
      <p:sp>
        <p:nvSpPr>
          <p:cNvPr id="4" name="Date Placeholder 3"/>
          <p:cNvSpPr>
            <a:spLocks noGrp="1"/>
          </p:cNvSpPr>
          <p:nvPr>
            <p:ph type="dt" sz="half" idx="10"/>
          </p:nvPr>
        </p:nvSpPr>
        <p:spPr/>
        <p:txBody>
          <a:bodyPr/>
          <a:lstStyle/>
          <a:p>
            <a:fld id="{D4008CFF-E3AF-475D-9415-5FF916AA2BF8}"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42</a:t>
            </a:fld>
            <a:endParaRPr lang="en-US"/>
          </a:p>
        </p:txBody>
      </p:sp>
      <p:sp>
        <p:nvSpPr>
          <p:cNvPr id="7" name="Rectangle 3"/>
          <p:cNvSpPr>
            <a:spLocks noChangeArrowheads="1"/>
          </p:cNvSpPr>
          <p:nvPr>
            <p:custDataLst>
              <p:tags r:id="rId1"/>
            </p:custDataLst>
          </p:nvPr>
        </p:nvSpPr>
        <p:spPr bwMode="auto">
          <a:xfrm>
            <a:off x="438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 name="Rectangle 4"/>
          <p:cNvSpPr>
            <a:spLocks noChangeArrowheads="1"/>
          </p:cNvSpPr>
          <p:nvPr>
            <p:custDataLst>
              <p:tags r:id="rId2"/>
            </p:custDataLst>
          </p:nvPr>
        </p:nvSpPr>
        <p:spPr bwMode="auto">
          <a:xfrm>
            <a:off x="666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9" name="Rectangle 5"/>
          <p:cNvSpPr>
            <a:spLocks noChangeArrowheads="1"/>
          </p:cNvSpPr>
          <p:nvPr>
            <p:custDataLst>
              <p:tags r:id="rId3"/>
            </p:custDataLst>
          </p:nvPr>
        </p:nvSpPr>
        <p:spPr bwMode="auto">
          <a:xfrm>
            <a:off x="895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custDataLst>
              <p:tags r:id="rId4"/>
            </p:custDataLst>
          </p:nvPr>
        </p:nvSpPr>
        <p:spPr bwMode="auto">
          <a:xfrm>
            <a:off x="1123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 name="Rectangle 7"/>
          <p:cNvSpPr>
            <a:spLocks noChangeArrowheads="1"/>
          </p:cNvSpPr>
          <p:nvPr>
            <p:custDataLst>
              <p:tags r:id="rId5"/>
            </p:custDataLst>
          </p:nvPr>
        </p:nvSpPr>
        <p:spPr bwMode="auto">
          <a:xfrm>
            <a:off x="1352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custDataLst>
              <p:tags r:id="rId6"/>
            </p:custDataLst>
          </p:nvPr>
        </p:nvSpPr>
        <p:spPr bwMode="auto">
          <a:xfrm>
            <a:off x="1581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 name="Rectangle 9"/>
          <p:cNvSpPr>
            <a:spLocks noChangeArrowheads="1"/>
          </p:cNvSpPr>
          <p:nvPr>
            <p:custDataLst>
              <p:tags r:id="rId7"/>
            </p:custDataLst>
          </p:nvPr>
        </p:nvSpPr>
        <p:spPr bwMode="auto">
          <a:xfrm>
            <a:off x="1809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4" name="Rectangle 10"/>
          <p:cNvSpPr>
            <a:spLocks noChangeArrowheads="1"/>
          </p:cNvSpPr>
          <p:nvPr>
            <p:custDataLst>
              <p:tags r:id="rId8"/>
            </p:custDataLst>
          </p:nvPr>
        </p:nvSpPr>
        <p:spPr bwMode="auto">
          <a:xfrm>
            <a:off x="2038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5" name="Rectangle 11"/>
          <p:cNvSpPr>
            <a:spLocks noChangeArrowheads="1"/>
          </p:cNvSpPr>
          <p:nvPr>
            <p:custDataLst>
              <p:tags r:id="rId9"/>
            </p:custDataLst>
          </p:nvPr>
        </p:nvSpPr>
        <p:spPr bwMode="auto">
          <a:xfrm>
            <a:off x="2266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6" name="Rectangle 12"/>
          <p:cNvSpPr>
            <a:spLocks noChangeArrowheads="1"/>
          </p:cNvSpPr>
          <p:nvPr>
            <p:custDataLst>
              <p:tags r:id="rId10"/>
            </p:custDataLst>
          </p:nvPr>
        </p:nvSpPr>
        <p:spPr bwMode="auto">
          <a:xfrm>
            <a:off x="2495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7" name="Rectangle 13"/>
          <p:cNvSpPr>
            <a:spLocks noChangeArrowheads="1"/>
          </p:cNvSpPr>
          <p:nvPr>
            <p:custDataLst>
              <p:tags r:id="rId11"/>
            </p:custDataLst>
          </p:nvPr>
        </p:nvSpPr>
        <p:spPr bwMode="auto">
          <a:xfrm>
            <a:off x="2724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8" name="Rectangle 14"/>
          <p:cNvSpPr>
            <a:spLocks noChangeArrowheads="1"/>
          </p:cNvSpPr>
          <p:nvPr>
            <p:custDataLst>
              <p:tags r:id="rId12"/>
            </p:custDataLst>
          </p:nvPr>
        </p:nvSpPr>
        <p:spPr bwMode="auto">
          <a:xfrm>
            <a:off x="2952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9" name="Rectangle 15"/>
          <p:cNvSpPr>
            <a:spLocks noChangeArrowheads="1"/>
          </p:cNvSpPr>
          <p:nvPr>
            <p:custDataLst>
              <p:tags r:id="rId13"/>
            </p:custDataLst>
          </p:nvPr>
        </p:nvSpPr>
        <p:spPr bwMode="auto">
          <a:xfrm>
            <a:off x="3181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0" name="Rectangle 16"/>
          <p:cNvSpPr>
            <a:spLocks noChangeArrowheads="1"/>
          </p:cNvSpPr>
          <p:nvPr>
            <p:custDataLst>
              <p:tags r:id="rId14"/>
            </p:custDataLst>
          </p:nvPr>
        </p:nvSpPr>
        <p:spPr bwMode="auto">
          <a:xfrm>
            <a:off x="3409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1" name="Rectangle 17"/>
          <p:cNvSpPr>
            <a:spLocks noChangeArrowheads="1"/>
          </p:cNvSpPr>
          <p:nvPr>
            <p:custDataLst>
              <p:tags r:id="rId15"/>
            </p:custDataLst>
          </p:nvPr>
        </p:nvSpPr>
        <p:spPr bwMode="auto">
          <a:xfrm>
            <a:off x="3638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2" name="Rectangle 18"/>
          <p:cNvSpPr>
            <a:spLocks noChangeArrowheads="1"/>
          </p:cNvSpPr>
          <p:nvPr>
            <p:custDataLst>
              <p:tags r:id="rId16"/>
            </p:custDataLst>
          </p:nvPr>
        </p:nvSpPr>
        <p:spPr bwMode="auto">
          <a:xfrm>
            <a:off x="3867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Rectangle 19"/>
          <p:cNvSpPr>
            <a:spLocks noChangeArrowheads="1"/>
          </p:cNvSpPr>
          <p:nvPr>
            <p:custDataLst>
              <p:tags r:id="rId17"/>
            </p:custDataLst>
          </p:nvPr>
        </p:nvSpPr>
        <p:spPr bwMode="auto">
          <a:xfrm>
            <a:off x="438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custDataLst>
              <p:tags r:id="rId18"/>
            </p:custDataLst>
          </p:nvPr>
        </p:nvSpPr>
        <p:spPr bwMode="auto">
          <a:xfrm>
            <a:off x="895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custDataLst>
              <p:tags r:id="rId19"/>
            </p:custDataLst>
          </p:nvPr>
        </p:nvSpPr>
        <p:spPr bwMode="auto">
          <a:xfrm>
            <a:off x="1352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custDataLst>
              <p:tags r:id="rId20"/>
            </p:custDataLst>
          </p:nvPr>
        </p:nvSpPr>
        <p:spPr bwMode="auto">
          <a:xfrm>
            <a:off x="1809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7" name="Rectangle 23"/>
          <p:cNvSpPr>
            <a:spLocks noChangeArrowheads="1"/>
          </p:cNvSpPr>
          <p:nvPr>
            <p:custDataLst>
              <p:tags r:id="rId21"/>
            </p:custDataLst>
          </p:nvPr>
        </p:nvSpPr>
        <p:spPr bwMode="auto">
          <a:xfrm>
            <a:off x="2266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8" name="Rectangle 24"/>
          <p:cNvSpPr>
            <a:spLocks noChangeArrowheads="1"/>
          </p:cNvSpPr>
          <p:nvPr>
            <p:custDataLst>
              <p:tags r:id="rId22"/>
            </p:custDataLst>
          </p:nvPr>
        </p:nvSpPr>
        <p:spPr bwMode="auto">
          <a:xfrm>
            <a:off x="2724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 name="Rectangle 25"/>
          <p:cNvSpPr>
            <a:spLocks noChangeArrowheads="1"/>
          </p:cNvSpPr>
          <p:nvPr>
            <p:custDataLst>
              <p:tags r:id="rId23"/>
            </p:custDataLst>
          </p:nvPr>
        </p:nvSpPr>
        <p:spPr bwMode="auto">
          <a:xfrm>
            <a:off x="3181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0" name="Rectangle 26"/>
          <p:cNvSpPr>
            <a:spLocks noChangeArrowheads="1"/>
          </p:cNvSpPr>
          <p:nvPr>
            <p:custDataLst>
              <p:tags r:id="rId24"/>
            </p:custDataLst>
          </p:nvPr>
        </p:nvSpPr>
        <p:spPr bwMode="auto">
          <a:xfrm>
            <a:off x="3638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1" name="Line 27"/>
          <p:cNvSpPr>
            <a:spLocks noChangeShapeType="1"/>
          </p:cNvSpPr>
          <p:nvPr>
            <p:custDataLst>
              <p:tags r:id="rId25"/>
            </p:custDataLst>
          </p:nvPr>
        </p:nvSpPr>
        <p:spPr bwMode="auto">
          <a:xfrm>
            <a:off x="514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2" name="Line 28"/>
          <p:cNvSpPr>
            <a:spLocks noChangeShapeType="1"/>
          </p:cNvSpPr>
          <p:nvPr>
            <p:custDataLst>
              <p:tags r:id="rId26"/>
            </p:custDataLst>
          </p:nvPr>
        </p:nvSpPr>
        <p:spPr bwMode="auto">
          <a:xfrm flipH="1">
            <a:off x="666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3" name="Line 29"/>
          <p:cNvSpPr>
            <a:spLocks noChangeShapeType="1"/>
          </p:cNvSpPr>
          <p:nvPr>
            <p:custDataLst>
              <p:tags r:id="rId27"/>
            </p:custDataLst>
          </p:nvPr>
        </p:nvSpPr>
        <p:spPr bwMode="auto">
          <a:xfrm>
            <a:off x="971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4" name="Line 30"/>
          <p:cNvSpPr>
            <a:spLocks noChangeShapeType="1"/>
          </p:cNvSpPr>
          <p:nvPr>
            <p:custDataLst>
              <p:tags r:id="rId28"/>
            </p:custDataLst>
          </p:nvPr>
        </p:nvSpPr>
        <p:spPr bwMode="auto">
          <a:xfrm flipH="1">
            <a:off x="1123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31"/>
          <p:cNvSpPr>
            <a:spLocks noChangeShapeType="1"/>
          </p:cNvSpPr>
          <p:nvPr>
            <p:custDataLst>
              <p:tags r:id="rId29"/>
            </p:custDataLst>
          </p:nvPr>
        </p:nvSpPr>
        <p:spPr bwMode="auto">
          <a:xfrm>
            <a:off x="1428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6" name="Line 32"/>
          <p:cNvSpPr>
            <a:spLocks noChangeShapeType="1"/>
          </p:cNvSpPr>
          <p:nvPr>
            <p:custDataLst>
              <p:tags r:id="rId30"/>
            </p:custDataLst>
          </p:nvPr>
        </p:nvSpPr>
        <p:spPr bwMode="auto">
          <a:xfrm flipH="1">
            <a:off x="1581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7" name="Line 33"/>
          <p:cNvSpPr>
            <a:spLocks noChangeShapeType="1"/>
          </p:cNvSpPr>
          <p:nvPr>
            <p:custDataLst>
              <p:tags r:id="rId31"/>
            </p:custDataLst>
          </p:nvPr>
        </p:nvSpPr>
        <p:spPr bwMode="auto">
          <a:xfrm>
            <a:off x="1885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8" name="Line 34"/>
          <p:cNvSpPr>
            <a:spLocks noChangeShapeType="1"/>
          </p:cNvSpPr>
          <p:nvPr>
            <p:custDataLst>
              <p:tags r:id="rId32"/>
            </p:custDataLst>
          </p:nvPr>
        </p:nvSpPr>
        <p:spPr bwMode="auto">
          <a:xfrm flipH="1">
            <a:off x="2038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9" name="Line 35"/>
          <p:cNvSpPr>
            <a:spLocks noChangeShapeType="1"/>
          </p:cNvSpPr>
          <p:nvPr>
            <p:custDataLst>
              <p:tags r:id="rId33"/>
            </p:custDataLst>
          </p:nvPr>
        </p:nvSpPr>
        <p:spPr bwMode="auto">
          <a:xfrm>
            <a:off x="2343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0" name="Line 36"/>
          <p:cNvSpPr>
            <a:spLocks noChangeShapeType="1"/>
          </p:cNvSpPr>
          <p:nvPr>
            <p:custDataLst>
              <p:tags r:id="rId34"/>
            </p:custDataLst>
          </p:nvPr>
        </p:nvSpPr>
        <p:spPr bwMode="auto">
          <a:xfrm flipH="1">
            <a:off x="2495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1" name="Line 37"/>
          <p:cNvSpPr>
            <a:spLocks noChangeShapeType="1"/>
          </p:cNvSpPr>
          <p:nvPr>
            <p:custDataLst>
              <p:tags r:id="rId35"/>
            </p:custDataLst>
          </p:nvPr>
        </p:nvSpPr>
        <p:spPr bwMode="auto">
          <a:xfrm>
            <a:off x="2800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2" name="Line 38"/>
          <p:cNvSpPr>
            <a:spLocks noChangeShapeType="1"/>
          </p:cNvSpPr>
          <p:nvPr>
            <p:custDataLst>
              <p:tags r:id="rId36"/>
            </p:custDataLst>
          </p:nvPr>
        </p:nvSpPr>
        <p:spPr bwMode="auto">
          <a:xfrm flipH="1">
            <a:off x="2952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3" name="Line 39"/>
          <p:cNvSpPr>
            <a:spLocks noChangeShapeType="1"/>
          </p:cNvSpPr>
          <p:nvPr>
            <p:custDataLst>
              <p:tags r:id="rId37"/>
            </p:custDataLst>
          </p:nvPr>
        </p:nvSpPr>
        <p:spPr bwMode="auto">
          <a:xfrm>
            <a:off x="3257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4" name="Line 40"/>
          <p:cNvSpPr>
            <a:spLocks noChangeShapeType="1"/>
          </p:cNvSpPr>
          <p:nvPr>
            <p:custDataLst>
              <p:tags r:id="rId38"/>
            </p:custDataLst>
          </p:nvPr>
        </p:nvSpPr>
        <p:spPr bwMode="auto">
          <a:xfrm flipH="1">
            <a:off x="3409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5" name="Line 41"/>
          <p:cNvSpPr>
            <a:spLocks noChangeShapeType="1"/>
          </p:cNvSpPr>
          <p:nvPr>
            <p:custDataLst>
              <p:tags r:id="rId39"/>
            </p:custDataLst>
          </p:nvPr>
        </p:nvSpPr>
        <p:spPr bwMode="auto">
          <a:xfrm>
            <a:off x="3714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6" name="Line 42"/>
          <p:cNvSpPr>
            <a:spLocks noChangeShapeType="1"/>
          </p:cNvSpPr>
          <p:nvPr>
            <p:custDataLst>
              <p:tags r:id="rId40"/>
            </p:custDataLst>
          </p:nvPr>
        </p:nvSpPr>
        <p:spPr bwMode="auto">
          <a:xfrm flipH="1">
            <a:off x="3867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7" name="Rectangle 43"/>
          <p:cNvSpPr>
            <a:spLocks noChangeArrowheads="1"/>
          </p:cNvSpPr>
          <p:nvPr>
            <p:custDataLst>
              <p:tags r:id="rId41"/>
            </p:custDataLst>
          </p:nvPr>
        </p:nvSpPr>
        <p:spPr bwMode="auto">
          <a:xfrm>
            <a:off x="438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8" name="Rectangle 44"/>
          <p:cNvSpPr>
            <a:spLocks noChangeArrowheads="1"/>
          </p:cNvSpPr>
          <p:nvPr>
            <p:custDataLst>
              <p:tags r:id="rId42"/>
            </p:custDataLst>
          </p:nvPr>
        </p:nvSpPr>
        <p:spPr bwMode="auto">
          <a:xfrm>
            <a:off x="1352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9" name="Rectangle 45"/>
          <p:cNvSpPr>
            <a:spLocks noChangeArrowheads="1"/>
          </p:cNvSpPr>
          <p:nvPr>
            <p:custDataLst>
              <p:tags r:id="rId43"/>
            </p:custDataLst>
          </p:nvPr>
        </p:nvSpPr>
        <p:spPr bwMode="auto">
          <a:xfrm>
            <a:off x="2266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0" name="Rectangle 46"/>
          <p:cNvSpPr>
            <a:spLocks noChangeArrowheads="1"/>
          </p:cNvSpPr>
          <p:nvPr>
            <p:custDataLst>
              <p:tags r:id="rId44"/>
            </p:custDataLst>
          </p:nvPr>
        </p:nvSpPr>
        <p:spPr bwMode="auto">
          <a:xfrm>
            <a:off x="31813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 name="Line 47"/>
          <p:cNvSpPr>
            <a:spLocks noChangeShapeType="1"/>
          </p:cNvSpPr>
          <p:nvPr>
            <p:custDataLst>
              <p:tags r:id="rId45"/>
            </p:custDataLst>
          </p:nvPr>
        </p:nvSpPr>
        <p:spPr bwMode="auto">
          <a:xfrm>
            <a:off x="666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2" name="Line 48"/>
          <p:cNvSpPr>
            <a:spLocks noChangeShapeType="1"/>
          </p:cNvSpPr>
          <p:nvPr>
            <p:custDataLst>
              <p:tags r:id="rId46"/>
            </p:custDataLst>
          </p:nvPr>
        </p:nvSpPr>
        <p:spPr bwMode="auto">
          <a:xfrm flipH="1">
            <a:off x="1047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3" name="Line 49"/>
          <p:cNvSpPr>
            <a:spLocks noChangeShapeType="1"/>
          </p:cNvSpPr>
          <p:nvPr>
            <p:custDataLst>
              <p:tags r:id="rId47"/>
            </p:custDataLst>
          </p:nvPr>
        </p:nvSpPr>
        <p:spPr bwMode="auto">
          <a:xfrm>
            <a:off x="15811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4" name="Line 50"/>
          <p:cNvSpPr>
            <a:spLocks noChangeShapeType="1"/>
          </p:cNvSpPr>
          <p:nvPr>
            <p:custDataLst>
              <p:tags r:id="rId48"/>
            </p:custDataLst>
          </p:nvPr>
        </p:nvSpPr>
        <p:spPr bwMode="auto">
          <a:xfrm flipH="1">
            <a:off x="19621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5" name="Line 51"/>
          <p:cNvSpPr>
            <a:spLocks noChangeShapeType="1"/>
          </p:cNvSpPr>
          <p:nvPr>
            <p:custDataLst>
              <p:tags r:id="rId49"/>
            </p:custDataLst>
          </p:nvPr>
        </p:nvSpPr>
        <p:spPr bwMode="auto">
          <a:xfrm>
            <a:off x="2419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6" name="Line 52"/>
          <p:cNvSpPr>
            <a:spLocks noChangeShapeType="1"/>
          </p:cNvSpPr>
          <p:nvPr>
            <p:custDataLst>
              <p:tags r:id="rId50"/>
            </p:custDataLst>
          </p:nvPr>
        </p:nvSpPr>
        <p:spPr bwMode="auto">
          <a:xfrm flipH="1">
            <a:off x="2800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7" name="Line 53"/>
          <p:cNvSpPr>
            <a:spLocks noChangeShapeType="1"/>
          </p:cNvSpPr>
          <p:nvPr>
            <p:custDataLst>
              <p:tags r:id="rId51"/>
            </p:custDataLst>
          </p:nvPr>
        </p:nvSpPr>
        <p:spPr bwMode="auto">
          <a:xfrm>
            <a:off x="3333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8" name="Line 54"/>
          <p:cNvSpPr>
            <a:spLocks noChangeShapeType="1"/>
          </p:cNvSpPr>
          <p:nvPr>
            <p:custDataLst>
              <p:tags r:id="rId52"/>
            </p:custDataLst>
          </p:nvPr>
        </p:nvSpPr>
        <p:spPr bwMode="auto">
          <a:xfrm flipH="1">
            <a:off x="3714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9" name="Rectangle 55"/>
          <p:cNvSpPr>
            <a:spLocks noChangeArrowheads="1"/>
          </p:cNvSpPr>
          <p:nvPr>
            <p:custDataLst>
              <p:tags r:id="rId53"/>
            </p:custDataLst>
          </p:nvPr>
        </p:nvSpPr>
        <p:spPr bwMode="auto">
          <a:xfrm>
            <a:off x="4381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0" name="Rectangle 56"/>
          <p:cNvSpPr>
            <a:spLocks noChangeArrowheads="1"/>
          </p:cNvSpPr>
          <p:nvPr>
            <p:custDataLst>
              <p:tags r:id="rId54"/>
            </p:custDataLst>
          </p:nvPr>
        </p:nvSpPr>
        <p:spPr bwMode="auto">
          <a:xfrm>
            <a:off x="22669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1" name="Line 57"/>
          <p:cNvSpPr>
            <a:spLocks noChangeShapeType="1"/>
          </p:cNvSpPr>
          <p:nvPr>
            <p:custDataLst>
              <p:tags r:id="rId55"/>
            </p:custDataLst>
          </p:nvPr>
        </p:nvSpPr>
        <p:spPr bwMode="auto">
          <a:xfrm>
            <a:off x="8953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2" name="Line 58"/>
          <p:cNvSpPr>
            <a:spLocks noChangeShapeType="1"/>
          </p:cNvSpPr>
          <p:nvPr>
            <p:custDataLst>
              <p:tags r:id="rId56"/>
            </p:custDataLst>
          </p:nvPr>
        </p:nvSpPr>
        <p:spPr bwMode="auto">
          <a:xfrm flipH="1">
            <a:off x="16573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3" name="Line 59"/>
          <p:cNvSpPr>
            <a:spLocks noChangeShapeType="1"/>
          </p:cNvSpPr>
          <p:nvPr>
            <p:custDataLst>
              <p:tags r:id="rId57"/>
            </p:custDataLst>
          </p:nvPr>
        </p:nvSpPr>
        <p:spPr bwMode="auto">
          <a:xfrm>
            <a:off x="27241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4" name="Line 60"/>
          <p:cNvSpPr>
            <a:spLocks noChangeShapeType="1"/>
          </p:cNvSpPr>
          <p:nvPr>
            <p:custDataLst>
              <p:tags r:id="rId58"/>
            </p:custDataLst>
          </p:nvPr>
        </p:nvSpPr>
        <p:spPr bwMode="auto">
          <a:xfrm flipH="1">
            <a:off x="34861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5" name="Rectangle 61"/>
          <p:cNvSpPr>
            <a:spLocks noChangeArrowheads="1"/>
          </p:cNvSpPr>
          <p:nvPr>
            <p:custDataLst>
              <p:tags r:id="rId59"/>
            </p:custDataLst>
          </p:nvPr>
        </p:nvSpPr>
        <p:spPr bwMode="auto">
          <a:xfrm>
            <a:off x="4381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6" name="Line 62"/>
          <p:cNvSpPr>
            <a:spLocks noChangeShapeType="1"/>
          </p:cNvSpPr>
          <p:nvPr>
            <p:custDataLst>
              <p:tags r:id="rId60"/>
            </p:custDataLst>
          </p:nvPr>
        </p:nvSpPr>
        <p:spPr bwMode="auto">
          <a:xfrm>
            <a:off x="13525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7" name="Line 63"/>
          <p:cNvSpPr>
            <a:spLocks noChangeShapeType="1"/>
          </p:cNvSpPr>
          <p:nvPr>
            <p:custDataLst>
              <p:tags r:id="rId61"/>
            </p:custDataLst>
          </p:nvPr>
        </p:nvSpPr>
        <p:spPr bwMode="auto">
          <a:xfrm flipH="1">
            <a:off x="29527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8" name="Text Box 64"/>
          <p:cNvSpPr txBox="1">
            <a:spLocks noChangeArrowheads="1"/>
          </p:cNvSpPr>
          <p:nvPr>
            <p:custDataLst>
              <p:tags r:id="rId62"/>
            </p:custDataLst>
          </p:nvPr>
        </p:nvSpPr>
        <p:spPr bwMode="auto">
          <a:xfrm>
            <a:off x="7753350" y="2667000"/>
            <a:ext cx="1314450" cy="2536825"/>
          </a:xfrm>
          <a:prstGeom prst="rect">
            <a:avLst/>
          </a:prstGeom>
          <a:noFill/>
          <a:ln w="9525">
            <a:noFill/>
            <a:miter lim="800000"/>
            <a:headEnd/>
            <a:tailEnd/>
          </a:ln>
        </p:spPr>
        <p:txBody>
          <a:bodyPr wrap="none">
            <a:spAutoFit/>
          </a:bodyPr>
          <a:lstStyle/>
          <a:p>
            <a:r>
              <a:rPr lang="en-US" sz="1600"/>
              <a:t>Merge by 1</a:t>
            </a:r>
          </a:p>
          <a:p>
            <a:endParaRPr lang="en-US" sz="1600"/>
          </a:p>
          <a:p>
            <a:r>
              <a:rPr lang="en-US" sz="1600"/>
              <a:t>Merge by 2</a:t>
            </a:r>
          </a:p>
          <a:p>
            <a:endParaRPr lang="en-US" sz="1600"/>
          </a:p>
          <a:p>
            <a:r>
              <a:rPr lang="en-US" sz="1600"/>
              <a:t>Merge by 4</a:t>
            </a:r>
          </a:p>
          <a:p>
            <a:endParaRPr lang="en-US" sz="1600"/>
          </a:p>
          <a:p>
            <a:r>
              <a:rPr lang="en-US" sz="1600"/>
              <a:t>Merge by 8</a:t>
            </a:r>
          </a:p>
          <a:p>
            <a:endParaRPr lang="en-US" sz="1600"/>
          </a:p>
          <a:p>
            <a:r>
              <a:rPr lang="en-US" sz="1600"/>
              <a:t>Merge by 16</a:t>
            </a:r>
          </a:p>
          <a:p>
            <a:endParaRPr lang="en-US" sz="1600"/>
          </a:p>
        </p:txBody>
      </p:sp>
      <p:sp>
        <p:nvSpPr>
          <p:cNvPr id="69" name="Rectangle 65"/>
          <p:cNvSpPr>
            <a:spLocks noChangeArrowheads="1"/>
          </p:cNvSpPr>
          <p:nvPr>
            <p:custDataLst>
              <p:tags r:id="rId63"/>
            </p:custDataLst>
          </p:nvPr>
        </p:nvSpPr>
        <p:spPr bwMode="auto">
          <a:xfrm>
            <a:off x="4095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0" name="Rectangle 66"/>
          <p:cNvSpPr>
            <a:spLocks noChangeArrowheads="1"/>
          </p:cNvSpPr>
          <p:nvPr>
            <p:custDataLst>
              <p:tags r:id="rId64"/>
            </p:custDataLst>
          </p:nvPr>
        </p:nvSpPr>
        <p:spPr bwMode="auto">
          <a:xfrm>
            <a:off x="4324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1" name="Rectangle 67"/>
          <p:cNvSpPr>
            <a:spLocks noChangeArrowheads="1"/>
          </p:cNvSpPr>
          <p:nvPr>
            <p:custDataLst>
              <p:tags r:id="rId65"/>
            </p:custDataLst>
          </p:nvPr>
        </p:nvSpPr>
        <p:spPr bwMode="auto">
          <a:xfrm>
            <a:off x="4552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2" name="Rectangle 68"/>
          <p:cNvSpPr>
            <a:spLocks noChangeArrowheads="1"/>
          </p:cNvSpPr>
          <p:nvPr>
            <p:custDataLst>
              <p:tags r:id="rId66"/>
            </p:custDataLst>
          </p:nvPr>
        </p:nvSpPr>
        <p:spPr bwMode="auto">
          <a:xfrm>
            <a:off x="4781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 name="Rectangle 69"/>
          <p:cNvSpPr>
            <a:spLocks noChangeArrowheads="1"/>
          </p:cNvSpPr>
          <p:nvPr>
            <p:custDataLst>
              <p:tags r:id="rId67"/>
            </p:custDataLst>
          </p:nvPr>
        </p:nvSpPr>
        <p:spPr bwMode="auto">
          <a:xfrm>
            <a:off x="5010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4" name="Rectangle 70"/>
          <p:cNvSpPr>
            <a:spLocks noChangeArrowheads="1"/>
          </p:cNvSpPr>
          <p:nvPr>
            <p:custDataLst>
              <p:tags r:id="rId68"/>
            </p:custDataLst>
          </p:nvPr>
        </p:nvSpPr>
        <p:spPr bwMode="auto">
          <a:xfrm>
            <a:off x="5238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5" name="Rectangle 71"/>
          <p:cNvSpPr>
            <a:spLocks noChangeArrowheads="1"/>
          </p:cNvSpPr>
          <p:nvPr>
            <p:custDataLst>
              <p:tags r:id="rId69"/>
            </p:custDataLst>
          </p:nvPr>
        </p:nvSpPr>
        <p:spPr bwMode="auto">
          <a:xfrm>
            <a:off x="5467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6" name="Rectangle 72"/>
          <p:cNvSpPr>
            <a:spLocks noChangeArrowheads="1"/>
          </p:cNvSpPr>
          <p:nvPr>
            <p:custDataLst>
              <p:tags r:id="rId70"/>
            </p:custDataLst>
          </p:nvPr>
        </p:nvSpPr>
        <p:spPr bwMode="auto">
          <a:xfrm>
            <a:off x="5695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7" name="Rectangle 73"/>
          <p:cNvSpPr>
            <a:spLocks noChangeArrowheads="1"/>
          </p:cNvSpPr>
          <p:nvPr>
            <p:custDataLst>
              <p:tags r:id="rId71"/>
            </p:custDataLst>
          </p:nvPr>
        </p:nvSpPr>
        <p:spPr bwMode="auto">
          <a:xfrm>
            <a:off x="5924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8" name="Rectangle 74"/>
          <p:cNvSpPr>
            <a:spLocks noChangeArrowheads="1"/>
          </p:cNvSpPr>
          <p:nvPr>
            <p:custDataLst>
              <p:tags r:id="rId72"/>
            </p:custDataLst>
          </p:nvPr>
        </p:nvSpPr>
        <p:spPr bwMode="auto">
          <a:xfrm>
            <a:off x="6153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9" name="Rectangle 75"/>
          <p:cNvSpPr>
            <a:spLocks noChangeArrowheads="1"/>
          </p:cNvSpPr>
          <p:nvPr>
            <p:custDataLst>
              <p:tags r:id="rId73"/>
            </p:custDataLst>
          </p:nvPr>
        </p:nvSpPr>
        <p:spPr bwMode="auto">
          <a:xfrm>
            <a:off x="6381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0" name="Rectangle 76"/>
          <p:cNvSpPr>
            <a:spLocks noChangeArrowheads="1"/>
          </p:cNvSpPr>
          <p:nvPr>
            <p:custDataLst>
              <p:tags r:id="rId74"/>
            </p:custDataLst>
          </p:nvPr>
        </p:nvSpPr>
        <p:spPr bwMode="auto">
          <a:xfrm>
            <a:off x="6610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1" name="Rectangle 77"/>
          <p:cNvSpPr>
            <a:spLocks noChangeArrowheads="1"/>
          </p:cNvSpPr>
          <p:nvPr>
            <p:custDataLst>
              <p:tags r:id="rId75"/>
            </p:custDataLst>
          </p:nvPr>
        </p:nvSpPr>
        <p:spPr bwMode="auto">
          <a:xfrm>
            <a:off x="6838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2" name="Rectangle 78"/>
          <p:cNvSpPr>
            <a:spLocks noChangeArrowheads="1"/>
          </p:cNvSpPr>
          <p:nvPr>
            <p:custDataLst>
              <p:tags r:id="rId76"/>
            </p:custDataLst>
          </p:nvPr>
        </p:nvSpPr>
        <p:spPr bwMode="auto">
          <a:xfrm>
            <a:off x="7067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3" name="Rectangle 79"/>
          <p:cNvSpPr>
            <a:spLocks noChangeArrowheads="1"/>
          </p:cNvSpPr>
          <p:nvPr>
            <p:custDataLst>
              <p:tags r:id="rId77"/>
            </p:custDataLst>
          </p:nvPr>
        </p:nvSpPr>
        <p:spPr bwMode="auto">
          <a:xfrm>
            <a:off x="7296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4" name="Rectangle 80"/>
          <p:cNvSpPr>
            <a:spLocks noChangeArrowheads="1"/>
          </p:cNvSpPr>
          <p:nvPr>
            <p:custDataLst>
              <p:tags r:id="rId78"/>
            </p:custDataLst>
          </p:nvPr>
        </p:nvSpPr>
        <p:spPr bwMode="auto">
          <a:xfrm>
            <a:off x="7524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5" name="Rectangle 81"/>
          <p:cNvSpPr>
            <a:spLocks noChangeArrowheads="1"/>
          </p:cNvSpPr>
          <p:nvPr>
            <p:custDataLst>
              <p:tags r:id="rId79"/>
            </p:custDataLst>
          </p:nvPr>
        </p:nvSpPr>
        <p:spPr bwMode="auto">
          <a:xfrm>
            <a:off x="4095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6" name="Rectangle 82"/>
          <p:cNvSpPr>
            <a:spLocks noChangeArrowheads="1"/>
          </p:cNvSpPr>
          <p:nvPr>
            <p:custDataLst>
              <p:tags r:id="rId80"/>
            </p:custDataLst>
          </p:nvPr>
        </p:nvSpPr>
        <p:spPr bwMode="auto">
          <a:xfrm>
            <a:off x="4552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7" name="Rectangle 83"/>
          <p:cNvSpPr>
            <a:spLocks noChangeArrowheads="1"/>
          </p:cNvSpPr>
          <p:nvPr>
            <p:custDataLst>
              <p:tags r:id="rId81"/>
            </p:custDataLst>
          </p:nvPr>
        </p:nvSpPr>
        <p:spPr bwMode="auto">
          <a:xfrm>
            <a:off x="5010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8" name="Rectangle 84"/>
          <p:cNvSpPr>
            <a:spLocks noChangeArrowheads="1"/>
          </p:cNvSpPr>
          <p:nvPr>
            <p:custDataLst>
              <p:tags r:id="rId82"/>
            </p:custDataLst>
          </p:nvPr>
        </p:nvSpPr>
        <p:spPr bwMode="auto">
          <a:xfrm>
            <a:off x="5467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9" name="Rectangle 85"/>
          <p:cNvSpPr>
            <a:spLocks noChangeArrowheads="1"/>
          </p:cNvSpPr>
          <p:nvPr>
            <p:custDataLst>
              <p:tags r:id="rId83"/>
            </p:custDataLst>
          </p:nvPr>
        </p:nvSpPr>
        <p:spPr bwMode="auto">
          <a:xfrm>
            <a:off x="5924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0" name="Rectangle 86"/>
          <p:cNvSpPr>
            <a:spLocks noChangeArrowheads="1"/>
          </p:cNvSpPr>
          <p:nvPr>
            <p:custDataLst>
              <p:tags r:id="rId84"/>
            </p:custDataLst>
          </p:nvPr>
        </p:nvSpPr>
        <p:spPr bwMode="auto">
          <a:xfrm>
            <a:off x="6381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1" name="Rectangle 87"/>
          <p:cNvSpPr>
            <a:spLocks noChangeArrowheads="1"/>
          </p:cNvSpPr>
          <p:nvPr>
            <p:custDataLst>
              <p:tags r:id="rId85"/>
            </p:custDataLst>
          </p:nvPr>
        </p:nvSpPr>
        <p:spPr bwMode="auto">
          <a:xfrm>
            <a:off x="6838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2" name="Rectangle 88"/>
          <p:cNvSpPr>
            <a:spLocks noChangeArrowheads="1"/>
          </p:cNvSpPr>
          <p:nvPr>
            <p:custDataLst>
              <p:tags r:id="rId86"/>
            </p:custDataLst>
          </p:nvPr>
        </p:nvSpPr>
        <p:spPr bwMode="auto">
          <a:xfrm>
            <a:off x="7296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3" name="Line 89"/>
          <p:cNvSpPr>
            <a:spLocks noChangeShapeType="1"/>
          </p:cNvSpPr>
          <p:nvPr>
            <p:custDataLst>
              <p:tags r:id="rId87"/>
            </p:custDataLst>
          </p:nvPr>
        </p:nvSpPr>
        <p:spPr bwMode="auto">
          <a:xfrm>
            <a:off x="4171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4" name="Line 90"/>
          <p:cNvSpPr>
            <a:spLocks noChangeShapeType="1"/>
          </p:cNvSpPr>
          <p:nvPr>
            <p:custDataLst>
              <p:tags r:id="rId88"/>
            </p:custDataLst>
          </p:nvPr>
        </p:nvSpPr>
        <p:spPr bwMode="auto">
          <a:xfrm flipH="1">
            <a:off x="4324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5" name="Line 91"/>
          <p:cNvSpPr>
            <a:spLocks noChangeShapeType="1"/>
          </p:cNvSpPr>
          <p:nvPr>
            <p:custDataLst>
              <p:tags r:id="rId89"/>
            </p:custDataLst>
          </p:nvPr>
        </p:nvSpPr>
        <p:spPr bwMode="auto">
          <a:xfrm>
            <a:off x="4629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6" name="Line 92"/>
          <p:cNvSpPr>
            <a:spLocks noChangeShapeType="1"/>
          </p:cNvSpPr>
          <p:nvPr>
            <p:custDataLst>
              <p:tags r:id="rId90"/>
            </p:custDataLst>
          </p:nvPr>
        </p:nvSpPr>
        <p:spPr bwMode="auto">
          <a:xfrm flipH="1">
            <a:off x="4781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7" name="Line 93"/>
          <p:cNvSpPr>
            <a:spLocks noChangeShapeType="1"/>
          </p:cNvSpPr>
          <p:nvPr>
            <p:custDataLst>
              <p:tags r:id="rId91"/>
            </p:custDataLst>
          </p:nvPr>
        </p:nvSpPr>
        <p:spPr bwMode="auto">
          <a:xfrm>
            <a:off x="5086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8" name="Line 94"/>
          <p:cNvSpPr>
            <a:spLocks noChangeShapeType="1"/>
          </p:cNvSpPr>
          <p:nvPr>
            <p:custDataLst>
              <p:tags r:id="rId92"/>
            </p:custDataLst>
          </p:nvPr>
        </p:nvSpPr>
        <p:spPr bwMode="auto">
          <a:xfrm flipH="1">
            <a:off x="5238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9" name="Line 95"/>
          <p:cNvSpPr>
            <a:spLocks noChangeShapeType="1"/>
          </p:cNvSpPr>
          <p:nvPr>
            <p:custDataLst>
              <p:tags r:id="rId93"/>
            </p:custDataLst>
          </p:nvPr>
        </p:nvSpPr>
        <p:spPr bwMode="auto">
          <a:xfrm>
            <a:off x="5543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0" name="Line 96"/>
          <p:cNvSpPr>
            <a:spLocks noChangeShapeType="1"/>
          </p:cNvSpPr>
          <p:nvPr>
            <p:custDataLst>
              <p:tags r:id="rId94"/>
            </p:custDataLst>
          </p:nvPr>
        </p:nvSpPr>
        <p:spPr bwMode="auto">
          <a:xfrm flipH="1">
            <a:off x="5695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1" name="Line 97"/>
          <p:cNvSpPr>
            <a:spLocks noChangeShapeType="1"/>
          </p:cNvSpPr>
          <p:nvPr>
            <p:custDataLst>
              <p:tags r:id="rId95"/>
            </p:custDataLst>
          </p:nvPr>
        </p:nvSpPr>
        <p:spPr bwMode="auto">
          <a:xfrm>
            <a:off x="6000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2" name="Line 98"/>
          <p:cNvSpPr>
            <a:spLocks noChangeShapeType="1"/>
          </p:cNvSpPr>
          <p:nvPr>
            <p:custDataLst>
              <p:tags r:id="rId96"/>
            </p:custDataLst>
          </p:nvPr>
        </p:nvSpPr>
        <p:spPr bwMode="auto">
          <a:xfrm flipH="1">
            <a:off x="6153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3" name="Line 99"/>
          <p:cNvSpPr>
            <a:spLocks noChangeShapeType="1"/>
          </p:cNvSpPr>
          <p:nvPr>
            <p:custDataLst>
              <p:tags r:id="rId97"/>
            </p:custDataLst>
          </p:nvPr>
        </p:nvSpPr>
        <p:spPr bwMode="auto">
          <a:xfrm>
            <a:off x="6457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4" name="Line 100"/>
          <p:cNvSpPr>
            <a:spLocks noChangeShapeType="1"/>
          </p:cNvSpPr>
          <p:nvPr>
            <p:custDataLst>
              <p:tags r:id="rId98"/>
            </p:custDataLst>
          </p:nvPr>
        </p:nvSpPr>
        <p:spPr bwMode="auto">
          <a:xfrm flipH="1">
            <a:off x="6610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5" name="Line 101"/>
          <p:cNvSpPr>
            <a:spLocks noChangeShapeType="1"/>
          </p:cNvSpPr>
          <p:nvPr>
            <p:custDataLst>
              <p:tags r:id="rId99"/>
            </p:custDataLst>
          </p:nvPr>
        </p:nvSpPr>
        <p:spPr bwMode="auto">
          <a:xfrm>
            <a:off x="6915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6" name="Line 102"/>
          <p:cNvSpPr>
            <a:spLocks noChangeShapeType="1"/>
          </p:cNvSpPr>
          <p:nvPr>
            <p:custDataLst>
              <p:tags r:id="rId100"/>
            </p:custDataLst>
          </p:nvPr>
        </p:nvSpPr>
        <p:spPr bwMode="auto">
          <a:xfrm flipH="1">
            <a:off x="7067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7" name="Line 103"/>
          <p:cNvSpPr>
            <a:spLocks noChangeShapeType="1"/>
          </p:cNvSpPr>
          <p:nvPr>
            <p:custDataLst>
              <p:tags r:id="rId101"/>
            </p:custDataLst>
          </p:nvPr>
        </p:nvSpPr>
        <p:spPr bwMode="auto">
          <a:xfrm>
            <a:off x="7372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8" name="Line 104"/>
          <p:cNvSpPr>
            <a:spLocks noChangeShapeType="1"/>
          </p:cNvSpPr>
          <p:nvPr>
            <p:custDataLst>
              <p:tags r:id="rId102"/>
            </p:custDataLst>
          </p:nvPr>
        </p:nvSpPr>
        <p:spPr bwMode="auto">
          <a:xfrm flipH="1">
            <a:off x="7524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9" name="Rectangle 105"/>
          <p:cNvSpPr>
            <a:spLocks noChangeArrowheads="1"/>
          </p:cNvSpPr>
          <p:nvPr>
            <p:custDataLst>
              <p:tags r:id="rId103"/>
            </p:custDataLst>
          </p:nvPr>
        </p:nvSpPr>
        <p:spPr bwMode="auto">
          <a:xfrm>
            <a:off x="40957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0" name="Rectangle 106"/>
          <p:cNvSpPr>
            <a:spLocks noChangeArrowheads="1"/>
          </p:cNvSpPr>
          <p:nvPr>
            <p:custDataLst>
              <p:tags r:id="rId104"/>
            </p:custDataLst>
          </p:nvPr>
        </p:nvSpPr>
        <p:spPr bwMode="auto">
          <a:xfrm>
            <a:off x="5010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1" name="Rectangle 107"/>
          <p:cNvSpPr>
            <a:spLocks noChangeArrowheads="1"/>
          </p:cNvSpPr>
          <p:nvPr>
            <p:custDataLst>
              <p:tags r:id="rId105"/>
            </p:custDataLst>
          </p:nvPr>
        </p:nvSpPr>
        <p:spPr bwMode="auto">
          <a:xfrm>
            <a:off x="5924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2" name="Rectangle 108"/>
          <p:cNvSpPr>
            <a:spLocks noChangeArrowheads="1"/>
          </p:cNvSpPr>
          <p:nvPr>
            <p:custDataLst>
              <p:tags r:id="rId106"/>
            </p:custDataLst>
          </p:nvPr>
        </p:nvSpPr>
        <p:spPr bwMode="auto">
          <a:xfrm>
            <a:off x="6838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 name="Line 109"/>
          <p:cNvSpPr>
            <a:spLocks noChangeShapeType="1"/>
          </p:cNvSpPr>
          <p:nvPr>
            <p:custDataLst>
              <p:tags r:id="rId107"/>
            </p:custDataLst>
          </p:nvPr>
        </p:nvSpPr>
        <p:spPr bwMode="auto">
          <a:xfrm>
            <a:off x="4324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4" name="Line 110"/>
          <p:cNvSpPr>
            <a:spLocks noChangeShapeType="1"/>
          </p:cNvSpPr>
          <p:nvPr>
            <p:custDataLst>
              <p:tags r:id="rId108"/>
            </p:custDataLst>
          </p:nvPr>
        </p:nvSpPr>
        <p:spPr bwMode="auto">
          <a:xfrm flipH="1">
            <a:off x="4705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5" name="Line 111"/>
          <p:cNvSpPr>
            <a:spLocks noChangeShapeType="1"/>
          </p:cNvSpPr>
          <p:nvPr>
            <p:custDataLst>
              <p:tags r:id="rId109"/>
            </p:custDataLst>
          </p:nvPr>
        </p:nvSpPr>
        <p:spPr bwMode="auto">
          <a:xfrm>
            <a:off x="5238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6" name="Line 112"/>
          <p:cNvSpPr>
            <a:spLocks noChangeShapeType="1"/>
          </p:cNvSpPr>
          <p:nvPr>
            <p:custDataLst>
              <p:tags r:id="rId110"/>
            </p:custDataLst>
          </p:nvPr>
        </p:nvSpPr>
        <p:spPr bwMode="auto">
          <a:xfrm flipH="1">
            <a:off x="5619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13"/>
          <p:cNvSpPr>
            <a:spLocks noChangeShapeType="1"/>
          </p:cNvSpPr>
          <p:nvPr>
            <p:custDataLst>
              <p:tags r:id="rId111"/>
            </p:custDataLst>
          </p:nvPr>
        </p:nvSpPr>
        <p:spPr bwMode="auto">
          <a:xfrm>
            <a:off x="60769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8" name="Line 114"/>
          <p:cNvSpPr>
            <a:spLocks noChangeShapeType="1"/>
          </p:cNvSpPr>
          <p:nvPr>
            <p:custDataLst>
              <p:tags r:id="rId112"/>
            </p:custDataLst>
          </p:nvPr>
        </p:nvSpPr>
        <p:spPr bwMode="auto">
          <a:xfrm flipH="1">
            <a:off x="64579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9" name="Line 115"/>
          <p:cNvSpPr>
            <a:spLocks noChangeShapeType="1"/>
          </p:cNvSpPr>
          <p:nvPr>
            <p:custDataLst>
              <p:tags r:id="rId113"/>
            </p:custDataLst>
          </p:nvPr>
        </p:nvSpPr>
        <p:spPr bwMode="auto">
          <a:xfrm>
            <a:off x="6991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0" name="Line 116"/>
          <p:cNvSpPr>
            <a:spLocks noChangeShapeType="1"/>
          </p:cNvSpPr>
          <p:nvPr>
            <p:custDataLst>
              <p:tags r:id="rId114"/>
            </p:custDataLst>
          </p:nvPr>
        </p:nvSpPr>
        <p:spPr bwMode="auto">
          <a:xfrm flipH="1">
            <a:off x="7372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1" name="Rectangle 117"/>
          <p:cNvSpPr>
            <a:spLocks noChangeArrowheads="1"/>
          </p:cNvSpPr>
          <p:nvPr>
            <p:custDataLst>
              <p:tags r:id="rId115"/>
            </p:custDataLst>
          </p:nvPr>
        </p:nvSpPr>
        <p:spPr bwMode="auto">
          <a:xfrm>
            <a:off x="40957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2" name="Rectangle 118"/>
          <p:cNvSpPr>
            <a:spLocks noChangeArrowheads="1"/>
          </p:cNvSpPr>
          <p:nvPr>
            <p:custDataLst>
              <p:tags r:id="rId116"/>
            </p:custDataLst>
          </p:nvPr>
        </p:nvSpPr>
        <p:spPr bwMode="auto">
          <a:xfrm>
            <a:off x="59245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3" name="Line 119"/>
          <p:cNvSpPr>
            <a:spLocks noChangeShapeType="1"/>
          </p:cNvSpPr>
          <p:nvPr>
            <p:custDataLst>
              <p:tags r:id="rId117"/>
            </p:custDataLst>
          </p:nvPr>
        </p:nvSpPr>
        <p:spPr bwMode="auto">
          <a:xfrm>
            <a:off x="45529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4" name="Line 120"/>
          <p:cNvSpPr>
            <a:spLocks noChangeShapeType="1"/>
          </p:cNvSpPr>
          <p:nvPr>
            <p:custDataLst>
              <p:tags r:id="rId118"/>
            </p:custDataLst>
          </p:nvPr>
        </p:nvSpPr>
        <p:spPr bwMode="auto">
          <a:xfrm flipH="1">
            <a:off x="53149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5" name="Line 121"/>
          <p:cNvSpPr>
            <a:spLocks noChangeShapeType="1"/>
          </p:cNvSpPr>
          <p:nvPr>
            <p:custDataLst>
              <p:tags r:id="rId119"/>
            </p:custDataLst>
          </p:nvPr>
        </p:nvSpPr>
        <p:spPr bwMode="auto">
          <a:xfrm>
            <a:off x="63817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6" name="Line 122"/>
          <p:cNvSpPr>
            <a:spLocks noChangeShapeType="1"/>
          </p:cNvSpPr>
          <p:nvPr>
            <p:custDataLst>
              <p:tags r:id="rId120"/>
            </p:custDataLst>
          </p:nvPr>
        </p:nvSpPr>
        <p:spPr bwMode="auto">
          <a:xfrm flipH="1">
            <a:off x="71437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7" name="Rectangle 123"/>
          <p:cNvSpPr>
            <a:spLocks noChangeArrowheads="1"/>
          </p:cNvSpPr>
          <p:nvPr>
            <p:custDataLst>
              <p:tags r:id="rId121"/>
            </p:custDataLst>
          </p:nvPr>
        </p:nvSpPr>
        <p:spPr bwMode="auto">
          <a:xfrm>
            <a:off x="40957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8" name="Line 124"/>
          <p:cNvSpPr>
            <a:spLocks noChangeShapeType="1"/>
          </p:cNvSpPr>
          <p:nvPr>
            <p:custDataLst>
              <p:tags r:id="rId122"/>
            </p:custDataLst>
          </p:nvPr>
        </p:nvSpPr>
        <p:spPr bwMode="auto">
          <a:xfrm>
            <a:off x="50101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9" name="Line 125"/>
          <p:cNvSpPr>
            <a:spLocks noChangeShapeType="1"/>
          </p:cNvSpPr>
          <p:nvPr>
            <p:custDataLst>
              <p:tags r:id="rId123"/>
            </p:custDataLst>
          </p:nvPr>
        </p:nvSpPr>
        <p:spPr bwMode="auto">
          <a:xfrm flipH="1">
            <a:off x="66103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0" name="Rectangle 126"/>
          <p:cNvSpPr>
            <a:spLocks noChangeArrowheads="1"/>
          </p:cNvSpPr>
          <p:nvPr>
            <p:custDataLst>
              <p:tags r:id="rId124"/>
            </p:custDataLst>
          </p:nvPr>
        </p:nvSpPr>
        <p:spPr bwMode="auto">
          <a:xfrm>
            <a:off x="438150" y="5105400"/>
            <a:ext cx="7315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31" name="Line 127"/>
          <p:cNvSpPr>
            <a:spLocks noChangeShapeType="1"/>
          </p:cNvSpPr>
          <p:nvPr>
            <p:custDataLst>
              <p:tags r:id="rId125"/>
            </p:custDataLst>
          </p:nvPr>
        </p:nvSpPr>
        <p:spPr bwMode="auto">
          <a:xfrm>
            <a:off x="2038350" y="48006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32" name="Line 128"/>
          <p:cNvSpPr>
            <a:spLocks noChangeShapeType="1"/>
          </p:cNvSpPr>
          <p:nvPr>
            <p:custDataLst>
              <p:tags r:id="rId126"/>
            </p:custDataLst>
          </p:nvPr>
        </p:nvSpPr>
        <p:spPr bwMode="auto">
          <a:xfrm flipH="1">
            <a:off x="5772150" y="48006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3" name="Rectangle 129"/>
          <p:cNvSpPr>
            <a:spLocks noChangeArrowheads="1"/>
          </p:cNvSpPr>
          <p:nvPr>
            <p:custDataLst>
              <p:tags r:id="rId127"/>
            </p:custDataLst>
          </p:nvPr>
        </p:nvSpPr>
        <p:spPr bwMode="auto">
          <a:xfrm>
            <a:off x="438150" y="5715000"/>
            <a:ext cx="73152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4" name="Line 130"/>
          <p:cNvSpPr>
            <a:spLocks noChangeShapeType="1"/>
          </p:cNvSpPr>
          <p:nvPr>
            <p:custDataLst>
              <p:tags r:id="rId128"/>
            </p:custDataLst>
          </p:nvPr>
        </p:nvSpPr>
        <p:spPr bwMode="auto">
          <a:xfrm>
            <a:off x="4019550" y="54102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135" name="Text Box 131"/>
          <p:cNvSpPr txBox="1">
            <a:spLocks noChangeArrowheads="1"/>
          </p:cNvSpPr>
          <p:nvPr>
            <p:custDataLst>
              <p:tags r:id="rId129"/>
            </p:custDataLst>
          </p:nvPr>
        </p:nvSpPr>
        <p:spPr bwMode="auto">
          <a:xfrm>
            <a:off x="4171950" y="5383213"/>
            <a:ext cx="1597025" cy="338137"/>
          </a:xfrm>
          <a:prstGeom prst="rect">
            <a:avLst/>
          </a:prstGeom>
          <a:noFill/>
          <a:ln w="9525">
            <a:noFill/>
            <a:miter lim="800000"/>
            <a:headEnd/>
            <a:tailEnd/>
          </a:ln>
        </p:spPr>
        <p:txBody>
          <a:bodyPr wrap="none">
            <a:spAutoFit/>
          </a:bodyPr>
          <a:lstStyle/>
          <a:p>
            <a:r>
              <a:rPr lang="en-US" sz="1600"/>
              <a:t>Copy if Needed</a:t>
            </a:r>
          </a:p>
        </p:txBody>
      </p:sp>
    </p:spTree>
    <p:extLst>
      <p:ext uri="{BB962C8B-B14F-4D97-AF65-F5344CB8AC3E}">
        <p14:creationId xmlns:p14="http://schemas.microsoft.com/office/powerpoint/2010/main" val="2097362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3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8">
                                            <p:txEl>
                                              <p:pRg st="8" end="8"/>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3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3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and big data</a:t>
            </a:r>
          </a:p>
        </p:txBody>
      </p:sp>
      <p:sp>
        <p:nvSpPr>
          <p:cNvPr id="3" name="Content Placeholder 2"/>
          <p:cNvSpPr>
            <a:spLocks noGrp="1"/>
          </p:cNvSpPr>
          <p:nvPr>
            <p:ph idx="1"/>
          </p:nvPr>
        </p:nvSpPr>
        <p:spPr/>
        <p:txBody>
          <a:bodyPr/>
          <a:lstStyle/>
          <a:p>
            <a:pPr>
              <a:buNone/>
            </a:pPr>
            <a:r>
              <a:rPr lang="en-US" dirty="0"/>
              <a:t>We defined the sorting problem as over an array, but sometimes you want to sort linked lists</a:t>
            </a:r>
          </a:p>
          <a:p>
            <a:pPr>
              <a:buNone/>
            </a:pPr>
            <a:endParaRPr lang="en-US" sz="1000" dirty="0"/>
          </a:p>
          <a:p>
            <a:pPr>
              <a:buNone/>
            </a:pPr>
            <a:r>
              <a:rPr lang="en-US" dirty="0"/>
              <a:t>One approach:</a:t>
            </a:r>
          </a:p>
          <a:p>
            <a:pPr lvl="1"/>
            <a:r>
              <a:rPr lang="en-US" dirty="0"/>
              <a:t>Convert to array: </a:t>
            </a:r>
            <a:r>
              <a:rPr lang="en-US" i="1" dirty="0"/>
              <a:t>O</a:t>
            </a:r>
            <a:r>
              <a:rPr lang="en-US" dirty="0"/>
              <a:t>(</a:t>
            </a:r>
            <a:r>
              <a:rPr lang="en-US" i="1" dirty="0"/>
              <a:t>n</a:t>
            </a:r>
            <a:r>
              <a:rPr lang="en-US" dirty="0"/>
              <a:t>)</a:t>
            </a:r>
          </a:p>
          <a:p>
            <a:pPr lvl="1"/>
            <a:r>
              <a:rPr lang="en-US" dirty="0"/>
              <a:t>Sort: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Convert back to list: </a:t>
            </a:r>
            <a:r>
              <a:rPr lang="en-US" i="1" dirty="0"/>
              <a:t>O</a:t>
            </a:r>
            <a:r>
              <a:rPr lang="en-US" dirty="0"/>
              <a:t>(</a:t>
            </a:r>
            <a:r>
              <a:rPr lang="en-US" i="1" dirty="0"/>
              <a:t>n</a:t>
            </a:r>
            <a:r>
              <a:rPr lang="en-US" dirty="0"/>
              <a:t>)</a:t>
            </a:r>
          </a:p>
          <a:p>
            <a:pPr lvl="1"/>
            <a:endParaRPr lang="en-US" sz="1000" dirty="0"/>
          </a:p>
          <a:p>
            <a:pPr>
              <a:buNone/>
            </a:pPr>
            <a:r>
              <a:rPr lang="en-US" dirty="0"/>
              <a:t>Or: </a:t>
            </a:r>
            <a:r>
              <a:rPr lang="en-US" dirty="0" err="1"/>
              <a:t>mergesort</a:t>
            </a:r>
            <a:r>
              <a:rPr lang="en-US" dirty="0"/>
              <a:t> works very nicely on linked lists directly</a:t>
            </a:r>
          </a:p>
          <a:p>
            <a:pPr lvl="1"/>
            <a:r>
              <a:rPr lang="en-US" dirty="0" err="1"/>
              <a:t>heapsort</a:t>
            </a:r>
            <a:r>
              <a:rPr lang="en-US" dirty="0"/>
              <a:t> and </a:t>
            </a:r>
            <a:r>
              <a:rPr lang="en-US" dirty="0" err="1"/>
              <a:t>quicksort</a:t>
            </a:r>
            <a:r>
              <a:rPr lang="en-US" dirty="0"/>
              <a:t> do not</a:t>
            </a:r>
          </a:p>
          <a:p>
            <a:pPr lvl="1"/>
            <a:r>
              <a:rPr lang="en-US" dirty="0"/>
              <a:t>insertion sort and selection sort do but they’re slower</a:t>
            </a:r>
          </a:p>
          <a:p>
            <a:pPr lvl="1"/>
            <a:endParaRPr lang="en-US" sz="1000" dirty="0"/>
          </a:p>
          <a:p>
            <a:pPr>
              <a:buNone/>
            </a:pPr>
            <a:r>
              <a:rPr lang="en-US" dirty="0" err="1"/>
              <a:t>Mergesort</a:t>
            </a:r>
            <a:r>
              <a:rPr lang="en-US" dirty="0"/>
              <a:t> is also the sort of choice for external sorting</a:t>
            </a:r>
          </a:p>
          <a:p>
            <a:pPr lvl="1"/>
            <a:r>
              <a:rPr lang="en-US" dirty="0"/>
              <a:t>Linear merges minimize disk accesses</a:t>
            </a:r>
          </a:p>
        </p:txBody>
      </p:sp>
      <p:sp>
        <p:nvSpPr>
          <p:cNvPr id="4" name="Date Placeholder 3"/>
          <p:cNvSpPr>
            <a:spLocks noGrp="1"/>
          </p:cNvSpPr>
          <p:nvPr>
            <p:ph type="dt" sz="half" idx="10"/>
          </p:nvPr>
        </p:nvSpPr>
        <p:spPr/>
        <p:txBody>
          <a:bodyPr/>
          <a:lstStyle/>
          <a:p>
            <a:fld id="{6550E6AA-01F3-43F2-9ACD-133583D30EE3}"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43</a:t>
            </a:fld>
            <a:endParaRPr lang="en-US"/>
          </a:p>
        </p:txBody>
      </p:sp>
    </p:spTree>
    <p:extLst>
      <p:ext uri="{BB962C8B-B14F-4D97-AF65-F5344CB8AC3E}">
        <p14:creationId xmlns:p14="http://schemas.microsoft.com/office/powerpoint/2010/main" val="1283331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pPr>
              <a:buNone/>
            </a:pPr>
            <a:r>
              <a:rPr lang="en-US" dirty="0"/>
              <a:t>Having defined an algorithm and argued it is correct, we should analyze its running time (and space):</a:t>
            </a:r>
          </a:p>
          <a:p>
            <a:pPr>
              <a:buNone/>
            </a:pPr>
            <a:endParaRPr lang="en-US" dirty="0"/>
          </a:p>
          <a:p>
            <a:pPr>
              <a:buNone/>
            </a:pPr>
            <a:r>
              <a:rPr lang="en-US" dirty="0"/>
              <a:t>To sort </a:t>
            </a:r>
            <a:r>
              <a:rPr lang="en-US" i="1" dirty="0"/>
              <a:t>n</a:t>
            </a:r>
            <a:r>
              <a:rPr lang="en-US" dirty="0"/>
              <a:t> elements, we:</a:t>
            </a:r>
          </a:p>
          <a:p>
            <a:pPr lvl="1"/>
            <a:r>
              <a:rPr lang="en-US" dirty="0"/>
              <a:t>Return immediately if </a:t>
            </a:r>
            <a:r>
              <a:rPr lang="en-US" i="1" dirty="0"/>
              <a:t>n</a:t>
            </a:r>
            <a:r>
              <a:rPr lang="en-US" dirty="0"/>
              <a:t>=1</a:t>
            </a:r>
          </a:p>
          <a:p>
            <a:pPr lvl="1"/>
            <a:r>
              <a:rPr lang="en-US" dirty="0"/>
              <a:t>Else do 2 </a:t>
            </a:r>
            <a:r>
              <a:rPr lang="en-US" dirty="0" err="1"/>
              <a:t>subproblems</a:t>
            </a:r>
            <a:r>
              <a:rPr lang="en-US" dirty="0"/>
              <a:t> of size </a:t>
            </a:r>
            <a:r>
              <a:rPr lang="en-US" i="1" dirty="0"/>
              <a:t>n</a:t>
            </a:r>
            <a:r>
              <a:rPr lang="en-US" dirty="0"/>
              <a:t>/2 and then an </a:t>
            </a:r>
            <a:r>
              <a:rPr lang="en-US" i="1" dirty="0"/>
              <a:t>O</a:t>
            </a:r>
            <a:r>
              <a:rPr lang="en-US" dirty="0"/>
              <a:t>(</a:t>
            </a:r>
            <a:r>
              <a:rPr lang="en-US" i="1" dirty="0"/>
              <a:t>n</a:t>
            </a:r>
            <a:r>
              <a:rPr lang="en-US" dirty="0"/>
              <a:t>) merge</a:t>
            </a:r>
          </a:p>
          <a:p>
            <a:pPr lvl="1"/>
            <a:endParaRPr lang="en-US" dirty="0"/>
          </a:p>
          <a:p>
            <a:pPr>
              <a:buNone/>
            </a:pPr>
            <a:r>
              <a:rPr lang="en-US" dirty="0"/>
              <a:t>Recurrence relation:</a:t>
            </a:r>
          </a:p>
          <a:p>
            <a:pPr>
              <a:buNone/>
            </a:pPr>
            <a:r>
              <a:rPr lang="en-US" dirty="0"/>
              <a:t>	 T(1) = c</a:t>
            </a:r>
            <a:r>
              <a:rPr lang="en-US" baseline="-25000" dirty="0"/>
              <a:t>1</a:t>
            </a:r>
          </a:p>
          <a:p>
            <a:pPr>
              <a:buNone/>
            </a:pPr>
            <a:r>
              <a:rPr lang="en-US" dirty="0"/>
              <a:t>      T(</a:t>
            </a:r>
            <a:r>
              <a:rPr lang="en-US" i="1" dirty="0"/>
              <a:t>n</a:t>
            </a:r>
            <a:r>
              <a:rPr lang="en-US" dirty="0"/>
              <a:t>) = 2T(</a:t>
            </a:r>
            <a:r>
              <a:rPr lang="en-US" i="1" dirty="0"/>
              <a:t>n</a:t>
            </a:r>
            <a:r>
              <a:rPr lang="en-US" dirty="0"/>
              <a:t>/2) + c</a:t>
            </a:r>
            <a:r>
              <a:rPr lang="en-US" baseline="-25000" dirty="0"/>
              <a:t>2</a:t>
            </a:r>
            <a:r>
              <a:rPr lang="en-US" i="1" dirty="0"/>
              <a:t>n</a:t>
            </a:r>
          </a:p>
        </p:txBody>
      </p:sp>
      <p:sp>
        <p:nvSpPr>
          <p:cNvPr id="4" name="Date Placeholder 3"/>
          <p:cNvSpPr>
            <a:spLocks noGrp="1"/>
          </p:cNvSpPr>
          <p:nvPr>
            <p:ph type="dt" sz="half" idx="10"/>
          </p:nvPr>
        </p:nvSpPr>
        <p:spPr/>
        <p:txBody>
          <a:bodyPr/>
          <a:lstStyle/>
          <a:p>
            <a:fld id="{D35EAC09-26CE-4AD5-A20E-CA04E7773B4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44</a:t>
            </a:fld>
            <a:endParaRPr lang="en-US"/>
          </a:p>
        </p:txBody>
      </p:sp>
    </p:spTree>
    <p:extLst>
      <p:ext uri="{BB962C8B-B14F-4D97-AF65-F5344CB8AC3E}">
        <p14:creationId xmlns:p14="http://schemas.microsoft.com/office/powerpoint/2010/main" val="264727837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of the recurrence classics…</a:t>
            </a:r>
          </a:p>
        </p:txBody>
      </p:sp>
      <p:sp>
        <p:nvSpPr>
          <p:cNvPr id="3" name="Content Placeholder 2"/>
          <p:cNvSpPr>
            <a:spLocks noGrp="1"/>
          </p:cNvSpPr>
          <p:nvPr>
            <p:ph idx="1"/>
          </p:nvPr>
        </p:nvSpPr>
        <p:spPr/>
        <p:txBody>
          <a:bodyPr/>
          <a:lstStyle/>
          <a:p>
            <a:pPr>
              <a:buNone/>
            </a:pPr>
            <a:r>
              <a:rPr lang="en-US" dirty="0"/>
              <a:t>(For simplicity let constants be 1 – no effect on asymptotic answer)</a:t>
            </a:r>
          </a:p>
          <a:p>
            <a:pPr>
              <a:buNone/>
            </a:pPr>
            <a:endParaRPr lang="en-US" dirty="0"/>
          </a:p>
          <a:p>
            <a:pPr>
              <a:buNone/>
            </a:pPr>
            <a:r>
              <a:rPr lang="en-US" dirty="0"/>
              <a:t>T(1) = 1                                            So total is 2</a:t>
            </a:r>
            <a:r>
              <a:rPr lang="en-US" sz="2400" b="1" baseline="30000" dirty="0"/>
              <a:t>k</a:t>
            </a:r>
            <a:r>
              <a:rPr lang="en-US" dirty="0"/>
              <a:t>T(n/2</a:t>
            </a:r>
            <a:r>
              <a:rPr lang="en-US" sz="2400" b="1" baseline="30000" dirty="0"/>
              <a:t>k</a:t>
            </a:r>
            <a:r>
              <a:rPr lang="en-US" dirty="0"/>
              <a:t>) + </a:t>
            </a:r>
            <a:r>
              <a:rPr lang="en-US" dirty="0" err="1"/>
              <a:t>kn</a:t>
            </a:r>
            <a:r>
              <a:rPr lang="en-US" dirty="0"/>
              <a:t> where</a:t>
            </a:r>
            <a:endParaRPr lang="en-US" baseline="-25000" dirty="0"/>
          </a:p>
          <a:p>
            <a:pPr>
              <a:buNone/>
            </a:pPr>
            <a:r>
              <a:rPr lang="en-US" dirty="0"/>
              <a:t>T(n) = 2T(n/2) + n                                   </a:t>
            </a:r>
            <a:r>
              <a:rPr lang="en-US" dirty="0" err="1"/>
              <a:t>n</a:t>
            </a:r>
            <a:r>
              <a:rPr lang="en-US" dirty="0"/>
              <a:t>/2</a:t>
            </a:r>
            <a:r>
              <a:rPr lang="en-US" sz="2400" b="1" baseline="30000" dirty="0"/>
              <a:t>k </a:t>
            </a:r>
            <a:r>
              <a:rPr lang="en-US" dirty="0"/>
              <a:t>= 1, i.e., log n = k   </a:t>
            </a:r>
          </a:p>
          <a:p>
            <a:pPr>
              <a:buNone/>
            </a:pPr>
            <a:r>
              <a:rPr lang="en-US" dirty="0"/>
              <a:t>        = 2(2T(n/4) + n/2) + n               That is, 2</a:t>
            </a:r>
            <a:r>
              <a:rPr lang="en-US" sz="2400" b="1" baseline="30000" dirty="0"/>
              <a:t>log n </a:t>
            </a:r>
            <a:r>
              <a:rPr lang="en-US" dirty="0"/>
              <a:t>T(1) + n log n</a:t>
            </a:r>
          </a:p>
          <a:p>
            <a:pPr>
              <a:buNone/>
            </a:pPr>
            <a:r>
              <a:rPr lang="en-US" dirty="0"/>
              <a:t>        = 4T(n/4) + 2n                                     = n + n log n</a:t>
            </a:r>
          </a:p>
          <a:p>
            <a:pPr>
              <a:buNone/>
            </a:pPr>
            <a:r>
              <a:rPr lang="en-US" dirty="0"/>
              <a:t>        = 4(2T(n/8) + n/4) + 2n                        = O(n log n)</a:t>
            </a:r>
          </a:p>
          <a:p>
            <a:pPr>
              <a:buNone/>
            </a:pPr>
            <a:r>
              <a:rPr lang="en-US" dirty="0"/>
              <a:t>        = 8T(n/8) + 3n</a:t>
            </a:r>
          </a:p>
          <a:p>
            <a:pPr>
              <a:buNone/>
            </a:pPr>
            <a:r>
              <a:rPr lang="en-US" dirty="0"/>
              <a:t>        ….</a:t>
            </a:r>
          </a:p>
          <a:p>
            <a:pPr>
              <a:buNone/>
            </a:pPr>
            <a:r>
              <a:rPr lang="en-US" dirty="0"/>
              <a:t>        = 2</a:t>
            </a:r>
            <a:r>
              <a:rPr lang="en-US" sz="2400" b="1" baseline="30000" dirty="0"/>
              <a:t>k</a:t>
            </a:r>
            <a:r>
              <a:rPr lang="en-US" dirty="0"/>
              <a:t>T(n/2</a:t>
            </a:r>
            <a:r>
              <a:rPr lang="en-US" sz="2400" b="1" baseline="30000" dirty="0"/>
              <a:t>k</a:t>
            </a:r>
            <a:r>
              <a:rPr lang="en-US" dirty="0"/>
              <a:t>) + </a:t>
            </a:r>
            <a:r>
              <a:rPr lang="en-US" dirty="0" err="1"/>
              <a:t>kn</a:t>
            </a:r>
            <a:r>
              <a:rPr lang="en-US" dirty="0"/>
              <a:t>    </a:t>
            </a:r>
          </a:p>
        </p:txBody>
      </p:sp>
      <p:sp>
        <p:nvSpPr>
          <p:cNvPr id="4" name="Date Placeholder 3"/>
          <p:cNvSpPr>
            <a:spLocks noGrp="1"/>
          </p:cNvSpPr>
          <p:nvPr>
            <p:ph type="dt" sz="half" idx="10"/>
          </p:nvPr>
        </p:nvSpPr>
        <p:spPr/>
        <p:txBody>
          <a:bodyPr/>
          <a:lstStyle/>
          <a:p>
            <a:fld id="{4C9F726E-C258-402D-A4D5-DB83829BED0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45</a:t>
            </a:fld>
            <a:endParaRPr lang="en-US"/>
          </a:p>
        </p:txBody>
      </p:sp>
    </p:spTree>
    <p:extLst>
      <p:ext uri="{BB962C8B-B14F-4D97-AF65-F5344CB8AC3E}">
        <p14:creationId xmlns:p14="http://schemas.microsoft.com/office/powerpoint/2010/main" val="42476258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more intuitively…</a:t>
            </a:r>
          </a:p>
        </p:txBody>
      </p:sp>
      <p:sp>
        <p:nvSpPr>
          <p:cNvPr id="3" name="Content Placeholder 2"/>
          <p:cNvSpPr>
            <a:spLocks noGrp="1"/>
          </p:cNvSpPr>
          <p:nvPr>
            <p:ph idx="1"/>
          </p:nvPr>
        </p:nvSpPr>
        <p:spPr>
          <a:xfrm>
            <a:off x="685800" y="1295400"/>
            <a:ext cx="7772400" cy="2514600"/>
          </a:xfrm>
        </p:spPr>
        <p:txBody>
          <a:bodyPr/>
          <a:lstStyle/>
          <a:p>
            <a:pPr>
              <a:buNone/>
            </a:pPr>
            <a:r>
              <a:rPr lang="en-US" dirty="0"/>
              <a:t>This recurrence comes up often enough you should just “know” it’s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pPr>
              <a:buNone/>
            </a:pPr>
            <a:r>
              <a:rPr lang="en-US" dirty="0"/>
              <a:t>Merge sort is relatively easy to intuit (best, worst, and average):</a:t>
            </a:r>
          </a:p>
          <a:p>
            <a:r>
              <a:rPr lang="en-US" dirty="0"/>
              <a:t>The recursion “tree” will have </a:t>
            </a:r>
            <a:r>
              <a:rPr lang="en-US" b="1" dirty="0">
                <a:latin typeface="Courier New" pitchFamily="49" charset="0"/>
                <a:cs typeface="Courier New" pitchFamily="49" charset="0"/>
              </a:rPr>
              <a:t>log</a:t>
            </a:r>
            <a:r>
              <a:rPr lang="en-US" dirty="0"/>
              <a:t> </a:t>
            </a:r>
            <a:r>
              <a:rPr lang="en-US" i="1" dirty="0"/>
              <a:t>n</a:t>
            </a:r>
            <a:r>
              <a:rPr lang="en-US" dirty="0"/>
              <a:t> height</a:t>
            </a:r>
          </a:p>
          <a:p>
            <a:r>
              <a:rPr lang="en-US" dirty="0"/>
              <a:t>At each level we do a </a:t>
            </a:r>
            <a:r>
              <a:rPr lang="en-US" i="1" dirty="0"/>
              <a:t>total</a:t>
            </a:r>
            <a:r>
              <a:rPr lang="en-US" dirty="0"/>
              <a:t> amount of merging equal to </a:t>
            </a:r>
            <a:r>
              <a:rPr lang="en-US" i="1" dirty="0"/>
              <a:t>n</a:t>
            </a:r>
          </a:p>
        </p:txBody>
      </p:sp>
      <p:sp>
        <p:nvSpPr>
          <p:cNvPr id="4" name="Date Placeholder 3"/>
          <p:cNvSpPr>
            <a:spLocks noGrp="1"/>
          </p:cNvSpPr>
          <p:nvPr>
            <p:ph type="dt" sz="half" idx="10"/>
          </p:nvPr>
        </p:nvSpPr>
        <p:spPr/>
        <p:txBody>
          <a:bodyPr/>
          <a:lstStyle/>
          <a:p>
            <a:fld id="{E8BF47C5-1D66-4DF9-A6ED-956CAD6CAEC4}"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46</a:t>
            </a:fld>
            <a:endParaRPr lang="en-US"/>
          </a:p>
        </p:txBody>
      </p:sp>
      <p:pic>
        <p:nvPicPr>
          <p:cNvPr id="66" name="Picture 65" descr="lecture13.jpg"/>
          <p:cNvPicPr>
            <a:picLocks noChangeAspect="1"/>
          </p:cNvPicPr>
          <p:nvPr/>
        </p:nvPicPr>
        <p:blipFill>
          <a:blip r:embed="rId3" cstate="print"/>
          <a:srcRect l="2500" t="18889" r="7500" b="13333"/>
          <a:stretch>
            <a:fillRect/>
          </a:stretch>
        </p:blipFill>
        <p:spPr>
          <a:xfrm>
            <a:off x="2133600" y="3517194"/>
            <a:ext cx="5105400" cy="2883606"/>
          </a:xfrm>
          <a:prstGeom prst="rect">
            <a:avLst/>
          </a:prstGeom>
        </p:spPr>
      </p:pic>
    </p:spTree>
    <p:extLst>
      <p:ext uri="{BB962C8B-B14F-4D97-AF65-F5344CB8AC3E}">
        <p14:creationId xmlns:p14="http://schemas.microsoft.com/office/powerpoint/2010/main" val="190947252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endParaRPr lang="en-US" dirty="0"/>
          </a:p>
        </p:txBody>
      </p:sp>
      <p:sp>
        <p:nvSpPr>
          <p:cNvPr id="3" name="Content Placeholder 2"/>
          <p:cNvSpPr>
            <a:spLocks noGrp="1"/>
          </p:cNvSpPr>
          <p:nvPr>
            <p:ph idx="1"/>
          </p:nvPr>
        </p:nvSpPr>
        <p:spPr/>
        <p:txBody>
          <a:bodyPr/>
          <a:lstStyle/>
          <a:p>
            <a:r>
              <a:rPr lang="en-US" dirty="0"/>
              <a:t>Also uses divide-and-conquer</a:t>
            </a:r>
          </a:p>
          <a:p>
            <a:endParaRPr lang="en-US" sz="1000" dirty="0"/>
          </a:p>
          <a:p>
            <a:r>
              <a:rPr lang="en-US" dirty="0"/>
              <a:t>Does not need auxiliary space</a:t>
            </a:r>
          </a:p>
          <a:p>
            <a:endParaRPr lang="en-US" sz="1000" dirty="0"/>
          </a:p>
          <a:p>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on average, but </a:t>
            </a:r>
            <a:r>
              <a:rPr lang="en-US" i="1" dirty="0"/>
              <a:t>O</a:t>
            </a:r>
            <a:r>
              <a:rPr lang="en-US" dirty="0"/>
              <a:t>(</a:t>
            </a:r>
            <a:r>
              <a:rPr lang="en-US" i="1" dirty="0"/>
              <a:t>n</a:t>
            </a:r>
            <a:r>
              <a:rPr lang="en-US" sz="2400" b="1" baseline="30000" dirty="0"/>
              <a:t>2</a:t>
            </a:r>
            <a:r>
              <a:rPr lang="en-US" dirty="0"/>
              <a:t>) worst-case</a:t>
            </a:r>
          </a:p>
          <a:p>
            <a:endParaRPr lang="en-US" sz="1000" dirty="0"/>
          </a:p>
          <a:p>
            <a:r>
              <a:rPr lang="en-US" dirty="0"/>
              <a:t>Faster than </a:t>
            </a:r>
            <a:r>
              <a:rPr lang="en-US" dirty="0" err="1"/>
              <a:t>mergesort</a:t>
            </a:r>
            <a:r>
              <a:rPr lang="en-US" dirty="0"/>
              <a:t> in practice?</a:t>
            </a:r>
          </a:p>
          <a:p>
            <a:pPr lvl="1"/>
            <a:r>
              <a:rPr lang="en-US" dirty="0"/>
              <a:t>Often believed so</a:t>
            </a:r>
          </a:p>
          <a:p>
            <a:pPr lvl="1"/>
            <a:r>
              <a:rPr lang="en-US" dirty="0"/>
              <a:t>Does fewer copies and more comparisons, so it depends on the relative cost of these two operations!</a:t>
            </a:r>
          </a:p>
          <a:p>
            <a:pPr lvl="1"/>
            <a:endParaRPr lang="en-US" sz="1000" dirty="0"/>
          </a:p>
          <a:p>
            <a:pPr>
              <a:buNone/>
            </a:pPr>
            <a:endParaRPr lang="en-US" dirty="0"/>
          </a:p>
          <a:p>
            <a:pPr>
              <a:buNone/>
            </a:pPr>
            <a:r>
              <a:rPr lang="en-US" dirty="0"/>
              <a:t>But we’re getting ahead of ourselves, how does it work…</a:t>
            </a:r>
          </a:p>
        </p:txBody>
      </p:sp>
      <p:sp>
        <p:nvSpPr>
          <p:cNvPr id="4" name="Date Placeholder 3"/>
          <p:cNvSpPr>
            <a:spLocks noGrp="1"/>
          </p:cNvSpPr>
          <p:nvPr>
            <p:ph type="dt" sz="half" idx="10"/>
          </p:nvPr>
        </p:nvSpPr>
        <p:spPr/>
        <p:txBody>
          <a:bodyPr/>
          <a:lstStyle/>
          <a:p>
            <a:fld id="{716E4D13-1195-4C3C-9658-09D3CB8F7510}"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47</a:t>
            </a:fld>
            <a:endParaRPr lang="en-US"/>
          </a:p>
        </p:txBody>
      </p:sp>
    </p:spTree>
    <p:extLst>
      <p:ext uri="{BB962C8B-B14F-4D97-AF65-F5344CB8AC3E}">
        <p14:creationId xmlns:p14="http://schemas.microsoft.com/office/powerpoint/2010/main" val="36157291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overview</a:t>
            </a:r>
          </a:p>
        </p:txBody>
      </p:sp>
      <p:sp>
        <p:nvSpPr>
          <p:cNvPr id="3" name="Content Placeholder 2"/>
          <p:cNvSpPr>
            <a:spLocks noGrp="1"/>
          </p:cNvSpPr>
          <p:nvPr>
            <p:ph idx="1"/>
          </p:nvPr>
        </p:nvSpPr>
        <p:spPr/>
        <p:txBody>
          <a:bodyPr/>
          <a:lstStyle/>
          <a:p>
            <a:pPr marL="457200" indent="-457200">
              <a:buFont typeface="+mj-lt"/>
              <a:buAutoNum type="arabicPeriod"/>
            </a:pPr>
            <a:r>
              <a:rPr lang="en-US" dirty="0"/>
              <a:t>Pick a pivot element</a:t>
            </a:r>
          </a:p>
          <a:p>
            <a:pPr marL="457200" indent="-457200">
              <a:buFont typeface="+mj-lt"/>
              <a:buAutoNum type="arabicPeriod"/>
            </a:pPr>
            <a:endParaRPr lang="en-US" dirty="0"/>
          </a:p>
          <a:p>
            <a:pPr marL="457200" indent="-457200">
              <a:buFont typeface="+mj-lt"/>
              <a:buAutoNum type="arabicPeriod"/>
            </a:pPr>
            <a:r>
              <a:rPr lang="en-US" dirty="0"/>
              <a:t>Partition all the data into:</a:t>
            </a:r>
          </a:p>
          <a:p>
            <a:pPr marL="857250" lvl="1" indent="-457200">
              <a:buFont typeface="+mj-lt"/>
              <a:buAutoNum type="alphaUcPeriod"/>
            </a:pPr>
            <a:r>
              <a:rPr lang="en-US" dirty="0"/>
              <a:t>The elements less than the pivot</a:t>
            </a:r>
          </a:p>
          <a:p>
            <a:pPr marL="857250" lvl="1" indent="-457200">
              <a:buFont typeface="+mj-lt"/>
              <a:buAutoNum type="alphaUcPeriod"/>
            </a:pPr>
            <a:r>
              <a:rPr lang="en-US" dirty="0"/>
              <a:t>The pivot</a:t>
            </a:r>
          </a:p>
          <a:p>
            <a:pPr marL="857250" lvl="1" indent="-457200">
              <a:buFont typeface="+mj-lt"/>
              <a:buAutoNum type="alphaUcPeriod"/>
            </a:pPr>
            <a:r>
              <a:rPr lang="en-US" dirty="0"/>
              <a:t>The elements greater than the pivot</a:t>
            </a:r>
          </a:p>
          <a:p>
            <a:pPr marL="857250" lvl="1" indent="-457200">
              <a:buFont typeface="+mj-lt"/>
              <a:buAutoNum type="alphaUcPeriod"/>
            </a:pPr>
            <a:endParaRPr lang="en-US" dirty="0"/>
          </a:p>
          <a:p>
            <a:pPr marL="457200" indent="-457200">
              <a:buFont typeface="+mj-lt"/>
              <a:buAutoNum type="arabicPeriod"/>
            </a:pPr>
            <a:r>
              <a:rPr lang="en-US" dirty="0"/>
              <a:t>Recursively sort A and C</a:t>
            </a:r>
          </a:p>
          <a:p>
            <a:pPr marL="457200" indent="-457200">
              <a:buFont typeface="+mj-lt"/>
              <a:buAutoNum type="arabicPeriod"/>
            </a:pPr>
            <a:endParaRPr lang="en-US" dirty="0"/>
          </a:p>
          <a:p>
            <a:pPr marL="457200" indent="-457200">
              <a:buFont typeface="+mj-lt"/>
              <a:buAutoNum type="arabicPeriod"/>
            </a:pPr>
            <a:r>
              <a:rPr lang="en-US" dirty="0"/>
              <a:t>The answer is, “as simple as A, B, C” </a:t>
            </a:r>
          </a:p>
          <a:p>
            <a:pPr marL="457200" indent="-457200">
              <a:buFont typeface="+mj-lt"/>
              <a:buAutoNum type="arabicPeriod"/>
            </a:pPr>
            <a:endParaRPr lang="en-US" dirty="0"/>
          </a:p>
          <a:p>
            <a:pPr marL="457200" indent="-457200">
              <a:buNone/>
            </a:pPr>
            <a:r>
              <a:rPr lang="en-US" dirty="0"/>
              <a:t>(Alas, there are some details lurking in this algorithm)</a:t>
            </a:r>
          </a:p>
          <a:p>
            <a:endParaRPr lang="en-US" dirty="0"/>
          </a:p>
          <a:p>
            <a:endParaRPr lang="en-US" dirty="0"/>
          </a:p>
        </p:txBody>
      </p:sp>
      <p:sp>
        <p:nvSpPr>
          <p:cNvPr id="4" name="Date Placeholder 3"/>
          <p:cNvSpPr>
            <a:spLocks noGrp="1"/>
          </p:cNvSpPr>
          <p:nvPr>
            <p:ph type="dt" sz="half" idx="10"/>
          </p:nvPr>
        </p:nvSpPr>
        <p:spPr/>
        <p:txBody>
          <a:bodyPr/>
          <a:lstStyle/>
          <a:p>
            <a:fld id="{89BEB6B9-B2EF-4790-9716-200CF4C740E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48</a:t>
            </a:fld>
            <a:endParaRPr lang="en-US"/>
          </a:p>
        </p:txBody>
      </p:sp>
    </p:spTree>
    <p:extLst>
      <p:ext uri="{BB962C8B-B14F-4D97-AF65-F5344CB8AC3E}">
        <p14:creationId xmlns:p14="http://schemas.microsoft.com/office/powerpoint/2010/main" val="28494836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sets</a:t>
            </a:r>
          </a:p>
        </p:txBody>
      </p:sp>
      <p:sp>
        <p:nvSpPr>
          <p:cNvPr id="4" name="Date Placeholder 3"/>
          <p:cNvSpPr>
            <a:spLocks noGrp="1"/>
          </p:cNvSpPr>
          <p:nvPr>
            <p:ph type="dt" sz="half" idx="10"/>
          </p:nvPr>
        </p:nvSpPr>
        <p:spPr/>
        <p:txBody>
          <a:bodyPr/>
          <a:lstStyle/>
          <a:p>
            <a:fld id="{C98B4EB5-821A-46AB-B73B-BA0436D37BEE}"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49</a:t>
            </a:fld>
            <a:endParaRPr lang="en-US" dirty="0"/>
          </a:p>
        </p:txBody>
      </p:sp>
      <p:sp>
        <p:nvSpPr>
          <p:cNvPr id="7" name="Oval 1027"/>
          <p:cNvSpPr>
            <a:spLocks noChangeArrowheads="1"/>
          </p:cNvSpPr>
          <p:nvPr>
            <p:custDataLst>
              <p:tags r:id="rId1"/>
            </p:custDataLst>
          </p:nvPr>
        </p:nvSpPr>
        <p:spPr bwMode="auto">
          <a:xfrm>
            <a:off x="1447800" y="1676400"/>
            <a:ext cx="4724400" cy="9906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8" name="Text Box 1028"/>
          <p:cNvSpPr txBox="1">
            <a:spLocks noChangeArrowheads="1"/>
          </p:cNvSpPr>
          <p:nvPr>
            <p:custDataLst>
              <p:tags r:id="rId2"/>
            </p:custDataLst>
          </p:nvPr>
        </p:nvSpPr>
        <p:spPr bwMode="auto">
          <a:xfrm>
            <a:off x="17370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9" name="Text Box 1029"/>
          <p:cNvSpPr txBox="1">
            <a:spLocks noChangeArrowheads="1"/>
          </p:cNvSpPr>
          <p:nvPr>
            <p:custDataLst>
              <p:tags r:id="rId3"/>
            </p:custDataLst>
          </p:nvPr>
        </p:nvSpPr>
        <p:spPr bwMode="auto">
          <a:xfrm>
            <a:off x="23466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10" name="Text Box 1030"/>
          <p:cNvSpPr txBox="1">
            <a:spLocks noChangeArrowheads="1"/>
          </p:cNvSpPr>
          <p:nvPr>
            <p:custDataLst>
              <p:tags r:id="rId4"/>
            </p:custDataLst>
          </p:nvPr>
        </p:nvSpPr>
        <p:spPr bwMode="auto">
          <a:xfrm>
            <a:off x="2575216" y="2117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11" name="Text Box 1031"/>
          <p:cNvSpPr txBox="1">
            <a:spLocks noChangeArrowheads="1"/>
          </p:cNvSpPr>
          <p:nvPr>
            <p:custDataLst>
              <p:tags r:id="rId5"/>
            </p:custDataLst>
          </p:nvPr>
        </p:nvSpPr>
        <p:spPr bwMode="auto">
          <a:xfrm>
            <a:off x="3108616" y="1888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12" name="Text Box 1032"/>
          <p:cNvSpPr txBox="1">
            <a:spLocks noChangeArrowheads="1"/>
          </p:cNvSpPr>
          <p:nvPr>
            <p:custDataLst>
              <p:tags r:id="rId6"/>
            </p:custDataLst>
          </p:nvPr>
        </p:nvSpPr>
        <p:spPr bwMode="auto">
          <a:xfrm>
            <a:off x="3489616" y="22995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13" name="Text Box 1033"/>
          <p:cNvSpPr txBox="1">
            <a:spLocks noChangeArrowheads="1"/>
          </p:cNvSpPr>
          <p:nvPr>
            <p:custDataLst>
              <p:tags r:id="rId7"/>
            </p:custDataLst>
          </p:nvPr>
        </p:nvSpPr>
        <p:spPr bwMode="auto">
          <a:xfrm>
            <a:off x="37182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14" name="Text Box 1034"/>
          <p:cNvSpPr txBox="1">
            <a:spLocks noChangeArrowheads="1"/>
          </p:cNvSpPr>
          <p:nvPr>
            <p:custDataLst>
              <p:tags r:id="rId8"/>
            </p:custDataLst>
          </p:nvPr>
        </p:nvSpPr>
        <p:spPr bwMode="auto">
          <a:xfrm>
            <a:off x="43278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15" name="Text Box 1035"/>
          <p:cNvSpPr txBox="1">
            <a:spLocks noChangeArrowheads="1"/>
          </p:cNvSpPr>
          <p:nvPr>
            <p:custDataLst>
              <p:tags r:id="rId9"/>
            </p:custDataLst>
          </p:nvPr>
        </p:nvSpPr>
        <p:spPr bwMode="auto">
          <a:xfrm>
            <a:off x="4632616" y="2269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16" name="Text Box 1036"/>
          <p:cNvSpPr txBox="1">
            <a:spLocks noChangeArrowheads="1"/>
          </p:cNvSpPr>
          <p:nvPr>
            <p:custDataLst>
              <p:tags r:id="rId10"/>
            </p:custDataLst>
          </p:nvPr>
        </p:nvSpPr>
        <p:spPr bwMode="auto">
          <a:xfrm>
            <a:off x="50136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17" name="Text Box 1037"/>
          <p:cNvSpPr txBox="1">
            <a:spLocks noChangeArrowheads="1"/>
          </p:cNvSpPr>
          <p:nvPr>
            <p:custDataLst>
              <p:tags r:id="rId11"/>
            </p:custDataLst>
          </p:nvPr>
        </p:nvSpPr>
        <p:spPr bwMode="auto">
          <a:xfrm>
            <a:off x="5554679" y="21170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18" name="Oval 1038"/>
          <p:cNvSpPr>
            <a:spLocks noChangeArrowheads="1"/>
          </p:cNvSpPr>
          <p:nvPr>
            <p:custDataLst>
              <p:tags r:id="rId12"/>
            </p:custDataLst>
          </p:nvPr>
        </p:nvSpPr>
        <p:spPr bwMode="auto">
          <a:xfrm>
            <a:off x="3500438" y="2284413"/>
            <a:ext cx="384175" cy="301625"/>
          </a:xfrm>
          <a:prstGeom prst="ellipse">
            <a:avLst/>
          </a:prstGeom>
          <a:noFill/>
          <a:ln w="19050">
            <a:solidFill>
              <a:srgbClr val="0000FF"/>
            </a:solidFill>
            <a:round/>
            <a:headEnd/>
            <a:tailEnd/>
          </a:ln>
        </p:spPr>
        <p:txBody>
          <a:bodyPr wrap="none" anchor="ctr"/>
          <a:lstStyle/>
          <a:p>
            <a:endParaRPr lang="en-US" sz="2800"/>
          </a:p>
        </p:txBody>
      </p:sp>
      <p:sp>
        <p:nvSpPr>
          <p:cNvPr id="19" name="Text Box 1039"/>
          <p:cNvSpPr txBox="1">
            <a:spLocks noChangeArrowheads="1"/>
          </p:cNvSpPr>
          <p:nvPr>
            <p:custDataLst>
              <p:tags r:id="rId13"/>
            </p:custDataLst>
          </p:nvPr>
        </p:nvSpPr>
        <p:spPr bwMode="auto">
          <a:xfrm>
            <a:off x="1065713" y="16741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20" name="Text Box 1040"/>
          <p:cNvSpPr txBox="1">
            <a:spLocks noChangeArrowheads="1"/>
          </p:cNvSpPr>
          <p:nvPr>
            <p:custDataLst>
              <p:tags r:id="rId14"/>
            </p:custDataLst>
          </p:nvPr>
        </p:nvSpPr>
        <p:spPr bwMode="auto">
          <a:xfrm>
            <a:off x="6807550" y="1704459"/>
            <a:ext cx="1864613"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select pivot value</a:t>
            </a:r>
          </a:p>
        </p:txBody>
      </p:sp>
      <p:sp>
        <p:nvSpPr>
          <p:cNvPr id="21" name="Oval 1041"/>
          <p:cNvSpPr>
            <a:spLocks noChangeArrowheads="1"/>
          </p:cNvSpPr>
          <p:nvPr>
            <p:custDataLst>
              <p:tags r:id="rId15"/>
            </p:custDataLst>
          </p:nvPr>
        </p:nvSpPr>
        <p:spPr bwMode="auto">
          <a:xfrm>
            <a:off x="1524000" y="2971800"/>
            <a:ext cx="1981200" cy="8382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22" name="Text Box 1042"/>
          <p:cNvSpPr txBox="1">
            <a:spLocks noChangeArrowheads="1"/>
          </p:cNvSpPr>
          <p:nvPr>
            <p:custDataLst>
              <p:tags r:id="rId16"/>
            </p:custDataLst>
          </p:nvPr>
        </p:nvSpPr>
        <p:spPr bwMode="auto">
          <a:xfrm>
            <a:off x="1584616" y="3260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23" name="Text Box 1043"/>
          <p:cNvSpPr txBox="1">
            <a:spLocks noChangeArrowheads="1"/>
          </p:cNvSpPr>
          <p:nvPr>
            <p:custDataLst>
              <p:tags r:id="rId17"/>
            </p:custDataLst>
          </p:nvPr>
        </p:nvSpPr>
        <p:spPr bwMode="auto">
          <a:xfrm>
            <a:off x="5851816" y="3336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24" name="Text Box 1044"/>
          <p:cNvSpPr txBox="1">
            <a:spLocks noChangeArrowheads="1"/>
          </p:cNvSpPr>
          <p:nvPr>
            <p:custDataLst>
              <p:tags r:id="rId18"/>
            </p:custDataLst>
          </p:nvPr>
        </p:nvSpPr>
        <p:spPr bwMode="auto">
          <a:xfrm>
            <a:off x="4861216" y="3412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25" name="Text Box 1045"/>
          <p:cNvSpPr txBox="1">
            <a:spLocks noChangeArrowheads="1"/>
          </p:cNvSpPr>
          <p:nvPr>
            <p:custDataLst>
              <p:tags r:id="rId19"/>
            </p:custDataLst>
          </p:nvPr>
        </p:nvSpPr>
        <p:spPr bwMode="auto">
          <a:xfrm>
            <a:off x="2346616" y="31838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26" name="Text Box 1046"/>
          <p:cNvSpPr txBox="1">
            <a:spLocks noChangeArrowheads="1"/>
          </p:cNvSpPr>
          <p:nvPr>
            <p:custDataLst>
              <p:tags r:id="rId20"/>
            </p:custDataLst>
          </p:nvPr>
        </p:nvSpPr>
        <p:spPr bwMode="auto">
          <a:xfrm>
            <a:off x="3875379" y="32155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27" name="Text Box 1047"/>
          <p:cNvSpPr txBox="1">
            <a:spLocks noChangeArrowheads="1"/>
          </p:cNvSpPr>
          <p:nvPr>
            <p:custDataLst>
              <p:tags r:id="rId21"/>
            </p:custDataLst>
          </p:nvPr>
        </p:nvSpPr>
        <p:spPr bwMode="auto">
          <a:xfrm>
            <a:off x="28800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28" name="Text Box 1048"/>
          <p:cNvSpPr txBox="1">
            <a:spLocks noChangeArrowheads="1"/>
          </p:cNvSpPr>
          <p:nvPr>
            <p:custDataLst>
              <p:tags r:id="rId22"/>
            </p:custDataLst>
          </p:nvPr>
        </p:nvSpPr>
        <p:spPr bwMode="auto">
          <a:xfrm>
            <a:off x="26514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29" name="Text Box 1049"/>
          <p:cNvSpPr txBox="1">
            <a:spLocks noChangeArrowheads="1"/>
          </p:cNvSpPr>
          <p:nvPr>
            <p:custDataLst>
              <p:tags r:id="rId23"/>
            </p:custDataLst>
          </p:nvPr>
        </p:nvSpPr>
        <p:spPr bwMode="auto">
          <a:xfrm>
            <a:off x="20418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30" name="Text Box 1050"/>
          <p:cNvSpPr txBox="1">
            <a:spLocks noChangeArrowheads="1"/>
          </p:cNvSpPr>
          <p:nvPr>
            <p:custDataLst>
              <p:tags r:id="rId24"/>
            </p:custDataLst>
          </p:nvPr>
        </p:nvSpPr>
        <p:spPr bwMode="auto">
          <a:xfrm>
            <a:off x="53946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31" name="Text Box 1051"/>
          <p:cNvSpPr txBox="1">
            <a:spLocks noChangeArrowheads="1"/>
          </p:cNvSpPr>
          <p:nvPr>
            <p:custDataLst>
              <p:tags r:id="rId25"/>
            </p:custDataLst>
          </p:nvPr>
        </p:nvSpPr>
        <p:spPr bwMode="auto">
          <a:xfrm>
            <a:off x="2049479" y="30314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32" name="Oval 1052"/>
          <p:cNvSpPr>
            <a:spLocks noChangeArrowheads="1"/>
          </p:cNvSpPr>
          <p:nvPr>
            <p:custDataLst>
              <p:tags r:id="rId26"/>
            </p:custDataLst>
          </p:nvPr>
        </p:nvSpPr>
        <p:spPr bwMode="auto">
          <a:xfrm>
            <a:off x="3886200" y="3200400"/>
            <a:ext cx="384175" cy="301625"/>
          </a:xfrm>
          <a:prstGeom prst="ellipse">
            <a:avLst/>
          </a:prstGeom>
          <a:noFill/>
          <a:ln w="9525">
            <a:solidFill>
              <a:schemeClr val="tx1"/>
            </a:solidFill>
            <a:round/>
            <a:headEnd/>
            <a:tailEnd/>
          </a:ln>
        </p:spPr>
        <p:txBody>
          <a:bodyPr wrap="none" anchor="ctr"/>
          <a:lstStyle/>
          <a:p>
            <a:endParaRPr lang="en-US" sz="2800"/>
          </a:p>
        </p:txBody>
      </p:sp>
      <p:sp>
        <p:nvSpPr>
          <p:cNvPr id="33" name="Text Box 1053"/>
          <p:cNvSpPr txBox="1">
            <a:spLocks noChangeArrowheads="1"/>
          </p:cNvSpPr>
          <p:nvPr>
            <p:custDataLst>
              <p:tags r:id="rId27"/>
            </p:custDataLst>
          </p:nvPr>
        </p:nvSpPr>
        <p:spPr bwMode="auto">
          <a:xfrm>
            <a:off x="12088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34" name="Oval 1054"/>
          <p:cNvSpPr>
            <a:spLocks noChangeArrowheads="1"/>
          </p:cNvSpPr>
          <p:nvPr>
            <p:custDataLst>
              <p:tags r:id="rId28"/>
            </p:custDataLst>
          </p:nvPr>
        </p:nvSpPr>
        <p:spPr bwMode="auto">
          <a:xfrm>
            <a:off x="4572000" y="3048000"/>
            <a:ext cx="1981200" cy="838200"/>
          </a:xfrm>
          <a:prstGeom prst="ellipse">
            <a:avLst/>
          </a:prstGeom>
          <a:noFill/>
          <a:ln w="9525">
            <a:solidFill>
              <a:schemeClr val="tx1"/>
            </a:solidFill>
            <a:round/>
            <a:headEnd/>
            <a:tailEnd/>
          </a:ln>
        </p:spPr>
        <p:txBody>
          <a:bodyPr wrap="none" anchor="ctr"/>
          <a:lstStyle/>
          <a:p>
            <a:endParaRPr lang="en-US" sz="2800"/>
          </a:p>
        </p:txBody>
      </p:sp>
      <p:sp>
        <p:nvSpPr>
          <p:cNvPr id="35" name="Text Box 1055"/>
          <p:cNvSpPr txBox="1">
            <a:spLocks noChangeArrowheads="1"/>
          </p:cNvSpPr>
          <p:nvPr>
            <p:custDataLst>
              <p:tags r:id="rId29"/>
            </p:custDataLst>
          </p:nvPr>
        </p:nvSpPr>
        <p:spPr bwMode="auto">
          <a:xfrm>
            <a:off x="43330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36" name="Text Box 1056"/>
          <p:cNvSpPr txBox="1">
            <a:spLocks noChangeArrowheads="1"/>
          </p:cNvSpPr>
          <p:nvPr>
            <p:custDataLst>
              <p:tags r:id="rId30"/>
            </p:custDataLst>
          </p:nvPr>
        </p:nvSpPr>
        <p:spPr bwMode="auto">
          <a:xfrm>
            <a:off x="6859770" y="2847459"/>
            <a:ext cx="1242648"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partition </a:t>
            </a:r>
            <a:r>
              <a:rPr lang="en-US" sz="1800" b="1">
                <a:solidFill>
                  <a:schemeClr val="accent2"/>
                </a:solidFill>
                <a:latin typeface="Times New Roman" pitchFamily="18" charset="0"/>
              </a:rPr>
              <a:t>S</a:t>
            </a:r>
          </a:p>
        </p:txBody>
      </p:sp>
      <p:sp>
        <p:nvSpPr>
          <p:cNvPr id="37" name="Oval 1057"/>
          <p:cNvSpPr>
            <a:spLocks noChangeArrowheads="1"/>
          </p:cNvSpPr>
          <p:nvPr>
            <p:custDataLst>
              <p:tags r:id="rId31"/>
            </p:custDataLst>
          </p:nvPr>
        </p:nvSpPr>
        <p:spPr bwMode="auto">
          <a:xfrm>
            <a:off x="1219200" y="4467225"/>
            <a:ext cx="23114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38" name="Text Box 1058"/>
          <p:cNvSpPr txBox="1">
            <a:spLocks noChangeArrowheads="1"/>
          </p:cNvSpPr>
          <p:nvPr>
            <p:custDataLst>
              <p:tags r:id="rId32"/>
            </p:custDataLst>
          </p:nvPr>
        </p:nvSpPr>
        <p:spPr bwMode="auto">
          <a:xfrm>
            <a:off x="16227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39" name="Text Box 1059"/>
          <p:cNvSpPr txBox="1">
            <a:spLocks noChangeArrowheads="1"/>
          </p:cNvSpPr>
          <p:nvPr>
            <p:custDataLst>
              <p:tags r:id="rId33"/>
            </p:custDataLst>
          </p:nvPr>
        </p:nvSpPr>
        <p:spPr bwMode="auto">
          <a:xfrm>
            <a:off x="25371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40" name="Text Box 1060"/>
          <p:cNvSpPr txBox="1">
            <a:spLocks noChangeArrowheads="1"/>
          </p:cNvSpPr>
          <p:nvPr>
            <p:custDataLst>
              <p:tags r:id="rId34"/>
            </p:custDataLst>
          </p:nvPr>
        </p:nvSpPr>
        <p:spPr bwMode="auto">
          <a:xfrm>
            <a:off x="22196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41" name="Text Box 1061"/>
          <p:cNvSpPr txBox="1">
            <a:spLocks noChangeArrowheads="1"/>
          </p:cNvSpPr>
          <p:nvPr>
            <p:custDataLst>
              <p:tags r:id="rId35"/>
            </p:custDataLst>
          </p:nvPr>
        </p:nvSpPr>
        <p:spPr bwMode="auto">
          <a:xfrm>
            <a:off x="28419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42" name="Text Box 1062"/>
          <p:cNvSpPr txBox="1">
            <a:spLocks noChangeArrowheads="1"/>
          </p:cNvSpPr>
          <p:nvPr>
            <p:custDataLst>
              <p:tags r:id="rId36"/>
            </p:custDataLst>
          </p:nvPr>
        </p:nvSpPr>
        <p:spPr bwMode="auto">
          <a:xfrm>
            <a:off x="19148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43" name="Text Box 1063"/>
          <p:cNvSpPr txBox="1">
            <a:spLocks noChangeArrowheads="1"/>
          </p:cNvSpPr>
          <p:nvPr>
            <p:custDataLst>
              <p:tags r:id="rId37"/>
            </p:custDataLst>
          </p:nvPr>
        </p:nvSpPr>
        <p:spPr bwMode="auto">
          <a:xfrm>
            <a:off x="1417654" y="45093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44" name="Text Box 1064"/>
          <p:cNvSpPr txBox="1">
            <a:spLocks noChangeArrowheads="1"/>
          </p:cNvSpPr>
          <p:nvPr>
            <p:custDataLst>
              <p:tags r:id="rId38"/>
            </p:custDataLst>
          </p:nvPr>
        </p:nvSpPr>
        <p:spPr bwMode="auto">
          <a:xfrm>
            <a:off x="11326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45" name="Text Box 1065"/>
          <p:cNvSpPr txBox="1">
            <a:spLocks noChangeArrowheads="1"/>
          </p:cNvSpPr>
          <p:nvPr>
            <p:custDataLst>
              <p:tags r:id="rId39"/>
            </p:custDataLst>
          </p:nvPr>
        </p:nvSpPr>
        <p:spPr bwMode="auto">
          <a:xfrm>
            <a:off x="5115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46" name="Text Box 1066"/>
          <p:cNvSpPr txBox="1">
            <a:spLocks noChangeArrowheads="1"/>
          </p:cNvSpPr>
          <p:nvPr>
            <p:custDataLst>
              <p:tags r:id="rId40"/>
            </p:custDataLst>
          </p:nvPr>
        </p:nvSpPr>
        <p:spPr bwMode="auto">
          <a:xfrm>
            <a:off x="5496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47" name="Text Box 1067"/>
          <p:cNvSpPr txBox="1">
            <a:spLocks noChangeArrowheads="1"/>
          </p:cNvSpPr>
          <p:nvPr>
            <p:custDataLst>
              <p:tags r:id="rId41"/>
            </p:custDataLst>
          </p:nvPr>
        </p:nvSpPr>
        <p:spPr bwMode="auto">
          <a:xfrm>
            <a:off x="4734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48" name="Oval 1068"/>
          <p:cNvSpPr>
            <a:spLocks noChangeArrowheads="1"/>
          </p:cNvSpPr>
          <p:nvPr>
            <p:custDataLst>
              <p:tags r:id="rId42"/>
            </p:custDataLst>
          </p:nvPr>
        </p:nvSpPr>
        <p:spPr bwMode="auto">
          <a:xfrm>
            <a:off x="4521200" y="4419600"/>
            <a:ext cx="1600200" cy="457200"/>
          </a:xfrm>
          <a:prstGeom prst="ellipse">
            <a:avLst/>
          </a:prstGeom>
          <a:noFill/>
          <a:ln w="9525">
            <a:solidFill>
              <a:schemeClr val="tx1"/>
            </a:solidFill>
            <a:round/>
            <a:headEnd/>
            <a:tailEnd/>
          </a:ln>
        </p:spPr>
        <p:txBody>
          <a:bodyPr wrap="none" anchor="ctr"/>
          <a:lstStyle/>
          <a:p>
            <a:endParaRPr lang="en-US" sz="2800"/>
          </a:p>
        </p:txBody>
      </p:sp>
      <p:sp>
        <p:nvSpPr>
          <p:cNvPr id="49" name="Text Box 1069"/>
          <p:cNvSpPr txBox="1">
            <a:spLocks noChangeArrowheads="1"/>
          </p:cNvSpPr>
          <p:nvPr>
            <p:custDataLst>
              <p:tags r:id="rId43"/>
            </p:custDataLst>
          </p:nvPr>
        </p:nvSpPr>
        <p:spPr bwMode="auto">
          <a:xfrm>
            <a:off x="3821404" y="45109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50" name="Oval 1070"/>
          <p:cNvSpPr>
            <a:spLocks noChangeArrowheads="1"/>
          </p:cNvSpPr>
          <p:nvPr>
            <p:custDataLst>
              <p:tags r:id="rId44"/>
            </p:custDataLst>
          </p:nvPr>
        </p:nvSpPr>
        <p:spPr bwMode="auto">
          <a:xfrm>
            <a:off x="3832225" y="4495800"/>
            <a:ext cx="384175" cy="301625"/>
          </a:xfrm>
          <a:prstGeom prst="ellipse">
            <a:avLst/>
          </a:prstGeom>
          <a:noFill/>
          <a:ln w="9525">
            <a:solidFill>
              <a:schemeClr val="tx1"/>
            </a:solidFill>
            <a:round/>
            <a:headEnd/>
            <a:tailEnd/>
          </a:ln>
        </p:spPr>
        <p:txBody>
          <a:bodyPr wrap="none" anchor="ctr"/>
          <a:lstStyle/>
          <a:p>
            <a:endParaRPr lang="en-US" sz="2800"/>
          </a:p>
        </p:txBody>
      </p:sp>
      <p:sp>
        <p:nvSpPr>
          <p:cNvPr id="51" name="Text Box 1071"/>
          <p:cNvSpPr txBox="1">
            <a:spLocks noChangeArrowheads="1"/>
          </p:cNvSpPr>
          <p:nvPr>
            <p:custDataLst>
              <p:tags r:id="rId45"/>
            </p:custDataLst>
          </p:nvPr>
        </p:nvSpPr>
        <p:spPr bwMode="auto">
          <a:xfrm>
            <a:off x="43330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52" name="Text Box 1072"/>
          <p:cNvSpPr txBox="1">
            <a:spLocks noChangeArrowheads="1"/>
          </p:cNvSpPr>
          <p:nvPr>
            <p:custDataLst>
              <p:tags r:id="rId46"/>
            </p:custDataLst>
          </p:nvPr>
        </p:nvSpPr>
        <p:spPr bwMode="auto">
          <a:xfrm>
            <a:off x="6776736" y="3883710"/>
            <a:ext cx="1999266" cy="646331"/>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1</a:t>
            </a:r>
            <a:r>
              <a:rPr lang="en-US" sz="1800">
                <a:solidFill>
                  <a:schemeClr val="accent2"/>
                </a:solidFill>
                <a:latin typeface="Times New Roman" pitchFamily="18" charset="0"/>
              </a:rPr>
              <a:t>) and</a:t>
            </a:r>
          </a:p>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2</a:t>
            </a:r>
            <a:r>
              <a:rPr lang="en-US" sz="1800">
                <a:solidFill>
                  <a:schemeClr val="accent2"/>
                </a:solidFill>
                <a:latin typeface="Times New Roman" pitchFamily="18" charset="0"/>
              </a:rPr>
              <a:t>)</a:t>
            </a:r>
          </a:p>
        </p:txBody>
      </p:sp>
      <p:sp>
        <p:nvSpPr>
          <p:cNvPr id="53" name="Oval 1073"/>
          <p:cNvSpPr>
            <a:spLocks noChangeArrowheads="1"/>
          </p:cNvSpPr>
          <p:nvPr>
            <p:custDataLst>
              <p:tags r:id="rId47"/>
            </p:custDataLst>
          </p:nvPr>
        </p:nvSpPr>
        <p:spPr bwMode="auto">
          <a:xfrm>
            <a:off x="1828800" y="5443538"/>
            <a:ext cx="36830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54" name="Text Box 1074"/>
          <p:cNvSpPr txBox="1">
            <a:spLocks noChangeArrowheads="1"/>
          </p:cNvSpPr>
          <p:nvPr>
            <p:custDataLst>
              <p:tags r:id="rId48"/>
            </p:custDataLst>
          </p:nvPr>
        </p:nvSpPr>
        <p:spPr bwMode="auto">
          <a:xfrm>
            <a:off x="22323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55" name="Text Box 1075"/>
          <p:cNvSpPr txBox="1">
            <a:spLocks noChangeArrowheads="1"/>
          </p:cNvSpPr>
          <p:nvPr>
            <p:custDataLst>
              <p:tags r:id="rId49"/>
            </p:custDataLst>
          </p:nvPr>
        </p:nvSpPr>
        <p:spPr bwMode="auto">
          <a:xfrm>
            <a:off x="31467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56" name="Text Box 1076"/>
          <p:cNvSpPr txBox="1">
            <a:spLocks noChangeArrowheads="1"/>
          </p:cNvSpPr>
          <p:nvPr>
            <p:custDataLst>
              <p:tags r:id="rId50"/>
            </p:custDataLst>
          </p:nvPr>
        </p:nvSpPr>
        <p:spPr bwMode="auto">
          <a:xfrm>
            <a:off x="28292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57" name="Text Box 1077"/>
          <p:cNvSpPr txBox="1">
            <a:spLocks noChangeArrowheads="1"/>
          </p:cNvSpPr>
          <p:nvPr>
            <p:custDataLst>
              <p:tags r:id="rId51"/>
            </p:custDataLst>
          </p:nvPr>
        </p:nvSpPr>
        <p:spPr bwMode="auto">
          <a:xfrm>
            <a:off x="3451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58" name="Text Box 1078"/>
          <p:cNvSpPr txBox="1">
            <a:spLocks noChangeArrowheads="1"/>
          </p:cNvSpPr>
          <p:nvPr>
            <p:custDataLst>
              <p:tags r:id="rId52"/>
            </p:custDataLst>
          </p:nvPr>
        </p:nvSpPr>
        <p:spPr bwMode="auto">
          <a:xfrm>
            <a:off x="25244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59" name="Text Box 1079"/>
          <p:cNvSpPr txBox="1">
            <a:spLocks noChangeArrowheads="1"/>
          </p:cNvSpPr>
          <p:nvPr>
            <p:custDataLst>
              <p:tags r:id="rId53"/>
            </p:custDataLst>
          </p:nvPr>
        </p:nvSpPr>
        <p:spPr bwMode="auto">
          <a:xfrm>
            <a:off x="2027254" y="54999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60" name="Text Box 1080"/>
          <p:cNvSpPr txBox="1">
            <a:spLocks noChangeArrowheads="1"/>
          </p:cNvSpPr>
          <p:nvPr>
            <p:custDataLst>
              <p:tags r:id="rId54"/>
            </p:custDataLst>
          </p:nvPr>
        </p:nvSpPr>
        <p:spPr bwMode="auto">
          <a:xfrm>
            <a:off x="38198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61" name="Text Box 1081"/>
          <p:cNvSpPr txBox="1">
            <a:spLocks noChangeArrowheads="1"/>
          </p:cNvSpPr>
          <p:nvPr>
            <p:custDataLst>
              <p:tags r:id="rId55"/>
            </p:custDataLst>
          </p:nvPr>
        </p:nvSpPr>
        <p:spPr bwMode="auto">
          <a:xfrm>
            <a:off x="4594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62" name="Text Box 1082"/>
          <p:cNvSpPr txBox="1">
            <a:spLocks noChangeArrowheads="1"/>
          </p:cNvSpPr>
          <p:nvPr>
            <p:custDataLst>
              <p:tags r:id="rId56"/>
            </p:custDataLst>
          </p:nvPr>
        </p:nvSpPr>
        <p:spPr bwMode="auto">
          <a:xfrm>
            <a:off x="4975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63" name="Text Box 1083"/>
          <p:cNvSpPr txBox="1">
            <a:spLocks noChangeArrowheads="1"/>
          </p:cNvSpPr>
          <p:nvPr>
            <p:custDataLst>
              <p:tags r:id="rId57"/>
            </p:custDataLst>
          </p:nvPr>
        </p:nvSpPr>
        <p:spPr bwMode="auto">
          <a:xfrm>
            <a:off x="4213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64" name="Text Box 1084"/>
          <p:cNvSpPr txBox="1">
            <a:spLocks noChangeArrowheads="1"/>
          </p:cNvSpPr>
          <p:nvPr>
            <p:custDataLst>
              <p:tags r:id="rId58"/>
            </p:custDataLst>
          </p:nvPr>
        </p:nvSpPr>
        <p:spPr bwMode="auto">
          <a:xfrm>
            <a:off x="1397500" y="53317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65" name="Text Box 1085"/>
          <p:cNvSpPr txBox="1">
            <a:spLocks noChangeArrowheads="1"/>
          </p:cNvSpPr>
          <p:nvPr>
            <p:custDataLst>
              <p:tags r:id="rId59"/>
            </p:custDataLst>
          </p:nvPr>
        </p:nvSpPr>
        <p:spPr bwMode="auto">
          <a:xfrm>
            <a:off x="6807302" y="5470009"/>
            <a:ext cx="2014334"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Presto!  </a:t>
            </a:r>
            <a:r>
              <a:rPr lang="en-US" sz="1800" b="1">
                <a:solidFill>
                  <a:schemeClr val="accent2"/>
                </a:solidFill>
                <a:latin typeface="Times New Roman" pitchFamily="18" charset="0"/>
              </a:rPr>
              <a:t>S</a:t>
            </a:r>
            <a:r>
              <a:rPr lang="en-US" sz="1800">
                <a:solidFill>
                  <a:schemeClr val="accent2"/>
                </a:solidFill>
                <a:latin typeface="Times New Roman" pitchFamily="18" charset="0"/>
              </a:rPr>
              <a:t> is sorted</a:t>
            </a:r>
          </a:p>
        </p:txBody>
      </p:sp>
      <p:sp>
        <p:nvSpPr>
          <p:cNvPr id="66" name="Text Box 1086"/>
          <p:cNvSpPr txBox="1">
            <a:spLocks noChangeArrowheads="1"/>
          </p:cNvSpPr>
          <p:nvPr>
            <p:custDataLst>
              <p:tags r:id="rId60"/>
            </p:custDataLst>
          </p:nvPr>
        </p:nvSpPr>
        <p:spPr bwMode="auto">
          <a:xfrm>
            <a:off x="838200" y="5943600"/>
            <a:ext cx="658812" cy="274638"/>
          </a:xfrm>
          <a:prstGeom prst="rect">
            <a:avLst/>
          </a:prstGeom>
          <a:noFill/>
          <a:ln w="9525">
            <a:noFill/>
            <a:miter lim="800000"/>
            <a:headEnd/>
            <a:tailEnd/>
          </a:ln>
        </p:spPr>
        <p:txBody>
          <a:bodyPr wrap="none" anchor="ctr">
            <a:spAutoFit/>
          </a:bodyPr>
          <a:lstStyle/>
          <a:p>
            <a:pPr algn="ctr"/>
            <a:r>
              <a:rPr lang="en-US" sz="1200" dirty="0">
                <a:latin typeface="Times New Roman" pitchFamily="18" charset="0"/>
              </a:rPr>
              <a:t>[Weiss]</a:t>
            </a:r>
          </a:p>
        </p:txBody>
      </p:sp>
      <p:sp>
        <p:nvSpPr>
          <p:cNvPr id="67" name="Freeform 1087"/>
          <p:cNvSpPr>
            <a:spLocks/>
          </p:cNvSpPr>
          <p:nvPr>
            <p:custDataLst>
              <p:tags r:id="rId61"/>
            </p:custDataLst>
          </p:nvPr>
        </p:nvSpPr>
        <p:spPr bwMode="auto">
          <a:xfrm>
            <a:off x="3878263" y="1905000"/>
            <a:ext cx="2979737" cy="396875"/>
          </a:xfrm>
          <a:custGeom>
            <a:avLst/>
            <a:gdLst>
              <a:gd name="T0" fmla="*/ 2979737 w 1877"/>
              <a:gd name="T1" fmla="*/ 0 h 250"/>
              <a:gd name="T2" fmla="*/ 952500 w 1877"/>
              <a:gd name="T3" fmla="*/ 125413 h 250"/>
              <a:gd name="T4" fmla="*/ 0 w 1877"/>
              <a:gd name="T5" fmla="*/ 396875 h 250"/>
              <a:gd name="T6" fmla="*/ 0 60000 65536"/>
              <a:gd name="T7" fmla="*/ 0 60000 65536"/>
              <a:gd name="T8" fmla="*/ 0 60000 65536"/>
              <a:gd name="T9" fmla="*/ 0 w 1877"/>
              <a:gd name="T10" fmla="*/ 0 h 250"/>
              <a:gd name="T11" fmla="*/ 1877 w 1877"/>
              <a:gd name="T12" fmla="*/ 250 h 250"/>
            </a:gdLst>
            <a:ahLst/>
            <a:cxnLst>
              <a:cxn ang="T6">
                <a:pos x="T0" y="T1"/>
              </a:cxn>
              <a:cxn ang="T7">
                <a:pos x="T2" y="T3"/>
              </a:cxn>
              <a:cxn ang="T8">
                <a:pos x="T4" y="T5"/>
              </a:cxn>
            </a:cxnLst>
            <a:rect l="T9" t="T10" r="T11" b="T12"/>
            <a:pathLst>
              <a:path w="1877" h="250">
                <a:moveTo>
                  <a:pt x="1877" y="0"/>
                </a:moveTo>
                <a:cubicBezTo>
                  <a:pt x="1664" y="13"/>
                  <a:pt x="913" y="37"/>
                  <a:pt x="600" y="79"/>
                </a:cubicBezTo>
                <a:cubicBezTo>
                  <a:pt x="287" y="121"/>
                  <a:pt x="125" y="215"/>
                  <a:pt x="0" y="250"/>
                </a:cubicBezTo>
              </a:path>
            </a:pathLst>
          </a:custGeom>
          <a:noFill/>
          <a:ln w="19050" cap="flat" cmpd="sng">
            <a:solidFill>
              <a:srgbClr val="0000FF"/>
            </a:solidFill>
            <a:prstDash val="solid"/>
            <a:round/>
            <a:headEnd type="none" w="med" len="med"/>
            <a:tailEnd type="triangle" w="med" len="med"/>
          </a:ln>
        </p:spPr>
        <p:txBody>
          <a:bodyPr wrap="none" anchor="ctr"/>
          <a:lstStyle/>
          <a:p>
            <a:endParaRPr lang="en-US" sz="2800"/>
          </a:p>
        </p:txBody>
      </p:sp>
      <p:sp>
        <p:nvSpPr>
          <p:cNvPr id="68" name="AutoShape 1088"/>
          <p:cNvSpPr>
            <a:spLocks noChangeArrowheads="1"/>
          </p:cNvSpPr>
          <p:nvPr>
            <p:custDataLst>
              <p:tags r:id="rId62"/>
            </p:custDataLst>
          </p:nvPr>
        </p:nvSpPr>
        <p:spPr bwMode="auto">
          <a:xfrm>
            <a:off x="7467600" y="2209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69" name="AutoShape 1089"/>
          <p:cNvSpPr>
            <a:spLocks noChangeArrowheads="1"/>
          </p:cNvSpPr>
          <p:nvPr>
            <p:custDataLst>
              <p:tags r:id="rId63"/>
            </p:custDataLst>
          </p:nvPr>
        </p:nvSpPr>
        <p:spPr bwMode="auto">
          <a:xfrm>
            <a:off x="7467600" y="3352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70" name="AutoShape 1090"/>
          <p:cNvSpPr>
            <a:spLocks noChangeArrowheads="1"/>
          </p:cNvSpPr>
          <p:nvPr>
            <p:custDataLst>
              <p:tags r:id="rId64"/>
            </p:custDataLst>
          </p:nvPr>
        </p:nvSpPr>
        <p:spPr bwMode="auto">
          <a:xfrm>
            <a:off x="7467600" y="4876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Tree>
    <p:extLst>
      <p:ext uri="{BB962C8B-B14F-4D97-AF65-F5344CB8AC3E}">
        <p14:creationId xmlns:p14="http://schemas.microsoft.com/office/powerpoint/2010/main" val="4200613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Variations on the basic problem</a:t>
            </a:r>
          </a:p>
        </p:txBody>
      </p:sp>
      <p:sp>
        <p:nvSpPr>
          <p:cNvPr id="3" name="Content Placeholder 2"/>
          <p:cNvSpPr>
            <a:spLocks noGrp="1"/>
          </p:cNvSpPr>
          <p:nvPr>
            <p:ph idx="1"/>
          </p:nvPr>
        </p:nvSpPr>
        <p:spPr>
          <a:xfrm>
            <a:off x="685800" y="1143000"/>
            <a:ext cx="7772400" cy="4876800"/>
          </a:xfrm>
        </p:spPr>
        <p:txBody>
          <a:bodyPr/>
          <a:lstStyle/>
          <a:p>
            <a:pPr marL="457200" indent="-457200">
              <a:buFont typeface="+mj-lt"/>
              <a:buAutoNum type="arabicPeriod"/>
            </a:pPr>
            <a:r>
              <a:rPr lang="en-US" dirty="0"/>
              <a:t>Maybe elements are in a linked list (could convert to array and  back in linear time, but some algorithms needn’t do so)</a:t>
            </a:r>
          </a:p>
          <a:p>
            <a:pPr>
              <a:buFont typeface="+mj-lt"/>
              <a:buAutoNum type="arabicPeriod"/>
            </a:pPr>
            <a:endParaRPr lang="en-US" sz="800" dirty="0"/>
          </a:p>
          <a:p>
            <a:pPr marL="457200" indent="-457200">
              <a:buFont typeface="+mj-lt"/>
              <a:buAutoNum type="arabicPeriod"/>
            </a:pPr>
            <a:r>
              <a:rPr lang="en-US" dirty="0"/>
              <a:t>Maybe ties need to be resolved by “original array position”</a:t>
            </a:r>
          </a:p>
          <a:p>
            <a:pPr marL="914400" lvl="1" indent="-457200"/>
            <a:r>
              <a:rPr lang="en-US" dirty="0"/>
              <a:t>Sorts that do this naturally are called </a:t>
            </a:r>
            <a:r>
              <a:rPr lang="en-US" dirty="0">
                <a:solidFill>
                  <a:schemeClr val="accent2"/>
                </a:solidFill>
              </a:rPr>
              <a:t>stable sorts</a:t>
            </a:r>
          </a:p>
          <a:p>
            <a:pPr marL="914400" lvl="1" indent="-457200"/>
            <a:r>
              <a:rPr lang="en-US" dirty="0"/>
              <a:t>Others could tag each item with its original position and adjust comparisons accordingly (non-trivial constant factors)</a:t>
            </a:r>
          </a:p>
          <a:p>
            <a:pPr lvl="1">
              <a:buFont typeface="+mj-lt"/>
              <a:buAutoNum type="arabicPeriod"/>
            </a:pPr>
            <a:endParaRPr lang="en-US" sz="800" dirty="0"/>
          </a:p>
          <a:p>
            <a:pPr marL="457200" indent="-457200">
              <a:buFont typeface="+mj-lt"/>
              <a:buAutoNum type="arabicPeriod"/>
            </a:pPr>
            <a:r>
              <a:rPr lang="en-US" dirty="0"/>
              <a:t>Maybe we must not use more than </a:t>
            </a:r>
            <a:r>
              <a:rPr lang="en-US" i="1" dirty="0"/>
              <a:t>O</a:t>
            </a:r>
            <a:r>
              <a:rPr lang="en-US" dirty="0"/>
              <a:t>(1) “auxiliary space”</a:t>
            </a:r>
          </a:p>
          <a:p>
            <a:pPr marL="914400" lvl="1" indent="-457200"/>
            <a:r>
              <a:rPr lang="en-US" dirty="0"/>
              <a:t>Sorts meeting this requirement are called </a:t>
            </a:r>
            <a:r>
              <a:rPr lang="en-US" dirty="0">
                <a:solidFill>
                  <a:schemeClr val="accent2"/>
                </a:solidFill>
              </a:rPr>
              <a:t>in-place sorts</a:t>
            </a:r>
          </a:p>
          <a:p>
            <a:pPr lvl="1">
              <a:buFont typeface="+mj-lt"/>
              <a:buAutoNum type="arabicPeriod"/>
            </a:pPr>
            <a:endParaRPr lang="en-US" sz="800" dirty="0"/>
          </a:p>
          <a:p>
            <a:pPr marL="457200" indent="-457200">
              <a:buFont typeface="+mj-lt"/>
              <a:buAutoNum type="arabicPeriod"/>
            </a:pPr>
            <a:r>
              <a:rPr lang="en-US" dirty="0"/>
              <a:t>Maybe we can do more with elements than just compare</a:t>
            </a:r>
          </a:p>
          <a:p>
            <a:pPr marL="914400" lvl="1" indent="-457200"/>
            <a:r>
              <a:rPr lang="en-US" dirty="0"/>
              <a:t>Sometimes leads to faster algorithms</a:t>
            </a:r>
          </a:p>
          <a:p>
            <a:pPr lvl="1">
              <a:buFont typeface="+mj-lt"/>
              <a:buAutoNum type="arabicPeriod"/>
            </a:pPr>
            <a:endParaRPr lang="en-US" sz="800" dirty="0"/>
          </a:p>
          <a:p>
            <a:pPr marL="457200" indent="-457200">
              <a:buFont typeface="+mj-lt"/>
              <a:buAutoNum type="arabicPeriod"/>
            </a:pPr>
            <a:r>
              <a:rPr lang="en-US" dirty="0"/>
              <a:t>Maybe we have too much data to fit in memory</a:t>
            </a:r>
          </a:p>
          <a:p>
            <a:pPr marL="914400" lvl="1" indent="-457200"/>
            <a:r>
              <a:rPr lang="en-US" dirty="0"/>
              <a:t>Use an “</a:t>
            </a:r>
            <a:r>
              <a:rPr lang="en-US" dirty="0">
                <a:solidFill>
                  <a:schemeClr val="accent2"/>
                </a:solidFill>
              </a:rPr>
              <a:t>external sorting</a:t>
            </a:r>
            <a:r>
              <a:rPr lang="en-US" dirty="0"/>
              <a:t>” algorithm</a:t>
            </a:r>
          </a:p>
        </p:txBody>
      </p:sp>
      <p:sp>
        <p:nvSpPr>
          <p:cNvPr id="4" name="Date Placeholder 3"/>
          <p:cNvSpPr>
            <a:spLocks noGrp="1"/>
          </p:cNvSpPr>
          <p:nvPr>
            <p:ph type="dt" sz="half" idx="10"/>
          </p:nvPr>
        </p:nvSpPr>
        <p:spPr/>
        <p:txBody>
          <a:bodyPr/>
          <a:lstStyle/>
          <a:p>
            <a:fld id="{89215027-DB78-459C-9F3D-D3507C48E82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3607D93C-9EBD-4E52-B17F-ED26E83466C3}"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50</a:t>
            </a:fld>
            <a:endParaRPr lang="en-US"/>
          </a:p>
        </p:txBody>
      </p:sp>
      <p:sp>
        <p:nvSpPr>
          <p:cNvPr id="7" name="Text Box 3"/>
          <p:cNvSpPr txBox="1">
            <a:spLocks noChangeArrowheads="1"/>
          </p:cNvSpPr>
          <p:nvPr>
            <p:custDataLst>
              <p:tags r:id="rId1"/>
            </p:custDataLst>
          </p:nvPr>
        </p:nvSpPr>
        <p:spPr bwMode="auto">
          <a:xfrm>
            <a:off x="2811462"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2  4   3   1</a:t>
            </a:r>
          </a:p>
        </p:txBody>
      </p:sp>
      <p:sp>
        <p:nvSpPr>
          <p:cNvPr id="8" name="Text Box 4"/>
          <p:cNvSpPr txBox="1">
            <a:spLocks noChangeArrowheads="1"/>
          </p:cNvSpPr>
          <p:nvPr>
            <p:custDataLst>
              <p:tags r:id="rId2"/>
            </p:custDataLst>
          </p:nvPr>
        </p:nvSpPr>
        <p:spPr bwMode="auto">
          <a:xfrm>
            <a:off x="6732587" y="219075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8   9   6</a:t>
            </a:r>
          </a:p>
        </p:txBody>
      </p:sp>
      <p:sp>
        <p:nvSpPr>
          <p:cNvPr id="9" name="Text Box 5"/>
          <p:cNvSpPr txBox="1">
            <a:spLocks noChangeArrowheads="1"/>
          </p:cNvSpPr>
          <p:nvPr>
            <p:custDataLst>
              <p:tags r:id="rId3"/>
            </p:custDataLst>
          </p:nvPr>
        </p:nvSpPr>
        <p:spPr bwMode="auto">
          <a:xfrm>
            <a:off x="2084387" y="2795588"/>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2   1</a:t>
            </a:r>
          </a:p>
        </p:txBody>
      </p:sp>
      <p:sp>
        <p:nvSpPr>
          <p:cNvPr id="10" name="Text Box 6"/>
          <p:cNvSpPr txBox="1">
            <a:spLocks noChangeArrowheads="1"/>
          </p:cNvSpPr>
          <p:nvPr>
            <p:custDataLst>
              <p:tags r:id="rId4"/>
            </p:custDataLst>
          </p:nvPr>
        </p:nvSpPr>
        <p:spPr bwMode="auto">
          <a:xfrm>
            <a:off x="7740650" y="2786063"/>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9</a:t>
            </a:r>
          </a:p>
        </p:txBody>
      </p:sp>
      <p:sp>
        <p:nvSpPr>
          <p:cNvPr id="11" name="Text Box 7"/>
          <p:cNvSpPr txBox="1">
            <a:spLocks noChangeArrowheads="1"/>
          </p:cNvSpPr>
          <p:nvPr>
            <p:custDataLst>
              <p:tags r:id="rId5"/>
            </p:custDataLst>
          </p:nvPr>
        </p:nvSpPr>
        <p:spPr bwMode="auto">
          <a:xfrm>
            <a:off x="3989387" y="278447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4</a:t>
            </a:r>
          </a:p>
        </p:txBody>
      </p:sp>
      <p:sp>
        <p:nvSpPr>
          <p:cNvPr id="12" name="Text Box 8"/>
          <p:cNvSpPr txBox="1">
            <a:spLocks noChangeArrowheads="1"/>
          </p:cNvSpPr>
          <p:nvPr>
            <p:custDataLst>
              <p:tags r:id="rId6"/>
            </p:custDataLst>
          </p:nvPr>
        </p:nvSpPr>
        <p:spPr bwMode="auto">
          <a:xfrm>
            <a:off x="6199187" y="280352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6</a:t>
            </a:r>
          </a:p>
        </p:txBody>
      </p:sp>
      <p:sp>
        <p:nvSpPr>
          <p:cNvPr id="13" name="Text Box 9"/>
          <p:cNvSpPr txBox="1">
            <a:spLocks noChangeArrowheads="1"/>
          </p:cNvSpPr>
          <p:nvPr>
            <p:custDataLst>
              <p:tags r:id="rId7"/>
            </p:custDataLst>
          </p:nvPr>
        </p:nvSpPr>
        <p:spPr bwMode="auto">
          <a:xfrm>
            <a:off x="1831975" y="3432175"/>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chemeClr val="accent2"/>
                </a:solidFill>
                <a:latin typeface="Times New Roman" pitchFamily="18" charset="0"/>
              </a:rPr>
              <a:t>2</a:t>
            </a:r>
            <a:r>
              <a:rPr lang="en-US" sz="2000">
                <a:latin typeface="Times New Roman" pitchFamily="18" charset="0"/>
              </a:rPr>
              <a:t>	          	 		</a:t>
            </a:r>
            <a:endParaRPr lang="en-US" sz="2000" u="sng">
              <a:latin typeface="Times New Roman" pitchFamily="18" charset="0"/>
            </a:endParaRPr>
          </a:p>
        </p:txBody>
      </p:sp>
      <p:sp>
        <p:nvSpPr>
          <p:cNvPr id="14" name="Text Box 10"/>
          <p:cNvSpPr txBox="1">
            <a:spLocks noChangeArrowheads="1"/>
          </p:cNvSpPr>
          <p:nvPr>
            <p:custDataLst>
              <p:tags r:id="rId8"/>
            </p:custDataLst>
          </p:nvPr>
        </p:nvSpPr>
        <p:spPr bwMode="auto">
          <a:xfrm>
            <a:off x="1728787" y="4076700"/>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rgbClr val="FF0000"/>
                </a:solidFill>
                <a:latin typeface="Times New Roman" pitchFamily="18" charset="0"/>
              </a:rPr>
              <a:t>1</a:t>
            </a:r>
            <a:r>
              <a:rPr lang="en-US" sz="2000" u="sng">
                <a:latin typeface="Times New Roman" pitchFamily="18" charset="0"/>
              </a:rPr>
              <a:t>   2</a:t>
            </a:r>
            <a:r>
              <a:rPr lang="en-US" sz="2000">
                <a:latin typeface="Times New Roman" pitchFamily="18" charset="0"/>
              </a:rPr>
              <a:t>	               		</a:t>
            </a:r>
            <a:endParaRPr lang="en-US" sz="2000" u="sng">
              <a:latin typeface="Times New Roman" pitchFamily="18" charset="0"/>
            </a:endParaRPr>
          </a:p>
        </p:txBody>
      </p:sp>
      <p:sp>
        <p:nvSpPr>
          <p:cNvPr id="15" name="Text Box 11"/>
          <p:cNvSpPr txBox="1">
            <a:spLocks noChangeArrowheads="1"/>
          </p:cNvSpPr>
          <p:nvPr>
            <p:custDataLst>
              <p:tags r:id="rId9"/>
            </p:custDataLst>
          </p:nvPr>
        </p:nvSpPr>
        <p:spPr bwMode="auto">
          <a:xfrm>
            <a:off x="1862137" y="4775200"/>
            <a:ext cx="1787669"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a:t>
            </a:r>
            <a:r>
              <a:rPr lang="en-US" sz="2000" u="sng">
                <a:solidFill>
                  <a:srgbClr val="FF0000"/>
                </a:solidFill>
                <a:latin typeface="Times New Roman" pitchFamily="18" charset="0"/>
              </a:rPr>
              <a:t>3</a:t>
            </a:r>
            <a:r>
              <a:rPr lang="en-US" sz="2000" u="sng">
                <a:latin typeface="Times New Roman" pitchFamily="18" charset="0"/>
              </a:rPr>
              <a:t>   4</a:t>
            </a:r>
          </a:p>
        </p:txBody>
      </p:sp>
      <p:sp>
        <p:nvSpPr>
          <p:cNvPr id="16" name="Text Box 12"/>
          <p:cNvSpPr txBox="1">
            <a:spLocks noChangeArrowheads="1"/>
          </p:cNvSpPr>
          <p:nvPr>
            <p:custDataLst>
              <p:tags r:id="rId10"/>
            </p:custDataLst>
          </p:nvPr>
        </p:nvSpPr>
        <p:spPr bwMode="auto">
          <a:xfrm>
            <a:off x="3278187"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a:t>
            </a:r>
            <a:r>
              <a:rPr lang="en-US" sz="2000" u="sng">
                <a:solidFill>
                  <a:srgbClr val="FF0000"/>
                </a:solidFill>
                <a:latin typeface="Times New Roman" pitchFamily="18" charset="0"/>
              </a:rPr>
              <a:t>5</a:t>
            </a:r>
            <a:r>
              <a:rPr lang="en-US" sz="2000" u="sng">
                <a:latin typeface="Times New Roman" pitchFamily="18" charset="0"/>
              </a:rPr>
              <a:t>   6   8   9</a:t>
            </a:r>
          </a:p>
        </p:txBody>
      </p:sp>
      <p:sp>
        <p:nvSpPr>
          <p:cNvPr id="17" name="Line 13"/>
          <p:cNvSpPr>
            <a:spLocks noChangeShapeType="1"/>
          </p:cNvSpPr>
          <p:nvPr>
            <p:custDataLst>
              <p:tags r:id="rId11"/>
            </p:custDataLst>
          </p:nvPr>
        </p:nvSpPr>
        <p:spPr bwMode="auto">
          <a:xfrm flipH="1">
            <a:off x="4643437"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721350"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855912" y="2625725"/>
            <a:ext cx="574675" cy="215900"/>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616325" y="2605088"/>
            <a:ext cx="492125" cy="1651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738937" y="2646363"/>
            <a:ext cx="328613" cy="1952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86637"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192337" y="3886200"/>
            <a:ext cx="76200" cy="227013"/>
          </a:xfrm>
          <a:prstGeom prst="line">
            <a:avLst/>
          </a:prstGeom>
          <a:noFill/>
          <a:ln w="12700">
            <a:solidFill>
              <a:srgbClr val="FF0000"/>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424112"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4"/>
          <p:cNvSpPr>
            <a:spLocks noChangeShapeType="1"/>
          </p:cNvSpPr>
          <p:nvPr>
            <p:custDataLst>
              <p:tags r:id="rId19"/>
            </p:custDataLst>
          </p:nvPr>
        </p:nvSpPr>
        <p:spPr bwMode="auto">
          <a:xfrm>
            <a:off x="6389687" y="3282950"/>
            <a:ext cx="374650" cy="1517650"/>
          </a:xfrm>
          <a:prstGeom prst="line">
            <a:avLst/>
          </a:prstGeom>
          <a:noFill/>
          <a:ln w="12700">
            <a:solidFill>
              <a:schemeClr val="tx1"/>
            </a:solidFill>
            <a:round/>
            <a:headEnd/>
            <a:tailEnd type="triangle" w="med" len="med"/>
          </a:ln>
        </p:spPr>
        <p:txBody>
          <a:bodyPr/>
          <a:lstStyle/>
          <a:p>
            <a:endParaRPr lang="en-US" sz="2000"/>
          </a:p>
        </p:txBody>
      </p:sp>
      <p:sp>
        <p:nvSpPr>
          <p:cNvPr id="26" name="Line 25"/>
          <p:cNvSpPr>
            <a:spLocks noChangeShapeType="1"/>
          </p:cNvSpPr>
          <p:nvPr>
            <p:custDataLst>
              <p:tags r:id="rId20"/>
            </p:custDataLst>
          </p:nvPr>
        </p:nvSpPr>
        <p:spPr bwMode="auto">
          <a:xfrm flipH="1">
            <a:off x="7526337" y="3276600"/>
            <a:ext cx="381000" cy="1524000"/>
          </a:xfrm>
          <a:prstGeom prst="line">
            <a:avLst/>
          </a:prstGeom>
          <a:noFill/>
          <a:ln w="12700">
            <a:solidFill>
              <a:schemeClr val="tx1"/>
            </a:solidFill>
            <a:round/>
            <a:headEnd/>
            <a:tailEnd type="triangle" w="med" len="med"/>
          </a:ln>
        </p:spPr>
        <p:txBody>
          <a:bodyPr/>
          <a:lstStyle/>
          <a:p>
            <a:endParaRPr lang="en-US" sz="2000"/>
          </a:p>
        </p:txBody>
      </p:sp>
      <p:sp>
        <p:nvSpPr>
          <p:cNvPr id="27" name="Line 28"/>
          <p:cNvSpPr>
            <a:spLocks noChangeShapeType="1"/>
          </p:cNvSpPr>
          <p:nvPr>
            <p:custDataLst>
              <p:tags r:id="rId21"/>
            </p:custDataLst>
          </p:nvPr>
        </p:nvSpPr>
        <p:spPr bwMode="auto">
          <a:xfrm flipH="1">
            <a:off x="2474912"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28" name="Line 35"/>
          <p:cNvSpPr>
            <a:spLocks noChangeShapeType="1"/>
          </p:cNvSpPr>
          <p:nvPr>
            <p:custDataLst>
              <p:tags r:id="rId22"/>
            </p:custDataLst>
          </p:nvPr>
        </p:nvSpPr>
        <p:spPr bwMode="auto">
          <a:xfrm>
            <a:off x="2444750" y="4516438"/>
            <a:ext cx="357187" cy="284162"/>
          </a:xfrm>
          <a:prstGeom prst="line">
            <a:avLst/>
          </a:prstGeom>
          <a:noFill/>
          <a:ln w="12700">
            <a:solidFill>
              <a:schemeClr val="tx1"/>
            </a:solidFill>
            <a:round/>
            <a:headEnd/>
            <a:tailEnd type="triangle" w="med" len="med"/>
          </a:ln>
        </p:spPr>
        <p:txBody>
          <a:bodyPr/>
          <a:lstStyle/>
          <a:p>
            <a:endParaRPr lang="en-US" sz="2000"/>
          </a:p>
        </p:txBody>
      </p:sp>
      <p:sp>
        <p:nvSpPr>
          <p:cNvPr id="29" name="Line 36"/>
          <p:cNvSpPr>
            <a:spLocks noChangeShapeType="1"/>
          </p:cNvSpPr>
          <p:nvPr>
            <p:custDataLst>
              <p:tags r:id="rId23"/>
            </p:custDataLst>
          </p:nvPr>
        </p:nvSpPr>
        <p:spPr bwMode="auto">
          <a:xfrm flipH="1">
            <a:off x="3792537" y="3276600"/>
            <a:ext cx="381000" cy="1600200"/>
          </a:xfrm>
          <a:prstGeom prst="line">
            <a:avLst/>
          </a:prstGeom>
          <a:noFill/>
          <a:ln w="12700">
            <a:solidFill>
              <a:schemeClr val="tx1"/>
            </a:solidFill>
            <a:round/>
            <a:headEnd/>
            <a:tailEnd type="triangle" w="med" len="med"/>
          </a:ln>
        </p:spPr>
        <p:txBody>
          <a:bodyPr/>
          <a:lstStyle/>
          <a:p>
            <a:endParaRPr lang="en-US" sz="2000"/>
          </a:p>
        </p:txBody>
      </p:sp>
      <p:sp>
        <p:nvSpPr>
          <p:cNvPr id="30" name="Line 39"/>
          <p:cNvSpPr>
            <a:spLocks noChangeShapeType="1"/>
          </p:cNvSpPr>
          <p:nvPr>
            <p:custDataLst>
              <p:tags r:id="rId24"/>
            </p:custDataLst>
          </p:nvPr>
        </p:nvSpPr>
        <p:spPr bwMode="auto">
          <a:xfrm>
            <a:off x="3267075" y="5214938"/>
            <a:ext cx="1439862" cy="271462"/>
          </a:xfrm>
          <a:prstGeom prst="line">
            <a:avLst/>
          </a:prstGeom>
          <a:noFill/>
          <a:ln w="12700">
            <a:solidFill>
              <a:schemeClr val="tx1"/>
            </a:solidFill>
            <a:round/>
            <a:headEnd/>
            <a:tailEnd type="triangle" w="med" len="med"/>
          </a:ln>
        </p:spPr>
        <p:txBody>
          <a:bodyPr/>
          <a:lstStyle/>
          <a:p>
            <a:endParaRPr lang="en-US" sz="2000"/>
          </a:p>
        </p:txBody>
      </p:sp>
      <p:sp>
        <p:nvSpPr>
          <p:cNvPr id="31" name="Line 40"/>
          <p:cNvSpPr>
            <a:spLocks noChangeShapeType="1"/>
          </p:cNvSpPr>
          <p:nvPr>
            <p:custDataLst>
              <p:tags r:id="rId25"/>
            </p:custDataLst>
          </p:nvPr>
        </p:nvSpPr>
        <p:spPr bwMode="auto">
          <a:xfrm flipH="1">
            <a:off x="6230937" y="5226050"/>
            <a:ext cx="889000" cy="260350"/>
          </a:xfrm>
          <a:prstGeom prst="line">
            <a:avLst/>
          </a:prstGeom>
          <a:noFill/>
          <a:ln w="12700">
            <a:solidFill>
              <a:schemeClr val="tx1"/>
            </a:solidFill>
            <a:round/>
            <a:headEnd/>
            <a:tailEnd type="triangle" w="med" len="med"/>
          </a:ln>
        </p:spPr>
        <p:txBody>
          <a:bodyPr/>
          <a:lstStyle/>
          <a:p>
            <a:endParaRPr lang="en-US" sz="2000"/>
          </a:p>
        </p:txBody>
      </p:sp>
      <p:sp>
        <p:nvSpPr>
          <p:cNvPr id="32" name="Text Box 41"/>
          <p:cNvSpPr txBox="1">
            <a:spLocks noChangeArrowheads="1"/>
          </p:cNvSpPr>
          <p:nvPr>
            <p:custDataLst>
              <p:tags r:id="rId26"/>
            </p:custDataLst>
          </p:nvPr>
        </p:nvSpPr>
        <p:spPr bwMode="auto">
          <a:xfrm>
            <a:off x="515937" y="3919538"/>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3" name="Text Box 42"/>
          <p:cNvSpPr txBox="1">
            <a:spLocks noChangeArrowheads="1"/>
          </p:cNvSpPr>
          <p:nvPr>
            <p:custDataLst>
              <p:tags r:id="rId27"/>
            </p:custDataLst>
          </p:nvPr>
        </p:nvSpPr>
        <p:spPr bwMode="auto">
          <a:xfrm>
            <a:off x="1292225" y="4584700"/>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4" name="Text Box 43"/>
          <p:cNvSpPr txBox="1">
            <a:spLocks noChangeArrowheads="1"/>
          </p:cNvSpPr>
          <p:nvPr>
            <p:custDataLst>
              <p:tags r:id="rId28"/>
            </p:custDataLst>
          </p:nvPr>
        </p:nvSpPr>
        <p:spPr bwMode="auto">
          <a:xfrm>
            <a:off x="2401887" y="5326063"/>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5" name="Text Box 44"/>
          <p:cNvSpPr txBox="1">
            <a:spLocks noChangeArrowheads="1"/>
          </p:cNvSpPr>
          <p:nvPr>
            <p:custDataLst>
              <p:tags r:id="rId29"/>
            </p:custDataLst>
          </p:nvPr>
        </p:nvSpPr>
        <p:spPr bwMode="auto">
          <a:xfrm>
            <a:off x="1746250"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6" name="Text Box 45"/>
          <p:cNvSpPr txBox="1">
            <a:spLocks noChangeArrowheads="1"/>
          </p:cNvSpPr>
          <p:nvPr>
            <p:custDataLst>
              <p:tags r:id="rId30"/>
            </p:custDataLst>
          </p:nvPr>
        </p:nvSpPr>
        <p:spPr bwMode="auto">
          <a:xfrm>
            <a:off x="1273175"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7" name="Text Box 46"/>
          <p:cNvSpPr txBox="1">
            <a:spLocks noChangeArrowheads="1"/>
          </p:cNvSpPr>
          <p:nvPr>
            <p:custDataLst>
              <p:tags r:id="rId31"/>
            </p:custDataLst>
          </p:nvPr>
        </p:nvSpPr>
        <p:spPr bwMode="auto">
          <a:xfrm>
            <a:off x="892175"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8" name="Text Box 47"/>
          <p:cNvSpPr txBox="1">
            <a:spLocks noChangeArrowheads="1"/>
          </p:cNvSpPr>
          <p:nvPr>
            <p:custDataLst>
              <p:tags r:id="rId32"/>
            </p:custDataLst>
          </p:nvPr>
        </p:nvSpPr>
        <p:spPr bwMode="auto">
          <a:xfrm>
            <a:off x="417512" y="3402013"/>
            <a:ext cx="1229824" cy="400110"/>
          </a:xfrm>
          <a:prstGeom prst="rect">
            <a:avLst/>
          </a:prstGeom>
          <a:noFill/>
          <a:ln w="12700">
            <a:noFill/>
            <a:miter lim="800000"/>
            <a:headEnd/>
            <a:tailEnd/>
          </a:ln>
        </p:spPr>
        <p:txBody>
          <a:bodyPr wrap="none">
            <a:spAutoFit/>
          </a:bodyPr>
          <a:lstStyle/>
          <a:p>
            <a:r>
              <a:rPr lang="en-US" sz="2000">
                <a:solidFill>
                  <a:schemeClr val="accent2"/>
                </a:solidFill>
                <a:latin typeface="Times New Roman" pitchFamily="18" charset="0"/>
              </a:rPr>
              <a:t>1 element</a:t>
            </a:r>
          </a:p>
        </p:txBody>
      </p:sp>
      <p:sp>
        <p:nvSpPr>
          <p:cNvPr id="39" name="Text Box 48"/>
          <p:cNvSpPr txBox="1">
            <a:spLocks noChangeArrowheads="1"/>
          </p:cNvSpPr>
          <p:nvPr>
            <p:custDataLst>
              <p:tags r:id="rId33"/>
            </p:custDataLst>
          </p:nvPr>
        </p:nvSpPr>
        <p:spPr bwMode="auto">
          <a:xfrm>
            <a:off x="3563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40" name="Text Box 49"/>
          <p:cNvSpPr txBox="1">
            <a:spLocks noChangeArrowheads="1"/>
          </p:cNvSpPr>
          <p:nvPr>
            <p:custDataLst>
              <p:tags r:id="rId34"/>
            </p:custDataLst>
          </p:nvPr>
        </p:nvSpPr>
        <p:spPr bwMode="auto">
          <a:xfrm>
            <a:off x="40211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41" name="Text Box 50"/>
          <p:cNvSpPr txBox="1">
            <a:spLocks noChangeArrowheads="1"/>
          </p:cNvSpPr>
          <p:nvPr>
            <p:custDataLst>
              <p:tags r:id="rId35"/>
            </p:custDataLst>
          </p:nvPr>
        </p:nvSpPr>
        <p:spPr bwMode="auto">
          <a:xfrm>
            <a:off x="44783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42" name="Text Box 51"/>
          <p:cNvSpPr txBox="1">
            <a:spLocks noChangeArrowheads="1"/>
          </p:cNvSpPr>
          <p:nvPr>
            <p:custDataLst>
              <p:tags r:id="rId36"/>
            </p:custDataLst>
          </p:nvPr>
        </p:nvSpPr>
        <p:spPr bwMode="auto">
          <a:xfrm>
            <a:off x="49355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43" name="Text Box 52"/>
          <p:cNvSpPr txBox="1">
            <a:spLocks noChangeArrowheads="1"/>
          </p:cNvSpPr>
          <p:nvPr>
            <p:custDataLst>
              <p:tags r:id="rId37"/>
            </p:custDataLst>
          </p:nvPr>
        </p:nvSpPr>
        <p:spPr bwMode="auto">
          <a:xfrm>
            <a:off x="53927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44" name="Text Box 53"/>
          <p:cNvSpPr txBox="1">
            <a:spLocks noChangeArrowheads="1"/>
          </p:cNvSpPr>
          <p:nvPr>
            <p:custDataLst>
              <p:tags r:id="rId38"/>
            </p:custDataLst>
          </p:nvPr>
        </p:nvSpPr>
        <p:spPr bwMode="auto">
          <a:xfrm>
            <a:off x="5849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45" name="Text Box 54"/>
          <p:cNvSpPr txBox="1">
            <a:spLocks noChangeArrowheads="1"/>
          </p:cNvSpPr>
          <p:nvPr>
            <p:custDataLst>
              <p:tags r:id="rId39"/>
            </p:custDataLst>
          </p:nvPr>
        </p:nvSpPr>
        <p:spPr bwMode="auto">
          <a:xfrm>
            <a:off x="63071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46" name="Text Box 55"/>
          <p:cNvSpPr txBox="1">
            <a:spLocks noChangeArrowheads="1"/>
          </p:cNvSpPr>
          <p:nvPr>
            <p:custDataLst>
              <p:tags r:id="rId40"/>
            </p:custDataLst>
          </p:nvPr>
        </p:nvSpPr>
        <p:spPr bwMode="auto">
          <a:xfrm>
            <a:off x="67643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47" name="Text Box 56"/>
          <p:cNvSpPr txBox="1">
            <a:spLocks noChangeArrowheads="1"/>
          </p:cNvSpPr>
          <p:nvPr>
            <p:custDataLst>
              <p:tags r:id="rId41"/>
            </p:custDataLst>
          </p:nvPr>
        </p:nvSpPr>
        <p:spPr bwMode="auto">
          <a:xfrm>
            <a:off x="5284787" y="1981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5</a:t>
            </a:r>
          </a:p>
        </p:txBody>
      </p:sp>
      <p:sp>
        <p:nvSpPr>
          <p:cNvPr id="48" name="Text Box 57"/>
          <p:cNvSpPr txBox="1">
            <a:spLocks noChangeArrowheads="1"/>
          </p:cNvSpPr>
          <p:nvPr>
            <p:custDataLst>
              <p:tags r:id="rId42"/>
            </p:custDataLst>
          </p:nvPr>
        </p:nvSpPr>
        <p:spPr bwMode="auto">
          <a:xfrm>
            <a:off x="7069137" y="2743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8</a:t>
            </a:r>
          </a:p>
        </p:txBody>
      </p:sp>
      <p:sp>
        <p:nvSpPr>
          <p:cNvPr id="49" name="Text Box 58"/>
          <p:cNvSpPr txBox="1">
            <a:spLocks noChangeArrowheads="1"/>
          </p:cNvSpPr>
          <p:nvPr>
            <p:custDataLst>
              <p:tags r:id="rId43"/>
            </p:custDataLst>
          </p:nvPr>
        </p:nvSpPr>
        <p:spPr bwMode="auto">
          <a:xfrm>
            <a:off x="3259137" y="25908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3</a:t>
            </a:r>
          </a:p>
        </p:txBody>
      </p:sp>
      <p:sp>
        <p:nvSpPr>
          <p:cNvPr id="50" name="Text Box 59"/>
          <p:cNvSpPr txBox="1">
            <a:spLocks noChangeArrowheads="1"/>
          </p:cNvSpPr>
          <p:nvPr>
            <p:custDataLst>
              <p:tags r:id="rId44"/>
            </p:custDataLst>
          </p:nvPr>
        </p:nvSpPr>
        <p:spPr bwMode="auto">
          <a:xfrm>
            <a:off x="2116137" y="34290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1</a:t>
            </a:r>
          </a:p>
        </p:txBody>
      </p:sp>
      <p:sp>
        <p:nvSpPr>
          <p:cNvPr id="51" name="Line 60"/>
          <p:cNvSpPr>
            <a:spLocks noChangeShapeType="1"/>
          </p:cNvSpPr>
          <p:nvPr>
            <p:custDataLst>
              <p:tags r:id="rId45"/>
            </p:custDataLst>
          </p:nvPr>
        </p:nvSpPr>
        <p:spPr bwMode="auto">
          <a:xfrm flipH="1">
            <a:off x="3411537" y="3124200"/>
            <a:ext cx="0" cy="1600200"/>
          </a:xfrm>
          <a:prstGeom prst="line">
            <a:avLst/>
          </a:prstGeom>
          <a:noFill/>
          <a:ln w="12700">
            <a:solidFill>
              <a:srgbClr val="FF0000"/>
            </a:solidFill>
            <a:round/>
            <a:headEnd/>
            <a:tailEnd type="triangle" w="med" len="med"/>
          </a:ln>
        </p:spPr>
        <p:txBody>
          <a:bodyPr/>
          <a:lstStyle/>
          <a:p>
            <a:endParaRPr lang="en-US" sz="2000"/>
          </a:p>
        </p:txBody>
      </p:sp>
      <p:sp>
        <p:nvSpPr>
          <p:cNvPr id="52" name="Line 61"/>
          <p:cNvSpPr>
            <a:spLocks noChangeShapeType="1"/>
          </p:cNvSpPr>
          <p:nvPr>
            <p:custDataLst>
              <p:tags r:id="rId46"/>
            </p:custDataLst>
          </p:nvPr>
        </p:nvSpPr>
        <p:spPr bwMode="auto">
          <a:xfrm>
            <a:off x="5468937" y="2514600"/>
            <a:ext cx="76200" cy="2971800"/>
          </a:xfrm>
          <a:prstGeom prst="line">
            <a:avLst/>
          </a:prstGeom>
          <a:noFill/>
          <a:ln w="12700">
            <a:solidFill>
              <a:srgbClr val="FF0000"/>
            </a:solidFill>
            <a:round/>
            <a:headEnd/>
            <a:tailEnd type="triangle" w="med" len="med"/>
          </a:ln>
        </p:spPr>
        <p:txBody>
          <a:bodyPr/>
          <a:lstStyle/>
          <a:p>
            <a:endParaRPr lang="en-US" sz="2000"/>
          </a:p>
        </p:txBody>
      </p:sp>
      <p:sp>
        <p:nvSpPr>
          <p:cNvPr id="53" name="Line 62"/>
          <p:cNvSpPr>
            <a:spLocks noChangeShapeType="1"/>
          </p:cNvSpPr>
          <p:nvPr>
            <p:custDataLst>
              <p:tags r:id="rId47"/>
            </p:custDataLst>
          </p:nvPr>
        </p:nvSpPr>
        <p:spPr bwMode="auto">
          <a:xfrm flipH="1">
            <a:off x="7145337" y="3200400"/>
            <a:ext cx="0" cy="1600200"/>
          </a:xfrm>
          <a:prstGeom prst="line">
            <a:avLst/>
          </a:prstGeom>
          <a:noFill/>
          <a:ln w="12700">
            <a:solidFill>
              <a:srgbClr val="FF0000"/>
            </a:solidFill>
            <a:round/>
            <a:headEnd/>
            <a:tailEnd type="triangle" w="med" len="med"/>
          </a:ln>
        </p:spPr>
        <p:txBody>
          <a:bodyPr/>
          <a:lstStyle/>
          <a:p>
            <a:endParaRPr lang="en-US" sz="2000"/>
          </a:p>
        </p:txBody>
      </p:sp>
      <p:sp>
        <p:nvSpPr>
          <p:cNvPr id="54" name="Text Box 11"/>
          <p:cNvSpPr txBox="1">
            <a:spLocks noChangeArrowheads="1"/>
          </p:cNvSpPr>
          <p:nvPr>
            <p:custDataLst>
              <p:tags r:id="rId48"/>
            </p:custDataLst>
          </p:nvPr>
        </p:nvSpPr>
        <p:spPr bwMode="auto">
          <a:xfrm>
            <a:off x="6611937" y="472440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6   </a:t>
            </a:r>
            <a:r>
              <a:rPr lang="en-US" sz="2000" u="sng">
                <a:solidFill>
                  <a:srgbClr val="FF0000"/>
                </a:solidFill>
                <a:latin typeface="Times New Roman" pitchFamily="18" charset="0"/>
              </a:rPr>
              <a:t>8</a:t>
            </a:r>
            <a:r>
              <a:rPr lang="en-US" sz="2000" u="sng">
                <a:latin typeface="Times New Roman" pitchFamily="18" charset="0"/>
              </a:rPr>
              <a:t>   9</a:t>
            </a:r>
          </a:p>
        </p:txBody>
      </p:sp>
    </p:spTree>
    <p:extLst>
      <p:ext uri="{BB962C8B-B14F-4D97-AF65-F5344CB8AC3E}">
        <p14:creationId xmlns:p14="http://schemas.microsoft.com/office/powerpoint/2010/main" val="2326594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idx="1"/>
          </p:nvPr>
        </p:nvSpPr>
        <p:spPr/>
        <p:txBody>
          <a:bodyPr/>
          <a:lstStyle/>
          <a:p>
            <a:pPr>
              <a:buNone/>
            </a:pPr>
            <a:r>
              <a:rPr lang="en-US" dirty="0"/>
              <a:t>We haven’t explained:</a:t>
            </a:r>
          </a:p>
          <a:p>
            <a:pPr>
              <a:buNone/>
            </a:pPr>
            <a:endParaRPr lang="en-US" dirty="0"/>
          </a:p>
          <a:p>
            <a:r>
              <a:rPr lang="en-US" dirty="0"/>
              <a:t>How to pick the pivot element</a:t>
            </a:r>
          </a:p>
          <a:p>
            <a:pPr lvl="1"/>
            <a:r>
              <a:rPr lang="en-US" dirty="0"/>
              <a:t>Any choice is correct: data will end up sorted</a:t>
            </a:r>
          </a:p>
          <a:p>
            <a:pPr lvl="1"/>
            <a:r>
              <a:rPr lang="en-US" dirty="0"/>
              <a:t>But as analysis will show, want the two partitions to be about equal in size</a:t>
            </a:r>
          </a:p>
          <a:p>
            <a:endParaRPr lang="en-US" dirty="0"/>
          </a:p>
          <a:p>
            <a:r>
              <a:rPr lang="en-US" dirty="0"/>
              <a:t>How to implement partitioning</a:t>
            </a:r>
          </a:p>
          <a:p>
            <a:pPr lvl="1"/>
            <a:r>
              <a:rPr lang="en-US" dirty="0"/>
              <a:t>In linear time</a:t>
            </a:r>
          </a:p>
          <a:p>
            <a:pPr lvl="1"/>
            <a:r>
              <a:rPr lang="en-US" dirty="0"/>
              <a:t>In place</a:t>
            </a:r>
          </a:p>
        </p:txBody>
      </p:sp>
      <p:sp>
        <p:nvSpPr>
          <p:cNvPr id="4" name="Date Placeholder 3"/>
          <p:cNvSpPr>
            <a:spLocks noGrp="1"/>
          </p:cNvSpPr>
          <p:nvPr>
            <p:ph type="dt" sz="half" idx="10"/>
          </p:nvPr>
        </p:nvSpPr>
        <p:spPr/>
        <p:txBody>
          <a:bodyPr/>
          <a:lstStyle/>
          <a:p>
            <a:fld id="{8A4CE5C9-7B73-4C68-B7A3-6BDFB3F3772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51</a:t>
            </a:fld>
            <a:endParaRPr lang="en-US"/>
          </a:p>
        </p:txBody>
      </p:sp>
    </p:spTree>
    <p:extLst>
      <p:ext uri="{BB962C8B-B14F-4D97-AF65-F5344CB8AC3E}">
        <p14:creationId xmlns:p14="http://schemas.microsoft.com/office/powerpoint/2010/main" val="16723121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pivot rules</a:t>
            </a:r>
          </a:p>
        </p:txBody>
      </p:sp>
      <p:sp>
        <p:nvSpPr>
          <p:cNvPr id="3" name="Content Placeholder 2"/>
          <p:cNvSpPr>
            <a:spLocks noGrp="1"/>
          </p:cNvSpPr>
          <p:nvPr>
            <p:ph idx="1"/>
          </p:nvPr>
        </p:nvSpPr>
        <p:spPr/>
        <p:txBody>
          <a:bodyPr/>
          <a:lstStyle/>
          <a:p>
            <a:pPr>
              <a:buNone/>
            </a:pPr>
            <a:r>
              <a:rPr lang="en-US" dirty="0"/>
              <a:t>While sorting </a:t>
            </a:r>
            <a:r>
              <a:rPr lang="en-US" b="1" dirty="0" err="1">
                <a:latin typeface="Courier New" pitchFamily="49" charset="0"/>
                <a:cs typeface="Courier New" pitchFamily="49" charset="0"/>
              </a:rPr>
              <a:t>arr</a:t>
            </a:r>
            <a:r>
              <a:rPr lang="en-US" dirty="0"/>
              <a:t> from </a:t>
            </a:r>
            <a:r>
              <a:rPr lang="en-US" b="1" dirty="0">
                <a:latin typeface="Courier New" pitchFamily="49" charset="0"/>
                <a:cs typeface="Courier New" pitchFamily="49" charset="0"/>
              </a:rPr>
              <a:t>lo</a:t>
            </a:r>
            <a:r>
              <a:rPr lang="en-US" dirty="0"/>
              <a:t> (inclusive) to </a:t>
            </a:r>
            <a:r>
              <a:rPr lang="en-US" b="1" dirty="0">
                <a:latin typeface="Courier New" pitchFamily="49" charset="0"/>
                <a:cs typeface="Courier New" pitchFamily="49" charset="0"/>
              </a:rPr>
              <a:t>hi</a:t>
            </a:r>
            <a:r>
              <a:rPr lang="en-US" dirty="0">
                <a:latin typeface="+mj-lt"/>
                <a:cs typeface="Courier New" pitchFamily="49" charset="0"/>
              </a:rPr>
              <a:t> (exclusive)</a:t>
            </a:r>
            <a:r>
              <a:rPr lang="en-US" dirty="0">
                <a:latin typeface="+mj-lt"/>
              </a:rPr>
              <a:t>…</a:t>
            </a:r>
          </a:p>
          <a:p>
            <a:pPr>
              <a:buNone/>
            </a:pPr>
            <a:endParaRPr lang="en-US" dirty="0"/>
          </a:p>
          <a:p>
            <a:r>
              <a:rPr lang="en-US" dirty="0"/>
              <a:t>Pick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r>
              <a:rPr lang="en-US" dirty="0"/>
              <a:t> or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a:t>
            </a:r>
          </a:p>
          <a:p>
            <a:pPr lvl="1"/>
            <a:r>
              <a:rPr lang="en-US" dirty="0"/>
              <a:t>Fast, but worst-case is (mostly) sorted input</a:t>
            </a:r>
          </a:p>
          <a:p>
            <a:pPr lvl="1"/>
            <a:endParaRPr lang="en-US" dirty="0"/>
          </a:p>
          <a:p>
            <a:r>
              <a:rPr lang="en-US" dirty="0"/>
              <a:t>Pick random element in the range</a:t>
            </a:r>
          </a:p>
          <a:p>
            <a:pPr lvl="1"/>
            <a:r>
              <a:rPr lang="en-US" dirty="0"/>
              <a:t>Does as well as any technique, but (pseudo)random number generation can be slow</a:t>
            </a:r>
          </a:p>
          <a:p>
            <a:pPr lvl="1"/>
            <a:r>
              <a:rPr lang="en-US" dirty="0"/>
              <a:t>(Still probably the most elegant approach)</a:t>
            </a:r>
          </a:p>
          <a:p>
            <a:pPr lvl="1"/>
            <a:endParaRPr lang="en-US" dirty="0"/>
          </a:p>
          <a:p>
            <a:r>
              <a:rPr lang="en-US" dirty="0"/>
              <a:t>Median of 3, e.g.,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1"/>
            <a:r>
              <a:rPr lang="en-US" dirty="0"/>
              <a:t>Common heuristic that tends to work well</a:t>
            </a:r>
          </a:p>
        </p:txBody>
      </p:sp>
      <p:sp>
        <p:nvSpPr>
          <p:cNvPr id="4" name="Date Placeholder 3"/>
          <p:cNvSpPr>
            <a:spLocks noGrp="1"/>
          </p:cNvSpPr>
          <p:nvPr>
            <p:ph type="dt" sz="half" idx="10"/>
          </p:nvPr>
        </p:nvSpPr>
        <p:spPr/>
        <p:txBody>
          <a:bodyPr/>
          <a:lstStyle/>
          <a:p>
            <a:fld id="{6211ABB4-2C34-4987-8E65-44D1E9B8C5A8}"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52</a:t>
            </a:fld>
            <a:endParaRPr lang="en-US"/>
          </a:p>
        </p:txBody>
      </p:sp>
    </p:spTree>
    <p:extLst>
      <p:ext uri="{BB962C8B-B14F-4D97-AF65-F5344CB8AC3E}">
        <p14:creationId xmlns:p14="http://schemas.microsoft.com/office/powerpoint/2010/main" val="68378776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p:txBody>
          <a:bodyPr/>
          <a:lstStyle/>
          <a:p>
            <a:r>
              <a:rPr lang="en-US" dirty="0"/>
              <a:t>Conceptually simple, but hardest part to code up correctly</a:t>
            </a:r>
          </a:p>
          <a:p>
            <a:pPr lvl="1"/>
            <a:r>
              <a:rPr lang="en-US" dirty="0"/>
              <a:t>After picking pivot, need to partition in linear time in place</a:t>
            </a:r>
          </a:p>
          <a:p>
            <a:pPr lvl="1"/>
            <a:endParaRPr lang="en-US" dirty="0"/>
          </a:p>
          <a:p>
            <a:r>
              <a:rPr lang="en-US" dirty="0"/>
              <a:t>One approach (there are slightly fancier ones):</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p>
          <a:p>
            <a:pPr marL="914400" lvl="1" indent="-457200">
              <a:buFont typeface="+mj-lt"/>
              <a:buAutoNum type="arabicPeriod"/>
            </a:pPr>
            <a:r>
              <a:rPr lang="en-US" dirty="0"/>
              <a:t>Use two fingers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starting at </a:t>
            </a:r>
            <a:r>
              <a:rPr lang="en-US" b="1" dirty="0">
                <a:latin typeface="Courier New" pitchFamily="49" charset="0"/>
                <a:cs typeface="Courier New" pitchFamily="49" charset="0"/>
              </a:rPr>
              <a:t>lo+1</a:t>
            </a:r>
            <a:r>
              <a:rPr lang="en-US" dirty="0"/>
              <a:t> and </a:t>
            </a:r>
            <a:r>
              <a:rPr lang="en-US" b="1" dirty="0">
                <a:latin typeface="Courier New" pitchFamily="49" charset="0"/>
                <a:cs typeface="Courier New" pitchFamily="49" charset="0"/>
              </a:rPr>
              <a:t>hi-1</a:t>
            </a:r>
          </a:p>
          <a:p>
            <a:pPr marL="914400" lvl="1" indent="-457200">
              <a:buFont typeface="+mj-lt"/>
              <a:buAutoNum type="arabicPeriod"/>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p>
          <a:p>
            <a:pPr marL="1314450" lvl="2" indent="-457200">
              <a:buNone/>
            </a:pPr>
            <a:r>
              <a:rPr lang="en-US" b="1" dirty="0">
                <a:latin typeface="Courier New" pitchFamily="49" charset="0"/>
                <a:cs typeface="Courier New" pitchFamily="49" charset="0"/>
              </a:rPr>
              <a:t>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 &gt; pivot) j--</a:t>
            </a:r>
          </a:p>
          <a:p>
            <a:pPr marL="1314450" lvl="2" indent="-457200">
              <a:buNone/>
            </a:pPr>
            <a:r>
              <a:rPr lang="en-US" b="1" dirty="0">
                <a:latin typeface="Courier New" pitchFamily="49" charset="0"/>
                <a:cs typeface="Courier New" pitchFamily="49" charset="0"/>
              </a:rPr>
              <a:t>   else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pivot)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1314450" lvl="2" indent="-457200">
              <a:buNone/>
            </a:pPr>
            <a:r>
              <a:rPr lang="en-US" b="1" dirty="0">
                <a:latin typeface="Courier New" pitchFamily="49" charset="0"/>
                <a:cs typeface="Courier New" pitchFamily="49" charset="0"/>
              </a:rPr>
              <a:t>   else swap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8B73ADD4-1397-4F87-9054-B8C9D3370A2A}"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53</a:t>
            </a:fld>
            <a:endParaRPr lang="en-US"/>
          </a:p>
        </p:txBody>
      </p:sp>
    </p:spTree>
    <p:extLst>
      <p:ext uri="{BB962C8B-B14F-4D97-AF65-F5344CB8AC3E}">
        <p14:creationId xmlns:p14="http://schemas.microsoft.com/office/powerpoint/2010/main" val="277376722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7772400" cy="838200"/>
          </a:xfrm>
        </p:spPr>
        <p:txBody>
          <a:bodyPr/>
          <a:lstStyle/>
          <a:p>
            <a:r>
              <a:rPr lang="en-US" dirty="0"/>
              <a:t>Step one: pick pivot as median of 3</a:t>
            </a:r>
          </a:p>
          <a:p>
            <a:pPr lvl="1"/>
            <a:r>
              <a:rPr lang="en-US" b="1" dirty="0">
                <a:latin typeface="Courier New" pitchFamily="49" charset="0"/>
                <a:cs typeface="Courier New" pitchFamily="49" charset="0"/>
              </a:rPr>
              <a:t>lo</a:t>
            </a:r>
            <a:r>
              <a:rPr lang="en-US" dirty="0"/>
              <a:t> = 0, </a:t>
            </a:r>
            <a:r>
              <a:rPr lang="en-US" b="1" dirty="0">
                <a:latin typeface="Courier New" pitchFamily="49" charset="0"/>
                <a:cs typeface="Courier New" pitchFamily="49" charset="0"/>
              </a:rPr>
              <a:t>hi</a:t>
            </a:r>
            <a:r>
              <a:rPr lang="en-US" dirty="0"/>
              <a:t> = 10</a:t>
            </a:r>
          </a:p>
          <a:p>
            <a:pPr lvl="1"/>
            <a:endParaRPr lang="en-US" dirty="0"/>
          </a:p>
          <a:p>
            <a:endParaRPr lang="en-US" dirty="0"/>
          </a:p>
        </p:txBody>
      </p:sp>
      <p:sp>
        <p:nvSpPr>
          <p:cNvPr id="4" name="Date Placeholder 3"/>
          <p:cNvSpPr>
            <a:spLocks noGrp="1"/>
          </p:cNvSpPr>
          <p:nvPr>
            <p:ph type="dt" sz="half" idx="10"/>
          </p:nvPr>
        </p:nvSpPr>
        <p:spPr/>
        <p:txBody>
          <a:bodyPr/>
          <a:lstStyle/>
          <a:p>
            <a:fld id="{31ACE79E-DBDE-4410-8165-D580D252451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54</a:t>
            </a:fld>
            <a:endParaRPr lang="en-US"/>
          </a:p>
        </p:txBody>
      </p:sp>
      <p:sp>
        <p:nvSpPr>
          <p:cNvPr id="7" name="Text Box 2"/>
          <p:cNvSpPr txBox="1">
            <a:spLocks noChangeArrowheads="1"/>
          </p:cNvSpPr>
          <p:nvPr>
            <p:custDataLst>
              <p:tags r:id="rId1"/>
            </p:custDataLst>
          </p:nvPr>
        </p:nvSpPr>
        <p:spPr bwMode="auto">
          <a:xfrm>
            <a:off x="2743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2"/>
            </p:custDataLst>
          </p:nvPr>
        </p:nvSpPr>
        <p:spPr bwMode="auto">
          <a:xfrm>
            <a:off x="3124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3"/>
            </p:custDataLst>
          </p:nvPr>
        </p:nvSpPr>
        <p:spPr bwMode="auto">
          <a:xfrm>
            <a:off x="3505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4"/>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6"/>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7"/>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8"/>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9"/>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10"/>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7" name="Text Box 12"/>
          <p:cNvSpPr txBox="1">
            <a:spLocks noChangeArrowheads="1"/>
          </p:cNvSpPr>
          <p:nvPr>
            <p:custDataLst>
              <p:tags r:id="rId11"/>
            </p:custDataLst>
          </p:nvPr>
        </p:nvSpPr>
        <p:spPr bwMode="auto">
          <a:xfrm>
            <a:off x="2743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18" name="Text Box 13"/>
          <p:cNvSpPr txBox="1">
            <a:spLocks noChangeArrowheads="1"/>
          </p:cNvSpPr>
          <p:nvPr>
            <p:custDataLst>
              <p:tags r:id="rId12"/>
            </p:custDataLst>
          </p:nvPr>
        </p:nvSpPr>
        <p:spPr bwMode="auto">
          <a:xfrm>
            <a:off x="3124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19" name="Text Box 14"/>
          <p:cNvSpPr txBox="1">
            <a:spLocks noChangeArrowheads="1"/>
          </p:cNvSpPr>
          <p:nvPr>
            <p:custDataLst>
              <p:tags r:id="rId13"/>
            </p:custDataLst>
          </p:nvPr>
        </p:nvSpPr>
        <p:spPr bwMode="auto">
          <a:xfrm>
            <a:off x="3505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20" name="Text Box 15"/>
          <p:cNvSpPr txBox="1">
            <a:spLocks noChangeArrowheads="1"/>
          </p:cNvSpPr>
          <p:nvPr>
            <p:custDataLst>
              <p:tags r:id="rId14"/>
            </p:custDataLst>
          </p:nvPr>
        </p:nvSpPr>
        <p:spPr bwMode="auto">
          <a:xfrm>
            <a:off x="3886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21" name="Text Box 16"/>
          <p:cNvSpPr txBox="1">
            <a:spLocks noChangeArrowheads="1"/>
          </p:cNvSpPr>
          <p:nvPr>
            <p:custDataLst>
              <p:tags r:id="rId15"/>
            </p:custDataLst>
          </p:nvPr>
        </p:nvSpPr>
        <p:spPr bwMode="auto">
          <a:xfrm>
            <a:off x="4267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22" name="Text Box 17"/>
          <p:cNvSpPr txBox="1">
            <a:spLocks noChangeArrowheads="1"/>
          </p:cNvSpPr>
          <p:nvPr>
            <p:custDataLst>
              <p:tags r:id="rId16"/>
            </p:custDataLst>
          </p:nvPr>
        </p:nvSpPr>
        <p:spPr bwMode="auto">
          <a:xfrm>
            <a:off x="4648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23" name="Text Box 18"/>
          <p:cNvSpPr txBox="1">
            <a:spLocks noChangeArrowheads="1"/>
          </p:cNvSpPr>
          <p:nvPr>
            <p:custDataLst>
              <p:tags r:id="rId17"/>
            </p:custDataLst>
          </p:nvPr>
        </p:nvSpPr>
        <p:spPr bwMode="auto">
          <a:xfrm>
            <a:off x="5029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24" name="Text Box 19"/>
          <p:cNvSpPr txBox="1">
            <a:spLocks noChangeArrowheads="1"/>
          </p:cNvSpPr>
          <p:nvPr>
            <p:custDataLst>
              <p:tags r:id="rId18"/>
            </p:custDataLst>
          </p:nvPr>
        </p:nvSpPr>
        <p:spPr bwMode="auto">
          <a:xfrm>
            <a:off x="5410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25" name="Text Box 20"/>
          <p:cNvSpPr txBox="1">
            <a:spLocks noChangeArrowheads="1"/>
          </p:cNvSpPr>
          <p:nvPr>
            <p:custDataLst>
              <p:tags r:id="rId19"/>
            </p:custDataLst>
          </p:nvPr>
        </p:nvSpPr>
        <p:spPr bwMode="auto">
          <a:xfrm>
            <a:off x="5791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26" name="Text Box 21"/>
          <p:cNvSpPr txBox="1">
            <a:spLocks noChangeArrowheads="1"/>
          </p:cNvSpPr>
          <p:nvPr>
            <p:custDataLst>
              <p:tags r:id="rId20"/>
            </p:custDataLst>
          </p:nvPr>
        </p:nvSpPr>
        <p:spPr bwMode="auto">
          <a:xfrm>
            <a:off x="6172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
        <p:nvSpPr>
          <p:cNvPr id="27" name="Content Placeholder 2"/>
          <p:cNvSpPr txBox="1">
            <a:spLocks/>
          </p:cNvSpPr>
          <p:nvPr/>
        </p:nvSpPr>
        <p:spPr bwMode="auto">
          <a:xfrm>
            <a:off x="685800" y="3657600"/>
            <a:ext cx="77724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Step two: move pivot to the </a:t>
            </a:r>
            <a:r>
              <a:rPr kumimoji="0" lang="en-US" sz="2000" i="0" u="none" strike="noStrike" kern="0" cap="none" spc="0" normalizeH="0" baseline="0" noProof="0" dirty="0">
                <a:ln>
                  <a:noFill/>
                </a:ln>
                <a:solidFill>
                  <a:schemeClr val="tx1"/>
                </a:solidFill>
                <a:effectLst/>
                <a:uLnTx/>
                <a:uFillTx/>
                <a:latin typeface="Courier New" pitchFamily="49" charset="0"/>
                <a:cs typeface="Courier New" pitchFamily="49" charset="0"/>
              </a:rPr>
              <a:t>lo</a:t>
            </a:r>
            <a:r>
              <a:rPr kumimoji="0" lang="en-US" sz="2000" b="0" i="0" u="none" strike="noStrike" kern="0" cap="none" spc="0" normalizeH="0" baseline="0" noProof="0" dirty="0">
                <a:ln>
                  <a:noFill/>
                </a:ln>
                <a:solidFill>
                  <a:schemeClr val="tx1"/>
                </a:solidFill>
                <a:effectLst/>
                <a:uLnTx/>
                <a:uFillTx/>
                <a:latin typeface="+mn-lt"/>
                <a:ea typeface="+mn-ea"/>
                <a:cs typeface="+mn-cs"/>
              </a:rPr>
              <a:t> position</a:t>
            </a:r>
            <a:endParaRPr kumimoji="0" lang="en-US" sz="20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48" name="Line 13"/>
          <p:cNvSpPr>
            <a:spLocks noChangeShapeType="1"/>
          </p:cNvSpPr>
          <p:nvPr>
            <p:custDataLst>
              <p:tags r:id="rId21"/>
            </p:custDataLst>
          </p:nvPr>
        </p:nvSpPr>
        <p:spPr bwMode="auto">
          <a:xfrm flipV="1">
            <a:off x="3048000" y="51816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22"/>
            </p:custDataLst>
          </p:nvPr>
        </p:nvSpPr>
        <p:spPr bwMode="auto">
          <a:xfrm flipV="1">
            <a:off x="6096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50" name="Text Box 2"/>
          <p:cNvSpPr txBox="1">
            <a:spLocks noChangeArrowheads="1"/>
          </p:cNvSpPr>
          <p:nvPr>
            <p:custDataLst>
              <p:tags r:id="rId23"/>
            </p:custDataLst>
          </p:nvPr>
        </p:nvSpPr>
        <p:spPr bwMode="auto">
          <a:xfrm>
            <a:off x="2819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8</a:t>
            </a:r>
            <a:endParaRPr lang="en-US" sz="4000">
              <a:latin typeface="Times New Roman" pitchFamily="18" charset="0"/>
            </a:endParaRPr>
          </a:p>
        </p:txBody>
      </p:sp>
      <p:sp>
        <p:nvSpPr>
          <p:cNvPr id="51" name="Text Box 3"/>
          <p:cNvSpPr txBox="1">
            <a:spLocks noChangeArrowheads="1"/>
          </p:cNvSpPr>
          <p:nvPr>
            <p:custDataLst>
              <p:tags r:id="rId24"/>
            </p:custDataLst>
          </p:nvPr>
        </p:nvSpPr>
        <p:spPr bwMode="auto">
          <a:xfrm>
            <a:off x="3200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52" name="Text Box 4"/>
          <p:cNvSpPr txBox="1">
            <a:spLocks noChangeArrowheads="1"/>
          </p:cNvSpPr>
          <p:nvPr>
            <p:custDataLst>
              <p:tags r:id="rId25"/>
            </p:custDataLst>
          </p:nvPr>
        </p:nvSpPr>
        <p:spPr bwMode="auto">
          <a:xfrm>
            <a:off x="3581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53" name="Text Box 5"/>
          <p:cNvSpPr txBox="1">
            <a:spLocks noChangeArrowheads="1"/>
          </p:cNvSpPr>
          <p:nvPr>
            <p:custDataLst>
              <p:tags r:id="rId26"/>
            </p:custDataLst>
          </p:nvPr>
        </p:nvSpPr>
        <p:spPr bwMode="auto">
          <a:xfrm>
            <a:off x="3962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54" name="Text Box 6"/>
          <p:cNvSpPr txBox="1">
            <a:spLocks noChangeArrowheads="1"/>
          </p:cNvSpPr>
          <p:nvPr>
            <p:custDataLst>
              <p:tags r:id="rId27"/>
            </p:custDataLst>
          </p:nvPr>
        </p:nvSpPr>
        <p:spPr bwMode="auto">
          <a:xfrm>
            <a:off x="4343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55" name="Text Box 7"/>
          <p:cNvSpPr txBox="1">
            <a:spLocks noChangeArrowheads="1"/>
          </p:cNvSpPr>
          <p:nvPr>
            <p:custDataLst>
              <p:tags r:id="rId28"/>
            </p:custDataLst>
          </p:nvPr>
        </p:nvSpPr>
        <p:spPr bwMode="auto">
          <a:xfrm>
            <a:off x="4724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56" name="Text Box 8"/>
          <p:cNvSpPr txBox="1">
            <a:spLocks noChangeArrowheads="1"/>
          </p:cNvSpPr>
          <p:nvPr>
            <p:custDataLst>
              <p:tags r:id="rId29"/>
            </p:custDataLst>
          </p:nvPr>
        </p:nvSpPr>
        <p:spPr bwMode="auto">
          <a:xfrm>
            <a:off x="5105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57" name="Text Box 9"/>
          <p:cNvSpPr txBox="1">
            <a:spLocks noChangeArrowheads="1"/>
          </p:cNvSpPr>
          <p:nvPr>
            <p:custDataLst>
              <p:tags r:id="rId30"/>
            </p:custDataLst>
          </p:nvPr>
        </p:nvSpPr>
        <p:spPr bwMode="auto">
          <a:xfrm>
            <a:off x="5486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58" name="Text Box 10"/>
          <p:cNvSpPr txBox="1">
            <a:spLocks noChangeArrowheads="1"/>
          </p:cNvSpPr>
          <p:nvPr>
            <p:custDataLst>
              <p:tags r:id="rId31"/>
            </p:custDataLst>
          </p:nvPr>
        </p:nvSpPr>
        <p:spPr bwMode="auto">
          <a:xfrm>
            <a:off x="5867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59" name="Text Box 11"/>
          <p:cNvSpPr txBox="1">
            <a:spLocks noChangeArrowheads="1"/>
          </p:cNvSpPr>
          <p:nvPr>
            <p:custDataLst>
              <p:tags r:id="rId32"/>
            </p:custDataLst>
          </p:nvPr>
        </p:nvSpPr>
        <p:spPr bwMode="auto">
          <a:xfrm>
            <a:off x="6248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6</a:t>
            </a:r>
          </a:p>
        </p:txBody>
      </p:sp>
      <p:sp>
        <p:nvSpPr>
          <p:cNvPr id="60" name="Text Box 12"/>
          <p:cNvSpPr txBox="1">
            <a:spLocks noChangeArrowheads="1"/>
          </p:cNvSpPr>
          <p:nvPr>
            <p:custDataLst>
              <p:tags r:id="rId33"/>
            </p:custDataLst>
          </p:nvPr>
        </p:nvSpPr>
        <p:spPr bwMode="auto">
          <a:xfrm>
            <a:off x="2819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61" name="Text Box 13"/>
          <p:cNvSpPr txBox="1">
            <a:spLocks noChangeArrowheads="1"/>
          </p:cNvSpPr>
          <p:nvPr>
            <p:custDataLst>
              <p:tags r:id="rId34"/>
            </p:custDataLst>
          </p:nvPr>
        </p:nvSpPr>
        <p:spPr bwMode="auto">
          <a:xfrm>
            <a:off x="3200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62" name="Text Box 14"/>
          <p:cNvSpPr txBox="1">
            <a:spLocks noChangeArrowheads="1"/>
          </p:cNvSpPr>
          <p:nvPr>
            <p:custDataLst>
              <p:tags r:id="rId35"/>
            </p:custDataLst>
          </p:nvPr>
        </p:nvSpPr>
        <p:spPr bwMode="auto">
          <a:xfrm>
            <a:off x="3581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63" name="Text Box 15"/>
          <p:cNvSpPr txBox="1">
            <a:spLocks noChangeArrowheads="1"/>
          </p:cNvSpPr>
          <p:nvPr>
            <p:custDataLst>
              <p:tags r:id="rId36"/>
            </p:custDataLst>
          </p:nvPr>
        </p:nvSpPr>
        <p:spPr bwMode="auto">
          <a:xfrm>
            <a:off x="3962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64" name="Text Box 16"/>
          <p:cNvSpPr txBox="1">
            <a:spLocks noChangeArrowheads="1"/>
          </p:cNvSpPr>
          <p:nvPr>
            <p:custDataLst>
              <p:tags r:id="rId37"/>
            </p:custDataLst>
          </p:nvPr>
        </p:nvSpPr>
        <p:spPr bwMode="auto">
          <a:xfrm>
            <a:off x="4343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65" name="Text Box 17"/>
          <p:cNvSpPr txBox="1">
            <a:spLocks noChangeArrowheads="1"/>
          </p:cNvSpPr>
          <p:nvPr>
            <p:custDataLst>
              <p:tags r:id="rId38"/>
            </p:custDataLst>
          </p:nvPr>
        </p:nvSpPr>
        <p:spPr bwMode="auto">
          <a:xfrm>
            <a:off x="4724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66" name="Text Box 18"/>
          <p:cNvSpPr txBox="1">
            <a:spLocks noChangeArrowheads="1"/>
          </p:cNvSpPr>
          <p:nvPr>
            <p:custDataLst>
              <p:tags r:id="rId39"/>
            </p:custDataLst>
          </p:nvPr>
        </p:nvSpPr>
        <p:spPr bwMode="auto">
          <a:xfrm>
            <a:off x="5105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67" name="Text Box 19"/>
          <p:cNvSpPr txBox="1">
            <a:spLocks noChangeArrowheads="1"/>
          </p:cNvSpPr>
          <p:nvPr>
            <p:custDataLst>
              <p:tags r:id="rId40"/>
            </p:custDataLst>
          </p:nvPr>
        </p:nvSpPr>
        <p:spPr bwMode="auto">
          <a:xfrm>
            <a:off x="5486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68" name="Text Box 20"/>
          <p:cNvSpPr txBox="1">
            <a:spLocks noChangeArrowheads="1"/>
          </p:cNvSpPr>
          <p:nvPr>
            <p:custDataLst>
              <p:tags r:id="rId41"/>
            </p:custDataLst>
          </p:nvPr>
        </p:nvSpPr>
        <p:spPr bwMode="auto">
          <a:xfrm>
            <a:off x="5867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69" name="Text Box 21"/>
          <p:cNvSpPr txBox="1">
            <a:spLocks noChangeArrowheads="1"/>
          </p:cNvSpPr>
          <p:nvPr>
            <p:custDataLst>
              <p:tags r:id="rId42"/>
            </p:custDataLst>
          </p:nvPr>
        </p:nvSpPr>
        <p:spPr bwMode="auto">
          <a:xfrm>
            <a:off x="6248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Tree>
    <p:extLst>
      <p:ext uri="{BB962C8B-B14F-4D97-AF65-F5344CB8AC3E}">
        <p14:creationId xmlns:p14="http://schemas.microsoft.com/office/powerpoint/2010/main" val="26051340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2971800" cy="4495800"/>
          </a:xfrm>
        </p:spPr>
        <p:txBody>
          <a:bodyPr/>
          <a:lstStyle/>
          <a:p>
            <a:pPr>
              <a:buNone/>
            </a:pPr>
            <a:r>
              <a:rPr lang="en-US" dirty="0"/>
              <a:t>Now partition in place</a:t>
            </a:r>
          </a:p>
          <a:p>
            <a:pPr>
              <a:buNone/>
            </a:pPr>
            <a:endParaRPr lang="en-US" dirty="0"/>
          </a:p>
          <a:p>
            <a:pPr>
              <a:buNone/>
            </a:pPr>
            <a:endParaRPr lang="en-US" dirty="0"/>
          </a:p>
          <a:p>
            <a:pPr>
              <a:buNone/>
            </a:pPr>
            <a:r>
              <a:rPr lang="en-US" dirty="0"/>
              <a:t>Move fingers</a:t>
            </a:r>
          </a:p>
          <a:p>
            <a:pPr>
              <a:buNone/>
            </a:pPr>
            <a:endParaRPr lang="en-US" dirty="0"/>
          </a:p>
          <a:p>
            <a:pPr>
              <a:buNone/>
            </a:pPr>
            <a:endParaRPr lang="en-US" dirty="0"/>
          </a:p>
          <a:p>
            <a:pPr>
              <a:buNone/>
            </a:pPr>
            <a:r>
              <a:rPr lang="en-US" dirty="0"/>
              <a:t>Swap</a:t>
            </a:r>
          </a:p>
          <a:p>
            <a:pPr>
              <a:buNone/>
            </a:pPr>
            <a:endParaRPr lang="en-US" dirty="0"/>
          </a:p>
          <a:p>
            <a:pPr>
              <a:buNone/>
            </a:pPr>
            <a:r>
              <a:rPr lang="en-US" dirty="0"/>
              <a:t>Move fingers</a:t>
            </a:r>
          </a:p>
          <a:p>
            <a:pPr>
              <a:buNone/>
            </a:pPr>
            <a:endParaRPr lang="en-US" dirty="0"/>
          </a:p>
          <a:p>
            <a:pPr>
              <a:buNone/>
            </a:pPr>
            <a:endParaRPr lang="en-US" dirty="0"/>
          </a:p>
          <a:p>
            <a:pPr>
              <a:buNone/>
            </a:pPr>
            <a:r>
              <a:rPr lang="en-US" dirty="0"/>
              <a:t>Move pivot</a:t>
            </a:r>
          </a:p>
          <a:p>
            <a:endParaRPr lang="en-US" dirty="0"/>
          </a:p>
        </p:txBody>
      </p:sp>
      <p:sp>
        <p:nvSpPr>
          <p:cNvPr id="4" name="Date Placeholder 3"/>
          <p:cNvSpPr>
            <a:spLocks noGrp="1"/>
          </p:cNvSpPr>
          <p:nvPr>
            <p:ph type="dt" sz="half" idx="10"/>
          </p:nvPr>
        </p:nvSpPr>
        <p:spPr/>
        <p:txBody>
          <a:bodyPr/>
          <a:lstStyle/>
          <a:p>
            <a:fld id="{9E681E9E-6C42-4C7D-96A4-F361A554B79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55</a:t>
            </a:fld>
            <a:endParaRPr lang="en-US"/>
          </a:p>
        </p:txBody>
      </p:sp>
      <p:grpSp>
        <p:nvGrpSpPr>
          <p:cNvPr id="142" name="Group 141"/>
          <p:cNvGrpSpPr/>
          <p:nvPr/>
        </p:nvGrpSpPr>
        <p:grpSpPr>
          <a:xfrm>
            <a:off x="3505200" y="1676400"/>
            <a:ext cx="3810000" cy="685800"/>
            <a:chOff x="3505200" y="1676400"/>
            <a:chExt cx="3810000" cy="685800"/>
          </a:xfrm>
        </p:grpSpPr>
        <p:sp>
          <p:nvSpPr>
            <p:cNvPr id="7" name="Text Box 2"/>
            <p:cNvSpPr txBox="1">
              <a:spLocks noChangeArrowheads="1"/>
            </p:cNvSpPr>
            <p:nvPr>
              <p:custDataLst>
                <p:tags r:id="rId47"/>
              </p:custDataLst>
            </p:nvPr>
          </p:nvSpPr>
          <p:spPr bwMode="auto">
            <a:xfrm>
              <a:off x="3505200" y="1676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48"/>
              </p:custDataLst>
            </p:nvPr>
          </p:nvSpPr>
          <p:spPr bwMode="auto">
            <a:xfrm>
              <a:off x="3886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49"/>
              </p:custDataLst>
            </p:nvPr>
          </p:nvSpPr>
          <p:spPr bwMode="auto">
            <a:xfrm>
              <a:off x="4267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50"/>
              </p:custDataLst>
            </p:nvPr>
          </p:nvSpPr>
          <p:spPr bwMode="auto">
            <a:xfrm>
              <a:off x="4648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1"/>
              </p:custDataLst>
            </p:nvPr>
          </p:nvSpPr>
          <p:spPr bwMode="auto">
            <a:xfrm>
              <a:off x="5029200" y="1676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52"/>
              </p:custDataLst>
            </p:nvPr>
          </p:nvSpPr>
          <p:spPr bwMode="auto">
            <a:xfrm>
              <a:off x="5410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53"/>
              </p:custDataLst>
            </p:nvPr>
          </p:nvSpPr>
          <p:spPr bwMode="auto">
            <a:xfrm>
              <a:off x="5791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54"/>
              </p:custDataLst>
            </p:nvPr>
          </p:nvSpPr>
          <p:spPr bwMode="auto">
            <a:xfrm>
              <a:off x="6172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55"/>
              </p:custDataLst>
            </p:nvPr>
          </p:nvSpPr>
          <p:spPr bwMode="auto">
            <a:xfrm>
              <a:off x="6553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56"/>
              </p:custDataLst>
            </p:nvPr>
          </p:nvSpPr>
          <p:spPr bwMode="auto">
            <a:xfrm>
              <a:off x="6934200" y="1676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48" name="Line 13"/>
            <p:cNvSpPr>
              <a:spLocks noChangeShapeType="1"/>
            </p:cNvSpPr>
            <p:nvPr>
              <p:custDataLst>
                <p:tags r:id="rId57"/>
              </p:custDataLst>
            </p:nvPr>
          </p:nvSpPr>
          <p:spPr bwMode="auto">
            <a:xfrm flipV="1">
              <a:off x="3810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58"/>
              </p:custDataLst>
            </p:nvPr>
          </p:nvSpPr>
          <p:spPr bwMode="auto">
            <a:xfrm flipV="1">
              <a:off x="6858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1" name="Group 140"/>
          <p:cNvGrpSpPr/>
          <p:nvPr/>
        </p:nvGrpSpPr>
        <p:grpSpPr>
          <a:xfrm>
            <a:off x="3505200" y="2667000"/>
            <a:ext cx="3810000" cy="685800"/>
            <a:chOff x="3505200" y="2667000"/>
            <a:chExt cx="3810000" cy="685800"/>
          </a:xfrm>
        </p:grpSpPr>
        <p:sp>
          <p:nvSpPr>
            <p:cNvPr id="70" name="Text Box 2"/>
            <p:cNvSpPr txBox="1">
              <a:spLocks noChangeArrowheads="1"/>
            </p:cNvSpPr>
            <p:nvPr>
              <p:custDataLst>
                <p:tags r:id="rId35"/>
              </p:custDataLst>
            </p:nvPr>
          </p:nvSpPr>
          <p:spPr bwMode="auto">
            <a:xfrm>
              <a:off x="3505200" y="26670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71" name="Text Box 3"/>
            <p:cNvSpPr txBox="1">
              <a:spLocks noChangeArrowheads="1"/>
            </p:cNvSpPr>
            <p:nvPr>
              <p:custDataLst>
                <p:tags r:id="rId36"/>
              </p:custDataLst>
            </p:nvPr>
          </p:nvSpPr>
          <p:spPr bwMode="auto">
            <a:xfrm>
              <a:off x="3886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72" name="Text Box 4"/>
            <p:cNvSpPr txBox="1">
              <a:spLocks noChangeArrowheads="1"/>
            </p:cNvSpPr>
            <p:nvPr>
              <p:custDataLst>
                <p:tags r:id="rId37"/>
              </p:custDataLst>
            </p:nvPr>
          </p:nvSpPr>
          <p:spPr bwMode="auto">
            <a:xfrm>
              <a:off x="4267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73" name="Text Box 5"/>
            <p:cNvSpPr txBox="1">
              <a:spLocks noChangeArrowheads="1"/>
            </p:cNvSpPr>
            <p:nvPr>
              <p:custDataLst>
                <p:tags r:id="rId38"/>
              </p:custDataLst>
            </p:nvPr>
          </p:nvSpPr>
          <p:spPr bwMode="auto">
            <a:xfrm>
              <a:off x="4648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74" name="Text Box 6"/>
            <p:cNvSpPr txBox="1">
              <a:spLocks noChangeArrowheads="1"/>
            </p:cNvSpPr>
            <p:nvPr>
              <p:custDataLst>
                <p:tags r:id="rId39"/>
              </p:custDataLst>
            </p:nvPr>
          </p:nvSpPr>
          <p:spPr bwMode="auto">
            <a:xfrm>
              <a:off x="5029200" y="26670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75" name="Text Box 7"/>
            <p:cNvSpPr txBox="1">
              <a:spLocks noChangeArrowheads="1"/>
            </p:cNvSpPr>
            <p:nvPr>
              <p:custDataLst>
                <p:tags r:id="rId40"/>
              </p:custDataLst>
            </p:nvPr>
          </p:nvSpPr>
          <p:spPr bwMode="auto">
            <a:xfrm>
              <a:off x="5410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76" name="Text Box 8"/>
            <p:cNvSpPr txBox="1">
              <a:spLocks noChangeArrowheads="1"/>
            </p:cNvSpPr>
            <p:nvPr>
              <p:custDataLst>
                <p:tags r:id="rId41"/>
              </p:custDataLst>
            </p:nvPr>
          </p:nvSpPr>
          <p:spPr bwMode="auto">
            <a:xfrm>
              <a:off x="5791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77" name="Text Box 9"/>
            <p:cNvSpPr txBox="1">
              <a:spLocks noChangeArrowheads="1"/>
            </p:cNvSpPr>
            <p:nvPr>
              <p:custDataLst>
                <p:tags r:id="rId42"/>
              </p:custDataLst>
            </p:nvPr>
          </p:nvSpPr>
          <p:spPr bwMode="auto">
            <a:xfrm>
              <a:off x="6172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78" name="Text Box 10"/>
            <p:cNvSpPr txBox="1">
              <a:spLocks noChangeArrowheads="1"/>
            </p:cNvSpPr>
            <p:nvPr>
              <p:custDataLst>
                <p:tags r:id="rId43"/>
              </p:custDataLst>
            </p:nvPr>
          </p:nvSpPr>
          <p:spPr bwMode="auto">
            <a:xfrm>
              <a:off x="6553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79" name="Text Box 11"/>
            <p:cNvSpPr txBox="1">
              <a:spLocks noChangeArrowheads="1"/>
            </p:cNvSpPr>
            <p:nvPr>
              <p:custDataLst>
                <p:tags r:id="rId44"/>
              </p:custDataLst>
            </p:nvPr>
          </p:nvSpPr>
          <p:spPr bwMode="auto">
            <a:xfrm>
              <a:off x="6934200" y="26670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80" name="Line 13"/>
            <p:cNvSpPr>
              <a:spLocks noChangeShapeType="1"/>
            </p:cNvSpPr>
            <p:nvPr>
              <p:custDataLst>
                <p:tags r:id="rId45"/>
              </p:custDataLst>
            </p:nvPr>
          </p:nvSpPr>
          <p:spPr bwMode="auto">
            <a:xfrm flipV="1">
              <a:off x="45720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81" name="Line 13"/>
            <p:cNvSpPr>
              <a:spLocks noChangeShapeType="1"/>
            </p:cNvSpPr>
            <p:nvPr>
              <p:custDataLst>
                <p:tags r:id="rId46"/>
              </p:custDataLst>
            </p:nvPr>
          </p:nvSpPr>
          <p:spPr bwMode="auto">
            <a:xfrm flipV="1">
              <a:off x="61722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3" name="Group 142"/>
          <p:cNvGrpSpPr/>
          <p:nvPr/>
        </p:nvGrpSpPr>
        <p:grpSpPr>
          <a:xfrm>
            <a:off x="3505200" y="3733800"/>
            <a:ext cx="3810000" cy="685800"/>
            <a:chOff x="3505200" y="3733800"/>
            <a:chExt cx="3810000" cy="685800"/>
          </a:xfrm>
        </p:grpSpPr>
        <p:sp>
          <p:nvSpPr>
            <p:cNvPr id="82" name="Text Box 2"/>
            <p:cNvSpPr txBox="1">
              <a:spLocks noChangeArrowheads="1"/>
            </p:cNvSpPr>
            <p:nvPr>
              <p:custDataLst>
                <p:tags r:id="rId23"/>
              </p:custDataLst>
            </p:nvPr>
          </p:nvSpPr>
          <p:spPr bwMode="auto">
            <a:xfrm>
              <a:off x="3505200" y="37338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3" name="Text Box 3"/>
            <p:cNvSpPr txBox="1">
              <a:spLocks noChangeArrowheads="1"/>
            </p:cNvSpPr>
            <p:nvPr>
              <p:custDataLst>
                <p:tags r:id="rId24"/>
              </p:custDataLst>
            </p:nvPr>
          </p:nvSpPr>
          <p:spPr bwMode="auto">
            <a:xfrm>
              <a:off x="3886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1</a:t>
              </a:r>
              <a:endParaRPr lang="en-US" sz="4000" dirty="0">
                <a:latin typeface="Times New Roman" pitchFamily="18" charset="0"/>
              </a:endParaRPr>
            </a:p>
          </p:txBody>
        </p:sp>
        <p:sp>
          <p:nvSpPr>
            <p:cNvPr id="84" name="Text Box 4"/>
            <p:cNvSpPr txBox="1">
              <a:spLocks noChangeArrowheads="1"/>
            </p:cNvSpPr>
            <p:nvPr>
              <p:custDataLst>
                <p:tags r:id="rId25"/>
              </p:custDataLst>
            </p:nvPr>
          </p:nvSpPr>
          <p:spPr bwMode="auto">
            <a:xfrm>
              <a:off x="4267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85" name="Text Box 5"/>
            <p:cNvSpPr txBox="1">
              <a:spLocks noChangeArrowheads="1"/>
            </p:cNvSpPr>
            <p:nvPr>
              <p:custDataLst>
                <p:tags r:id="rId26"/>
              </p:custDataLst>
            </p:nvPr>
          </p:nvSpPr>
          <p:spPr bwMode="auto">
            <a:xfrm>
              <a:off x="4648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86" name="Text Box 6"/>
            <p:cNvSpPr txBox="1">
              <a:spLocks noChangeArrowheads="1"/>
            </p:cNvSpPr>
            <p:nvPr>
              <p:custDataLst>
                <p:tags r:id="rId27"/>
              </p:custDataLst>
            </p:nvPr>
          </p:nvSpPr>
          <p:spPr bwMode="auto">
            <a:xfrm>
              <a:off x="5029200" y="37338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87" name="Text Box 7"/>
            <p:cNvSpPr txBox="1">
              <a:spLocks noChangeArrowheads="1"/>
            </p:cNvSpPr>
            <p:nvPr>
              <p:custDataLst>
                <p:tags r:id="rId28"/>
              </p:custDataLst>
            </p:nvPr>
          </p:nvSpPr>
          <p:spPr bwMode="auto">
            <a:xfrm>
              <a:off x="5410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88" name="Text Box 8"/>
            <p:cNvSpPr txBox="1">
              <a:spLocks noChangeArrowheads="1"/>
            </p:cNvSpPr>
            <p:nvPr>
              <p:custDataLst>
                <p:tags r:id="rId29"/>
              </p:custDataLst>
            </p:nvPr>
          </p:nvSpPr>
          <p:spPr bwMode="auto">
            <a:xfrm>
              <a:off x="5791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89" name="Text Box 9"/>
            <p:cNvSpPr txBox="1">
              <a:spLocks noChangeArrowheads="1"/>
            </p:cNvSpPr>
            <p:nvPr>
              <p:custDataLst>
                <p:tags r:id="rId30"/>
              </p:custDataLst>
            </p:nvPr>
          </p:nvSpPr>
          <p:spPr bwMode="auto">
            <a:xfrm>
              <a:off x="6172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90" name="Text Box 10"/>
            <p:cNvSpPr txBox="1">
              <a:spLocks noChangeArrowheads="1"/>
            </p:cNvSpPr>
            <p:nvPr>
              <p:custDataLst>
                <p:tags r:id="rId31"/>
              </p:custDataLst>
            </p:nvPr>
          </p:nvSpPr>
          <p:spPr bwMode="auto">
            <a:xfrm>
              <a:off x="6553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91" name="Text Box 11"/>
            <p:cNvSpPr txBox="1">
              <a:spLocks noChangeArrowheads="1"/>
            </p:cNvSpPr>
            <p:nvPr>
              <p:custDataLst>
                <p:tags r:id="rId32"/>
              </p:custDataLst>
            </p:nvPr>
          </p:nvSpPr>
          <p:spPr bwMode="auto">
            <a:xfrm>
              <a:off x="6934200" y="37338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92" name="Line 13"/>
            <p:cNvSpPr>
              <a:spLocks noChangeShapeType="1"/>
            </p:cNvSpPr>
            <p:nvPr>
              <p:custDataLst>
                <p:tags r:id="rId33"/>
              </p:custDataLst>
            </p:nvPr>
          </p:nvSpPr>
          <p:spPr bwMode="auto">
            <a:xfrm flipV="1">
              <a:off x="4572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93" name="Line 13"/>
            <p:cNvSpPr>
              <a:spLocks noChangeShapeType="1"/>
            </p:cNvSpPr>
            <p:nvPr>
              <p:custDataLst>
                <p:tags r:id="rId34"/>
              </p:custDataLst>
            </p:nvPr>
          </p:nvSpPr>
          <p:spPr bwMode="auto">
            <a:xfrm flipV="1">
              <a:off x="6096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4" name="Group 143"/>
          <p:cNvGrpSpPr/>
          <p:nvPr/>
        </p:nvGrpSpPr>
        <p:grpSpPr>
          <a:xfrm>
            <a:off x="3505200" y="4724400"/>
            <a:ext cx="3810000" cy="685800"/>
            <a:chOff x="3505200" y="4724400"/>
            <a:chExt cx="3810000" cy="685800"/>
          </a:xfrm>
        </p:grpSpPr>
        <p:sp>
          <p:nvSpPr>
            <p:cNvPr id="106" name="Text Box 2"/>
            <p:cNvSpPr txBox="1">
              <a:spLocks noChangeArrowheads="1"/>
            </p:cNvSpPr>
            <p:nvPr>
              <p:custDataLst>
                <p:tags r:id="rId11"/>
              </p:custDataLst>
            </p:nvPr>
          </p:nvSpPr>
          <p:spPr bwMode="auto">
            <a:xfrm>
              <a:off x="3505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07" name="Text Box 3"/>
            <p:cNvSpPr txBox="1">
              <a:spLocks noChangeArrowheads="1"/>
            </p:cNvSpPr>
            <p:nvPr>
              <p:custDataLst>
                <p:tags r:id="rId12"/>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08" name="Text Box 4"/>
            <p:cNvSpPr txBox="1">
              <a:spLocks noChangeArrowheads="1"/>
            </p:cNvSpPr>
            <p:nvPr>
              <p:custDataLst>
                <p:tags r:id="rId13"/>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9" name="Text Box 5"/>
            <p:cNvSpPr txBox="1">
              <a:spLocks noChangeArrowheads="1"/>
            </p:cNvSpPr>
            <p:nvPr>
              <p:custDataLst>
                <p:tags r:id="rId14"/>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10" name="Text Box 6"/>
            <p:cNvSpPr txBox="1">
              <a:spLocks noChangeArrowheads="1"/>
            </p:cNvSpPr>
            <p:nvPr>
              <p:custDataLst>
                <p:tags r:id="rId15"/>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11" name="Text Box 7"/>
            <p:cNvSpPr txBox="1">
              <a:spLocks noChangeArrowheads="1"/>
            </p:cNvSpPr>
            <p:nvPr>
              <p:custDataLst>
                <p:tags r:id="rId16"/>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12" name="Text Box 8"/>
            <p:cNvSpPr txBox="1">
              <a:spLocks noChangeArrowheads="1"/>
            </p:cNvSpPr>
            <p:nvPr>
              <p:custDataLst>
                <p:tags r:id="rId17"/>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13" name="Text Box 9"/>
            <p:cNvSpPr txBox="1">
              <a:spLocks noChangeArrowheads="1"/>
            </p:cNvSpPr>
            <p:nvPr>
              <p:custDataLst>
                <p:tags r:id="rId18"/>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14" name="Text Box 10"/>
            <p:cNvSpPr txBox="1">
              <a:spLocks noChangeArrowheads="1"/>
            </p:cNvSpPr>
            <p:nvPr>
              <p:custDataLst>
                <p:tags r:id="rId19"/>
              </p:custDataLst>
            </p:nvPr>
          </p:nvSpPr>
          <p:spPr bwMode="auto">
            <a:xfrm>
              <a:off x="6553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15" name="Text Box 11"/>
            <p:cNvSpPr txBox="1">
              <a:spLocks noChangeArrowheads="1"/>
            </p:cNvSpPr>
            <p:nvPr>
              <p:custDataLst>
                <p:tags r:id="rId20"/>
              </p:custDataLst>
            </p:nvPr>
          </p:nvSpPr>
          <p:spPr bwMode="auto">
            <a:xfrm>
              <a:off x="6934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16" name="Line 13"/>
            <p:cNvSpPr>
              <a:spLocks noChangeShapeType="1"/>
            </p:cNvSpPr>
            <p:nvPr>
              <p:custDataLst>
                <p:tags r:id="rId21"/>
              </p:custDataLst>
            </p:nvPr>
          </p:nvSpPr>
          <p:spPr bwMode="auto">
            <a:xfrm flipV="1">
              <a:off x="57912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3"/>
            <p:cNvSpPr>
              <a:spLocks noChangeShapeType="1"/>
            </p:cNvSpPr>
            <p:nvPr>
              <p:custDataLst>
                <p:tags r:id="rId22"/>
              </p:custDataLst>
            </p:nvPr>
          </p:nvSpPr>
          <p:spPr bwMode="auto">
            <a:xfrm flipV="1">
              <a:off x="5715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grpSp>
      <p:sp>
        <p:nvSpPr>
          <p:cNvPr id="130" name="TextBox 129"/>
          <p:cNvSpPr txBox="1"/>
          <p:nvPr/>
        </p:nvSpPr>
        <p:spPr>
          <a:xfrm>
            <a:off x="5638800" y="304800"/>
            <a:ext cx="3360215" cy="1015663"/>
          </a:xfrm>
          <a:prstGeom prst="rect">
            <a:avLst/>
          </a:prstGeom>
          <a:solidFill>
            <a:srgbClr val="FFC000"/>
          </a:solidFill>
        </p:spPr>
        <p:txBody>
          <a:bodyPr wrap="none" rtlCol="0">
            <a:spAutoFit/>
          </a:bodyPr>
          <a:lstStyle/>
          <a:p>
            <a:r>
              <a:rPr lang="en-US" sz="2000" b="0" dirty="0">
                <a:latin typeface="+mn-lt"/>
              </a:rPr>
              <a:t>Often have more than </a:t>
            </a:r>
          </a:p>
          <a:p>
            <a:r>
              <a:rPr lang="en-US" sz="2000" b="0" dirty="0">
                <a:latin typeface="+mn-lt"/>
              </a:rPr>
              <a:t>one swap during partition – </a:t>
            </a:r>
          </a:p>
          <a:p>
            <a:r>
              <a:rPr lang="en-US" sz="2000" b="0" dirty="0">
                <a:latin typeface="+mn-lt"/>
              </a:rPr>
              <a:t>this is a short example</a:t>
            </a:r>
          </a:p>
        </p:txBody>
      </p:sp>
      <p:grpSp>
        <p:nvGrpSpPr>
          <p:cNvPr id="145" name="Group 144"/>
          <p:cNvGrpSpPr/>
          <p:nvPr/>
        </p:nvGrpSpPr>
        <p:grpSpPr>
          <a:xfrm>
            <a:off x="3505200" y="5791200"/>
            <a:ext cx="3810000" cy="381000"/>
            <a:chOff x="3505200" y="5791200"/>
            <a:chExt cx="3810000" cy="381000"/>
          </a:xfrm>
        </p:grpSpPr>
        <p:sp>
          <p:nvSpPr>
            <p:cNvPr id="131" name="Text Box 2"/>
            <p:cNvSpPr txBox="1">
              <a:spLocks noChangeArrowheads="1"/>
            </p:cNvSpPr>
            <p:nvPr>
              <p:custDataLst>
                <p:tags r:id="rId1"/>
              </p:custDataLst>
            </p:nvPr>
          </p:nvSpPr>
          <p:spPr bwMode="auto">
            <a:xfrm>
              <a:off x="3505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32" name="Text Box 3"/>
            <p:cNvSpPr txBox="1">
              <a:spLocks noChangeArrowheads="1"/>
            </p:cNvSpPr>
            <p:nvPr>
              <p:custDataLst>
                <p:tags r:id="rId2"/>
              </p:custDataLst>
            </p:nvPr>
          </p:nvSpPr>
          <p:spPr bwMode="auto">
            <a:xfrm>
              <a:off x="3886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33" name="Text Box 4"/>
            <p:cNvSpPr txBox="1">
              <a:spLocks noChangeArrowheads="1"/>
            </p:cNvSpPr>
            <p:nvPr>
              <p:custDataLst>
                <p:tags r:id="rId3"/>
              </p:custDataLst>
            </p:nvPr>
          </p:nvSpPr>
          <p:spPr bwMode="auto">
            <a:xfrm>
              <a:off x="4267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34" name="Text Box 5"/>
            <p:cNvSpPr txBox="1">
              <a:spLocks noChangeArrowheads="1"/>
            </p:cNvSpPr>
            <p:nvPr>
              <p:custDataLst>
                <p:tags r:id="rId4"/>
              </p:custDataLst>
            </p:nvPr>
          </p:nvSpPr>
          <p:spPr bwMode="auto">
            <a:xfrm>
              <a:off x="4648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35" name="Text Box 6"/>
            <p:cNvSpPr txBox="1">
              <a:spLocks noChangeArrowheads="1"/>
            </p:cNvSpPr>
            <p:nvPr>
              <p:custDataLst>
                <p:tags r:id="rId5"/>
              </p:custDataLst>
            </p:nvPr>
          </p:nvSpPr>
          <p:spPr bwMode="auto">
            <a:xfrm>
              <a:off x="5029200" y="57912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36" name="Text Box 7"/>
            <p:cNvSpPr txBox="1">
              <a:spLocks noChangeArrowheads="1"/>
            </p:cNvSpPr>
            <p:nvPr>
              <p:custDataLst>
                <p:tags r:id="rId6"/>
              </p:custDataLst>
            </p:nvPr>
          </p:nvSpPr>
          <p:spPr bwMode="auto">
            <a:xfrm>
              <a:off x="5410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7" name="Text Box 8"/>
            <p:cNvSpPr txBox="1">
              <a:spLocks noChangeArrowheads="1"/>
            </p:cNvSpPr>
            <p:nvPr>
              <p:custDataLst>
                <p:tags r:id="rId7"/>
              </p:custDataLst>
            </p:nvPr>
          </p:nvSpPr>
          <p:spPr bwMode="auto">
            <a:xfrm>
              <a:off x="5791200" y="57912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38" name="Text Box 9"/>
            <p:cNvSpPr txBox="1">
              <a:spLocks noChangeArrowheads="1"/>
            </p:cNvSpPr>
            <p:nvPr>
              <p:custDataLst>
                <p:tags r:id="rId8"/>
              </p:custDataLst>
            </p:nvPr>
          </p:nvSpPr>
          <p:spPr bwMode="auto">
            <a:xfrm>
              <a:off x="6172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39" name="Text Box 10"/>
            <p:cNvSpPr txBox="1">
              <a:spLocks noChangeArrowheads="1"/>
            </p:cNvSpPr>
            <p:nvPr>
              <p:custDataLst>
                <p:tags r:id="rId9"/>
              </p:custDataLst>
            </p:nvPr>
          </p:nvSpPr>
          <p:spPr bwMode="auto">
            <a:xfrm>
              <a:off x="6553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40" name="Text Box 11"/>
            <p:cNvSpPr txBox="1">
              <a:spLocks noChangeArrowheads="1"/>
            </p:cNvSpPr>
            <p:nvPr>
              <p:custDataLst>
                <p:tags r:id="rId10"/>
              </p:custDataLst>
            </p:nvPr>
          </p:nvSpPr>
          <p:spPr bwMode="auto">
            <a:xfrm>
              <a:off x="6934200" y="57912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grpSp>
    </p:spTree>
    <p:extLst>
      <p:ext uri="{BB962C8B-B14F-4D97-AF65-F5344CB8AC3E}">
        <p14:creationId xmlns:p14="http://schemas.microsoft.com/office/powerpoint/2010/main" val="27238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Best-case: Pivot is always the median</a:t>
            </a:r>
          </a:p>
          <a:p>
            <a:pPr>
              <a:buNone/>
            </a:pPr>
            <a:r>
              <a:rPr lang="en-US" dirty="0"/>
              <a:t>		T(0)=T(1)=1</a:t>
            </a:r>
          </a:p>
          <a:p>
            <a:pPr>
              <a:buNone/>
            </a:pPr>
            <a:r>
              <a:rPr lang="en-US" dirty="0"/>
              <a:t>		T(</a:t>
            </a:r>
            <a:r>
              <a:rPr lang="en-US" i="1" dirty="0"/>
              <a:t>n</a:t>
            </a:r>
            <a:r>
              <a:rPr lang="en-US" dirty="0"/>
              <a:t>)=2T(</a:t>
            </a:r>
            <a:r>
              <a:rPr lang="en-US" i="1" dirty="0"/>
              <a:t>n</a:t>
            </a:r>
            <a:r>
              <a:rPr lang="en-US" dirty="0"/>
              <a:t>/2) + </a:t>
            </a:r>
            <a:r>
              <a:rPr lang="en-US" i="1" dirty="0"/>
              <a:t>n</a:t>
            </a:r>
            <a:r>
              <a:rPr lang="en-US" dirty="0"/>
              <a:t>           -- linear-time partition</a:t>
            </a:r>
          </a:p>
          <a:p>
            <a:pPr>
              <a:buNone/>
            </a:pPr>
            <a:r>
              <a:rPr lang="en-US" dirty="0"/>
              <a:t>		Same recurrence as </a:t>
            </a:r>
            <a:r>
              <a:rPr lang="en-US" dirty="0" err="1"/>
              <a:t>mergesort</a:t>
            </a:r>
            <a:r>
              <a:rPr lang="en-US" dirty="0"/>
              <a: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r>
              <a:rPr lang="en-US" dirty="0"/>
              <a:t>Worst-case: Pivot is always smallest or largest element</a:t>
            </a:r>
          </a:p>
          <a:p>
            <a:pPr>
              <a:buNone/>
            </a:pPr>
            <a:r>
              <a:rPr lang="en-US" dirty="0"/>
              <a:t>		T(0)=T(1)=1</a:t>
            </a:r>
          </a:p>
          <a:p>
            <a:pPr>
              <a:buNone/>
            </a:pPr>
            <a:r>
              <a:rPr lang="en-US" dirty="0"/>
              <a:t>              T(</a:t>
            </a:r>
            <a:r>
              <a:rPr lang="en-US" i="1" dirty="0"/>
              <a:t>n</a:t>
            </a:r>
            <a:r>
              <a:rPr lang="en-US" dirty="0"/>
              <a:t>) = 1T(</a:t>
            </a:r>
            <a:r>
              <a:rPr lang="en-US" i="1" dirty="0"/>
              <a:t>n</a:t>
            </a:r>
            <a:r>
              <a:rPr lang="en-US" dirty="0"/>
              <a:t>-1)  + </a:t>
            </a:r>
            <a:r>
              <a:rPr lang="en-US" i="1" dirty="0"/>
              <a:t>n</a:t>
            </a:r>
            <a:r>
              <a:rPr lang="en-US" dirty="0"/>
              <a:t>   </a:t>
            </a:r>
          </a:p>
          <a:p>
            <a:pPr>
              <a:buNone/>
            </a:pPr>
            <a:r>
              <a:rPr lang="en-US" dirty="0"/>
              <a:t>		Basically same recurrence as selection sort: </a:t>
            </a:r>
            <a:r>
              <a:rPr lang="en-US" i="1" dirty="0"/>
              <a:t>O</a:t>
            </a:r>
            <a:r>
              <a:rPr lang="en-US" dirty="0"/>
              <a:t>(</a:t>
            </a:r>
            <a:r>
              <a:rPr lang="en-US" i="1" dirty="0"/>
              <a:t>n</a:t>
            </a:r>
            <a:r>
              <a:rPr lang="en-US" sz="2400" b="1" baseline="30000" dirty="0"/>
              <a:t>2</a:t>
            </a:r>
            <a:r>
              <a:rPr lang="en-US" dirty="0"/>
              <a:t>)</a:t>
            </a:r>
          </a:p>
          <a:p>
            <a:pPr>
              <a:buNone/>
            </a:pPr>
            <a:endParaRPr lang="en-US" dirty="0"/>
          </a:p>
          <a:p>
            <a:r>
              <a:rPr lang="en-US" dirty="0"/>
              <a:t>Average-case (e.g., with random pivot)</a:t>
            </a:r>
          </a:p>
          <a:p>
            <a:pPr lvl="1"/>
            <a:r>
              <a:rPr lang="en-US" dirty="0"/>
              <a:t>O(</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not responsible for proof (in text)</a:t>
            </a:r>
          </a:p>
          <a:p>
            <a:pPr>
              <a:buNone/>
            </a:pPr>
            <a:endParaRPr lang="en-US" dirty="0"/>
          </a:p>
        </p:txBody>
      </p:sp>
      <p:sp>
        <p:nvSpPr>
          <p:cNvPr id="4" name="Date Placeholder 3"/>
          <p:cNvSpPr>
            <a:spLocks noGrp="1"/>
          </p:cNvSpPr>
          <p:nvPr>
            <p:ph type="dt" sz="half" idx="10"/>
          </p:nvPr>
        </p:nvSpPr>
        <p:spPr/>
        <p:txBody>
          <a:bodyPr/>
          <a:lstStyle/>
          <a:p>
            <a:fld id="{E394CA79-500B-460F-8000-A47B18CF13D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56</a:t>
            </a:fld>
            <a:endParaRPr lang="en-US"/>
          </a:p>
        </p:txBody>
      </p:sp>
    </p:spTree>
    <p:extLst>
      <p:ext uri="{BB962C8B-B14F-4D97-AF65-F5344CB8AC3E}">
        <p14:creationId xmlns:p14="http://schemas.microsoft.com/office/powerpoint/2010/main" val="1892096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Cutoffs</a:t>
            </a:r>
          </a:p>
        </p:txBody>
      </p:sp>
      <p:sp>
        <p:nvSpPr>
          <p:cNvPr id="3" name="Content Placeholder 2"/>
          <p:cNvSpPr>
            <a:spLocks noGrp="1"/>
          </p:cNvSpPr>
          <p:nvPr>
            <p:ph idx="1"/>
          </p:nvPr>
        </p:nvSpPr>
        <p:spPr>
          <a:xfrm>
            <a:off x="685800" y="1600200"/>
            <a:ext cx="7772400" cy="4572000"/>
          </a:xfrm>
        </p:spPr>
        <p:txBody>
          <a:bodyPr/>
          <a:lstStyle/>
          <a:p>
            <a:r>
              <a:rPr lang="en-US" dirty="0"/>
              <a:t>For small </a:t>
            </a:r>
            <a:r>
              <a:rPr lang="en-US" i="1" dirty="0"/>
              <a:t>n</a:t>
            </a:r>
            <a:r>
              <a:rPr lang="en-US" dirty="0"/>
              <a:t>, all that recursion tends to cost more than doing a quadratic sort</a:t>
            </a:r>
          </a:p>
          <a:p>
            <a:pPr lvl="1"/>
            <a:r>
              <a:rPr lang="en-US" dirty="0"/>
              <a:t>Remember asymptotic complexity is for large </a:t>
            </a:r>
            <a:r>
              <a:rPr lang="en-US" i="1" dirty="0"/>
              <a:t>n</a:t>
            </a:r>
          </a:p>
          <a:p>
            <a:pPr lvl="1"/>
            <a:endParaRPr lang="en-US" dirty="0"/>
          </a:p>
          <a:p>
            <a:r>
              <a:rPr lang="en-US" dirty="0"/>
              <a:t>Common engineering technique: switch to a different algorithm for </a:t>
            </a:r>
            <a:r>
              <a:rPr lang="en-US" dirty="0" err="1"/>
              <a:t>subproblems</a:t>
            </a:r>
            <a:r>
              <a:rPr lang="en-US" dirty="0"/>
              <a:t> below a </a:t>
            </a:r>
            <a:r>
              <a:rPr lang="en-US" dirty="0">
                <a:solidFill>
                  <a:schemeClr val="accent2"/>
                </a:solidFill>
              </a:rPr>
              <a:t>cutoff</a:t>
            </a:r>
          </a:p>
          <a:p>
            <a:pPr lvl="1"/>
            <a:r>
              <a:rPr lang="en-US" dirty="0"/>
              <a:t>Reasonable rule of thumb: use insertion sort for </a:t>
            </a:r>
            <a:r>
              <a:rPr lang="en-US" i="1" dirty="0"/>
              <a:t>n</a:t>
            </a:r>
            <a:r>
              <a:rPr lang="en-US" dirty="0"/>
              <a:t> &lt; 10</a:t>
            </a:r>
          </a:p>
          <a:p>
            <a:pPr lvl="1"/>
            <a:endParaRPr lang="en-US" dirty="0"/>
          </a:p>
          <a:p>
            <a:r>
              <a:rPr lang="en-US" dirty="0"/>
              <a:t>Notes:</a:t>
            </a:r>
          </a:p>
          <a:p>
            <a:pPr lvl="1"/>
            <a:r>
              <a:rPr lang="en-US" dirty="0"/>
              <a:t>Could also use a cutoff for merge sort</a:t>
            </a:r>
          </a:p>
          <a:p>
            <a:pPr lvl="1"/>
            <a:r>
              <a:rPr lang="en-US" dirty="0"/>
              <a:t>Cutoffs are also the norm with parallel algorithms </a:t>
            </a:r>
          </a:p>
          <a:p>
            <a:pPr lvl="2"/>
            <a:r>
              <a:rPr lang="en-US" dirty="0"/>
              <a:t>switch to sequential</a:t>
            </a:r>
          </a:p>
          <a:p>
            <a:pPr lvl="1"/>
            <a:r>
              <a:rPr lang="en-US" dirty="0"/>
              <a:t>None of this affects asymptotic complexity</a:t>
            </a:r>
          </a:p>
        </p:txBody>
      </p:sp>
      <p:sp>
        <p:nvSpPr>
          <p:cNvPr id="4" name="Date Placeholder 3"/>
          <p:cNvSpPr>
            <a:spLocks noGrp="1"/>
          </p:cNvSpPr>
          <p:nvPr>
            <p:ph type="dt" sz="half" idx="10"/>
          </p:nvPr>
        </p:nvSpPr>
        <p:spPr/>
        <p:txBody>
          <a:bodyPr/>
          <a:lstStyle/>
          <a:p>
            <a:fld id="{8DDF10D9-0B6A-458D-82BC-3FECC7824A28}"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57</a:t>
            </a:fld>
            <a:endParaRPr lang="en-US"/>
          </a:p>
        </p:txBody>
      </p:sp>
    </p:spTree>
    <p:extLst>
      <p:ext uri="{BB962C8B-B14F-4D97-AF65-F5344CB8AC3E}">
        <p14:creationId xmlns:p14="http://schemas.microsoft.com/office/powerpoint/2010/main" val="8434709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 skeleton</a:t>
            </a:r>
          </a:p>
        </p:txBody>
      </p:sp>
      <p:sp>
        <p:nvSpPr>
          <p:cNvPr id="4" name="Date Placeholder 3"/>
          <p:cNvSpPr>
            <a:spLocks noGrp="1"/>
          </p:cNvSpPr>
          <p:nvPr>
            <p:ph type="dt" sz="half" idx="10"/>
          </p:nvPr>
        </p:nvSpPr>
        <p:spPr/>
        <p:txBody>
          <a:bodyPr/>
          <a:lstStyle/>
          <a:p>
            <a:fld id="{9FE98AC3-28A5-425A-BB23-6349825ACB5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58</a:t>
            </a:fld>
            <a:endParaRPr lang="en-US"/>
          </a:p>
        </p:txBody>
      </p:sp>
      <p:sp>
        <p:nvSpPr>
          <p:cNvPr id="8" name="Text Box 5"/>
          <p:cNvSpPr txBox="1">
            <a:spLocks noChangeArrowheads="1"/>
          </p:cNvSpPr>
          <p:nvPr/>
        </p:nvSpPr>
        <p:spPr bwMode="auto">
          <a:xfrm>
            <a:off x="990600" y="1752600"/>
            <a:ext cx="6934200" cy="1754326"/>
          </a:xfrm>
          <a:prstGeom prst="rect">
            <a:avLst/>
          </a:prstGeom>
          <a:solidFill>
            <a:srgbClr val="FFFF99"/>
          </a:solidFill>
          <a:ln w="9525">
            <a:noFill/>
            <a:miter lim="800000"/>
            <a:headEnd/>
            <a:tailEnd/>
          </a:ln>
          <a:effectLst/>
        </p:spPr>
        <p:txBody>
          <a:bodyPr wrap="square">
            <a:spAutoFit/>
          </a:bodyPr>
          <a:lstStyle/>
          <a:p>
            <a:pPr>
              <a:lnSpc>
                <a:spcPct val="90000"/>
              </a:lnSpc>
            </a:pPr>
            <a:r>
              <a:rPr lang="en-US" sz="2000" b="1" dirty="0">
                <a:solidFill>
                  <a:schemeClr val="tx1"/>
                </a:solidFill>
                <a:latin typeface="Courier New" pitchFamily="49" charset="0"/>
              </a:rPr>
              <a:t>void </a:t>
            </a:r>
            <a:r>
              <a:rPr lang="en-US" sz="2000" b="1" dirty="0" err="1">
                <a:solidFill>
                  <a:srgbClr val="008000"/>
                </a:solidFill>
                <a:latin typeface="Courier New" pitchFamily="49" charset="0"/>
              </a:rPr>
              <a:t>quicksort</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a:t>
            </a:r>
            <a:r>
              <a:rPr lang="en-US" sz="2000" dirty="0" err="1">
                <a:solidFill>
                  <a:srgbClr val="119F33"/>
                </a:solidFill>
                <a:latin typeface="Courier New" pitchFamily="49" charset="0"/>
              </a:rPr>
              <a:t>arr</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b="1" dirty="0">
                <a:solidFill>
                  <a:srgbClr val="119F33"/>
                </a:solidFill>
                <a:latin typeface="Courier New" pitchFamily="49" charset="0"/>
              </a:rPr>
              <a:t>lo</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int</a:t>
            </a:r>
            <a:r>
              <a:rPr lang="en-US" sz="2000" b="1" dirty="0">
                <a:solidFill>
                  <a:schemeClr val="tx1"/>
                </a:solidFill>
                <a:latin typeface="Courier New" pitchFamily="49" charset="0"/>
              </a:rPr>
              <a:t> </a:t>
            </a:r>
            <a:r>
              <a:rPr lang="en-US" sz="2000" b="1" dirty="0">
                <a:solidFill>
                  <a:srgbClr val="119F33"/>
                </a:solidFill>
                <a:latin typeface="Courier New" pitchFamily="49" charset="0"/>
              </a:rPr>
              <a:t>hi</a:t>
            </a:r>
            <a:r>
              <a:rPr lang="en-US" sz="2000" b="1" dirty="0">
                <a:solidFill>
                  <a:schemeClr val="tx1"/>
                </a:solidFill>
                <a:latin typeface="Courier New" pitchFamily="49" charset="0"/>
              </a:rPr>
              <a:t>) {</a:t>
            </a:r>
          </a:p>
          <a:p>
            <a:pPr>
              <a:lnSpc>
                <a:spcPct val="90000"/>
              </a:lnSpc>
            </a:pPr>
            <a:r>
              <a:rPr lang="en-US" sz="2000" b="1" dirty="0">
                <a:solidFill>
                  <a:schemeClr val="tx1"/>
                </a:solidFill>
                <a:latin typeface="Courier New" pitchFamily="49" charset="0"/>
              </a:rPr>
              <a:t>  </a:t>
            </a:r>
            <a:r>
              <a:rPr lang="en-US" sz="2000" b="1" dirty="0">
                <a:solidFill>
                  <a:schemeClr val="accent2"/>
                </a:solidFill>
                <a:latin typeface="Courier New" pitchFamily="49" charset="0"/>
              </a:rPr>
              <a:t>if</a:t>
            </a:r>
            <a:r>
              <a:rPr lang="en-US" sz="2000" b="1" dirty="0">
                <a:solidFill>
                  <a:schemeClr val="tx1"/>
                </a:solidFill>
                <a:latin typeface="Courier New" pitchFamily="49" charset="0"/>
              </a:rPr>
              <a:t>(hi – lo &lt; CUTOFF)</a:t>
            </a:r>
          </a:p>
          <a:p>
            <a:pPr>
              <a:lnSpc>
                <a:spcPct val="90000"/>
              </a:lnSpc>
            </a:pPr>
            <a:r>
              <a:rPr lang="en-US" sz="2000" dirty="0">
                <a:latin typeface="Courier New" pitchFamily="49" charset="0"/>
              </a:rPr>
              <a:t>     </a:t>
            </a:r>
            <a:r>
              <a:rPr lang="en-US" sz="2000" dirty="0" err="1">
                <a:latin typeface="Courier New" pitchFamily="49" charset="0"/>
              </a:rPr>
              <a:t>insertionSort</a:t>
            </a:r>
            <a:r>
              <a:rPr lang="en-US" sz="2000" dirty="0">
                <a:latin typeface="Courier New" pitchFamily="49" charset="0"/>
              </a:rPr>
              <a:t>(</a:t>
            </a:r>
            <a:r>
              <a:rPr lang="en-US" sz="2000" dirty="0" err="1">
                <a:latin typeface="Courier New" pitchFamily="49" charset="0"/>
              </a:rPr>
              <a:t>arr,lo,hi</a:t>
            </a:r>
            <a:r>
              <a:rPr lang="en-US" sz="2000" dirty="0">
                <a:latin typeface="Courier New" pitchFamily="49" charset="0"/>
              </a:rPr>
              <a:t>);</a:t>
            </a:r>
          </a:p>
          <a:p>
            <a:pPr>
              <a:lnSpc>
                <a:spcPct val="90000"/>
              </a:lnSpc>
            </a:pPr>
            <a:r>
              <a:rPr lang="en-US" sz="2000" b="1" dirty="0">
                <a:solidFill>
                  <a:schemeClr val="tx1"/>
                </a:solidFill>
                <a:latin typeface="Courier New" pitchFamily="49" charset="0"/>
              </a:rPr>
              <a:t>  </a:t>
            </a:r>
            <a:r>
              <a:rPr lang="en-US" sz="2000" dirty="0">
                <a:solidFill>
                  <a:schemeClr val="accent2"/>
                </a:solidFill>
                <a:latin typeface="Courier New" pitchFamily="49" charset="0"/>
              </a:rPr>
              <a:t>else</a:t>
            </a:r>
            <a:endParaRPr lang="en-US" sz="2000" b="1" dirty="0">
              <a:solidFill>
                <a:schemeClr val="tx1"/>
              </a:solidFill>
              <a:latin typeface="Courier New" pitchFamily="49" charset="0"/>
            </a:endParaRPr>
          </a:p>
          <a:p>
            <a:pPr algn="l">
              <a:lnSpc>
                <a:spcPct val="90000"/>
              </a:lnSpc>
            </a:pPr>
            <a:r>
              <a:rPr lang="en-US" sz="2000" b="1" dirty="0">
                <a:solidFill>
                  <a:schemeClr val="tx1"/>
                </a:solidFill>
                <a:latin typeface="Courier New" pitchFamily="49" charset="0"/>
              </a:rPr>
              <a:t>     …</a:t>
            </a:r>
          </a:p>
          <a:p>
            <a:pPr algn="l">
              <a:lnSpc>
                <a:spcPct val="90000"/>
              </a:lnSpc>
            </a:pPr>
            <a:r>
              <a:rPr lang="en-US" sz="2000" b="1" dirty="0">
                <a:solidFill>
                  <a:schemeClr val="tx1"/>
                </a:solidFill>
                <a:latin typeface="Courier New" pitchFamily="49" charset="0"/>
              </a:rPr>
              <a:t>}</a:t>
            </a:r>
          </a:p>
        </p:txBody>
      </p:sp>
      <p:sp>
        <p:nvSpPr>
          <p:cNvPr id="9" name="TextBox 8"/>
          <p:cNvSpPr txBox="1"/>
          <p:nvPr/>
        </p:nvSpPr>
        <p:spPr>
          <a:xfrm>
            <a:off x="990600" y="4038600"/>
            <a:ext cx="7301999" cy="1015663"/>
          </a:xfrm>
          <a:prstGeom prst="rect">
            <a:avLst/>
          </a:prstGeom>
          <a:noFill/>
        </p:spPr>
        <p:txBody>
          <a:bodyPr wrap="none" rtlCol="0">
            <a:spAutoFit/>
          </a:bodyPr>
          <a:lstStyle/>
          <a:p>
            <a:r>
              <a:rPr lang="en-US" sz="2000" b="0" dirty="0">
                <a:latin typeface="+mn-lt"/>
              </a:rPr>
              <a:t>Notice how this cuts out the vast majority of the recursive calls </a:t>
            </a:r>
          </a:p>
          <a:p>
            <a:pPr lvl="1">
              <a:buFont typeface="Arial" pitchFamily="34" charset="0"/>
              <a:buChar char="–"/>
            </a:pPr>
            <a:r>
              <a:rPr lang="en-US" sz="2000" b="0" dirty="0">
                <a:latin typeface="+mn-lt"/>
              </a:rPr>
              <a:t>   Think of the recursive calls to </a:t>
            </a:r>
            <a:r>
              <a:rPr lang="en-US" sz="2000" b="0" dirty="0" err="1">
                <a:latin typeface="+mn-lt"/>
              </a:rPr>
              <a:t>quicksort</a:t>
            </a:r>
            <a:r>
              <a:rPr lang="en-US" sz="2000" b="0" dirty="0">
                <a:latin typeface="+mn-lt"/>
              </a:rPr>
              <a:t> as a tree</a:t>
            </a:r>
          </a:p>
          <a:p>
            <a:pPr lvl="1">
              <a:buFont typeface="Arial" pitchFamily="34" charset="0"/>
              <a:buChar char="–"/>
            </a:pPr>
            <a:r>
              <a:rPr lang="en-US" sz="2000" b="0" dirty="0">
                <a:latin typeface="+mn-lt"/>
              </a:rPr>
              <a:t>   Trims out the bottom layers of the tree</a:t>
            </a:r>
          </a:p>
        </p:txBody>
      </p:sp>
    </p:spTree>
    <p:extLst>
      <p:ext uri="{BB962C8B-B14F-4D97-AF65-F5344CB8AC3E}">
        <p14:creationId xmlns:p14="http://schemas.microsoft.com/office/powerpoint/2010/main" val="428955630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34EA0D53-310B-4C39-8651-C7206E7E32E0}"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59</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13222067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4" name="Date Placeholder 3"/>
          <p:cNvSpPr>
            <a:spLocks noGrp="1"/>
          </p:cNvSpPr>
          <p:nvPr>
            <p:ph type="dt" sz="half" idx="10"/>
          </p:nvPr>
        </p:nvSpPr>
        <p:spPr/>
        <p:txBody>
          <a:bodyPr/>
          <a:lstStyle/>
          <a:p>
            <a:fld id="{EDE776C5-3058-4905-8338-47FF208768BC}"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2" name="Content Placeholder 2"/>
          <p:cNvSpPr txBox="1">
            <a:spLocks/>
          </p:cNvSpPr>
          <p:nvPr/>
        </p:nvSpPr>
        <p:spPr bwMode="auto">
          <a:xfrm>
            <a:off x="762000" y="57912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Start with: How would “normal people (?)” sort?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123267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fast can we sort?</a:t>
            </a:r>
          </a:p>
        </p:txBody>
      </p:sp>
      <p:sp>
        <p:nvSpPr>
          <p:cNvPr id="3" name="Content Placeholder 2"/>
          <p:cNvSpPr>
            <a:spLocks noGrp="1"/>
          </p:cNvSpPr>
          <p:nvPr>
            <p:ph idx="1"/>
          </p:nvPr>
        </p:nvSpPr>
        <p:spPr/>
        <p:txBody>
          <a:bodyPr/>
          <a:lstStyle/>
          <a:p>
            <a:r>
              <a:rPr lang="en-US" dirty="0" err="1"/>
              <a:t>Heapsort</a:t>
            </a:r>
            <a:r>
              <a:rPr lang="en-US" dirty="0"/>
              <a:t> &amp; </a:t>
            </a:r>
            <a:r>
              <a:rPr lang="en-US" dirty="0" err="1"/>
              <a:t>mergesort</a:t>
            </a:r>
            <a:r>
              <a:rPr lang="en-US" dirty="0"/>
              <a:t> have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worst-case running time</a:t>
            </a:r>
          </a:p>
          <a:p>
            <a:endParaRPr lang="en-US" dirty="0"/>
          </a:p>
          <a:p>
            <a:r>
              <a:rPr lang="en-US" dirty="0" err="1"/>
              <a:t>Quicksort</a:t>
            </a:r>
            <a:r>
              <a:rPr lang="en-US" dirty="0"/>
              <a:t> has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average-case running times</a:t>
            </a:r>
          </a:p>
          <a:p>
            <a:endParaRPr lang="en-US" dirty="0"/>
          </a:p>
          <a:p>
            <a:r>
              <a:rPr lang="en-US" dirty="0"/>
              <a:t>These bounds are all tight, actually </a:t>
            </a:r>
            <a:r>
              <a:rPr lang="en-US" dirty="0">
                <a:sym typeface="Symbol"/>
              </a:rPr>
              <a:t></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endParaRPr lang="en-US" dirty="0"/>
          </a:p>
          <a:p>
            <a:r>
              <a:rPr lang="en-US" dirty="0"/>
              <a:t>So maybe we need to dream up another algorithm with a lower asymptotic complexity, such as </a:t>
            </a:r>
            <a:r>
              <a:rPr lang="en-US" i="1" dirty="0"/>
              <a:t>O</a:t>
            </a:r>
            <a:r>
              <a:rPr lang="en-US" dirty="0"/>
              <a:t>(</a:t>
            </a:r>
            <a:r>
              <a:rPr lang="en-US" i="1" dirty="0"/>
              <a:t>n) </a:t>
            </a:r>
            <a:r>
              <a:rPr lang="en-US" dirty="0"/>
              <a:t>or </a:t>
            </a:r>
            <a:r>
              <a:rPr lang="en-US" i="1" dirty="0"/>
              <a:t>O</a:t>
            </a:r>
            <a:r>
              <a:rPr lang="en-US" dirty="0"/>
              <a:t>(</a:t>
            </a:r>
            <a:r>
              <a:rPr lang="en-US" i="1" dirty="0"/>
              <a:t>n</a:t>
            </a:r>
            <a:r>
              <a:rPr lang="en-US" dirty="0"/>
              <a:t>  </a:t>
            </a:r>
            <a:r>
              <a:rPr lang="en-US" b="1" dirty="0">
                <a:latin typeface="Courier New" pitchFamily="49" charset="0"/>
                <a:cs typeface="Courier New" pitchFamily="49" charset="0"/>
              </a:rPr>
              <a:t>log </a:t>
            </a:r>
            <a:r>
              <a:rPr lang="en-US" b="1" dirty="0" err="1">
                <a:latin typeface="Courier New" pitchFamily="49" charset="0"/>
                <a:cs typeface="Courier New" pitchFamily="49" charset="0"/>
              </a:rPr>
              <a:t>log</a:t>
            </a:r>
            <a:r>
              <a:rPr lang="en-US" dirty="0"/>
              <a:t> </a:t>
            </a:r>
            <a:r>
              <a:rPr lang="en-US" i="1" dirty="0"/>
              <a:t>n</a:t>
            </a:r>
            <a:r>
              <a:rPr lang="en-US" dirty="0"/>
              <a:t>)</a:t>
            </a:r>
          </a:p>
          <a:p>
            <a:pPr lvl="1"/>
            <a:r>
              <a:rPr lang="en-US" dirty="0"/>
              <a:t>Instead: </a:t>
            </a:r>
            <a:r>
              <a:rPr lang="en-US" i="1" dirty="0"/>
              <a:t>prove</a:t>
            </a:r>
            <a:r>
              <a:rPr lang="en-US" dirty="0"/>
              <a:t> that this is </a:t>
            </a:r>
            <a:r>
              <a:rPr lang="en-US" i="1" dirty="0"/>
              <a:t>impossible</a:t>
            </a:r>
          </a:p>
          <a:p>
            <a:pPr lvl="2"/>
            <a:r>
              <a:rPr lang="en-US" i="1" dirty="0"/>
              <a:t>Assuming </a:t>
            </a:r>
            <a:r>
              <a:rPr lang="en-US" dirty="0"/>
              <a:t>our comparison </a:t>
            </a:r>
            <a:r>
              <a:rPr lang="en-US" i="1" dirty="0"/>
              <a:t>model</a:t>
            </a:r>
            <a:r>
              <a:rPr lang="en-US" dirty="0"/>
              <a:t>: The only operation an algorithm can perform on data items is a 2-element comparison</a:t>
            </a:r>
          </a:p>
        </p:txBody>
      </p:sp>
      <p:sp>
        <p:nvSpPr>
          <p:cNvPr id="4" name="Date Placeholder 3"/>
          <p:cNvSpPr>
            <a:spLocks noGrp="1"/>
          </p:cNvSpPr>
          <p:nvPr>
            <p:ph type="dt" sz="half" idx="10"/>
          </p:nvPr>
        </p:nvSpPr>
        <p:spPr/>
        <p:txBody>
          <a:bodyPr/>
          <a:lstStyle/>
          <a:p>
            <a:fld id="{BC2B6113-3D7F-422D-BAE5-2FA802EF70E0}"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60</a:t>
            </a:fld>
            <a:endParaRPr lang="en-US" dirty="0"/>
          </a:p>
        </p:txBody>
      </p:sp>
    </p:spTree>
    <p:extLst>
      <p:ext uri="{BB962C8B-B14F-4D97-AF65-F5344CB8AC3E}">
        <p14:creationId xmlns:p14="http://schemas.microsoft.com/office/powerpoint/2010/main" val="7510335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lstStyle/>
          <a:p>
            <a:r>
              <a:rPr lang="en-US" dirty="0"/>
              <a:t>Assume we have </a:t>
            </a:r>
            <a:r>
              <a:rPr lang="en-US" i="1" dirty="0"/>
              <a:t>n</a:t>
            </a:r>
            <a:r>
              <a:rPr lang="en-US" dirty="0"/>
              <a:t> elements to sort </a:t>
            </a:r>
          </a:p>
          <a:p>
            <a:pPr lvl="1"/>
            <a:r>
              <a:rPr lang="en-US" dirty="0"/>
              <a:t>And for simplicity, none are equal (no duplicates)</a:t>
            </a:r>
          </a:p>
          <a:p>
            <a:pPr lvl="1"/>
            <a:endParaRPr lang="en-US" dirty="0"/>
          </a:p>
          <a:p>
            <a:r>
              <a:rPr lang="en-US" dirty="0"/>
              <a:t>How many permutations (possible orderings) of the elements?</a:t>
            </a:r>
          </a:p>
          <a:p>
            <a:endParaRPr lang="en-US" dirty="0"/>
          </a:p>
          <a:p>
            <a:r>
              <a:rPr lang="en-US" dirty="0"/>
              <a:t>Example, </a:t>
            </a:r>
            <a:r>
              <a:rPr lang="en-US" i="1" dirty="0"/>
              <a:t>n</a:t>
            </a:r>
            <a:r>
              <a:rPr lang="en-US" dirty="0"/>
              <a:t>=3</a:t>
            </a:r>
          </a:p>
          <a:p>
            <a:pPr>
              <a:buNone/>
            </a:pPr>
            <a:r>
              <a:rPr lang="en-US" dirty="0"/>
              <a:t>		a[0]&lt;a[1]&lt;a[2]	a[0]&lt;a[2]&lt;a[1]	a[1]&lt;a[0]&lt;a[2]</a:t>
            </a:r>
          </a:p>
          <a:p>
            <a:pPr>
              <a:buNone/>
            </a:pPr>
            <a:r>
              <a:rPr lang="en-US" dirty="0"/>
              <a:t>     	a[1]&lt;a[2]&lt;a[0]	a[2]&lt;a[0]&lt;a[1]	a[2]&lt;a[1]&lt;a[0]</a:t>
            </a:r>
          </a:p>
          <a:p>
            <a:endParaRPr lang="en-US" dirty="0"/>
          </a:p>
          <a:p>
            <a:r>
              <a:rPr lang="en-US" dirty="0"/>
              <a:t>In general, </a:t>
            </a:r>
            <a:r>
              <a:rPr lang="en-US" i="1" dirty="0"/>
              <a:t>n</a:t>
            </a:r>
            <a:r>
              <a:rPr lang="en-US" dirty="0"/>
              <a:t> choices for least element, then </a:t>
            </a:r>
            <a:r>
              <a:rPr lang="en-US" i="1" dirty="0"/>
              <a:t>n</a:t>
            </a:r>
            <a:r>
              <a:rPr lang="en-US" dirty="0"/>
              <a:t>-1 for next, then  </a:t>
            </a:r>
            <a:r>
              <a:rPr lang="en-US" i="1" dirty="0"/>
              <a:t>n</a:t>
            </a:r>
            <a:r>
              <a:rPr lang="en-US" dirty="0"/>
              <a:t>-2 for next, …</a:t>
            </a:r>
          </a:p>
          <a:p>
            <a:pPr lvl="1"/>
            <a:r>
              <a:rPr lang="en-US" i="1" dirty="0"/>
              <a:t>n</a:t>
            </a:r>
            <a:r>
              <a:rPr lang="en-US" dirty="0"/>
              <a:t>(</a:t>
            </a:r>
            <a:r>
              <a:rPr lang="en-US" i="1" dirty="0"/>
              <a:t>n</a:t>
            </a:r>
            <a:r>
              <a:rPr lang="en-US" dirty="0"/>
              <a:t>-1)(</a:t>
            </a:r>
            <a:r>
              <a:rPr lang="en-US" i="1" dirty="0"/>
              <a:t>n</a:t>
            </a:r>
            <a:r>
              <a:rPr lang="en-US" dirty="0"/>
              <a:t>-2)…(2)(1) = </a:t>
            </a:r>
            <a:r>
              <a:rPr lang="en-US" i="1" dirty="0"/>
              <a:t>n</a:t>
            </a:r>
            <a:r>
              <a:rPr lang="en-US" dirty="0"/>
              <a:t>! possible orderings</a:t>
            </a:r>
          </a:p>
          <a:p>
            <a:pPr>
              <a:buNone/>
            </a:pPr>
            <a:endParaRPr lang="en-US" dirty="0"/>
          </a:p>
        </p:txBody>
      </p:sp>
      <p:sp>
        <p:nvSpPr>
          <p:cNvPr id="4" name="Date Placeholder 3"/>
          <p:cNvSpPr>
            <a:spLocks noGrp="1"/>
          </p:cNvSpPr>
          <p:nvPr>
            <p:ph type="dt" sz="half" idx="10"/>
          </p:nvPr>
        </p:nvSpPr>
        <p:spPr/>
        <p:txBody>
          <a:bodyPr/>
          <a:lstStyle/>
          <a:p>
            <a:fld id="{2B5BFB64-7610-47AB-9CD8-6A26986115C3}"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61</a:t>
            </a:fld>
            <a:endParaRPr lang="en-US"/>
          </a:p>
        </p:txBody>
      </p:sp>
    </p:spTree>
    <p:extLst>
      <p:ext uri="{BB962C8B-B14F-4D97-AF65-F5344CB8AC3E}">
        <p14:creationId xmlns:p14="http://schemas.microsoft.com/office/powerpoint/2010/main" val="261777075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every comparison sort</a:t>
            </a:r>
          </a:p>
        </p:txBody>
      </p:sp>
      <p:sp>
        <p:nvSpPr>
          <p:cNvPr id="3" name="Content Placeholder 2"/>
          <p:cNvSpPr>
            <a:spLocks noGrp="1"/>
          </p:cNvSpPr>
          <p:nvPr>
            <p:ph idx="1"/>
          </p:nvPr>
        </p:nvSpPr>
        <p:spPr/>
        <p:txBody>
          <a:bodyPr/>
          <a:lstStyle/>
          <a:p>
            <a:r>
              <a:rPr lang="en-US" dirty="0"/>
              <a:t>So every sorting algorithm has to “find” the right answer among the n! possible answers</a:t>
            </a:r>
          </a:p>
          <a:p>
            <a:endParaRPr lang="en-US" dirty="0"/>
          </a:p>
          <a:p>
            <a:r>
              <a:rPr lang="en-US" dirty="0"/>
              <a:t>Starts “knowing nothing” and gains information with each comparison</a:t>
            </a:r>
          </a:p>
          <a:p>
            <a:pPr lvl="1"/>
            <a:r>
              <a:rPr lang="en-US" dirty="0"/>
              <a:t>Intuition: At best, each comparison can eliminate half of the remaining possibilities</a:t>
            </a:r>
          </a:p>
          <a:p>
            <a:pPr lvl="1"/>
            <a:endParaRPr lang="en-US" dirty="0"/>
          </a:p>
          <a:p>
            <a:r>
              <a:rPr lang="en-US" dirty="0"/>
              <a:t>Can represent this process as a decision tree</a:t>
            </a:r>
          </a:p>
          <a:p>
            <a:pPr lvl="1"/>
            <a:r>
              <a:rPr lang="en-US" dirty="0"/>
              <a:t>Nodes are “remaining possibilities”</a:t>
            </a:r>
          </a:p>
          <a:p>
            <a:pPr lvl="1"/>
            <a:r>
              <a:rPr lang="en-US" dirty="0"/>
              <a:t>Edges are “answers from a comparison”</a:t>
            </a:r>
          </a:p>
          <a:p>
            <a:pPr lvl="1"/>
            <a:r>
              <a:rPr lang="en-US" dirty="0"/>
              <a:t>This is not a data structure, it’s what our proof uses to represent “the most any algorithm could know”</a:t>
            </a:r>
          </a:p>
        </p:txBody>
      </p:sp>
      <p:sp>
        <p:nvSpPr>
          <p:cNvPr id="4" name="Date Placeholder 3"/>
          <p:cNvSpPr>
            <a:spLocks noGrp="1"/>
          </p:cNvSpPr>
          <p:nvPr>
            <p:ph type="dt" sz="half" idx="10"/>
          </p:nvPr>
        </p:nvSpPr>
        <p:spPr/>
        <p:txBody>
          <a:bodyPr/>
          <a:lstStyle/>
          <a:p>
            <a:fld id="{8305CEF0-26B3-41B6-B5F2-44CAB80AFE8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62</a:t>
            </a:fld>
            <a:endParaRPr lang="en-US"/>
          </a:p>
        </p:txBody>
      </p:sp>
    </p:spTree>
    <p:extLst>
      <p:ext uri="{BB962C8B-B14F-4D97-AF65-F5344CB8AC3E}">
        <p14:creationId xmlns:p14="http://schemas.microsoft.com/office/powerpoint/2010/main" val="203428151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for n=3</a:t>
            </a:r>
          </a:p>
        </p:txBody>
      </p:sp>
      <p:sp>
        <p:nvSpPr>
          <p:cNvPr id="4" name="Date Placeholder 3"/>
          <p:cNvSpPr>
            <a:spLocks noGrp="1"/>
          </p:cNvSpPr>
          <p:nvPr>
            <p:ph type="dt" sz="half" idx="10"/>
          </p:nvPr>
        </p:nvSpPr>
        <p:spPr/>
        <p:txBody>
          <a:bodyPr/>
          <a:lstStyle/>
          <a:p>
            <a:fld id="{AE6C9A4F-74F2-4A18-A5F2-13518C1D9CF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63</a:t>
            </a:fld>
            <a:endParaRPr lang="en-US"/>
          </a:p>
        </p:txBody>
      </p:sp>
      <p:sp>
        <p:nvSpPr>
          <p:cNvPr id="7"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 b &lt; c &lt; a,</a:t>
            </a:r>
          </a:p>
          <a:p>
            <a:pPr algn="ctr"/>
            <a:r>
              <a:rPr lang="en-US" sz="2000">
                <a:latin typeface="Times New Roman" pitchFamily="18" charset="0"/>
              </a:rPr>
              <a:t>a &lt; c &lt; b, c &lt; a &lt; b,</a:t>
            </a:r>
          </a:p>
          <a:p>
            <a:pPr algn="ctr"/>
            <a:r>
              <a:rPr lang="en-US" sz="2000">
                <a:latin typeface="Times New Roman" pitchFamily="18" charset="0"/>
              </a:rPr>
              <a:t>b &lt; a &lt; c, c &lt; b &lt; a </a:t>
            </a:r>
          </a:p>
        </p:txBody>
      </p:sp>
      <p:sp>
        <p:nvSpPr>
          <p:cNvPr id="8" name="Text Box 4"/>
          <p:cNvSpPr txBox="1">
            <a:spLocks noChangeArrowheads="1"/>
          </p:cNvSpPr>
          <p:nvPr>
            <p:custDataLst>
              <p:tags r:id="rId2"/>
            </p:custDataLst>
          </p:nvPr>
        </p:nvSpPr>
        <p:spPr bwMode="auto">
          <a:xfrm>
            <a:off x="1695443" y="2555815"/>
            <a:ext cx="1117615" cy="1323439"/>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a:p>
            <a:pPr algn="ctr"/>
            <a:r>
              <a:rPr lang="en-US" sz="2000">
                <a:latin typeface="Times New Roman" pitchFamily="18" charset="0"/>
              </a:rPr>
              <a:t>c &lt; a &lt; b</a:t>
            </a:r>
          </a:p>
          <a:p>
            <a:pPr algn="ctr"/>
            <a:endParaRPr lang="en-US" sz="2000">
              <a:latin typeface="Times New Roman" pitchFamily="18" charset="0"/>
            </a:endParaRPr>
          </a:p>
        </p:txBody>
      </p:sp>
      <p:sp>
        <p:nvSpPr>
          <p:cNvPr id="9"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10"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p:txBody>
      </p:sp>
      <p:sp>
        <p:nvSpPr>
          <p:cNvPr id="11"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a &lt; b</a:t>
            </a:r>
          </a:p>
        </p:txBody>
      </p:sp>
      <p:sp>
        <p:nvSpPr>
          <p:cNvPr id="12"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13"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c &lt; b</a:t>
            </a:r>
          </a:p>
        </p:txBody>
      </p:sp>
      <p:sp>
        <p:nvSpPr>
          <p:cNvPr id="14"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15"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16"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17"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18"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19"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20"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21"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22"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23"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24"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25"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26"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27"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28"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29"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30"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31"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32"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33"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34"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35"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36"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37"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38"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39" name="Text Box 34"/>
          <p:cNvSpPr txBox="1">
            <a:spLocks noChangeArrowheads="1"/>
          </p:cNvSpPr>
          <p:nvPr>
            <p:custDataLst>
              <p:tags r:id="rId33"/>
            </p:custDataLst>
          </p:nvPr>
        </p:nvSpPr>
        <p:spPr bwMode="auto">
          <a:xfrm>
            <a:off x="1752600" y="5867400"/>
            <a:ext cx="5976316" cy="400110"/>
          </a:xfrm>
          <a:prstGeom prst="rect">
            <a:avLst/>
          </a:prstGeom>
          <a:noFill/>
          <a:ln w="12700">
            <a:noFill/>
            <a:miter lim="800000"/>
            <a:headEnd/>
            <a:tailEnd/>
          </a:ln>
        </p:spPr>
        <p:txBody>
          <a:bodyPr wrap="none">
            <a:spAutoFit/>
          </a:bodyPr>
          <a:lstStyle/>
          <a:p>
            <a:r>
              <a:rPr lang="en-US" sz="2000" dirty="0"/>
              <a:t>The leaves contain all the possible orderings of a, b, c</a:t>
            </a:r>
          </a:p>
        </p:txBody>
      </p:sp>
    </p:spTree>
    <p:extLst>
      <p:ext uri="{BB962C8B-B14F-4D97-AF65-F5344CB8AC3E}">
        <p14:creationId xmlns:p14="http://schemas.microsoft.com/office/powerpoint/2010/main" val="26166926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decision tree tells us</a:t>
            </a:r>
          </a:p>
        </p:txBody>
      </p:sp>
      <p:sp>
        <p:nvSpPr>
          <p:cNvPr id="3" name="Content Placeholder 2"/>
          <p:cNvSpPr>
            <a:spLocks noGrp="1"/>
          </p:cNvSpPr>
          <p:nvPr>
            <p:ph idx="1"/>
          </p:nvPr>
        </p:nvSpPr>
        <p:spPr>
          <a:xfrm>
            <a:off x="685800" y="1600200"/>
            <a:ext cx="7924800" cy="4495800"/>
          </a:xfrm>
        </p:spPr>
        <p:txBody>
          <a:bodyPr/>
          <a:lstStyle/>
          <a:p>
            <a:r>
              <a:rPr lang="en-US" dirty="0"/>
              <a:t>A binary tree because each comparison has 2 outcomes</a:t>
            </a:r>
          </a:p>
          <a:p>
            <a:pPr lvl="1"/>
            <a:r>
              <a:rPr lang="en-US" dirty="0"/>
              <a:t>No duplicate elements</a:t>
            </a:r>
          </a:p>
          <a:p>
            <a:pPr lvl="1"/>
            <a:r>
              <a:rPr lang="en-US" dirty="0"/>
              <a:t>Assume algorithm not so dumb as to ask redundant questions</a:t>
            </a:r>
          </a:p>
          <a:p>
            <a:pPr lvl="1"/>
            <a:endParaRPr lang="en-US" dirty="0"/>
          </a:p>
          <a:p>
            <a:r>
              <a:rPr lang="en-US" dirty="0"/>
              <a:t>Because any data is possible, any algorithm needs to ask enough questions to produce all n! answers</a:t>
            </a:r>
          </a:p>
          <a:p>
            <a:pPr lvl="1"/>
            <a:r>
              <a:rPr lang="en-US" dirty="0"/>
              <a:t>Each answer is a leaf (no more questions to ask)</a:t>
            </a:r>
          </a:p>
          <a:p>
            <a:pPr lvl="1"/>
            <a:r>
              <a:rPr lang="en-US" dirty="0"/>
              <a:t>So the tree must be big enough to have n! leaves</a:t>
            </a:r>
          </a:p>
          <a:p>
            <a:pPr lvl="1"/>
            <a:r>
              <a:rPr lang="en-US" dirty="0"/>
              <a:t>Running any algorithm on any input will at best correspond to one root-to-leaf path in the decision tree</a:t>
            </a:r>
          </a:p>
          <a:p>
            <a:pPr lvl="1"/>
            <a:r>
              <a:rPr lang="en-US" dirty="0"/>
              <a:t>So no algorithm can have worst-case running time better than the height of the decision tree</a:t>
            </a:r>
          </a:p>
        </p:txBody>
      </p:sp>
      <p:sp>
        <p:nvSpPr>
          <p:cNvPr id="4" name="Date Placeholder 3"/>
          <p:cNvSpPr>
            <a:spLocks noGrp="1"/>
          </p:cNvSpPr>
          <p:nvPr>
            <p:ph type="dt" sz="half" idx="10"/>
          </p:nvPr>
        </p:nvSpPr>
        <p:spPr/>
        <p:txBody>
          <a:bodyPr/>
          <a:lstStyle/>
          <a:p>
            <a:fld id="{8D38F5B5-1D6D-47C5-A775-7FE3F9C3D59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64</a:t>
            </a:fld>
            <a:endParaRPr lang="en-US"/>
          </a:p>
        </p:txBody>
      </p:sp>
    </p:spTree>
    <p:extLst>
      <p:ext uri="{BB962C8B-B14F-4D97-AF65-F5344CB8AC3E}">
        <p14:creationId xmlns:p14="http://schemas.microsoft.com/office/powerpoint/2010/main" val="296336367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1842EFFE-920B-461C-8531-42FA02EE46A4}"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65</a:t>
            </a:fld>
            <a:endParaRPr lang="en-US"/>
          </a:p>
        </p:txBody>
      </p:sp>
      <p:sp>
        <p:nvSpPr>
          <p:cNvPr id="42"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 b &lt; c &lt; a,</a:t>
            </a:r>
          </a:p>
          <a:p>
            <a:pPr algn="ctr"/>
            <a:r>
              <a:rPr lang="en-US" sz="2000" dirty="0">
                <a:latin typeface="Times New Roman" pitchFamily="18" charset="0"/>
              </a:rPr>
              <a:t>a &lt; c &lt; b, c &lt; a &lt; b,</a:t>
            </a:r>
          </a:p>
          <a:p>
            <a:pPr algn="ctr"/>
            <a:r>
              <a:rPr lang="en-US" sz="2000" dirty="0">
                <a:latin typeface="Times New Roman" pitchFamily="18" charset="0"/>
              </a:rPr>
              <a:t>b &lt; a &lt; c, c &lt; b &lt; a </a:t>
            </a:r>
          </a:p>
        </p:txBody>
      </p:sp>
      <p:sp>
        <p:nvSpPr>
          <p:cNvPr id="43" name="Text Box 4"/>
          <p:cNvSpPr txBox="1">
            <a:spLocks noChangeArrowheads="1"/>
          </p:cNvSpPr>
          <p:nvPr>
            <p:custDataLst>
              <p:tags r:id="rId2"/>
            </p:custDataLst>
          </p:nvPr>
        </p:nvSpPr>
        <p:spPr bwMode="auto">
          <a:xfrm>
            <a:off x="1695443" y="2555815"/>
            <a:ext cx="1117615" cy="1015663"/>
          </a:xfrm>
          <a:prstGeom prst="rect">
            <a:avLst/>
          </a:prstGeom>
          <a:solidFill>
            <a:schemeClr val="bg1"/>
          </a:solidFill>
          <a:ln w="34925">
            <a:solidFill>
              <a:srgbClr val="FF0000"/>
            </a:solidFill>
            <a:miter lim="800000"/>
            <a:headEnd/>
            <a:tailEnd/>
          </a:ln>
        </p:spPr>
        <p:txBody>
          <a:bodyPr wrap="squar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a:p>
            <a:pPr algn="ctr"/>
            <a:r>
              <a:rPr lang="en-US" sz="2000" dirty="0">
                <a:latin typeface="Times New Roman" pitchFamily="18" charset="0"/>
              </a:rPr>
              <a:t>c &lt; a &lt; b</a:t>
            </a:r>
          </a:p>
        </p:txBody>
      </p:sp>
      <p:sp>
        <p:nvSpPr>
          <p:cNvPr id="44"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45"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p:txBody>
      </p:sp>
      <p:sp>
        <p:nvSpPr>
          <p:cNvPr id="46"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dirty="0">
                <a:latin typeface="Times New Roman" pitchFamily="18" charset="0"/>
              </a:rPr>
              <a:t>c &lt; a &lt; b</a:t>
            </a:r>
          </a:p>
        </p:txBody>
      </p:sp>
      <p:sp>
        <p:nvSpPr>
          <p:cNvPr id="47"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48"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34925">
            <a:solidFill>
              <a:srgbClr val="FF0000"/>
            </a:solidFill>
            <a:miter lim="800000"/>
            <a:headEnd/>
            <a:tailEnd/>
          </a:ln>
        </p:spPr>
        <p:txBody>
          <a:bodyPr wrap="none">
            <a:spAutoFit/>
          </a:bodyPr>
          <a:lstStyle/>
          <a:p>
            <a:pPr algn="ctr"/>
            <a:r>
              <a:rPr lang="en-US" sz="2000" dirty="0">
                <a:latin typeface="Times New Roman" pitchFamily="18" charset="0"/>
              </a:rPr>
              <a:t>a &lt; c &lt; b</a:t>
            </a:r>
          </a:p>
        </p:txBody>
      </p:sp>
      <p:sp>
        <p:nvSpPr>
          <p:cNvPr id="49"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50"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51"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52"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53"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54"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55"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56"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57"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58"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59"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60"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61"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62"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63"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64"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65"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66"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67"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68"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69"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70"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71"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72"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73"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74" name="Text Box 34"/>
          <p:cNvSpPr txBox="1">
            <a:spLocks noChangeArrowheads="1"/>
          </p:cNvSpPr>
          <p:nvPr/>
        </p:nvSpPr>
        <p:spPr bwMode="auto">
          <a:xfrm>
            <a:off x="6781800" y="9144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possible orders</a:t>
            </a:r>
          </a:p>
        </p:txBody>
      </p:sp>
      <p:cxnSp>
        <p:nvCxnSpPr>
          <p:cNvPr id="75" name="AutoShape 35"/>
          <p:cNvCxnSpPr>
            <a:cxnSpLocks noChangeShapeType="1"/>
            <a:stCxn id="74" idx="1"/>
          </p:cNvCxnSpPr>
          <p:nvPr/>
        </p:nvCxnSpPr>
        <p:spPr bwMode="auto">
          <a:xfrm rot="10800000" flipV="1">
            <a:off x="5943600" y="1114455"/>
            <a:ext cx="838200" cy="638144"/>
          </a:xfrm>
          <a:prstGeom prst="curvedConnector3">
            <a:avLst>
              <a:gd name="adj1" fmla="val 50000"/>
            </a:avLst>
          </a:prstGeom>
          <a:noFill/>
          <a:ln w="9525">
            <a:solidFill>
              <a:schemeClr val="tx1"/>
            </a:solidFill>
            <a:round/>
            <a:headEnd/>
            <a:tailEnd type="triangle" w="med" len="med"/>
          </a:ln>
        </p:spPr>
      </p:cxnSp>
      <p:sp>
        <p:nvSpPr>
          <p:cNvPr id="77" name="Text Box 34"/>
          <p:cNvSpPr txBox="1">
            <a:spLocks noChangeArrowheads="1"/>
          </p:cNvSpPr>
          <p:nvPr/>
        </p:nvSpPr>
        <p:spPr bwMode="auto">
          <a:xfrm>
            <a:off x="3353856" y="57150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actual order</a:t>
            </a:r>
          </a:p>
        </p:txBody>
      </p:sp>
      <p:cxnSp>
        <p:nvCxnSpPr>
          <p:cNvPr id="78" name="AutoShape 35"/>
          <p:cNvCxnSpPr>
            <a:cxnSpLocks noChangeShapeType="1"/>
            <a:endCxn id="48" idx="3"/>
          </p:cNvCxnSpPr>
          <p:nvPr/>
        </p:nvCxnSpPr>
        <p:spPr bwMode="auto">
          <a:xfrm rot="16200000" flipV="1">
            <a:off x="2916226" y="5430826"/>
            <a:ext cx="611218" cy="414330"/>
          </a:xfrm>
          <a:prstGeom prst="curvedConnector2">
            <a:avLst/>
          </a:prstGeom>
          <a:noFill/>
          <a:ln w="9525">
            <a:solidFill>
              <a:schemeClr val="tx1"/>
            </a:solidFill>
            <a:round/>
            <a:headEnd/>
            <a:tailEnd type="triangle" w="med" len="med"/>
          </a:ln>
        </p:spPr>
      </p:cxnSp>
    </p:spTree>
    <p:extLst>
      <p:ext uri="{BB962C8B-B14F-4D97-AF65-F5344CB8AC3E}">
        <p14:creationId xmlns:p14="http://schemas.microsoft.com/office/powerpoint/2010/main" val="243466279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a:t>
            </a:r>
          </a:p>
        </p:txBody>
      </p:sp>
      <p:sp>
        <p:nvSpPr>
          <p:cNvPr id="3" name="Content Placeholder 2"/>
          <p:cNvSpPr>
            <a:spLocks noGrp="1"/>
          </p:cNvSpPr>
          <p:nvPr>
            <p:ph idx="1"/>
          </p:nvPr>
        </p:nvSpPr>
        <p:spPr/>
        <p:txBody>
          <a:bodyPr/>
          <a:lstStyle/>
          <a:p>
            <a:r>
              <a:rPr lang="en-US" dirty="0"/>
              <a:t>Proven: No comparison sort can have worst-case running time better than the height of a binary tree with </a:t>
            </a:r>
            <a:r>
              <a:rPr lang="en-US" i="1" dirty="0"/>
              <a:t>n</a:t>
            </a:r>
            <a:r>
              <a:rPr lang="en-US" dirty="0"/>
              <a:t>! leaves</a:t>
            </a:r>
          </a:p>
          <a:p>
            <a:pPr lvl="1"/>
            <a:r>
              <a:rPr lang="en-US" dirty="0"/>
              <a:t>Turns out average-case is same asymptotically</a:t>
            </a:r>
          </a:p>
          <a:p>
            <a:pPr lvl="1"/>
            <a:endParaRPr lang="en-US" dirty="0"/>
          </a:p>
          <a:p>
            <a:r>
              <a:rPr lang="en-US" dirty="0"/>
              <a:t>Now: a binary tree with n! leaves has height </a:t>
            </a:r>
            <a:r>
              <a:rPr lang="en-US" b="1" dirty="0">
                <a:sym typeface="Symbol" pitchFamily="18" charset="2"/>
              </a:rPr>
              <a:t></a:t>
            </a:r>
            <a:r>
              <a:rPr lang="en-US" dirty="0">
                <a:sym typeface="Symbol" pitchFamily="18" charset="2"/>
              </a:rPr>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Factorial function grows very quickly</a:t>
            </a:r>
          </a:p>
          <a:p>
            <a:endParaRPr lang="en-US" dirty="0"/>
          </a:p>
          <a:p>
            <a:r>
              <a:rPr lang="en-US" dirty="0"/>
              <a:t>Conclusion: </a:t>
            </a:r>
            <a:r>
              <a:rPr lang="en-US" dirty="0">
                <a:solidFill>
                  <a:schemeClr val="accent2"/>
                </a:solidFill>
              </a:rPr>
              <a:t>(Comparison) Sorting is </a:t>
            </a:r>
            <a:r>
              <a:rPr lang="en-US" b="1" dirty="0">
                <a:solidFill>
                  <a:schemeClr val="accent2"/>
                </a:solidFill>
                <a:sym typeface="Symbol" pitchFamily="18" charset="2"/>
              </a:rPr>
              <a:t></a:t>
            </a:r>
            <a:r>
              <a:rPr lang="en-US" dirty="0">
                <a:solidFill>
                  <a:schemeClr val="accent2"/>
                </a:solidFill>
                <a:sym typeface="Symbol" pitchFamily="18" charset="2"/>
              </a:rPr>
              <a:t> (</a:t>
            </a:r>
            <a:r>
              <a:rPr lang="en-US" i="1" dirty="0">
                <a:solidFill>
                  <a:schemeClr val="accent2"/>
                </a:solidFill>
              </a:rPr>
              <a:t>n</a:t>
            </a:r>
            <a:r>
              <a:rPr lang="en-US" dirty="0">
                <a:solidFill>
                  <a:schemeClr val="accent2"/>
                </a:solidFill>
              </a:rPr>
              <a:t> </a:t>
            </a:r>
            <a:r>
              <a:rPr lang="en-US" b="1" dirty="0">
                <a:solidFill>
                  <a:schemeClr val="accent2"/>
                </a:solidFill>
                <a:latin typeface="Courier New" pitchFamily="49" charset="0"/>
                <a:cs typeface="Courier New" pitchFamily="49" charset="0"/>
              </a:rPr>
              <a:t>log</a:t>
            </a:r>
            <a:r>
              <a:rPr lang="en-US" dirty="0">
                <a:solidFill>
                  <a:schemeClr val="accent2"/>
                </a:solidFill>
              </a:rPr>
              <a:t> </a:t>
            </a:r>
            <a:r>
              <a:rPr lang="en-US" i="1" dirty="0">
                <a:solidFill>
                  <a:schemeClr val="accent2"/>
                </a:solidFill>
              </a:rPr>
              <a:t>n</a:t>
            </a:r>
            <a:r>
              <a:rPr lang="en-US" dirty="0">
                <a:solidFill>
                  <a:schemeClr val="accent2"/>
                </a:solidFill>
              </a:rPr>
              <a:t>)</a:t>
            </a:r>
          </a:p>
          <a:p>
            <a:pPr lvl="1"/>
            <a:r>
              <a:rPr lang="en-US" dirty="0"/>
              <a:t>This is an amazing computer-science result: proves all the clever programming in the world can’t sort in linear time</a:t>
            </a:r>
          </a:p>
        </p:txBody>
      </p:sp>
      <p:sp>
        <p:nvSpPr>
          <p:cNvPr id="4" name="Date Placeholder 3"/>
          <p:cNvSpPr>
            <a:spLocks noGrp="1"/>
          </p:cNvSpPr>
          <p:nvPr>
            <p:ph type="dt" sz="half" idx="10"/>
          </p:nvPr>
        </p:nvSpPr>
        <p:spPr/>
        <p:txBody>
          <a:bodyPr/>
          <a:lstStyle/>
          <a:p>
            <a:fld id="{FD18BA5D-4A78-4AA4-9162-31A685F0B0C0}"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66</a:t>
            </a:fld>
            <a:endParaRPr lang="en-US"/>
          </a:p>
        </p:txBody>
      </p:sp>
    </p:spTree>
    <p:extLst>
      <p:ext uri="{BB962C8B-B14F-4D97-AF65-F5344CB8AC3E}">
        <p14:creationId xmlns:p14="http://schemas.microsoft.com/office/powerpoint/2010/main" val="5620225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 on height</a:t>
            </a:r>
          </a:p>
        </p:txBody>
      </p:sp>
      <p:sp>
        <p:nvSpPr>
          <p:cNvPr id="3" name="Content Placeholder 2"/>
          <p:cNvSpPr>
            <a:spLocks noGrp="1"/>
          </p:cNvSpPr>
          <p:nvPr>
            <p:ph idx="1"/>
          </p:nvPr>
        </p:nvSpPr>
        <p:spPr>
          <a:xfrm>
            <a:off x="685800" y="1905000"/>
            <a:ext cx="8153400" cy="4495800"/>
          </a:xfrm>
        </p:spPr>
        <p:txBody>
          <a:bodyPr/>
          <a:lstStyle/>
          <a:p>
            <a:r>
              <a:rPr lang="en-US" dirty="0"/>
              <a:t>The height of a binary tree with </a:t>
            </a:r>
            <a:r>
              <a:rPr lang="en-US" i="1" dirty="0"/>
              <a:t>L</a:t>
            </a:r>
            <a:r>
              <a:rPr lang="en-US" dirty="0"/>
              <a:t> leaves is at least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L</a:t>
            </a:r>
          </a:p>
          <a:p>
            <a:r>
              <a:rPr lang="en-US" dirty="0"/>
              <a:t>So the height of our decision tree, </a:t>
            </a:r>
            <a:r>
              <a:rPr lang="en-US" i="1" dirty="0"/>
              <a:t>h:</a:t>
            </a:r>
          </a:p>
          <a:p>
            <a:pPr>
              <a:buNone/>
            </a:pPr>
            <a:r>
              <a:rPr lang="en-US" i="1" dirty="0"/>
              <a:t>   h</a:t>
            </a: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n</a:t>
            </a:r>
            <a:r>
              <a:rPr lang="en-US" dirty="0"/>
              <a:t>!)                                                  property of binary trees</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(n*(n-1)*(n-2)…(2)(1))	        definition of factorial</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1	        property of logarithms</a:t>
            </a:r>
          </a:p>
          <a:p>
            <a:pPr>
              <a:buNone/>
            </a:pP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     drop smaller terms (</a:t>
            </a:r>
            <a:r>
              <a:rPr lang="en-US" dirty="0">
                <a:sym typeface="Symbol"/>
              </a:rPr>
              <a:t>0)</a:t>
            </a:r>
          </a:p>
          <a:p>
            <a:pPr>
              <a:buNone/>
            </a:pPr>
            <a:r>
              <a:rPr lang="en-US" dirty="0">
                <a:sym typeface="Symbol"/>
              </a:rPr>
              <a:t>        (n/2)</a:t>
            </a:r>
            <a:r>
              <a:rPr lang="en-US" b="1" dirty="0">
                <a:latin typeface="Courier New" pitchFamily="49" charset="0"/>
                <a:cs typeface="Courier New" pitchFamily="49" charset="0"/>
              </a:rPr>
              <a:t> log</a:t>
            </a:r>
            <a:r>
              <a:rPr lang="en-US" b="1" baseline="-25000" dirty="0">
                <a:latin typeface="Courier New" pitchFamily="49" charset="0"/>
                <a:cs typeface="Courier New" pitchFamily="49" charset="0"/>
              </a:rPr>
              <a:t>2</a:t>
            </a:r>
            <a:r>
              <a:rPr lang="en-US" i="1" dirty="0"/>
              <a:t> </a:t>
            </a:r>
            <a:r>
              <a:rPr lang="en-US" dirty="0"/>
              <a:t>(n/2)	         each of the n/2 terms left is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a:t>
            </a:r>
          </a:p>
          <a:p>
            <a:pPr>
              <a:buNone/>
            </a:pPr>
            <a:r>
              <a:rPr lang="en-US" dirty="0"/>
              <a:t>      = (n/2)(</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a:t>
            </a:r>
            <a:r>
              <a:rPr lang="en-US" b="1" dirty="0">
                <a:latin typeface="Courier New" pitchFamily="49" charset="0"/>
                <a:cs typeface="Courier New" pitchFamily="49" charset="0"/>
              </a:rPr>
              <a:t>-</a:t>
            </a:r>
            <a:r>
              <a:rPr lang="en-US" dirty="0"/>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2)		        property of logarithms</a:t>
            </a:r>
          </a:p>
          <a:p>
            <a:pPr>
              <a:buNone/>
            </a:pPr>
            <a:r>
              <a:rPr lang="en-US" dirty="0"/>
              <a:t>      = (1/2)n</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a:t>
            </a:r>
            <a:r>
              <a:rPr lang="en-US" b="1" dirty="0">
                <a:latin typeface="Courier New" pitchFamily="49" charset="0"/>
                <a:cs typeface="Courier New" pitchFamily="49" charset="0"/>
              </a:rPr>
              <a:t> – </a:t>
            </a:r>
            <a:r>
              <a:rPr lang="en-US" dirty="0">
                <a:latin typeface="+mj-lt"/>
                <a:cs typeface="Courier New" pitchFamily="49" charset="0"/>
              </a:rPr>
              <a:t>(1/2)n</a:t>
            </a:r>
            <a:r>
              <a:rPr lang="en-US" b="1" dirty="0">
                <a:latin typeface="Courier New" pitchFamily="49" charset="0"/>
                <a:cs typeface="Courier New" pitchFamily="49" charset="0"/>
              </a:rPr>
              <a:t> 		    </a:t>
            </a:r>
            <a:r>
              <a:rPr lang="en-US" dirty="0">
                <a:latin typeface="+mj-lt"/>
                <a:cs typeface="Courier New" pitchFamily="49" charset="0"/>
              </a:rPr>
              <a:t>arithmetic</a:t>
            </a:r>
          </a:p>
          <a:p>
            <a:pPr>
              <a:buNone/>
            </a:pPr>
            <a:r>
              <a:rPr lang="en-US" dirty="0">
                <a:latin typeface="+mj-lt"/>
                <a:cs typeface="Courier New" pitchFamily="49" charset="0"/>
              </a:rPr>
              <a:t>      “=“ </a:t>
            </a:r>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endParaRPr lang="en-US" dirty="0">
              <a:latin typeface="+mj-lt"/>
            </a:endParaRPr>
          </a:p>
        </p:txBody>
      </p:sp>
      <p:sp>
        <p:nvSpPr>
          <p:cNvPr id="4" name="Date Placeholder 3"/>
          <p:cNvSpPr>
            <a:spLocks noGrp="1"/>
          </p:cNvSpPr>
          <p:nvPr>
            <p:ph type="dt" sz="half" idx="10"/>
          </p:nvPr>
        </p:nvSpPr>
        <p:spPr/>
        <p:txBody>
          <a:bodyPr/>
          <a:lstStyle/>
          <a:p>
            <a:fld id="{F3A406BF-54CC-4463-97E1-3C26FFD954B6}"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67</a:t>
            </a:fld>
            <a:endParaRPr lang="en-US"/>
          </a:p>
        </p:txBody>
      </p:sp>
      <p:grpSp>
        <p:nvGrpSpPr>
          <p:cNvPr id="7" name="Group 51"/>
          <p:cNvGrpSpPr>
            <a:grpSpLocks/>
          </p:cNvGrpSpPr>
          <p:nvPr>
            <p:custDataLst>
              <p:tags r:id="rId1"/>
            </p:custDataLst>
          </p:nvPr>
        </p:nvGrpSpPr>
        <p:grpSpPr bwMode="auto">
          <a:xfrm>
            <a:off x="5867400" y="381000"/>
            <a:ext cx="2971800" cy="1295400"/>
            <a:chOff x="2880" y="2544"/>
            <a:chExt cx="2976" cy="1344"/>
          </a:xfrm>
        </p:grpSpPr>
        <p:sp>
          <p:nvSpPr>
            <p:cNvPr id="8" name="Oval 22"/>
            <p:cNvSpPr>
              <a:spLocks noChangeArrowheads="1"/>
            </p:cNvSpPr>
            <p:nvPr>
              <p:custDataLst>
                <p:tags r:id="rId2"/>
              </p:custDataLst>
            </p:nvPr>
          </p:nvSpPr>
          <p:spPr bwMode="auto">
            <a:xfrm>
              <a:off x="3456"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 name="Oval 23"/>
            <p:cNvSpPr>
              <a:spLocks noChangeArrowheads="1"/>
            </p:cNvSpPr>
            <p:nvPr>
              <p:custDataLst>
                <p:tags r:id="rId3"/>
              </p:custDataLst>
            </p:nvPr>
          </p:nvSpPr>
          <p:spPr bwMode="auto">
            <a:xfrm>
              <a:off x="3072"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0" name="Oval 24"/>
            <p:cNvSpPr>
              <a:spLocks noChangeArrowheads="1"/>
            </p:cNvSpPr>
            <p:nvPr>
              <p:custDataLst>
                <p:tags r:id="rId4"/>
              </p:custDataLst>
            </p:nvPr>
          </p:nvSpPr>
          <p:spPr bwMode="auto">
            <a:xfrm>
              <a:off x="3840"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1" name="Oval 25"/>
            <p:cNvSpPr>
              <a:spLocks noChangeArrowheads="1"/>
            </p:cNvSpPr>
            <p:nvPr>
              <p:custDataLst>
                <p:tags r:id="rId5"/>
              </p:custDataLst>
            </p:nvPr>
          </p:nvSpPr>
          <p:spPr bwMode="auto">
            <a:xfrm>
              <a:off x="288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2" name="Oval 26"/>
            <p:cNvSpPr>
              <a:spLocks noChangeArrowheads="1"/>
            </p:cNvSpPr>
            <p:nvPr>
              <p:custDataLst>
                <p:tags r:id="rId6"/>
              </p:custDataLst>
            </p:nvPr>
          </p:nvSpPr>
          <p:spPr bwMode="auto">
            <a:xfrm>
              <a:off x="3264"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3" name="AutoShape 27"/>
            <p:cNvCxnSpPr>
              <a:cxnSpLocks noChangeShapeType="1"/>
              <a:stCxn id="8" idx="3"/>
              <a:endCxn id="9" idx="0"/>
            </p:cNvCxnSpPr>
            <p:nvPr>
              <p:custDataLst>
                <p:tags r:id="rId7"/>
              </p:custDataLst>
            </p:nvPr>
          </p:nvCxnSpPr>
          <p:spPr bwMode="auto">
            <a:xfrm flipH="1">
              <a:off x="3216" y="3126"/>
              <a:ext cx="282" cy="90"/>
            </a:xfrm>
            <a:prstGeom prst="straightConnector1">
              <a:avLst/>
            </a:prstGeom>
            <a:noFill/>
            <a:ln w="9525">
              <a:solidFill>
                <a:schemeClr val="tx1"/>
              </a:solidFill>
              <a:round/>
              <a:headEnd/>
              <a:tailEnd/>
            </a:ln>
          </p:spPr>
        </p:cxnSp>
        <p:cxnSp>
          <p:nvCxnSpPr>
            <p:cNvPr id="14" name="AutoShape 28"/>
            <p:cNvCxnSpPr>
              <a:cxnSpLocks noChangeShapeType="1"/>
              <a:stCxn id="8" idx="5"/>
              <a:endCxn id="10" idx="0"/>
            </p:cNvCxnSpPr>
            <p:nvPr>
              <p:custDataLst>
                <p:tags r:id="rId8"/>
              </p:custDataLst>
            </p:nvPr>
          </p:nvCxnSpPr>
          <p:spPr bwMode="auto">
            <a:xfrm>
              <a:off x="3702" y="3126"/>
              <a:ext cx="282" cy="90"/>
            </a:xfrm>
            <a:prstGeom prst="straightConnector1">
              <a:avLst/>
            </a:prstGeom>
            <a:noFill/>
            <a:ln w="9525">
              <a:solidFill>
                <a:schemeClr val="tx1"/>
              </a:solidFill>
              <a:round/>
              <a:headEnd/>
              <a:tailEnd/>
            </a:ln>
          </p:spPr>
        </p:cxnSp>
        <p:cxnSp>
          <p:nvCxnSpPr>
            <p:cNvPr id="15" name="AutoShape 29"/>
            <p:cNvCxnSpPr>
              <a:cxnSpLocks noChangeShapeType="1"/>
              <a:stCxn id="9" idx="5"/>
              <a:endCxn id="12" idx="0"/>
            </p:cNvCxnSpPr>
            <p:nvPr>
              <p:custDataLst>
                <p:tags r:id="rId9"/>
              </p:custDataLst>
            </p:nvPr>
          </p:nvCxnSpPr>
          <p:spPr bwMode="auto">
            <a:xfrm>
              <a:off x="3318" y="3462"/>
              <a:ext cx="90" cy="138"/>
            </a:xfrm>
            <a:prstGeom prst="straightConnector1">
              <a:avLst/>
            </a:prstGeom>
            <a:noFill/>
            <a:ln w="9525">
              <a:solidFill>
                <a:schemeClr val="tx1"/>
              </a:solidFill>
              <a:round/>
              <a:headEnd/>
              <a:tailEnd/>
            </a:ln>
          </p:spPr>
        </p:cxnSp>
        <p:cxnSp>
          <p:nvCxnSpPr>
            <p:cNvPr id="16" name="AutoShape 30"/>
            <p:cNvCxnSpPr>
              <a:cxnSpLocks noChangeShapeType="1"/>
              <a:stCxn id="9" idx="3"/>
              <a:endCxn id="11" idx="0"/>
            </p:cNvCxnSpPr>
            <p:nvPr>
              <p:custDataLst>
                <p:tags r:id="rId10"/>
              </p:custDataLst>
            </p:nvPr>
          </p:nvCxnSpPr>
          <p:spPr bwMode="auto">
            <a:xfrm flipH="1">
              <a:off x="3024" y="3462"/>
              <a:ext cx="90" cy="138"/>
            </a:xfrm>
            <a:prstGeom prst="straightConnector1">
              <a:avLst/>
            </a:prstGeom>
            <a:noFill/>
            <a:ln w="9525">
              <a:solidFill>
                <a:schemeClr val="tx1"/>
              </a:solidFill>
              <a:round/>
              <a:headEnd/>
              <a:tailEnd/>
            </a:ln>
          </p:spPr>
        </p:cxnSp>
        <p:sp>
          <p:nvSpPr>
            <p:cNvPr id="17" name="Oval 31"/>
            <p:cNvSpPr>
              <a:spLocks noChangeArrowheads="1"/>
            </p:cNvSpPr>
            <p:nvPr>
              <p:custDataLst>
                <p:tags r:id="rId11"/>
              </p:custDataLst>
            </p:nvPr>
          </p:nvSpPr>
          <p:spPr bwMode="auto">
            <a:xfrm>
              <a:off x="364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8" name="Oval 32"/>
            <p:cNvSpPr>
              <a:spLocks noChangeArrowheads="1"/>
            </p:cNvSpPr>
            <p:nvPr>
              <p:custDataLst>
                <p:tags r:id="rId12"/>
              </p:custDataLst>
            </p:nvPr>
          </p:nvSpPr>
          <p:spPr bwMode="auto">
            <a:xfrm>
              <a:off x="4032"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9" name="AutoShape 33"/>
            <p:cNvCxnSpPr>
              <a:cxnSpLocks noChangeShapeType="1"/>
              <a:stCxn id="10" idx="5"/>
              <a:endCxn id="18" idx="0"/>
            </p:cNvCxnSpPr>
            <p:nvPr>
              <p:custDataLst>
                <p:tags r:id="rId13"/>
              </p:custDataLst>
            </p:nvPr>
          </p:nvCxnSpPr>
          <p:spPr bwMode="auto">
            <a:xfrm>
              <a:off x="4086" y="3462"/>
              <a:ext cx="90" cy="132"/>
            </a:xfrm>
            <a:prstGeom prst="straightConnector1">
              <a:avLst/>
            </a:prstGeom>
            <a:noFill/>
            <a:ln w="9525">
              <a:solidFill>
                <a:schemeClr val="tx1"/>
              </a:solidFill>
              <a:round/>
              <a:headEnd/>
              <a:tailEnd/>
            </a:ln>
          </p:spPr>
        </p:cxnSp>
        <p:cxnSp>
          <p:nvCxnSpPr>
            <p:cNvPr id="20" name="AutoShape 34"/>
            <p:cNvCxnSpPr>
              <a:cxnSpLocks noChangeShapeType="1"/>
              <a:stCxn id="10" idx="3"/>
              <a:endCxn id="17" idx="0"/>
            </p:cNvCxnSpPr>
            <p:nvPr>
              <p:custDataLst>
                <p:tags r:id="rId14"/>
              </p:custDataLst>
            </p:nvPr>
          </p:nvCxnSpPr>
          <p:spPr bwMode="auto">
            <a:xfrm flipH="1">
              <a:off x="3792" y="3462"/>
              <a:ext cx="90" cy="132"/>
            </a:xfrm>
            <a:prstGeom prst="straightConnector1">
              <a:avLst/>
            </a:prstGeom>
            <a:noFill/>
            <a:ln w="9525">
              <a:solidFill>
                <a:schemeClr val="tx1"/>
              </a:solidFill>
              <a:round/>
              <a:headEnd/>
              <a:tailEnd/>
            </a:ln>
          </p:spPr>
        </p:cxnSp>
        <p:sp>
          <p:nvSpPr>
            <p:cNvPr id="21" name="Oval 35"/>
            <p:cNvSpPr>
              <a:spLocks noChangeArrowheads="1"/>
            </p:cNvSpPr>
            <p:nvPr>
              <p:custDataLst>
                <p:tags r:id="rId15"/>
              </p:custDataLst>
            </p:nvPr>
          </p:nvSpPr>
          <p:spPr bwMode="auto">
            <a:xfrm>
              <a:off x="4992"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2" name="Oval 36"/>
            <p:cNvSpPr>
              <a:spLocks noChangeArrowheads="1"/>
            </p:cNvSpPr>
            <p:nvPr>
              <p:custDataLst>
                <p:tags r:id="rId16"/>
              </p:custDataLst>
            </p:nvPr>
          </p:nvSpPr>
          <p:spPr bwMode="auto">
            <a:xfrm>
              <a:off x="4608"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3" name="Oval 37"/>
            <p:cNvSpPr>
              <a:spLocks noChangeArrowheads="1"/>
            </p:cNvSpPr>
            <p:nvPr>
              <p:custDataLst>
                <p:tags r:id="rId17"/>
              </p:custDataLst>
            </p:nvPr>
          </p:nvSpPr>
          <p:spPr bwMode="auto">
            <a:xfrm>
              <a:off x="5376"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4" name="Oval 38"/>
            <p:cNvSpPr>
              <a:spLocks noChangeArrowheads="1"/>
            </p:cNvSpPr>
            <p:nvPr>
              <p:custDataLst>
                <p:tags r:id="rId18"/>
              </p:custDataLst>
            </p:nvPr>
          </p:nvSpPr>
          <p:spPr bwMode="auto">
            <a:xfrm>
              <a:off x="4416"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5" name="Oval 39"/>
            <p:cNvSpPr>
              <a:spLocks noChangeArrowheads="1"/>
            </p:cNvSpPr>
            <p:nvPr>
              <p:custDataLst>
                <p:tags r:id="rId19"/>
              </p:custDataLst>
            </p:nvPr>
          </p:nvSpPr>
          <p:spPr bwMode="auto">
            <a:xfrm>
              <a:off x="480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26" name="AutoShape 40"/>
            <p:cNvCxnSpPr>
              <a:cxnSpLocks noChangeShapeType="1"/>
              <a:stCxn id="21" idx="3"/>
              <a:endCxn id="22" idx="0"/>
            </p:cNvCxnSpPr>
            <p:nvPr>
              <p:custDataLst>
                <p:tags r:id="rId20"/>
              </p:custDataLst>
            </p:nvPr>
          </p:nvCxnSpPr>
          <p:spPr bwMode="auto">
            <a:xfrm flipH="1">
              <a:off x="4752" y="3126"/>
              <a:ext cx="282" cy="90"/>
            </a:xfrm>
            <a:prstGeom prst="straightConnector1">
              <a:avLst/>
            </a:prstGeom>
            <a:noFill/>
            <a:ln w="9525">
              <a:solidFill>
                <a:schemeClr val="tx1"/>
              </a:solidFill>
              <a:round/>
              <a:headEnd/>
              <a:tailEnd/>
            </a:ln>
          </p:spPr>
        </p:cxnSp>
        <p:cxnSp>
          <p:nvCxnSpPr>
            <p:cNvPr id="27" name="AutoShape 41"/>
            <p:cNvCxnSpPr>
              <a:cxnSpLocks noChangeShapeType="1"/>
              <a:stCxn id="21" idx="5"/>
              <a:endCxn id="23" idx="0"/>
            </p:cNvCxnSpPr>
            <p:nvPr>
              <p:custDataLst>
                <p:tags r:id="rId21"/>
              </p:custDataLst>
            </p:nvPr>
          </p:nvCxnSpPr>
          <p:spPr bwMode="auto">
            <a:xfrm>
              <a:off x="5238" y="3126"/>
              <a:ext cx="282" cy="90"/>
            </a:xfrm>
            <a:prstGeom prst="straightConnector1">
              <a:avLst/>
            </a:prstGeom>
            <a:noFill/>
            <a:ln w="9525">
              <a:solidFill>
                <a:schemeClr val="tx1"/>
              </a:solidFill>
              <a:round/>
              <a:headEnd/>
              <a:tailEnd/>
            </a:ln>
          </p:spPr>
        </p:cxnSp>
        <p:cxnSp>
          <p:nvCxnSpPr>
            <p:cNvPr id="28" name="AutoShape 42"/>
            <p:cNvCxnSpPr>
              <a:cxnSpLocks noChangeShapeType="1"/>
              <a:stCxn id="22" idx="5"/>
              <a:endCxn id="25" idx="0"/>
            </p:cNvCxnSpPr>
            <p:nvPr>
              <p:custDataLst>
                <p:tags r:id="rId22"/>
              </p:custDataLst>
            </p:nvPr>
          </p:nvCxnSpPr>
          <p:spPr bwMode="auto">
            <a:xfrm>
              <a:off x="4854" y="3462"/>
              <a:ext cx="90" cy="138"/>
            </a:xfrm>
            <a:prstGeom prst="straightConnector1">
              <a:avLst/>
            </a:prstGeom>
            <a:noFill/>
            <a:ln w="9525">
              <a:solidFill>
                <a:schemeClr val="tx1"/>
              </a:solidFill>
              <a:round/>
              <a:headEnd/>
              <a:tailEnd/>
            </a:ln>
          </p:spPr>
        </p:cxnSp>
        <p:cxnSp>
          <p:nvCxnSpPr>
            <p:cNvPr id="29" name="AutoShape 43"/>
            <p:cNvCxnSpPr>
              <a:cxnSpLocks noChangeShapeType="1"/>
              <a:stCxn id="22" idx="3"/>
              <a:endCxn id="24" idx="0"/>
            </p:cNvCxnSpPr>
            <p:nvPr>
              <p:custDataLst>
                <p:tags r:id="rId23"/>
              </p:custDataLst>
            </p:nvPr>
          </p:nvCxnSpPr>
          <p:spPr bwMode="auto">
            <a:xfrm flipH="1">
              <a:off x="4560" y="3462"/>
              <a:ext cx="90" cy="138"/>
            </a:xfrm>
            <a:prstGeom prst="straightConnector1">
              <a:avLst/>
            </a:prstGeom>
            <a:noFill/>
            <a:ln w="9525">
              <a:solidFill>
                <a:schemeClr val="tx1"/>
              </a:solidFill>
              <a:round/>
              <a:headEnd/>
              <a:tailEnd/>
            </a:ln>
          </p:spPr>
        </p:cxnSp>
        <p:sp>
          <p:nvSpPr>
            <p:cNvPr id="30" name="Oval 44"/>
            <p:cNvSpPr>
              <a:spLocks noChangeArrowheads="1"/>
            </p:cNvSpPr>
            <p:nvPr>
              <p:custDataLst>
                <p:tags r:id="rId24"/>
              </p:custDataLst>
            </p:nvPr>
          </p:nvSpPr>
          <p:spPr bwMode="auto">
            <a:xfrm>
              <a:off x="5184"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31" name="Oval 45"/>
            <p:cNvSpPr>
              <a:spLocks noChangeArrowheads="1"/>
            </p:cNvSpPr>
            <p:nvPr>
              <p:custDataLst>
                <p:tags r:id="rId25"/>
              </p:custDataLst>
            </p:nvPr>
          </p:nvSpPr>
          <p:spPr bwMode="auto">
            <a:xfrm>
              <a:off x="556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2" name="AutoShape 46"/>
            <p:cNvCxnSpPr>
              <a:cxnSpLocks noChangeShapeType="1"/>
              <a:stCxn id="23" idx="5"/>
              <a:endCxn id="31" idx="0"/>
            </p:cNvCxnSpPr>
            <p:nvPr>
              <p:custDataLst>
                <p:tags r:id="rId26"/>
              </p:custDataLst>
            </p:nvPr>
          </p:nvCxnSpPr>
          <p:spPr bwMode="auto">
            <a:xfrm>
              <a:off x="5622" y="3462"/>
              <a:ext cx="90" cy="132"/>
            </a:xfrm>
            <a:prstGeom prst="straightConnector1">
              <a:avLst/>
            </a:prstGeom>
            <a:noFill/>
            <a:ln w="9525">
              <a:solidFill>
                <a:schemeClr val="tx1"/>
              </a:solidFill>
              <a:round/>
              <a:headEnd/>
              <a:tailEnd/>
            </a:ln>
          </p:spPr>
        </p:cxnSp>
        <p:cxnSp>
          <p:nvCxnSpPr>
            <p:cNvPr id="33" name="AutoShape 47"/>
            <p:cNvCxnSpPr>
              <a:cxnSpLocks noChangeShapeType="1"/>
              <a:stCxn id="23" idx="3"/>
              <a:endCxn id="30" idx="0"/>
            </p:cNvCxnSpPr>
            <p:nvPr>
              <p:custDataLst>
                <p:tags r:id="rId27"/>
              </p:custDataLst>
            </p:nvPr>
          </p:nvCxnSpPr>
          <p:spPr bwMode="auto">
            <a:xfrm flipH="1">
              <a:off x="5328" y="3462"/>
              <a:ext cx="90" cy="132"/>
            </a:xfrm>
            <a:prstGeom prst="straightConnector1">
              <a:avLst/>
            </a:prstGeom>
            <a:noFill/>
            <a:ln w="9525">
              <a:solidFill>
                <a:schemeClr val="tx1"/>
              </a:solidFill>
              <a:round/>
              <a:headEnd/>
              <a:tailEnd/>
            </a:ln>
          </p:spPr>
        </p:cxnSp>
        <p:sp>
          <p:nvSpPr>
            <p:cNvPr id="34" name="Oval 48"/>
            <p:cNvSpPr>
              <a:spLocks noChangeArrowheads="1"/>
            </p:cNvSpPr>
            <p:nvPr>
              <p:custDataLst>
                <p:tags r:id="rId28"/>
              </p:custDataLst>
            </p:nvPr>
          </p:nvSpPr>
          <p:spPr bwMode="auto">
            <a:xfrm>
              <a:off x="4224" y="2544"/>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5" name="AutoShape 49"/>
            <p:cNvCxnSpPr>
              <a:cxnSpLocks noChangeShapeType="1"/>
              <a:stCxn id="34" idx="5"/>
              <a:endCxn id="21" idx="0"/>
            </p:cNvCxnSpPr>
            <p:nvPr>
              <p:custDataLst>
                <p:tags r:id="rId29"/>
              </p:custDataLst>
            </p:nvPr>
          </p:nvCxnSpPr>
          <p:spPr bwMode="auto">
            <a:xfrm>
              <a:off x="4470" y="2790"/>
              <a:ext cx="666" cy="90"/>
            </a:xfrm>
            <a:prstGeom prst="straightConnector1">
              <a:avLst/>
            </a:prstGeom>
            <a:noFill/>
            <a:ln w="9525">
              <a:solidFill>
                <a:schemeClr val="tx1"/>
              </a:solidFill>
              <a:round/>
              <a:headEnd/>
              <a:tailEnd/>
            </a:ln>
          </p:spPr>
        </p:cxnSp>
        <p:cxnSp>
          <p:nvCxnSpPr>
            <p:cNvPr id="36" name="AutoShape 50"/>
            <p:cNvCxnSpPr>
              <a:cxnSpLocks noChangeShapeType="1"/>
              <a:stCxn id="34" idx="3"/>
              <a:endCxn id="8" idx="0"/>
            </p:cNvCxnSpPr>
            <p:nvPr>
              <p:custDataLst>
                <p:tags r:id="rId30"/>
              </p:custDataLst>
            </p:nvPr>
          </p:nvCxnSpPr>
          <p:spPr bwMode="auto">
            <a:xfrm flipH="1">
              <a:off x="3600" y="2790"/>
              <a:ext cx="666" cy="90"/>
            </a:xfrm>
            <a:prstGeom prst="straightConnector1">
              <a:avLst/>
            </a:prstGeom>
            <a:noFill/>
            <a:ln w="9525">
              <a:solidFill>
                <a:schemeClr val="tx1"/>
              </a:solidFill>
              <a:round/>
              <a:headEnd/>
              <a:tailEnd/>
            </a:ln>
          </p:spPr>
        </p:cxnSp>
      </p:grpSp>
    </p:spTree>
    <p:extLst>
      <p:ext uri="{BB962C8B-B14F-4D97-AF65-F5344CB8AC3E}">
        <p14:creationId xmlns:p14="http://schemas.microsoft.com/office/powerpoint/2010/main" val="1536508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AA90DAE3-DFD2-41A6-95A6-CD67CC2008DF}"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Comparison</a:t>
            </a:r>
          </a:p>
          <a:p>
            <a:pPr algn="ctr" eaLnBrk="1" hangingPunct="1"/>
            <a:r>
              <a:rPr lang="en-US" sz="2000" dirty="0">
                <a:latin typeface="Times New Roman" pitchFamily="18" charset="0"/>
              </a:rPr>
              <a:t>lower bound:</a:t>
            </a:r>
            <a:endParaRPr lang="en-US" sz="2000" dirty="0">
              <a:latin typeface="Times New Roman" pitchFamily="18" charset="0"/>
              <a:sym typeface="Symbol" pitchFamily="18" charset="2"/>
            </a:endParaRPr>
          </a:p>
          <a:p>
            <a:pPr algn="ctr" eaLnBrk="1" hangingPunct="1"/>
            <a:r>
              <a:rPr lang="en-US" sz="2000" dirty="0">
                <a:latin typeface="Times New Roman" pitchFamily="18" charset="0"/>
                <a:sym typeface="Symbol" pitchFamily="18" charset="2"/>
              </a:rPr>
              <a:t>(</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 log </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1" name="Oval 20"/>
          <p:cNvSpPr/>
          <p:nvPr/>
        </p:nvSpPr>
        <p:spPr bwMode="auto">
          <a:xfrm>
            <a:off x="5943600" y="2667000"/>
            <a:ext cx="1295400" cy="914400"/>
          </a:xfrm>
          <a:prstGeom prst="ellipse">
            <a:avLst/>
          </a:prstGeom>
          <a:noFill/>
          <a:ln w="603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cxnSp>
        <p:nvCxnSpPr>
          <p:cNvPr id="24" name="Straight Arrow Connector 23"/>
          <p:cNvCxnSpPr>
            <a:stCxn id="21" idx="3"/>
          </p:cNvCxnSpPr>
          <p:nvPr/>
        </p:nvCxnSpPr>
        <p:spPr bwMode="auto">
          <a:xfrm rot="5400000">
            <a:off x="4676099" y="3724391"/>
            <a:ext cx="1734111" cy="1180307"/>
          </a:xfrm>
          <a:prstGeom prst="straightConnector1">
            <a:avLst/>
          </a:prstGeom>
          <a:solidFill>
            <a:schemeClr val="accent1"/>
          </a:solidFill>
          <a:ln w="60325" cap="flat" cmpd="sng" algn="ctr">
            <a:solidFill>
              <a:srgbClr val="FF0000"/>
            </a:solidFill>
            <a:prstDash val="solid"/>
            <a:round/>
            <a:headEnd type="none" w="med" len="med"/>
            <a:tailEnd type="arrow"/>
          </a:ln>
          <a:effectLst/>
        </p:spPr>
      </p:cxnSp>
      <p:sp>
        <p:nvSpPr>
          <p:cNvPr id="25" name="TextBox 24"/>
          <p:cNvSpPr txBox="1"/>
          <p:nvPr/>
        </p:nvSpPr>
        <p:spPr>
          <a:xfrm>
            <a:off x="4343400" y="5105400"/>
            <a:ext cx="3657600" cy="1323439"/>
          </a:xfrm>
          <a:prstGeom prst="rect">
            <a:avLst/>
          </a:prstGeom>
          <a:noFill/>
        </p:spPr>
        <p:txBody>
          <a:bodyPr wrap="square" rtlCol="0">
            <a:spAutoFit/>
          </a:bodyPr>
          <a:lstStyle/>
          <a:p>
            <a:r>
              <a:rPr lang="en-US" sz="2000" b="0" dirty="0">
                <a:latin typeface="+mn-lt"/>
              </a:rPr>
              <a:t>huh???</a:t>
            </a:r>
          </a:p>
          <a:p>
            <a:pPr>
              <a:buFont typeface="Arial" pitchFamily="34" charset="0"/>
              <a:buChar char="•"/>
            </a:pPr>
            <a:r>
              <a:rPr lang="en-US" sz="2000" b="0" dirty="0">
                <a:latin typeface="+mn-lt"/>
              </a:rPr>
              <a:t>  Change the model – assume    </a:t>
            </a:r>
          </a:p>
          <a:p>
            <a:r>
              <a:rPr lang="en-US" sz="2000" b="0" dirty="0">
                <a:latin typeface="+mn-lt"/>
              </a:rPr>
              <a:t>   more than items can be </a:t>
            </a:r>
          </a:p>
          <a:p>
            <a:r>
              <a:rPr lang="en-US" sz="2000" b="0" dirty="0">
                <a:latin typeface="+mn-lt"/>
              </a:rPr>
              <a:t>   compared!</a:t>
            </a:r>
            <a:endParaRPr lang="en-US" sz="2000" b="0" dirty="0" err="1">
              <a:latin typeface="+mn-lt"/>
            </a:endParaRPr>
          </a:p>
        </p:txBody>
      </p:sp>
    </p:spTree>
    <p:extLst>
      <p:ext uri="{BB962C8B-B14F-4D97-AF65-F5344CB8AC3E}">
        <p14:creationId xmlns:p14="http://schemas.microsoft.com/office/powerpoint/2010/main" val="1595188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BucketSort</a:t>
            </a:r>
            <a:r>
              <a:rPr lang="en-US" dirty="0"/>
              <a:t> (a.k.a. </a:t>
            </a:r>
            <a:r>
              <a:rPr lang="en-US" dirty="0" err="1"/>
              <a:t>BinSort</a:t>
            </a:r>
            <a:r>
              <a:rPr lang="en-US" dirty="0"/>
              <a:t>)</a:t>
            </a:r>
          </a:p>
        </p:txBody>
      </p:sp>
      <p:sp>
        <p:nvSpPr>
          <p:cNvPr id="3" name="Content Placeholder 2"/>
          <p:cNvSpPr>
            <a:spLocks noGrp="1"/>
          </p:cNvSpPr>
          <p:nvPr>
            <p:ph idx="1"/>
          </p:nvPr>
        </p:nvSpPr>
        <p:spPr>
          <a:xfrm>
            <a:off x="685800" y="1219200"/>
            <a:ext cx="7772400" cy="2590800"/>
          </a:xfrm>
        </p:spPr>
        <p:txBody>
          <a:bodyPr/>
          <a:lstStyle/>
          <a:p>
            <a:r>
              <a:rPr lang="en-US" dirty="0"/>
              <a:t>If all values to be sorted are known to be integers between 1 and </a:t>
            </a:r>
            <a:r>
              <a:rPr lang="en-US" i="1" dirty="0"/>
              <a:t>K </a:t>
            </a:r>
            <a:r>
              <a:rPr lang="en-US" dirty="0"/>
              <a:t>(or any small range), create an array of size </a:t>
            </a:r>
            <a:r>
              <a:rPr lang="en-US" i="1" dirty="0"/>
              <a:t>K</a:t>
            </a:r>
            <a:r>
              <a:rPr lang="en-US" dirty="0"/>
              <a:t> and put each element in its proper </a:t>
            </a:r>
            <a:r>
              <a:rPr lang="en-US" dirty="0">
                <a:solidFill>
                  <a:schemeClr val="accent2"/>
                </a:solidFill>
              </a:rPr>
              <a:t>bucket (</a:t>
            </a:r>
            <a:r>
              <a:rPr lang="en-US" dirty="0" err="1">
                <a:solidFill>
                  <a:schemeClr val="accent2"/>
                </a:solidFill>
              </a:rPr>
              <a:t>a.ka</a:t>
            </a:r>
            <a:r>
              <a:rPr lang="en-US" dirty="0">
                <a:solidFill>
                  <a:schemeClr val="accent2"/>
                </a:solidFill>
              </a:rPr>
              <a:t>. bin)</a:t>
            </a:r>
          </a:p>
          <a:p>
            <a:pPr lvl="1"/>
            <a:r>
              <a:rPr lang="en-US" i="1" dirty="0"/>
              <a:t>If</a:t>
            </a:r>
            <a:r>
              <a:rPr lang="en-US" dirty="0"/>
              <a:t> data is only integers, don’t even need to store anything more than a </a:t>
            </a:r>
            <a:r>
              <a:rPr lang="en-US" i="1" dirty="0"/>
              <a:t>count</a:t>
            </a:r>
            <a:r>
              <a:rPr lang="en-US" dirty="0"/>
              <a:t> of how times that bucket has been used</a:t>
            </a:r>
          </a:p>
          <a:p>
            <a:pPr lvl="1"/>
            <a:endParaRPr lang="en-US" sz="1000" dirty="0"/>
          </a:p>
          <a:p>
            <a:r>
              <a:rPr lang="en-US" dirty="0"/>
              <a:t>Output result via linear pass through array of buckets</a:t>
            </a:r>
          </a:p>
        </p:txBody>
      </p:sp>
      <p:sp>
        <p:nvSpPr>
          <p:cNvPr id="4" name="Date Placeholder 3"/>
          <p:cNvSpPr>
            <a:spLocks noGrp="1"/>
          </p:cNvSpPr>
          <p:nvPr>
            <p:ph type="dt" sz="half" idx="10"/>
          </p:nvPr>
        </p:nvSpPr>
        <p:spPr/>
        <p:txBody>
          <a:bodyPr/>
          <a:lstStyle/>
          <a:p>
            <a:fld id="{29319FBF-59C7-4956-84BF-33897C6D4B9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69</a:t>
            </a:fld>
            <a:endParaRPr lang="en-US"/>
          </a:p>
        </p:txBody>
      </p:sp>
      <p:graphicFrame>
        <p:nvGraphicFramePr>
          <p:cNvPr id="7" name="Group 4"/>
          <p:cNvGraphicFramePr>
            <a:graphicFrameLocks noGrp="1"/>
          </p:cNvGraphicFramePr>
          <p:nvPr>
            <p:custDataLst>
              <p:tags r:id="rId1"/>
            </p:custDataLst>
          </p:nvPr>
        </p:nvGraphicFramePr>
        <p:xfrm>
          <a:off x="685800" y="3733800"/>
          <a:ext cx="1600200" cy="2514600"/>
        </p:xfrm>
        <a:graphic>
          <a:graphicData uri="http://schemas.openxmlformats.org/drawingml/2006/table">
            <a:tbl>
              <a:tblPr/>
              <a:tblGrid>
                <a:gridCol w="6667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4191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count</a:t>
                      </a:r>
                      <a:r>
                        <a:rPr kumimoji="0" lang="en-US" sz="2000" b="0" i="0" u="none" strike="noStrike" cap="none" normalizeH="0" baseline="0" dirty="0">
                          <a:ln>
                            <a:noFill/>
                          </a:ln>
                          <a:solidFill>
                            <a:schemeClr val="tx1"/>
                          </a:solidFill>
                          <a:effectLst/>
                          <a:latin typeface="Arial" charset="0"/>
                        </a:rPr>
                        <a:t> array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Content Placeholder 2"/>
          <p:cNvSpPr txBox="1">
            <a:spLocks/>
          </p:cNvSpPr>
          <p:nvPr/>
        </p:nvSpPr>
        <p:spPr bwMode="auto">
          <a:xfrm>
            <a:off x="2438400" y="3733800"/>
            <a:ext cx="77724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Example: </a:t>
            </a: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K=5</a:t>
            </a:r>
            <a:endParaRPr lang="en-US" sz="2000" b="0" kern="0" noProof="0" dirty="0">
              <a:latin typeface="+mn-lt"/>
            </a:endParaRP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input (5,1,3,4,3,2,1,1,5,4,5)</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output:</a:t>
            </a:r>
            <a:r>
              <a:rPr kumimoji="0" lang="en-US" sz="2000" b="0" i="0" u="none" strike="noStrike" kern="0" cap="none" spc="0" normalizeH="0" noProof="0" dirty="0">
                <a:ln>
                  <a:noFill/>
                </a:ln>
                <a:solidFill>
                  <a:schemeClr val="tx1"/>
                </a:solidFill>
                <a:effectLst/>
                <a:uLnTx/>
                <a:uFillTx/>
                <a:latin typeface="+mn-lt"/>
                <a:ea typeface="+mn-ea"/>
                <a:cs typeface="+mn-cs"/>
              </a:rPr>
              <a:t> 1,1,1,2,3,3,4,4,5,5,5</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014534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_____     Worst-case  _____     “Average” case ____</a:t>
            </a:r>
          </a:p>
          <a:p>
            <a:endParaRPr lang="en-US" dirty="0"/>
          </a:p>
        </p:txBody>
      </p:sp>
      <p:sp>
        <p:nvSpPr>
          <p:cNvPr id="4" name="Date Placeholder 3"/>
          <p:cNvSpPr>
            <a:spLocks noGrp="1"/>
          </p:cNvSpPr>
          <p:nvPr>
            <p:ph type="dt" sz="half" idx="10"/>
          </p:nvPr>
        </p:nvSpPr>
        <p:spPr/>
        <p:txBody>
          <a:bodyPr/>
          <a:lstStyle/>
          <a:p>
            <a:fld id="{E3B11D84-A054-4BEC-A0DB-31C27D5A26A3}"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a:t>
            </a:fld>
            <a:endParaRPr lang="en-US"/>
          </a:p>
        </p:txBody>
      </p:sp>
    </p:spTree>
    <p:extLst>
      <p:ext uri="{BB962C8B-B14F-4D97-AF65-F5344CB8AC3E}">
        <p14:creationId xmlns:p14="http://schemas.microsoft.com/office/powerpoint/2010/main" val="57972503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bucket sort</a:t>
            </a:r>
          </a:p>
        </p:txBody>
      </p:sp>
      <p:sp>
        <p:nvSpPr>
          <p:cNvPr id="3" name="Content Placeholder 2"/>
          <p:cNvSpPr>
            <a:spLocks noGrp="1"/>
          </p:cNvSpPr>
          <p:nvPr>
            <p:ph idx="1"/>
          </p:nvPr>
        </p:nvSpPr>
        <p:spPr>
          <a:xfrm>
            <a:off x="685800" y="1600200"/>
            <a:ext cx="7772400" cy="4724400"/>
          </a:xfrm>
        </p:spPr>
        <p:txBody>
          <a:bodyPr/>
          <a:lstStyle/>
          <a:p>
            <a:r>
              <a:rPr lang="en-US" dirty="0"/>
              <a:t>Good when range, </a:t>
            </a:r>
            <a:r>
              <a:rPr lang="en-US" i="1" dirty="0"/>
              <a:t>K</a:t>
            </a:r>
            <a:r>
              <a:rPr lang="en-US" dirty="0"/>
              <a:t>, is smaller (or not much larger) than number of elements, </a:t>
            </a:r>
            <a:r>
              <a:rPr lang="en-US" i="1" dirty="0"/>
              <a:t>n</a:t>
            </a:r>
          </a:p>
          <a:p>
            <a:pPr lvl="1"/>
            <a:r>
              <a:rPr lang="en-US" dirty="0"/>
              <a:t>Don’t spend time doing lots of comparisons of duplicates!</a:t>
            </a:r>
          </a:p>
          <a:p>
            <a:pPr lvl="1"/>
            <a:endParaRPr lang="en-US" dirty="0"/>
          </a:p>
          <a:p>
            <a:r>
              <a:rPr lang="en-US" dirty="0"/>
              <a:t>Bad when </a:t>
            </a:r>
            <a:r>
              <a:rPr lang="en-US" i="1" dirty="0"/>
              <a:t>K</a:t>
            </a:r>
            <a:r>
              <a:rPr lang="en-US" dirty="0"/>
              <a:t> is much larger than </a:t>
            </a:r>
            <a:r>
              <a:rPr lang="en-US" i="1" dirty="0"/>
              <a:t>n</a:t>
            </a:r>
          </a:p>
          <a:p>
            <a:pPr lvl="1"/>
            <a:r>
              <a:rPr lang="en-US" dirty="0"/>
              <a:t>Wasted space; wasted time during final linear </a:t>
            </a:r>
            <a:r>
              <a:rPr lang="en-US" i="1" dirty="0"/>
              <a:t>O</a:t>
            </a:r>
            <a:r>
              <a:rPr lang="en-US" dirty="0"/>
              <a:t>(</a:t>
            </a:r>
            <a:r>
              <a:rPr lang="en-US" i="1" dirty="0"/>
              <a:t>K</a:t>
            </a:r>
            <a:r>
              <a:rPr lang="en-US" dirty="0"/>
              <a:t>) pass</a:t>
            </a:r>
          </a:p>
          <a:p>
            <a:pPr lvl="1"/>
            <a:endParaRPr lang="en-US" dirty="0"/>
          </a:p>
          <a:p>
            <a:r>
              <a:rPr lang="en-US" dirty="0"/>
              <a:t>Overall: </a:t>
            </a:r>
            <a:r>
              <a:rPr lang="en-US" i="1" dirty="0"/>
              <a:t>O</a:t>
            </a:r>
            <a:r>
              <a:rPr lang="en-US" dirty="0"/>
              <a:t>(</a:t>
            </a:r>
            <a:r>
              <a:rPr lang="en-US" i="1" dirty="0" err="1"/>
              <a:t>n</a:t>
            </a:r>
            <a:r>
              <a:rPr lang="en-US" dirty="0" err="1"/>
              <a:t>+</a:t>
            </a:r>
            <a:r>
              <a:rPr lang="en-US" i="1" dirty="0" err="1"/>
              <a:t>K</a:t>
            </a:r>
            <a:r>
              <a:rPr lang="en-US" dirty="0"/>
              <a:t>)</a:t>
            </a:r>
          </a:p>
          <a:p>
            <a:pPr lvl="1"/>
            <a:r>
              <a:rPr lang="en-US" dirty="0"/>
              <a:t>Linear in </a:t>
            </a:r>
            <a:r>
              <a:rPr lang="en-US" i="1" dirty="0"/>
              <a:t>n</a:t>
            </a:r>
            <a:r>
              <a:rPr lang="en-US" dirty="0"/>
              <a:t>, but also linear in </a:t>
            </a:r>
            <a:r>
              <a:rPr lang="en-US" i="1" dirty="0"/>
              <a:t>K</a:t>
            </a:r>
          </a:p>
          <a:p>
            <a:pPr lvl="1"/>
            <a:r>
              <a:rPr lang="en-US" dirty="0">
                <a:latin typeface="+mj-lt"/>
                <a:sym typeface="Symbol" pitchFamily="18" charset="2"/>
              </a:rPr>
              <a:t>(</a:t>
            </a:r>
            <a:r>
              <a:rPr lang="en-US" i="1" dirty="0">
                <a:latin typeface="+mj-lt"/>
                <a:sym typeface="Symbol" pitchFamily="18" charset="2"/>
              </a:rPr>
              <a:t>n</a:t>
            </a:r>
            <a:r>
              <a:rPr lang="en-US" dirty="0">
                <a:latin typeface="+mj-lt"/>
                <a:sym typeface="Symbol" pitchFamily="18" charset="2"/>
              </a:rPr>
              <a:t> </a:t>
            </a:r>
            <a:r>
              <a:rPr lang="en-US" b="1" dirty="0">
                <a:latin typeface="Courier New" pitchFamily="49" charset="0"/>
                <a:cs typeface="Courier New" pitchFamily="49" charset="0"/>
                <a:sym typeface="Symbol" pitchFamily="18" charset="2"/>
              </a:rPr>
              <a:t>log</a:t>
            </a:r>
            <a:r>
              <a:rPr lang="en-US" dirty="0">
                <a:latin typeface="+mj-lt"/>
                <a:sym typeface="Symbol" pitchFamily="18" charset="2"/>
              </a:rPr>
              <a:t> </a:t>
            </a:r>
            <a:r>
              <a:rPr lang="en-US" i="1" dirty="0">
                <a:latin typeface="+mj-lt"/>
                <a:sym typeface="Symbol" pitchFamily="18" charset="2"/>
              </a:rPr>
              <a:t>n</a:t>
            </a:r>
            <a:r>
              <a:rPr lang="en-US" dirty="0">
                <a:latin typeface="+mj-lt"/>
                <a:sym typeface="Symbol" pitchFamily="18" charset="2"/>
              </a:rPr>
              <a:t>) lower bound does not apply because this is not a comparison sort</a:t>
            </a:r>
          </a:p>
          <a:p>
            <a:pPr lvl="1"/>
            <a:endParaRPr lang="en-US" dirty="0">
              <a:latin typeface="+mj-lt"/>
              <a:sym typeface="Symbol" pitchFamily="18" charset="2"/>
            </a:endParaRPr>
          </a:p>
          <a:p>
            <a:r>
              <a:rPr lang="en-US" dirty="0">
                <a:latin typeface="+mj-lt"/>
                <a:sym typeface="Symbol" pitchFamily="18" charset="2"/>
              </a:rPr>
              <a:t>For data in addition to integer keys, use list at each bucket</a:t>
            </a:r>
          </a:p>
          <a:p>
            <a:pPr lvl="1"/>
            <a:endParaRPr lang="en-US" dirty="0"/>
          </a:p>
        </p:txBody>
      </p:sp>
      <p:sp>
        <p:nvSpPr>
          <p:cNvPr id="4" name="Date Placeholder 3"/>
          <p:cNvSpPr>
            <a:spLocks noGrp="1"/>
          </p:cNvSpPr>
          <p:nvPr>
            <p:ph type="dt" sz="half" idx="10"/>
          </p:nvPr>
        </p:nvSpPr>
        <p:spPr/>
        <p:txBody>
          <a:bodyPr/>
          <a:lstStyle/>
          <a:p>
            <a:fld id="{59C54DDC-2240-4E1E-A537-75EAE2159508}"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70</a:t>
            </a:fld>
            <a:endParaRPr lang="en-US"/>
          </a:p>
        </p:txBody>
      </p:sp>
    </p:spTree>
    <p:extLst>
      <p:ext uri="{BB962C8B-B14F-4D97-AF65-F5344CB8AC3E}">
        <p14:creationId xmlns:p14="http://schemas.microsoft.com/office/powerpoint/2010/main" val="237324354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a:xfrm>
            <a:off x="685800" y="1447800"/>
            <a:ext cx="7772400" cy="4800600"/>
          </a:xfrm>
        </p:spPr>
        <p:txBody>
          <a:bodyPr/>
          <a:lstStyle/>
          <a:p>
            <a:r>
              <a:rPr lang="en-US" dirty="0"/>
              <a:t>Radix = “the base of a number system”</a:t>
            </a:r>
          </a:p>
          <a:p>
            <a:pPr lvl="1"/>
            <a:r>
              <a:rPr lang="en-US" dirty="0"/>
              <a:t>Examples will use 10 because we are used to that</a:t>
            </a:r>
          </a:p>
          <a:p>
            <a:pPr lvl="1"/>
            <a:r>
              <a:rPr lang="en-US" dirty="0"/>
              <a:t>In implementations use larger numbers</a:t>
            </a:r>
          </a:p>
          <a:p>
            <a:pPr lvl="1"/>
            <a:r>
              <a:rPr lang="en-US" dirty="0"/>
              <a:t>For example, for ASCII strings, might use 128</a:t>
            </a:r>
          </a:p>
          <a:p>
            <a:pPr lvl="1"/>
            <a:endParaRPr lang="en-US" dirty="0"/>
          </a:p>
          <a:p>
            <a:r>
              <a:rPr lang="en-US" dirty="0"/>
              <a:t>Idea:</a:t>
            </a:r>
          </a:p>
          <a:p>
            <a:pPr lvl="1"/>
            <a:r>
              <a:rPr lang="en-US" dirty="0"/>
              <a:t>Bucket sort on one digit at a time</a:t>
            </a:r>
          </a:p>
          <a:p>
            <a:pPr lvl="2"/>
            <a:r>
              <a:rPr lang="en-US" dirty="0"/>
              <a:t>Number of buckets = radix</a:t>
            </a:r>
          </a:p>
          <a:p>
            <a:pPr lvl="2"/>
            <a:r>
              <a:rPr lang="en-US" dirty="0"/>
              <a:t>Starting with </a:t>
            </a:r>
            <a:r>
              <a:rPr lang="en-US" i="1" dirty="0"/>
              <a:t>least</a:t>
            </a:r>
            <a:r>
              <a:rPr lang="en-US" dirty="0"/>
              <a:t> significant digit</a:t>
            </a:r>
          </a:p>
          <a:p>
            <a:pPr lvl="2"/>
            <a:r>
              <a:rPr lang="en-US" dirty="0"/>
              <a:t>Keeping sort </a:t>
            </a:r>
            <a:r>
              <a:rPr lang="en-US" i="1" dirty="0"/>
              <a:t>stable</a:t>
            </a:r>
          </a:p>
          <a:p>
            <a:pPr lvl="1"/>
            <a:r>
              <a:rPr lang="en-US" dirty="0"/>
              <a:t>After </a:t>
            </a:r>
            <a:r>
              <a:rPr lang="en-US" i="1" dirty="0"/>
              <a:t>k</a:t>
            </a:r>
            <a:r>
              <a:rPr lang="en-US" dirty="0"/>
              <a:t> passes (digits), the last </a:t>
            </a:r>
            <a:r>
              <a:rPr lang="en-US" i="1" dirty="0"/>
              <a:t>k</a:t>
            </a:r>
            <a:r>
              <a:rPr lang="en-US" dirty="0"/>
              <a:t> digits are sorted</a:t>
            </a:r>
          </a:p>
          <a:p>
            <a:pPr lvl="1"/>
            <a:endParaRPr lang="en-US" sz="1000" dirty="0"/>
          </a:p>
          <a:p>
            <a:pPr lvl="1"/>
            <a:endParaRPr lang="en-US" sz="1000" dirty="0"/>
          </a:p>
          <a:p>
            <a:r>
              <a:rPr lang="en-US" dirty="0"/>
              <a:t>Aside: Origins go back to the 1890 U.S. census</a:t>
            </a:r>
          </a:p>
        </p:txBody>
      </p:sp>
      <p:sp>
        <p:nvSpPr>
          <p:cNvPr id="4" name="Date Placeholder 3"/>
          <p:cNvSpPr>
            <a:spLocks noGrp="1"/>
          </p:cNvSpPr>
          <p:nvPr>
            <p:ph type="dt" sz="half" idx="10"/>
          </p:nvPr>
        </p:nvSpPr>
        <p:spPr/>
        <p:txBody>
          <a:bodyPr/>
          <a:lstStyle/>
          <a:p>
            <a:fld id="{AD6E9EFE-29B6-4740-80B0-8D414931FBB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71</a:t>
            </a:fld>
            <a:endParaRPr lang="en-US"/>
          </a:p>
        </p:txBody>
      </p:sp>
    </p:spTree>
    <p:extLst>
      <p:ext uri="{BB962C8B-B14F-4D97-AF65-F5344CB8AC3E}">
        <p14:creationId xmlns:p14="http://schemas.microsoft.com/office/powerpoint/2010/main" val="199533286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8153400" y="33528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1000" y="1600200"/>
            <a:ext cx="1981200" cy="4724400"/>
          </a:xfrm>
        </p:spPr>
        <p:txBody>
          <a:bodyPr/>
          <a:lstStyle/>
          <a:p>
            <a:pPr>
              <a:buNone/>
            </a:pPr>
            <a:r>
              <a:rPr lang="en-US" dirty="0"/>
              <a:t>Radix = 10</a:t>
            </a:r>
          </a:p>
          <a:p>
            <a:endParaRPr lang="en-US" dirty="0"/>
          </a:p>
          <a:p>
            <a:endParaRPr lang="en-US" dirty="0"/>
          </a:p>
          <a:p>
            <a:endParaRPr lang="en-US" dirty="0"/>
          </a:p>
          <a:p>
            <a:pPr>
              <a:buNone/>
            </a:pPr>
            <a:endParaRPr lang="en-US" dirty="0"/>
          </a:p>
          <a:p>
            <a:pPr>
              <a:buNone/>
            </a:pPr>
            <a:r>
              <a:rPr lang="en-US" dirty="0"/>
              <a:t>Input:   478</a:t>
            </a:r>
          </a:p>
          <a:p>
            <a:pPr>
              <a:buNone/>
            </a:pPr>
            <a:r>
              <a:rPr lang="en-US" dirty="0"/>
              <a:t> 	       537</a:t>
            </a:r>
          </a:p>
          <a:p>
            <a:pPr>
              <a:buNone/>
            </a:pPr>
            <a:r>
              <a:rPr lang="en-US" dirty="0"/>
              <a:t>		   9</a:t>
            </a:r>
          </a:p>
          <a:p>
            <a:pPr>
              <a:buNone/>
            </a:pPr>
            <a:r>
              <a:rPr lang="en-US" dirty="0"/>
              <a:t>            721</a:t>
            </a:r>
          </a:p>
          <a:p>
            <a:pPr>
              <a:buNone/>
            </a:pPr>
            <a:r>
              <a:rPr lang="en-US" dirty="0"/>
              <a:t>		   3</a:t>
            </a:r>
          </a:p>
          <a:p>
            <a:pPr>
              <a:buNone/>
            </a:pPr>
            <a:r>
              <a:rPr lang="en-US" dirty="0"/>
              <a:t>		 38</a:t>
            </a:r>
          </a:p>
          <a:p>
            <a:pPr>
              <a:buNone/>
            </a:pPr>
            <a:r>
              <a:rPr lang="en-US" dirty="0"/>
              <a:t>	        143</a:t>
            </a:r>
          </a:p>
          <a:p>
            <a:pPr>
              <a:buNone/>
            </a:pPr>
            <a:r>
              <a:rPr lang="en-US" dirty="0"/>
              <a:t>		  67</a:t>
            </a:r>
          </a:p>
        </p:txBody>
      </p:sp>
      <p:sp>
        <p:nvSpPr>
          <p:cNvPr id="4" name="Date Placeholder 3"/>
          <p:cNvSpPr>
            <a:spLocks noGrp="1"/>
          </p:cNvSpPr>
          <p:nvPr>
            <p:ph type="dt" sz="half" idx="10"/>
          </p:nvPr>
        </p:nvSpPr>
        <p:spPr/>
        <p:txBody>
          <a:bodyPr/>
          <a:lstStyle/>
          <a:p>
            <a:fld id="{17EDFFF3-B35B-45CF-81C4-738F2FDF68C7}"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72</a:t>
            </a:fld>
            <a:endParaRPr lang="en-US"/>
          </a:p>
        </p:txBody>
      </p:sp>
      <p:sp>
        <p:nvSpPr>
          <p:cNvPr id="7" name="Content Placeholder 2"/>
          <p:cNvSpPr txBox="1">
            <a:spLocks/>
          </p:cNvSpPr>
          <p:nvPr/>
        </p:nvSpPr>
        <p:spPr bwMode="auto">
          <a:xfrm>
            <a:off x="2438400" y="3657600"/>
            <a:ext cx="41910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First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bucket sort by ones digit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28" name="Rectangle 27"/>
          <p:cNvSpPr/>
          <p:nvPr/>
        </p:nvSpPr>
        <p:spPr bwMode="auto">
          <a:xfrm>
            <a:off x="3048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048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657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657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267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267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4876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4876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486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486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096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096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705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705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315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315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7924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7924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438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438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4290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423628077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auto">
          <a:xfrm>
            <a:off x="2057400" y="35052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3" name="Rectangle 72"/>
          <p:cNvSpPr/>
          <p:nvPr/>
        </p:nvSpPr>
        <p:spPr bwMode="auto">
          <a:xfrm>
            <a:off x="8001000" y="35814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B52E14C6-40AE-4584-94E3-C6490D2EE4AC}"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73</a:t>
            </a:fld>
            <a:endParaRPr lang="en-US"/>
          </a:p>
        </p:txBody>
      </p:sp>
      <p:sp>
        <p:nvSpPr>
          <p:cNvPr id="7" name="Content Placeholder 2"/>
          <p:cNvSpPr txBox="1">
            <a:spLocks/>
          </p:cNvSpPr>
          <p:nvPr/>
        </p:nvSpPr>
        <p:spPr bwMode="auto">
          <a:xfrm>
            <a:off x="2438400" y="36576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Second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tens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28" name="Rectangle 27"/>
          <p:cNvSpPr/>
          <p:nvPr/>
        </p:nvSpPr>
        <p:spPr bwMode="auto">
          <a:xfrm>
            <a:off x="3200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200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810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810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419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419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5029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5029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638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638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248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248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858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858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467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467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8077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8077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590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590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1" name="Content Placeholder 2"/>
          <p:cNvSpPr txBox="1">
            <a:spLocks/>
          </p:cNvSpPr>
          <p:nvPr/>
        </p:nvSpPr>
        <p:spPr bwMode="auto">
          <a:xfrm>
            <a:off x="381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995391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7848600" y="3581400"/>
            <a:ext cx="4572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D63913FF-3EBA-440A-BD7D-CFA99CECEC1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74</a:t>
            </a:fld>
            <a:endParaRPr lang="en-US" dirty="0"/>
          </a:p>
        </p:txBody>
      </p:sp>
      <p:sp>
        <p:nvSpPr>
          <p:cNvPr id="7" name="Content Placeholder 2"/>
          <p:cNvSpPr txBox="1">
            <a:spLocks/>
          </p:cNvSpPr>
          <p:nvPr/>
        </p:nvSpPr>
        <p:spPr bwMode="auto">
          <a:xfrm>
            <a:off x="2667000" y="41910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Third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100s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721</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1295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4" name="Rectangle 73"/>
          <p:cNvSpPr/>
          <p:nvPr/>
        </p:nvSpPr>
        <p:spPr bwMode="auto">
          <a:xfrm>
            <a:off x="1905000" y="34290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5" name="Content Placeholder 2"/>
          <p:cNvSpPr txBox="1">
            <a:spLocks/>
          </p:cNvSpPr>
          <p:nvPr/>
        </p:nvSpPr>
        <p:spPr bwMode="auto">
          <a:xfrm>
            <a:off x="381000" y="35052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76" name="Rectangle 75"/>
          <p:cNvSpPr/>
          <p:nvPr/>
        </p:nvSpPr>
        <p:spPr bwMode="auto">
          <a:xfrm>
            <a:off x="3200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77" name="Rectangle 76"/>
          <p:cNvSpPr/>
          <p:nvPr/>
        </p:nvSpPr>
        <p:spPr bwMode="auto">
          <a:xfrm>
            <a:off x="3200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78" name="Rectangle 77"/>
          <p:cNvSpPr/>
          <p:nvPr/>
        </p:nvSpPr>
        <p:spPr bwMode="auto">
          <a:xfrm>
            <a:off x="3810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79" name="Rectangle 78"/>
          <p:cNvSpPr/>
          <p:nvPr/>
        </p:nvSpPr>
        <p:spPr bwMode="auto">
          <a:xfrm>
            <a:off x="3810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80" name="Rectangle 79"/>
          <p:cNvSpPr/>
          <p:nvPr/>
        </p:nvSpPr>
        <p:spPr bwMode="auto">
          <a:xfrm>
            <a:off x="4419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81" name="Rectangle 80"/>
          <p:cNvSpPr/>
          <p:nvPr/>
        </p:nvSpPr>
        <p:spPr bwMode="auto">
          <a:xfrm>
            <a:off x="4419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82" name="Rectangle 81"/>
          <p:cNvSpPr/>
          <p:nvPr/>
        </p:nvSpPr>
        <p:spPr bwMode="auto">
          <a:xfrm>
            <a:off x="5029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83" name="Rectangle 82"/>
          <p:cNvSpPr/>
          <p:nvPr/>
        </p:nvSpPr>
        <p:spPr bwMode="auto">
          <a:xfrm>
            <a:off x="5029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84" name="Rectangle 83"/>
          <p:cNvSpPr/>
          <p:nvPr/>
        </p:nvSpPr>
        <p:spPr bwMode="auto">
          <a:xfrm>
            <a:off x="5638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85" name="Rectangle 84"/>
          <p:cNvSpPr/>
          <p:nvPr/>
        </p:nvSpPr>
        <p:spPr bwMode="auto">
          <a:xfrm>
            <a:off x="5638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86" name="Rectangle 85"/>
          <p:cNvSpPr/>
          <p:nvPr/>
        </p:nvSpPr>
        <p:spPr bwMode="auto">
          <a:xfrm>
            <a:off x="6248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87" name="Rectangle 86"/>
          <p:cNvSpPr/>
          <p:nvPr/>
        </p:nvSpPr>
        <p:spPr bwMode="auto">
          <a:xfrm>
            <a:off x="6248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88" name="Rectangle 87"/>
          <p:cNvSpPr/>
          <p:nvPr/>
        </p:nvSpPr>
        <p:spPr bwMode="auto">
          <a:xfrm>
            <a:off x="6858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89" name="Rectangle 88"/>
          <p:cNvSpPr/>
          <p:nvPr/>
        </p:nvSpPr>
        <p:spPr bwMode="auto">
          <a:xfrm>
            <a:off x="6858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90" name="Rectangle 89"/>
          <p:cNvSpPr/>
          <p:nvPr/>
        </p:nvSpPr>
        <p:spPr bwMode="auto">
          <a:xfrm>
            <a:off x="7467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91" name="Rectangle 90"/>
          <p:cNvSpPr/>
          <p:nvPr/>
        </p:nvSpPr>
        <p:spPr bwMode="auto">
          <a:xfrm>
            <a:off x="7467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92" name="Rectangle 91"/>
          <p:cNvSpPr/>
          <p:nvPr/>
        </p:nvSpPr>
        <p:spPr bwMode="auto">
          <a:xfrm>
            <a:off x="8077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93" name="Rectangle 92"/>
          <p:cNvSpPr/>
          <p:nvPr/>
        </p:nvSpPr>
        <p:spPr bwMode="auto">
          <a:xfrm>
            <a:off x="8077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94" name="Rectangle 93"/>
          <p:cNvSpPr/>
          <p:nvPr/>
        </p:nvSpPr>
        <p:spPr bwMode="auto">
          <a:xfrm>
            <a:off x="2590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95" name="Rectangle 94"/>
          <p:cNvSpPr/>
          <p:nvPr/>
        </p:nvSpPr>
        <p:spPr bwMode="auto">
          <a:xfrm>
            <a:off x="2590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505318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685800" y="1371600"/>
            <a:ext cx="8001000" cy="4953000"/>
          </a:xfrm>
        </p:spPr>
        <p:txBody>
          <a:bodyPr/>
          <a:lstStyle/>
          <a:p>
            <a:pPr>
              <a:buNone/>
            </a:pPr>
            <a:r>
              <a:rPr lang="en-US" dirty="0"/>
              <a:t>Input size: </a:t>
            </a:r>
            <a:r>
              <a:rPr lang="en-US" i="1" dirty="0"/>
              <a:t>n</a:t>
            </a:r>
          </a:p>
          <a:p>
            <a:pPr>
              <a:buNone/>
            </a:pPr>
            <a:r>
              <a:rPr lang="en-US" dirty="0"/>
              <a:t>Number of buckets = Radix: </a:t>
            </a:r>
            <a:r>
              <a:rPr lang="en-US" i="1" dirty="0"/>
              <a:t>B</a:t>
            </a:r>
          </a:p>
          <a:p>
            <a:pPr>
              <a:buNone/>
            </a:pPr>
            <a:r>
              <a:rPr lang="en-US" dirty="0"/>
              <a:t>Number of passes = “Digits”: </a:t>
            </a:r>
            <a:r>
              <a:rPr lang="en-US" i="1" dirty="0"/>
              <a:t>P</a:t>
            </a:r>
          </a:p>
          <a:p>
            <a:pPr>
              <a:buNone/>
            </a:pPr>
            <a:endParaRPr lang="en-US" sz="1000" dirty="0"/>
          </a:p>
          <a:p>
            <a:pPr>
              <a:buNone/>
            </a:pPr>
            <a:r>
              <a:rPr lang="en-US" dirty="0"/>
              <a:t>Work per pass is 1 bucket sort: </a:t>
            </a:r>
            <a:r>
              <a:rPr lang="en-US" i="1" dirty="0"/>
              <a:t>O</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Total work is </a:t>
            </a:r>
            <a:r>
              <a:rPr lang="en-US" i="1" dirty="0"/>
              <a:t>O</a:t>
            </a:r>
            <a:r>
              <a:rPr lang="en-US" dirty="0"/>
              <a:t>(</a:t>
            </a:r>
            <a:r>
              <a:rPr lang="en-US" i="1" dirty="0"/>
              <a:t>P</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Compared to comparison sorts, sometimes a win, but often not</a:t>
            </a:r>
          </a:p>
          <a:p>
            <a:pPr lvl="1"/>
            <a:r>
              <a:rPr lang="en-US" dirty="0"/>
              <a:t>Example: Strings of English letters up to length 15</a:t>
            </a:r>
          </a:p>
          <a:p>
            <a:pPr lvl="2"/>
            <a:r>
              <a:rPr lang="en-US" dirty="0"/>
              <a:t>15*(52 + </a:t>
            </a:r>
            <a:r>
              <a:rPr lang="en-US" i="1" dirty="0"/>
              <a:t>n</a:t>
            </a:r>
            <a:r>
              <a:rPr lang="en-US" dirty="0"/>
              <a:t>) </a:t>
            </a:r>
          </a:p>
          <a:p>
            <a:pPr lvl="2"/>
            <a:r>
              <a:rPr lang="en-US" dirty="0"/>
              <a:t> This is less than </a:t>
            </a:r>
            <a:r>
              <a:rPr lang="en-US" i="1" dirty="0"/>
              <a:t>n</a:t>
            </a:r>
            <a:r>
              <a:rPr lang="en-US" dirty="0"/>
              <a:t> log n only if </a:t>
            </a:r>
            <a:r>
              <a:rPr lang="en-US" i="1" dirty="0"/>
              <a:t>n</a:t>
            </a:r>
            <a:r>
              <a:rPr lang="en-US" dirty="0"/>
              <a:t> &gt; 33,000</a:t>
            </a:r>
          </a:p>
          <a:p>
            <a:pPr lvl="2"/>
            <a:r>
              <a:rPr lang="en-US" dirty="0"/>
              <a:t>Of course, cross-over point depends on constant factors of the implementations plus </a:t>
            </a:r>
            <a:r>
              <a:rPr lang="en-US" i="1" dirty="0"/>
              <a:t>P</a:t>
            </a:r>
            <a:r>
              <a:rPr lang="en-US" dirty="0"/>
              <a:t> and </a:t>
            </a:r>
            <a:r>
              <a:rPr lang="en-US" i="1" dirty="0"/>
              <a:t>B</a:t>
            </a:r>
          </a:p>
          <a:p>
            <a:pPr lvl="3"/>
            <a:r>
              <a:rPr lang="en-US" dirty="0"/>
              <a:t>And radix sort can have poor locality properties</a:t>
            </a:r>
          </a:p>
        </p:txBody>
      </p:sp>
      <p:sp>
        <p:nvSpPr>
          <p:cNvPr id="4" name="Date Placeholder 3"/>
          <p:cNvSpPr>
            <a:spLocks noGrp="1"/>
          </p:cNvSpPr>
          <p:nvPr>
            <p:ph type="dt" sz="half" idx="10"/>
          </p:nvPr>
        </p:nvSpPr>
        <p:spPr/>
        <p:txBody>
          <a:bodyPr/>
          <a:lstStyle/>
          <a:p>
            <a:fld id="{F71F5E5A-008C-4D76-B1BF-C83BB199E291}"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75</a:t>
            </a:fld>
            <a:endParaRPr lang="en-US"/>
          </a:p>
        </p:txBody>
      </p:sp>
    </p:spTree>
    <p:extLst>
      <p:ext uri="{BB962C8B-B14F-4D97-AF65-F5344CB8AC3E}">
        <p14:creationId xmlns:p14="http://schemas.microsoft.com/office/powerpoint/2010/main" val="113829163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word on sorting</a:t>
            </a:r>
          </a:p>
        </p:txBody>
      </p:sp>
      <p:sp>
        <p:nvSpPr>
          <p:cNvPr id="3" name="Content Placeholder 2"/>
          <p:cNvSpPr>
            <a:spLocks noGrp="1"/>
          </p:cNvSpPr>
          <p:nvPr>
            <p:ph idx="1"/>
          </p:nvPr>
        </p:nvSpPr>
        <p:spPr>
          <a:xfrm>
            <a:off x="685800" y="1219200"/>
            <a:ext cx="7924800" cy="5029200"/>
          </a:xfrm>
        </p:spPr>
        <p:txBody>
          <a:bodyPr/>
          <a:lstStyle/>
          <a:p>
            <a:r>
              <a:rPr lang="en-US" dirty="0"/>
              <a:t>Simple </a:t>
            </a:r>
            <a:r>
              <a:rPr lang="en-US" i="1" dirty="0"/>
              <a:t>O</a:t>
            </a:r>
            <a:r>
              <a:rPr lang="en-US" dirty="0"/>
              <a:t>(</a:t>
            </a:r>
            <a:r>
              <a:rPr lang="en-US" i="1" dirty="0"/>
              <a:t>n</a:t>
            </a:r>
            <a:r>
              <a:rPr lang="en-US" baseline="30000" dirty="0"/>
              <a:t>2</a:t>
            </a:r>
            <a:r>
              <a:rPr lang="en-US" dirty="0"/>
              <a:t>) sorts can be fastest for small </a:t>
            </a:r>
            <a:r>
              <a:rPr lang="en-US" i="1" dirty="0"/>
              <a:t>n</a:t>
            </a:r>
          </a:p>
          <a:p>
            <a:pPr lvl="1"/>
            <a:r>
              <a:rPr lang="en-US" dirty="0"/>
              <a:t>selection sort, insertion sort (latter linear for mostly-sorted)</a:t>
            </a:r>
          </a:p>
          <a:p>
            <a:pPr lvl="1"/>
            <a:r>
              <a:rPr lang="en-US" dirty="0"/>
              <a:t>good for “below a cut-off” to help divide-and-conquer sorts</a:t>
            </a:r>
          </a:p>
          <a:p>
            <a:r>
              <a:rPr lang="en-US" i="1" dirty="0"/>
              <a:t>O</a:t>
            </a:r>
            <a:r>
              <a:rPr lang="en-US" dirty="0"/>
              <a:t>(</a:t>
            </a:r>
            <a:r>
              <a:rPr lang="en-US" i="1" dirty="0"/>
              <a:t>n </a:t>
            </a:r>
            <a:r>
              <a:rPr lang="en-US" b="1" dirty="0">
                <a:latin typeface="Courier New" pitchFamily="49" charset="0"/>
                <a:cs typeface="Courier New" pitchFamily="49" charset="0"/>
              </a:rPr>
              <a:t>log</a:t>
            </a:r>
            <a:r>
              <a:rPr lang="en-US" i="1" dirty="0"/>
              <a:t> n</a:t>
            </a:r>
            <a:r>
              <a:rPr lang="en-US" dirty="0"/>
              <a:t>) sorts</a:t>
            </a:r>
          </a:p>
          <a:p>
            <a:pPr lvl="1"/>
            <a:r>
              <a:rPr lang="en-US" dirty="0"/>
              <a:t>heap sort, in-place but not stable nor parallelizable</a:t>
            </a:r>
          </a:p>
          <a:p>
            <a:pPr lvl="1"/>
            <a:r>
              <a:rPr lang="en-US" dirty="0"/>
              <a:t>merge sort, not in place but stable and works as external sort</a:t>
            </a:r>
          </a:p>
          <a:p>
            <a:pPr lvl="1"/>
            <a:r>
              <a:rPr lang="en-US" dirty="0"/>
              <a:t>quick sort, in place but not stable and </a:t>
            </a:r>
            <a:r>
              <a:rPr lang="en-US" i="1" dirty="0"/>
              <a:t>O</a:t>
            </a:r>
            <a:r>
              <a:rPr lang="en-US" dirty="0"/>
              <a:t>(</a:t>
            </a:r>
            <a:r>
              <a:rPr lang="en-US" i="1" dirty="0"/>
              <a:t>n</a:t>
            </a:r>
            <a:r>
              <a:rPr lang="en-US" baseline="30000" dirty="0"/>
              <a:t>2</a:t>
            </a:r>
            <a:r>
              <a:rPr lang="en-US" dirty="0"/>
              <a:t>) in worst-case</a:t>
            </a:r>
          </a:p>
          <a:p>
            <a:pPr lvl="2"/>
            <a:r>
              <a:rPr lang="en-US" dirty="0"/>
              <a:t>often fastest, but depends on costs of comparisons/copies</a:t>
            </a:r>
          </a:p>
          <a:p>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r>
              <a:rPr lang="en-US" dirty="0">
                <a:solidFill>
                  <a:schemeClr val="accent2"/>
                </a:solidFill>
              </a:rPr>
              <a:t> </a:t>
            </a:r>
            <a:r>
              <a:rPr lang="en-US" dirty="0"/>
              <a:t>is worst-case and average lower-bound for sorting by comparisons</a:t>
            </a:r>
          </a:p>
          <a:p>
            <a:r>
              <a:rPr lang="en-US" dirty="0"/>
              <a:t>Non-comparison sorts</a:t>
            </a:r>
          </a:p>
          <a:p>
            <a:pPr lvl="1"/>
            <a:r>
              <a:rPr lang="en-US" dirty="0"/>
              <a:t>Bucket sort good for small number of key values</a:t>
            </a:r>
          </a:p>
          <a:p>
            <a:pPr lvl="1"/>
            <a:r>
              <a:rPr lang="en-US" dirty="0"/>
              <a:t>Radix sort uses fewer buckets and more phases</a:t>
            </a:r>
          </a:p>
          <a:p>
            <a:r>
              <a:rPr lang="en-US" dirty="0"/>
              <a:t>Best way to sort?  It depends!</a:t>
            </a:r>
          </a:p>
        </p:txBody>
      </p:sp>
      <p:sp>
        <p:nvSpPr>
          <p:cNvPr id="4" name="Date Placeholder 3"/>
          <p:cNvSpPr>
            <a:spLocks noGrp="1"/>
          </p:cNvSpPr>
          <p:nvPr>
            <p:ph type="dt" sz="half" idx="10"/>
          </p:nvPr>
        </p:nvSpPr>
        <p:spPr/>
        <p:txBody>
          <a:bodyPr/>
          <a:lstStyle/>
          <a:p>
            <a:fld id="{31D41368-2209-4353-8E0C-56EA5ECF63C5}"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76</a:t>
            </a:fld>
            <a:endParaRPr lang="en-US"/>
          </a:p>
        </p:txBody>
      </p:sp>
    </p:spTree>
    <p:extLst>
      <p:ext uri="{BB962C8B-B14F-4D97-AF65-F5344CB8AC3E}">
        <p14:creationId xmlns:p14="http://schemas.microsoft.com/office/powerpoint/2010/main" val="111943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a:t>
            </a:r>
            <a:r>
              <a:rPr lang="en-US" dirty="0">
                <a:solidFill>
                  <a:schemeClr val="accent2"/>
                </a:solidFill>
              </a:rPr>
              <a:t>O(n)</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start sorted           start </a:t>
            </a:r>
            <a:r>
              <a:rPr lang="en-US">
                <a:solidFill>
                  <a:schemeClr val="accent2"/>
                </a:solidFill>
              </a:rPr>
              <a:t>reverse sorted</a:t>
            </a:r>
            <a:endParaRPr lang="en-US" dirty="0">
              <a:solidFill>
                <a:schemeClr val="accent2"/>
              </a:solidFill>
            </a:endParaRPr>
          </a:p>
        </p:txBody>
      </p:sp>
      <p:sp>
        <p:nvSpPr>
          <p:cNvPr id="4" name="Date Placeholder 3"/>
          <p:cNvSpPr>
            <a:spLocks noGrp="1"/>
          </p:cNvSpPr>
          <p:nvPr>
            <p:ph type="dt" sz="half" idx="10"/>
          </p:nvPr>
        </p:nvSpPr>
        <p:spPr/>
        <p:txBody>
          <a:bodyPr/>
          <a:lstStyle/>
          <a:p>
            <a:fld id="{AFAFA785-F282-4542-BC23-CFC3ABBE6772}"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8</a:t>
            </a:fld>
            <a:endParaRPr lang="en-US"/>
          </a:p>
        </p:txBody>
      </p:sp>
    </p:spTree>
    <p:extLst>
      <p:ext uri="{BB962C8B-B14F-4D97-AF65-F5344CB8AC3E}">
        <p14:creationId xmlns:p14="http://schemas.microsoft.com/office/powerpoint/2010/main" val="19844432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2/7/2021</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9</a:t>
            </a:fld>
            <a:endParaRPr lang="en-US"/>
          </a:p>
        </p:txBody>
      </p:sp>
      <p:sp>
        <p:nvSpPr>
          <p:cNvPr id="9" name="Title 1"/>
          <p:cNvSpPr>
            <a:spLocks noGrp="1"/>
          </p:cNvSpPr>
          <p:nvPr>
            <p:ph type="title"/>
          </p:nvPr>
        </p:nvSpPr>
        <p:spPr>
          <a:xfrm>
            <a:off x="685800" y="304800"/>
            <a:ext cx="7772400" cy="1143000"/>
          </a:xfrm>
        </p:spPr>
        <p:txBody>
          <a:bodyPr/>
          <a:lstStyle/>
          <a:p>
            <a:r>
              <a:rPr lang="en-US" dirty="0"/>
              <a:t>If a is sorted, n – 1 data comparisons are used. In the worst case, n(n-1)/2 are used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828800"/>
            <a:ext cx="66865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2703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42358</TotalTime>
  <Words>5923</Words>
  <Application>Microsoft Office PowerPoint</Application>
  <PresentationFormat>On-screen Show (4:3)</PresentationFormat>
  <Paragraphs>1626</Paragraphs>
  <Slides>76</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Courier New</vt:lpstr>
      <vt:lpstr>Times New Roman</vt:lpstr>
      <vt:lpstr>dan_design_template</vt:lpstr>
      <vt:lpstr>Introduction to Sorting</vt:lpstr>
      <vt:lpstr>Introduction to sorting</vt:lpstr>
      <vt:lpstr>More reasons to sort</vt:lpstr>
      <vt:lpstr>The main problem, stated carefully</vt:lpstr>
      <vt:lpstr>Variations on the basic problem</vt:lpstr>
      <vt:lpstr>The Big Picture</vt:lpstr>
      <vt:lpstr>Insertion Sort</vt:lpstr>
      <vt:lpstr>Insertion Sort</vt:lpstr>
      <vt:lpstr>If a is sorted, n – 1 data comparisons are used. In the worst case, n(n-1)/2 are used</vt:lpstr>
      <vt:lpstr>PowerPoint Presentation</vt:lpstr>
      <vt:lpstr>Selection sort</vt:lpstr>
      <vt:lpstr>Selection sort</vt:lpstr>
      <vt:lpstr>n(n-1)/2 comparisons Selection Sort: Java Code</vt:lpstr>
      <vt:lpstr>PowerPoint Presentation</vt:lpstr>
      <vt:lpstr>Insertion vs. Selection</vt:lpstr>
      <vt:lpstr> Shell sort is a sorting algorithm that requires asymptotically fewer than O(n²) comparisons and exchanges in the worst case.   Although it is easy to develop an intuitive sense of how this algorithm works, it is very difficult to analyze its execution time, but estimates range from O(nlog2 n) to O(n1.5) depending on implementation details. </vt:lpstr>
      <vt:lpstr>Shell Sort: Java Code</vt:lpstr>
      <vt:lpstr>The Big Picture</vt:lpstr>
      <vt:lpstr>Heap sort</vt:lpstr>
      <vt:lpstr>In-place heap sort</vt:lpstr>
      <vt:lpstr>“AVL sort”</vt:lpstr>
      <vt:lpstr>Divide and conquer</vt:lpstr>
      <vt:lpstr>Divide-and-conquer sorting</vt:lpstr>
      <vt:lpstr>Merge Sort</vt:lpstr>
      <vt:lpstr>Merge  Sort</vt:lpstr>
      <vt:lpstr>Quick Sort</vt:lpstr>
      <vt:lpstr>Quick Sort</vt:lpstr>
      <vt:lpstr>Mergesort</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showing recursion</vt:lpstr>
      <vt:lpstr>Some details: saving a little time</vt:lpstr>
      <vt:lpstr>Some details: saving space / copying</vt:lpstr>
      <vt:lpstr>Picture of the “best”</vt:lpstr>
      <vt:lpstr>Linked lists and big data</vt:lpstr>
      <vt:lpstr>Analysis</vt:lpstr>
      <vt:lpstr>One of the recurrence classics…</vt:lpstr>
      <vt:lpstr>Or more intuitively…</vt:lpstr>
      <vt:lpstr>Quicksort</vt:lpstr>
      <vt:lpstr>Quicksort overview</vt:lpstr>
      <vt:lpstr>Think in terms of sets</vt:lpstr>
      <vt:lpstr>Example, showing recursion</vt:lpstr>
      <vt:lpstr>Details</vt:lpstr>
      <vt:lpstr>Potential pivot rules</vt:lpstr>
      <vt:lpstr>Partitioning</vt:lpstr>
      <vt:lpstr>Example</vt:lpstr>
      <vt:lpstr>Example</vt:lpstr>
      <vt:lpstr>Analysis</vt:lpstr>
      <vt:lpstr>Cutoffs</vt:lpstr>
      <vt:lpstr>Cutoff skeleton</vt:lpstr>
      <vt:lpstr>The Big Picture</vt:lpstr>
      <vt:lpstr>How fast can we sort?</vt:lpstr>
      <vt:lpstr>Permutations</vt:lpstr>
      <vt:lpstr>Describing every comparison sort</vt:lpstr>
      <vt:lpstr>Decision tree for n=3</vt:lpstr>
      <vt:lpstr>What the decision tree tells us</vt:lpstr>
      <vt:lpstr>Example</vt:lpstr>
      <vt:lpstr>Where are we</vt:lpstr>
      <vt:lpstr>Lower bound on height</vt:lpstr>
      <vt:lpstr>The Big Picture</vt:lpstr>
      <vt:lpstr>BucketSort (a.k.a. BinSort)</vt:lpstr>
      <vt:lpstr>Analyzing bucket sort</vt:lpstr>
      <vt:lpstr>Radix sort</vt:lpstr>
      <vt:lpstr>Example</vt:lpstr>
      <vt:lpstr>Example</vt:lpstr>
      <vt:lpstr>Example</vt:lpstr>
      <vt:lpstr>Analysis</vt:lpstr>
      <vt:lpstr>Last word on sorting</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Khan, Kamran</cp:lastModifiedBy>
  <cp:revision>1970</cp:revision>
  <dcterms:created xsi:type="dcterms:W3CDTF">2009-03-13T20:43:19Z</dcterms:created>
  <dcterms:modified xsi:type="dcterms:W3CDTF">2021-02-07T17:29:45Z</dcterms:modified>
</cp:coreProperties>
</file>