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2" r:id="rId1"/>
  </p:sldMasterIdLst>
  <p:notesMasterIdLst>
    <p:notesMasterId r:id="rId18"/>
  </p:notesMasterIdLst>
  <p:sldIdLst>
    <p:sldId id="256" r:id="rId2"/>
    <p:sldId id="257" r:id="rId3"/>
    <p:sldId id="259" r:id="rId4"/>
    <p:sldId id="260" r:id="rId5"/>
    <p:sldId id="261" r:id="rId6"/>
    <p:sldId id="264" r:id="rId7"/>
    <p:sldId id="266" r:id="rId8"/>
    <p:sldId id="319" r:id="rId9"/>
    <p:sldId id="317" r:id="rId10"/>
    <p:sldId id="320" r:id="rId11"/>
    <p:sldId id="270" r:id="rId12"/>
    <p:sldId id="271" r:id="rId13"/>
    <p:sldId id="268" r:id="rId14"/>
    <p:sldId id="313" r:id="rId15"/>
    <p:sldId id="318" r:id="rId16"/>
    <p:sldId id="314"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95679" autoAdjust="0"/>
  </p:normalViewPr>
  <p:slideViewPr>
    <p:cSldViewPr>
      <p:cViewPr varScale="1">
        <p:scale>
          <a:sx n="87" d="100"/>
          <a:sy n="87" d="100"/>
        </p:scale>
        <p:origin x="133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F8BF6E47-487D-4F2D-BD15-D2EEE556EF2F}" type="datetimeFigureOut">
              <a:rPr lang="en-US"/>
              <a:pPr>
                <a:defRPr/>
              </a:pPr>
              <a:t>10/4/2023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1165AAAD-16BA-4A27-A332-E1367842356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13</a:t>
            </a:fld>
            <a:endParaRPr lang="en-US" dirty="0"/>
          </a:p>
        </p:txBody>
      </p:sp>
    </p:spTree>
    <p:extLst>
      <p:ext uri="{BB962C8B-B14F-4D97-AF65-F5344CB8AC3E}">
        <p14:creationId xmlns:p14="http://schemas.microsoft.com/office/powerpoint/2010/main" val="287602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FC7589E5-B1B7-4CC6-A0DB-0CEFD4A77451}" type="datetimeFigureOut">
              <a:rPr lang="en-US" smtClean="0"/>
              <a:pPr>
                <a:defRPr/>
              </a:pPr>
              <a:t>10/4/2023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A1627456-4AF4-4603-A0FA-911BBCF79B2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3CC9578B-CB20-44A3-930D-9EB331E2F937}" type="datetimeFigureOut">
              <a:rPr lang="en-US" smtClean="0"/>
              <a:pPr>
                <a:defRPr/>
              </a:pPr>
              <a:t>10/4/2023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0FFDE94-8138-4B0F-ADFD-FC85C7CA2E7E}"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CE843099-F621-40D2-864C-1AE0C54597AD}" type="datetimeFigureOut">
              <a:rPr lang="en-US" smtClean="0"/>
              <a:pPr>
                <a:defRPr/>
              </a:pPr>
              <a:t>10/4/2023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3B3BC97-E63B-4151-89D0-7ABD5DF7082D}"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699483C8-D457-4C3F-A542-4A29DD882B68}" type="datetimeFigureOut">
              <a:rPr lang="en-US" smtClean="0"/>
              <a:pPr>
                <a:defRPr/>
              </a:pPr>
              <a:t>10/4/2023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7DC33C9-A703-4E7E-A61E-3DF64689661D}" type="slidenum">
              <a:rPr lang="en-US" smtClean="0"/>
              <a:pPr>
                <a:defRPr/>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fld id="{4D4AF178-FA0E-4335-8398-33B53B53A24B}" type="datetimeFigureOut">
              <a:rPr lang="en-US" smtClean="0"/>
              <a:pPr>
                <a:defRPr/>
              </a:pPr>
              <a:t>10/4/2023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79D828D-6FD6-4A8D-9D91-0F258EA2F697}"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C165124D-1CB0-4A17-BE2A-6F3D8C013A87}" type="datetimeFigureOut">
              <a:rPr lang="en-US" smtClean="0"/>
              <a:pPr>
                <a:defRPr/>
              </a:pPr>
              <a:t>10/4/2023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88231B8-CB59-42C1-806E-D6180689230D}" type="slidenum">
              <a:rPr lang="en-US" smtClean="0"/>
              <a:pPr>
                <a:defRPr/>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fld id="{6AE09D3B-BB73-4140-8D2C-EBCDDB271D36}" type="datetimeFigureOut">
              <a:rPr lang="en-US" smtClean="0"/>
              <a:pPr>
                <a:defRPr/>
              </a:pPr>
              <a:t>10/4/2023</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5C247B8-1854-4820-B812-28F18ED26A55}"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E927FAE-7CE5-4AA1-AA83-1884D9FA7D29}" type="datetimeFigureOut">
              <a:rPr lang="en-US" smtClean="0"/>
              <a:pPr>
                <a:defRPr/>
              </a:pPr>
              <a:t>10/4/2023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18452A4-40BF-47AB-85A8-5D2D996B4E98}" type="slidenum">
              <a:rPr lang="en-US" smtClean="0"/>
              <a:pPr>
                <a:defRPr/>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181A207-4BB4-404E-89A8-CA5BBF0D32AF}" type="datetimeFigureOut">
              <a:rPr lang="en-US" smtClean="0"/>
              <a:pPr>
                <a:defRPr/>
              </a:pPr>
              <a:t>10/4/2023</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6671F284-7E25-40ED-AF4A-BE05DA1F2B6A}"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fld id="{CD0866CA-9DA1-4F10-9CF9-765839D84CF7}" type="datetimeFigureOut">
              <a:rPr lang="en-US" smtClean="0"/>
              <a:pPr>
                <a:defRPr/>
              </a:pPr>
              <a:t>10/4/2023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1CD3D06-AA46-4523-94B2-0B138DC2073C}"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FD425A67-B7EE-4542-8C06-D4097C3F771C}" type="datetimeFigureOut">
              <a:rPr lang="en-US" smtClean="0"/>
              <a:pPr>
                <a:defRPr/>
              </a:pPr>
              <a:t>10/4/2023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8A953397-1DA1-434F-A9AC-4C7EF699DE9C}"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A722C180-2AC6-4584-A0F1-8D489BCD1533}" type="datetimeFigureOut">
              <a:rPr lang="en-US" smtClean="0"/>
              <a:pPr>
                <a:defRPr/>
              </a:pPr>
              <a:t>10/4/2023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8FC1C9B8-237A-4D60-81A0-37CC0AFD0243}"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123" r:id="rId1"/>
    <p:sldLayoutId id="2147484124" r:id="rId2"/>
    <p:sldLayoutId id="2147484125" r:id="rId3"/>
    <p:sldLayoutId id="2147484126" r:id="rId4"/>
    <p:sldLayoutId id="2147484127" r:id="rId5"/>
    <p:sldLayoutId id="2147484128" r:id="rId6"/>
    <p:sldLayoutId id="2147484129" r:id="rId7"/>
    <p:sldLayoutId id="2147484130" r:id="rId8"/>
    <p:sldLayoutId id="2147484131" r:id="rId9"/>
    <p:sldLayoutId id="2147484132" r:id="rId10"/>
    <p:sldLayoutId id="214748413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flask.palletsprojects.com/en/3.0.x/" TargetMode="External"/><Relationship Id="rId7" Type="http://schemas.openxmlformats.org/officeDocument/2006/relationships/hyperlink" Target="http://jalammar.github.io/illustrated-transformer/" TargetMode="External"/><Relationship Id="rId2" Type="http://schemas.openxmlformats.org/officeDocument/2006/relationships/hyperlink" Target="https://www.python.org/doc/" TargetMode="External"/><Relationship Id="rId1" Type="http://schemas.openxmlformats.org/officeDocument/2006/relationships/slideLayout" Target="../slideLayouts/slideLayout7.xml"/><Relationship Id="rId6" Type="http://schemas.openxmlformats.org/officeDocument/2006/relationships/hyperlink" Target="https://azure.microsoft.com/en-us/services/cognitive-services/translator/" TargetMode="External"/><Relationship Id="rId5" Type="http://schemas.openxmlformats.org/officeDocument/2006/relationships/hyperlink" Target="https://cloud.google.com/translate" TargetMode="External"/><Relationship Id="rId4" Type="http://schemas.openxmlformats.org/officeDocument/2006/relationships/hyperlink" Target="https://github.com/tesseract-ocr/tesseract"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4"/>
          <p:cNvSpPr txBox="1">
            <a:spLocks/>
          </p:cNvSpPr>
          <p:nvPr/>
        </p:nvSpPr>
        <p:spPr bwMode="auto">
          <a:xfrm>
            <a:off x="0" y="1143000"/>
            <a:ext cx="9144000" cy="2000264"/>
          </a:xfrm>
          <a:prstGeom prst="rect">
            <a:avLst/>
          </a:prstGeom>
          <a:noFill/>
          <a:ln w="9525">
            <a:noFill/>
            <a:miter lim="800000"/>
            <a:headEnd/>
            <a:tailEnd/>
          </a:ln>
        </p:spPr>
        <p:txBody>
          <a:bodyPr/>
          <a:lstStyle/>
          <a:p>
            <a:pPr fontAlgn="auto">
              <a:spcBef>
                <a:spcPts val="0"/>
              </a:spcBef>
              <a:spcAft>
                <a:spcPts val="0"/>
              </a:spcAft>
              <a:defRPr/>
            </a:pPr>
            <a:endParaRPr lang="en-US" sz="4800" b="1" kern="10" spc="800" dirty="0">
              <a:ln w="12700">
                <a:solidFill>
                  <a:srgbClr val="EAEAEA"/>
                </a:solidFill>
                <a:round/>
                <a:headEnd/>
                <a:tailEnd/>
              </a:ln>
              <a:gradFill rotWithShape="1">
                <a:gsLst>
                  <a:gs pos="0">
                    <a:srgbClr val="000060"/>
                  </a:gs>
                  <a:gs pos="50000">
                    <a:srgbClr val="324672"/>
                  </a:gs>
                  <a:gs pos="100000">
                    <a:srgbClr val="000060"/>
                  </a:gs>
                </a:gsLst>
                <a:lin ang="5400000" scaled="1"/>
              </a:gradFill>
              <a:effectLst>
                <a:outerShdw dist="35921" dir="2700000" sy="50000" kx="2115830" algn="bl" rotWithShape="0">
                  <a:srgbClr val="C0C0C0">
                    <a:alpha val="79999"/>
                  </a:srgbClr>
                </a:outerShdw>
              </a:effectLst>
              <a:latin typeface="Verdana"/>
              <a:cs typeface="+mn-cs"/>
            </a:endParaRPr>
          </a:p>
          <a:p>
            <a:pPr fontAlgn="auto">
              <a:spcBef>
                <a:spcPts val="0"/>
              </a:spcBef>
              <a:spcAft>
                <a:spcPts val="0"/>
              </a:spcAft>
              <a:defRPr/>
            </a:pPr>
            <a:r>
              <a:rPr lang="en-US" sz="4800" b="1" kern="10" spc="800" dirty="0">
                <a:ln w="12700">
                  <a:solidFill>
                    <a:srgbClr val="EAEAEA"/>
                  </a:solidFill>
                  <a:round/>
                  <a:headEnd/>
                  <a:tailEnd/>
                </a:ln>
                <a:gradFill rotWithShape="1">
                  <a:gsLst>
                    <a:gs pos="0">
                      <a:srgbClr val="000060"/>
                    </a:gs>
                    <a:gs pos="50000">
                      <a:srgbClr val="324672"/>
                    </a:gs>
                    <a:gs pos="100000">
                      <a:srgbClr val="000060"/>
                    </a:gs>
                  </a:gsLst>
                  <a:lin ang="5400000" scaled="1"/>
                </a:gradFill>
                <a:effectLst>
                  <a:outerShdw dist="35921" dir="2700000" sy="50000" kx="2115830" algn="bl" rotWithShape="0">
                    <a:srgbClr val="C0C0C0">
                      <a:alpha val="79999"/>
                    </a:srgbClr>
                  </a:outerShdw>
                </a:effectLst>
                <a:latin typeface="Verdana"/>
                <a:cs typeface="+mn-cs"/>
              </a:rPr>
              <a:t>         </a:t>
            </a:r>
          </a:p>
          <a:p>
            <a:pPr algn="ctr" eaLnBrk="0" fontAlgn="auto" hangingPunct="0">
              <a:spcBef>
                <a:spcPct val="20000"/>
              </a:spcBef>
              <a:spcAft>
                <a:spcPts val="0"/>
              </a:spcAft>
              <a:buFont typeface="Arial" charset="0"/>
              <a:buNone/>
              <a:defRPr/>
            </a:pPr>
            <a:endParaRPr lang="en-US" sz="3200" dirty="0">
              <a:solidFill>
                <a:schemeClr val="accent3">
                  <a:lumMod val="20000"/>
                  <a:lumOff val="80000"/>
                </a:schemeClr>
              </a:solidFill>
              <a:latin typeface="+mn-lt"/>
              <a:cs typeface="+mn-cs"/>
            </a:endParaRPr>
          </a:p>
          <a:p>
            <a:pPr algn="ctr" eaLnBrk="0" fontAlgn="auto" hangingPunct="0">
              <a:spcBef>
                <a:spcPct val="20000"/>
              </a:spcBef>
              <a:spcAft>
                <a:spcPts val="0"/>
              </a:spcAft>
              <a:buFont typeface="Arial" charset="0"/>
              <a:buNone/>
              <a:defRPr/>
            </a:pPr>
            <a:r>
              <a:rPr lang="en-US" sz="3200" dirty="0">
                <a:solidFill>
                  <a:schemeClr val="accent3">
                    <a:lumMod val="20000"/>
                    <a:lumOff val="80000"/>
                  </a:schemeClr>
                </a:solidFill>
                <a:latin typeface="+mn-lt"/>
                <a:cs typeface="+mn-cs"/>
              </a:rPr>
              <a:t>                                    </a:t>
            </a:r>
          </a:p>
          <a:p>
            <a:pPr algn="ctr" eaLnBrk="0" fontAlgn="auto" hangingPunct="0">
              <a:spcBef>
                <a:spcPct val="20000"/>
              </a:spcBef>
              <a:spcAft>
                <a:spcPts val="0"/>
              </a:spcAft>
              <a:buFont typeface="Arial" charset="0"/>
              <a:buNone/>
              <a:defRPr/>
            </a:pPr>
            <a:r>
              <a:rPr lang="en-US" sz="3200" dirty="0">
                <a:solidFill>
                  <a:schemeClr val="accent3">
                    <a:lumMod val="20000"/>
                    <a:lumOff val="80000"/>
                  </a:schemeClr>
                </a:solidFill>
                <a:latin typeface="+mn-lt"/>
                <a:cs typeface="+mn-cs"/>
              </a:rPr>
              <a:t>                                                   </a:t>
            </a:r>
          </a:p>
          <a:p>
            <a:pPr algn="ctr" eaLnBrk="0" fontAlgn="auto" hangingPunct="0">
              <a:spcBef>
                <a:spcPct val="20000"/>
              </a:spcBef>
              <a:spcAft>
                <a:spcPts val="0"/>
              </a:spcAft>
              <a:buFont typeface="Arial" charset="0"/>
              <a:buNone/>
              <a:defRPr/>
            </a:pPr>
            <a:r>
              <a:rPr lang="en-US" sz="2400" dirty="0">
                <a:solidFill>
                  <a:schemeClr val="accent3">
                    <a:lumMod val="20000"/>
                    <a:lumOff val="80000"/>
                  </a:schemeClr>
                </a:solidFill>
                <a:latin typeface="Verdana" pitchFamily="34" charset="0"/>
                <a:cs typeface="+mn-cs"/>
              </a:rPr>
              <a:t>                                           </a:t>
            </a:r>
          </a:p>
          <a:p>
            <a:pPr algn="ctr" eaLnBrk="0" fontAlgn="auto" hangingPunct="0">
              <a:spcBef>
                <a:spcPct val="20000"/>
              </a:spcBef>
              <a:spcAft>
                <a:spcPts val="0"/>
              </a:spcAft>
              <a:buFont typeface="Arial" charset="0"/>
              <a:buNone/>
              <a:defRPr/>
            </a:pPr>
            <a:r>
              <a:rPr lang="en-US" sz="3200" dirty="0">
                <a:solidFill>
                  <a:srgbClr val="735F68"/>
                </a:solidFill>
                <a:latin typeface="+mn-lt"/>
                <a:cs typeface="+mn-cs"/>
              </a:rPr>
              <a:t>                                                        </a:t>
            </a:r>
            <a:endParaRPr lang="en-US" dirty="0">
              <a:solidFill>
                <a:srgbClr val="735F68"/>
              </a:solidFill>
              <a:latin typeface="+mn-lt"/>
              <a:cs typeface="+mn-cs"/>
            </a:endParaRPr>
          </a:p>
        </p:txBody>
      </p:sp>
      <p:sp>
        <p:nvSpPr>
          <p:cNvPr id="9" name="Rectangle 8"/>
          <p:cNvSpPr/>
          <p:nvPr/>
        </p:nvSpPr>
        <p:spPr>
          <a:xfrm>
            <a:off x="914400" y="3429000"/>
            <a:ext cx="7543800" cy="369332"/>
          </a:xfrm>
          <a:prstGeom prst="rect">
            <a:avLst/>
          </a:prstGeom>
        </p:spPr>
        <p:txBody>
          <a:bodyPr>
            <a:spAutoFit/>
          </a:bodyPr>
          <a:lstStyle/>
          <a:p>
            <a:pPr fontAlgn="auto">
              <a:spcBef>
                <a:spcPts val="0"/>
              </a:spcBef>
              <a:spcAft>
                <a:spcPts val="0"/>
              </a:spcAft>
              <a:defRPr/>
            </a:pPr>
            <a:r>
              <a:rPr lang="en-US" b="1" spc="50" dirty="0">
                <a:ln w="12700" cmpd="sng">
                  <a:solidFill>
                    <a:schemeClr val="tx1"/>
                  </a:solidFill>
                  <a:prstDash val="solid"/>
                </a:ln>
                <a:solidFill>
                  <a:srgbClr val="FFFF00"/>
                </a:solidFill>
                <a:effectLst>
                  <a:glow rad="53100">
                    <a:schemeClr val="accent6">
                      <a:satMod val="180000"/>
                      <a:alpha val="30000"/>
                    </a:schemeClr>
                  </a:glow>
                </a:effectLst>
                <a:latin typeface="Verdana" pitchFamily="34" charset="0"/>
                <a:cs typeface="+mn-cs"/>
              </a:rPr>
              <a:t>      </a:t>
            </a:r>
            <a:r>
              <a:rPr lang="en-US" b="1" spc="50" dirty="0">
                <a:ln w="12700" cmpd="sng">
                  <a:solidFill>
                    <a:schemeClr val="tx1"/>
                  </a:solidFill>
                  <a:prstDash val="solid"/>
                </a:ln>
                <a:solidFill>
                  <a:schemeClr val="accent6">
                    <a:lumMod val="60000"/>
                    <a:lumOff val="40000"/>
                  </a:schemeClr>
                </a:solidFill>
                <a:effectLst>
                  <a:glow rad="53100">
                    <a:schemeClr val="accent6">
                      <a:satMod val="180000"/>
                      <a:alpha val="30000"/>
                    </a:schemeClr>
                  </a:glow>
                </a:effectLst>
                <a:latin typeface="Verdana" pitchFamily="34" charset="0"/>
                <a:cs typeface="+mn-cs"/>
              </a:rPr>
              <a:t>  </a:t>
            </a:r>
            <a:endParaRPr lang="en-US" dirty="0">
              <a:solidFill>
                <a:schemeClr val="accent6">
                  <a:lumMod val="60000"/>
                  <a:lumOff val="40000"/>
                </a:schemeClr>
              </a:solidFill>
              <a:latin typeface="+mn-lt"/>
              <a:cs typeface="+mn-cs"/>
            </a:endParaRPr>
          </a:p>
        </p:txBody>
      </p:sp>
      <p:sp>
        <p:nvSpPr>
          <p:cNvPr id="10" name="Title 1"/>
          <p:cNvSpPr>
            <a:spLocks noGrp="1"/>
          </p:cNvSpPr>
          <p:nvPr>
            <p:ph type="ctrTitle"/>
          </p:nvPr>
        </p:nvSpPr>
        <p:spPr>
          <a:xfrm>
            <a:off x="228600" y="457201"/>
            <a:ext cx="8915400" cy="990599"/>
          </a:xfrm>
        </p:spPr>
        <p:txBody>
          <a:bodyPr anchor="ctr">
            <a:normAutofit/>
          </a:bodyPr>
          <a:lstStyle/>
          <a:p>
            <a:pPr algn="ctr"/>
            <a:r>
              <a:rPr lang="en-US" dirty="0">
                <a:latin typeface="Times New Roman" pitchFamily="18" charset="0"/>
                <a:cs typeface="Times New Roman" pitchFamily="18" charset="0"/>
              </a:rPr>
              <a:t>TITLE OF PROJECT</a:t>
            </a:r>
          </a:p>
        </p:txBody>
      </p:sp>
      <p:sp>
        <p:nvSpPr>
          <p:cNvPr id="11" name="TextBox 10"/>
          <p:cNvSpPr txBox="1"/>
          <p:nvPr/>
        </p:nvSpPr>
        <p:spPr>
          <a:xfrm>
            <a:off x="5791200" y="3840255"/>
            <a:ext cx="3733800" cy="954107"/>
          </a:xfrm>
          <a:prstGeom prst="rect">
            <a:avLst/>
          </a:prstGeom>
          <a:noFill/>
        </p:spPr>
        <p:txBody>
          <a:bodyPr wrap="square" rtlCol="0">
            <a:spAutoFit/>
          </a:bodyPr>
          <a:lstStyle/>
          <a:p>
            <a:r>
              <a:rPr lang="en-US" sz="1400" dirty="0"/>
              <a:t>Submitted By:</a:t>
            </a:r>
          </a:p>
          <a:p>
            <a:r>
              <a:rPr lang="en-IN" sz="1400" dirty="0"/>
              <a:t>Yashi Sharma 21CSEAIML34</a:t>
            </a:r>
          </a:p>
          <a:p>
            <a:r>
              <a:rPr lang="en-IN" sz="1400" dirty="0"/>
              <a:t>Kunal 21CSEAIML17</a:t>
            </a:r>
          </a:p>
          <a:p>
            <a:r>
              <a:rPr lang="en-IN" sz="1400" dirty="0"/>
              <a:t>Naman Bharadwaj 21CSEAIML20</a:t>
            </a:r>
            <a:endParaRPr sz="1400" dirty="0"/>
          </a:p>
        </p:txBody>
      </p:sp>
      <p:sp>
        <p:nvSpPr>
          <p:cNvPr id="12" name="TextBox 11"/>
          <p:cNvSpPr txBox="1"/>
          <p:nvPr/>
        </p:nvSpPr>
        <p:spPr>
          <a:xfrm>
            <a:off x="685800" y="3505200"/>
            <a:ext cx="2438400" cy="923330"/>
          </a:xfrm>
          <a:prstGeom prst="rect">
            <a:avLst/>
          </a:prstGeom>
          <a:noFill/>
        </p:spPr>
        <p:txBody>
          <a:bodyPr wrap="square" rtlCol="0">
            <a:spAutoFit/>
          </a:bodyPr>
          <a:lstStyle/>
          <a:p>
            <a:endParaRPr dirty="0"/>
          </a:p>
          <a:p>
            <a:r>
              <a:rPr dirty="0"/>
              <a:t>Submitted to:</a:t>
            </a:r>
          </a:p>
          <a:p>
            <a:r>
              <a:rPr lang="en-IN" dirty="0"/>
              <a:t>Mrs. </a:t>
            </a:r>
            <a:r>
              <a:rPr lang="en-IN" dirty="0" err="1"/>
              <a:t>Rashika</a:t>
            </a:r>
            <a:r>
              <a:rPr lang="en-IN" dirty="0"/>
              <a:t> Singh</a:t>
            </a:r>
            <a:endParaRPr dirty="0"/>
          </a:p>
        </p:txBody>
      </p:sp>
      <p:pic>
        <p:nvPicPr>
          <p:cNvPr id="13" name="Picture"/>
          <p:cNvPicPr>
            <a:picLocks noChangeAspect="1"/>
          </p:cNvPicPr>
          <p:nvPr/>
        </p:nvPicPr>
        <p:blipFill>
          <a:blip r:embed="rId3"/>
          <a:stretch>
            <a:fillRect/>
          </a:stretch>
        </p:blipFill>
        <p:spPr>
          <a:xfrm>
            <a:off x="760095" y="1371600"/>
            <a:ext cx="7449502" cy="2286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21600000">
                                      <p:cBhvr>
                                        <p:cTn id="6" dur="2000" fill="hold"/>
                                        <p:tgtEl>
                                          <p:spTgt spid="10"/>
                                        </p:tgtEl>
                                        <p:attrNameLst>
                                          <p:attrName>r</p:attrName>
                                        </p:attrNameLst>
                                      </p:cBhvr>
                                    </p:animRot>
                                  </p:childTnLst>
                                </p:cTn>
                              </p:par>
                            </p:childTnLst>
                          </p:cTn>
                        </p:par>
                        <p:par>
                          <p:cTn id="7" fill="hold">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fill="hold"/>
                                        <p:tgtEl>
                                          <p:spTgt spid="12"/>
                                        </p:tgtEl>
                                        <p:attrNameLst>
                                          <p:attrName>ppt_x</p:attrName>
                                        </p:attrNameLst>
                                      </p:cBhvr>
                                      <p:tavLst>
                                        <p:tav tm="0">
                                          <p:val>
                                            <p:strVal val="0-#ppt_w/2"/>
                                          </p:val>
                                        </p:tav>
                                        <p:tav tm="100000">
                                          <p:val>
                                            <p:strVal val="#ppt_x"/>
                                          </p:val>
                                        </p:tav>
                                      </p:tavLst>
                                    </p:anim>
                                    <p:anim calcmode="lin" valueType="num">
                                      <p:cBhvr additive="base">
                                        <p:cTn id="11" dur="500" fill="hold"/>
                                        <p:tgtEl>
                                          <p:spTgt spid="12"/>
                                        </p:tgtEl>
                                        <p:attrNameLst>
                                          <p:attrName>ppt_y</p:attrName>
                                        </p:attrNameLst>
                                      </p:cBhvr>
                                      <p:tavLst>
                                        <p:tav tm="0">
                                          <p:val>
                                            <p:strVal val="#ppt_y"/>
                                          </p:val>
                                        </p:tav>
                                        <p:tav tm="100000">
                                          <p:val>
                                            <p:strVal val="#ppt_y"/>
                                          </p:val>
                                        </p:tav>
                                      </p:tavLst>
                                    </p:anim>
                                  </p:childTnLst>
                                </p:cTn>
                              </p:par>
                            </p:childTnLst>
                          </p:cTn>
                        </p:par>
                        <p:par>
                          <p:cTn id="12" fill="hold">
                            <p:stCondLst>
                              <p:cond delay="2500"/>
                            </p:stCondLst>
                            <p:childTnLst>
                              <p:par>
                                <p:cTn id="13" presetID="2" presetClass="entr" presetSubtype="2"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D7BEB4-56C9-4B8F-AEDD-1739A91B1E9F}"/>
              </a:ext>
            </a:extLst>
          </p:cNvPr>
          <p:cNvSpPr txBox="1"/>
          <p:nvPr/>
        </p:nvSpPr>
        <p:spPr>
          <a:xfrm>
            <a:off x="1409700" y="685800"/>
            <a:ext cx="6324600" cy="4708981"/>
          </a:xfrm>
          <a:prstGeom prst="rect">
            <a:avLst/>
          </a:prstGeom>
          <a:noFill/>
        </p:spPr>
        <p:txBody>
          <a:bodyPr wrap="square" rtlCol="0">
            <a:spAutoFit/>
          </a:bodyPr>
          <a:lstStyle/>
          <a:p>
            <a:pPr algn="ctr"/>
            <a:r>
              <a:rPr lang="en-IN" b="1" dirty="0"/>
              <a:t>LIMITATIONS</a:t>
            </a:r>
          </a:p>
          <a:p>
            <a:endParaRPr lang="en-IN" b="1" dirty="0"/>
          </a:p>
          <a:p>
            <a:pPr algn="just">
              <a:buFont typeface="Arial" panose="020B0604020202020204" pitchFamily="34" charset="0"/>
              <a:buChar char="•"/>
            </a:pPr>
            <a:r>
              <a:rPr lang="en-IN" sz="1600" i="0" dirty="0">
                <a:effectLst/>
                <a:latin typeface="+mn-lt"/>
              </a:rPr>
              <a:t>The language translator currently supports a limited set of languages, restricting the variety of translation options available to users. </a:t>
            </a:r>
          </a:p>
          <a:p>
            <a:pPr algn="just"/>
            <a:endParaRPr lang="en-IN" sz="1600" i="0" dirty="0">
              <a:effectLst/>
              <a:latin typeface="+mn-lt"/>
            </a:endParaRPr>
          </a:p>
          <a:p>
            <a:pPr algn="just">
              <a:buFont typeface="Arial" panose="020B0604020202020204" pitchFamily="34" charset="0"/>
              <a:buChar char="•"/>
            </a:pPr>
            <a:r>
              <a:rPr lang="en-IN" sz="1600" i="0" dirty="0">
                <a:effectLst/>
                <a:latin typeface="+mn-lt"/>
              </a:rPr>
              <a:t>Processing Capacity: Due to server limitations, the application might experience reduced responsiveness during peak usage hours, affecting the overall user experience.</a:t>
            </a:r>
          </a:p>
          <a:p>
            <a:pPr algn="just"/>
            <a:r>
              <a:rPr lang="en-IN" sz="1600" i="0" dirty="0">
                <a:effectLst/>
                <a:latin typeface="+mn-lt"/>
              </a:rPr>
              <a:t> </a:t>
            </a:r>
          </a:p>
          <a:p>
            <a:pPr algn="just">
              <a:buFont typeface="Arial" panose="020B0604020202020204" pitchFamily="34" charset="0"/>
              <a:buChar char="•"/>
            </a:pPr>
            <a:r>
              <a:rPr lang="en-IN" sz="1600" i="0" dirty="0">
                <a:effectLst/>
                <a:latin typeface="+mn-lt"/>
              </a:rPr>
              <a:t>Data Privacy: While efforts have been made to secure user data, the application processes text, potentially containing sensitive information. Although encrypted, there is an inherent privacy concern that users need to be aware of.</a:t>
            </a:r>
          </a:p>
          <a:p>
            <a:pPr algn="just"/>
            <a:endParaRPr lang="en-IN" sz="1600" i="0" dirty="0">
              <a:effectLst/>
              <a:latin typeface="+mn-lt"/>
            </a:endParaRPr>
          </a:p>
          <a:p>
            <a:pPr algn="just">
              <a:buFont typeface="Arial" panose="020B0604020202020204" pitchFamily="34" charset="0"/>
              <a:buChar char="•"/>
            </a:pPr>
            <a:r>
              <a:rPr lang="en-IN" sz="1600" i="0" dirty="0">
                <a:effectLst/>
                <a:latin typeface="+mn-lt"/>
              </a:rPr>
              <a:t>External Services: The application relies on external translation APIs, raising concerns about data security and privacy policies of these third-party services.</a:t>
            </a:r>
          </a:p>
          <a:p>
            <a:endParaRPr lang="en-IN" sz="1400" b="1" dirty="0">
              <a:latin typeface="+mn-lt"/>
            </a:endParaRPr>
          </a:p>
        </p:txBody>
      </p:sp>
    </p:spTree>
    <p:extLst>
      <p:ext uri="{BB962C8B-B14F-4D97-AF65-F5344CB8AC3E}">
        <p14:creationId xmlns:p14="http://schemas.microsoft.com/office/powerpoint/2010/main" val="3318298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994996" y="533400"/>
            <a:ext cx="7162800" cy="369332"/>
          </a:xfrm>
          <a:prstGeom prst="rect">
            <a:avLst/>
          </a:prstGeom>
          <a:noFill/>
        </p:spPr>
        <p:txBody>
          <a:bodyPr wrap="square" rtlCol="0">
            <a:spAutoFit/>
          </a:bodyPr>
          <a:lstStyle/>
          <a:p>
            <a:pPr algn="ctr"/>
            <a:r>
              <a:rPr lang="en-US" b="1" dirty="0">
                <a:latin typeface="+mn-lt"/>
              </a:rPr>
              <a:t>DESIGN AND IMPLEMENTATION(ER DIAGRAM)</a:t>
            </a:r>
          </a:p>
        </p:txBody>
      </p:sp>
      <p:sp>
        <p:nvSpPr>
          <p:cNvPr id="5" name="Rectangle 3">
            <a:extLst>
              <a:ext uri="{FF2B5EF4-FFF2-40B4-BE49-F238E27FC236}">
                <a16:creationId xmlns:a16="http://schemas.microsoft.com/office/drawing/2014/main" id="{DBB0A8A5-EB37-53C3-19B1-E640F9EFC11C}"/>
              </a:ext>
            </a:extLst>
          </p:cNvPr>
          <p:cNvSpPr>
            <a:spLocks noChangeArrowheads="1"/>
          </p:cNvSpPr>
          <p:nvPr/>
        </p:nvSpPr>
        <p:spPr bwMode="auto">
          <a:xfrm>
            <a:off x="1466850" y="1520785"/>
            <a:ext cx="6667500" cy="3816429"/>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sng" strike="noStrike" cap="none" normalizeH="0" baseline="0" dirty="0">
                <a:ln>
                  <a:noFill/>
                </a:ln>
                <a:solidFill>
                  <a:schemeClr val="tx1"/>
                </a:solidFill>
                <a:effectLst/>
                <a:latin typeface="+mn-lt"/>
              </a:rPr>
              <a:t>Frontend: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It is designed using HTML, CSS, and JavaScript.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Here the HTML file provides the structure for the web page. It includes elements such as a text area for input, a translate button, and a container to display the translated output.</a:t>
            </a:r>
            <a:r>
              <a:rPr lang="en-US" altLang="en-US" sz="1600" dirty="0">
                <a:latin typeface="+mn-lt"/>
              </a:rPr>
              <a:t> </a:t>
            </a:r>
            <a:r>
              <a:rPr kumimoji="0" lang="en-US" altLang="en-US" sz="1600" b="0" i="0" u="none" strike="noStrike" cap="none" normalizeH="0" baseline="0" dirty="0">
                <a:ln>
                  <a:noFill/>
                </a:ln>
                <a:effectLst/>
                <a:latin typeface="+mn-lt"/>
              </a:rPr>
              <a:t>The CSS file ensures a visually appealing layout and user experience. The JavaScript file handles user input, triggers translation requests, and displays the translated output dynamically on the web page.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sng" strike="noStrike" cap="none" normalizeH="0" baseline="0" dirty="0">
                <a:ln>
                  <a:noFill/>
                </a:ln>
                <a:solidFill>
                  <a:schemeClr val="tx1"/>
                </a:solidFill>
                <a:effectLst/>
                <a:latin typeface="+mn-lt"/>
              </a:rPr>
              <a:t>Backend (Python using Flask framework):</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The backend of the web application is responsible for processing translation requests and returning the translated text to the frontend.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The Python file is developed using the Flask framework. It includes routes and logic to handle incoming translation requests. Upon receiving a request, it processes the input text, performs the translation using appropriate libraries or APIs, and sends back the translated text as a response to the frontend</a:t>
            </a:r>
            <a:r>
              <a:rPr kumimoji="0" lang="en-US" altLang="en-US" b="0" i="0" u="none" strike="noStrike" cap="none" normalizeH="0" baseline="0" dirty="0">
                <a:ln>
                  <a:noFill/>
                </a:ln>
                <a:effectLst/>
                <a:latin typeface="+mn-lt"/>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90" name="Rectangle 58"/>
          <p:cNvSpPr>
            <a:spLocks noChangeArrowheads="1"/>
          </p:cNvSpPr>
          <p:nvPr/>
        </p:nvSpPr>
        <p:spPr bwMode="auto">
          <a:xfrm>
            <a:off x="381000" y="304800"/>
            <a:ext cx="8229600" cy="646331"/>
          </a:xfrm>
          <a:prstGeom prst="rect">
            <a:avLst/>
          </a:prstGeom>
          <a:noFill/>
          <a:ln w="9525">
            <a:noFill/>
            <a:miter lim="800000"/>
            <a:headEnd/>
            <a:tailEnd/>
          </a:ln>
          <a:effectLst/>
        </p:spPr>
        <p:txBody>
          <a:bodyPr wrap="square" anchor="ctr">
            <a:spAutoFit/>
          </a:bodyPr>
          <a:lstStyle/>
          <a:p>
            <a:pPr lvl="7" fontAlgn="base">
              <a:spcBef>
                <a:spcPct val="0"/>
              </a:spcBef>
              <a:spcAft>
                <a:spcPct val="0"/>
              </a:spcAft>
              <a:tabLst>
                <a:tab pos="1828800" algn="l"/>
              </a:tabLst>
              <a:defRPr/>
            </a:pPr>
            <a:r>
              <a:rPr lang="en-US" b="1" dirty="0">
                <a:latin typeface="+mn-lt"/>
                <a:ea typeface="Calibri" pitchFamily="34" charset="0"/>
                <a:cs typeface="Times New Roman" pitchFamily="18" charset="0"/>
              </a:rPr>
              <a:t>Data Flow Diagram</a:t>
            </a:r>
            <a:endParaRPr lang="en-US" dirty="0">
              <a:latin typeface="+mn-lt"/>
              <a:cs typeface="Arial" pitchFamily="34" charset="0"/>
            </a:endParaRPr>
          </a:p>
          <a:p>
            <a:pPr eaLnBrk="0" hangingPunct="0">
              <a:tabLst>
                <a:tab pos="1828800" algn="l"/>
              </a:tabLst>
              <a:defRPr/>
            </a:pPr>
            <a:endParaRPr lang="en-US" dirty="0">
              <a:latin typeface="Arial" pitchFamily="34" charset="0"/>
              <a:cs typeface="Arial" pitchFamily="34" charset="0"/>
            </a:endParaRPr>
          </a:p>
        </p:txBody>
      </p:sp>
      <p:sp>
        <p:nvSpPr>
          <p:cNvPr id="24580" name="Rectangle 85"/>
          <p:cNvSpPr>
            <a:spLocks noChangeArrowheads="1"/>
          </p:cNvSpPr>
          <p:nvPr/>
        </p:nvSpPr>
        <p:spPr bwMode="auto">
          <a:xfrm>
            <a:off x="0" y="5265738"/>
            <a:ext cx="9144000" cy="0"/>
          </a:xfrm>
          <a:prstGeom prst="rect">
            <a:avLst/>
          </a:prstGeom>
          <a:noFill/>
          <a:ln w="9525">
            <a:noFill/>
            <a:miter lim="800000"/>
            <a:headEnd/>
            <a:tailEnd/>
          </a:ln>
        </p:spPr>
        <p:txBody>
          <a:bodyPr wrap="none" anchor="ctr">
            <a:spAutoFit/>
          </a:bodyPr>
          <a:lstStyle/>
          <a:p>
            <a:endParaRPr lang="en-US" dirty="0"/>
          </a:p>
        </p:txBody>
      </p:sp>
      <p:pic>
        <p:nvPicPr>
          <p:cNvPr id="3" name="Picture 2">
            <a:extLst>
              <a:ext uri="{FF2B5EF4-FFF2-40B4-BE49-F238E27FC236}">
                <a16:creationId xmlns:a16="http://schemas.microsoft.com/office/drawing/2014/main" id="{87AA6694-D575-B956-7D6A-C4441A1E0C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977508"/>
            <a:ext cx="6258251" cy="525779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0" y="0"/>
            <a:ext cx="284052"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Rectangle 4"/>
          <p:cNvSpPr/>
          <p:nvPr/>
        </p:nvSpPr>
        <p:spPr>
          <a:xfrm>
            <a:off x="1562100" y="717529"/>
            <a:ext cx="6019800" cy="961802"/>
          </a:xfrm>
          <a:prstGeom prst="rect">
            <a:avLst/>
          </a:prstGeom>
        </p:spPr>
        <p:txBody>
          <a:bodyPr wrap="square">
            <a:spAutoFit/>
          </a:bodyPr>
          <a:lstStyle/>
          <a:p>
            <a:pPr lvl="0" algn="ctr"/>
            <a:r>
              <a:rPr lang="en-US" b="1" dirty="0">
                <a:latin typeface="+mn-lt"/>
                <a:ea typeface="Times New Roman" pitchFamily="18" charset="0"/>
                <a:cs typeface="Arial" pitchFamily="34" charset="0"/>
              </a:rPr>
              <a:t>PROJECT MODULES</a:t>
            </a:r>
          </a:p>
          <a:p>
            <a:pPr lvl="0" algn="ctr"/>
            <a:r>
              <a:rPr lang="en-US" sz="1200" b="1" dirty="0">
                <a:latin typeface="+mn-lt"/>
                <a:cs typeface="Arial" pitchFamily="34" charset="0"/>
              </a:rPr>
              <a:t>(MODULES DESCRIPTION)</a:t>
            </a:r>
            <a:endParaRPr lang="en-US" sz="1200" b="1" dirty="0">
              <a:latin typeface="Arial" pitchFamily="34" charset="0"/>
              <a:cs typeface="Arial" pitchFamily="34" charset="0"/>
            </a:endParaRPr>
          </a:p>
          <a:p>
            <a:pPr lvl="0"/>
            <a:endParaRPr lang="en-US" sz="1050" dirty="0">
              <a:latin typeface="Arial" pitchFamily="34" charset="0"/>
              <a:cs typeface="Arial" pitchFamily="34" charset="0"/>
            </a:endParaRPr>
          </a:p>
          <a:p>
            <a:pPr lvl="0" eaLnBrk="0" hangingPunct="0"/>
            <a:endParaRPr lang="en-US" sz="1600" dirty="0">
              <a:latin typeface="+mn-lt"/>
              <a:cs typeface="Arial" pitchFamily="34" charset="0"/>
            </a:endParaRPr>
          </a:p>
        </p:txBody>
      </p:sp>
      <p:sp>
        <p:nvSpPr>
          <p:cNvPr id="6" name="TextBox 5">
            <a:extLst>
              <a:ext uri="{FF2B5EF4-FFF2-40B4-BE49-F238E27FC236}">
                <a16:creationId xmlns:a16="http://schemas.microsoft.com/office/drawing/2014/main" id="{C39FFF85-480C-996E-093A-91646D388978}"/>
              </a:ext>
            </a:extLst>
          </p:cNvPr>
          <p:cNvSpPr txBox="1"/>
          <p:nvPr/>
        </p:nvSpPr>
        <p:spPr>
          <a:xfrm>
            <a:off x="1066800" y="1676400"/>
            <a:ext cx="7010400" cy="3816429"/>
          </a:xfrm>
          <a:prstGeom prst="rect">
            <a:avLst/>
          </a:prstGeom>
          <a:noFill/>
        </p:spPr>
        <p:txBody>
          <a:bodyPr wrap="square">
            <a:spAutoFit/>
          </a:bodyPr>
          <a:lstStyle/>
          <a:p>
            <a:pPr marL="285750" indent="-285750" algn="just">
              <a:buFont typeface="Arial" panose="020B0604020202020204" pitchFamily="34" charset="0"/>
              <a:buChar char="•"/>
            </a:pPr>
            <a:r>
              <a:rPr lang="en-IN" sz="1600" dirty="0">
                <a:latin typeface="+mn-lt"/>
              </a:rPr>
              <a:t>Tesseract- </a:t>
            </a:r>
            <a:r>
              <a:rPr lang="en-IN" sz="1600" i="0" dirty="0">
                <a:effectLst/>
                <a:latin typeface="+mn-lt"/>
              </a:rPr>
              <a:t>Tesseract is an open-source Optical Character Recognition (OCR) engine developed by Google. It is designed to recognize text within images and convert it into machine-readable text. It's widely used for automating data extraction tasks, document digitization, and text recognition applications.</a:t>
            </a:r>
          </a:p>
          <a:p>
            <a:pPr algn="just"/>
            <a:endParaRPr lang="en-IN" sz="1600" i="0" dirty="0">
              <a:effectLst/>
              <a:latin typeface="+mn-lt"/>
            </a:endParaRPr>
          </a:p>
          <a:p>
            <a:pPr algn="just"/>
            <a:r>
              <a:rPr lang="en-IN" sz="1600" b="0" i="0" dirty="0">
                <a:effectLst/>
                <a:latin typeface="+mn-lt"/>
              </a:rPr>
              <a:t>Python frameworks and libraries :</a:t>
            </a:r>
          </a:p>
          <a:p>
            <a:pPr marL="285750" indent="-285750" algn="just">
              <a:buFont typeface="Arial" panose="020B0604020202020204" pitchFamily="34" charset="0"/>
              <a:buChar char="•"/>
            </a:pPr>
            <a:r>
              <a:rPr lang="en-IN" sz="1600" b="0" i="0" dirty="0">
                <a:effectLst/>
                <a:latin typeface="+mn-lt"/>
              </a:rPr>
              <a:t>Flask- </a:t>
            </a:r>
            <a:r>
              <a:rPr lang="en-IN" sz="1600" dirty="0">
                <a:latin typeface="+mn-lt"/>
              </a:rPr>
              <a:t>It is a </a:t>
            </a:r>
            <a:r>
              <a:rPr lang="en-IN" sz="1600" b="0" i="0" dirty="0">
                <a:effectLst/>
                <a:latin typeface="+mn-lt"/>
              </a:rPr>
              <a:t>web framework to handle HTTP requests, routes, and responses. Flask is lightweight and easy to use.</a:t>
            </a:r>
          </a:p>
          <a:p>
            <a:pPr marL="285750" indent="-285750" algn="just">
              <a:buFont typeface="Arial" panose="020B0604020202020204" pitchFamily="34" charset="0"/>
              <a:buChar char="•"/>
            </a:pPr>
            <a:r>
              <a:rPr lang="en-IN" sz="1600" b="0" i="0" dirty="0" err="1">
                <a:effectLst/>
                <a:latin typeface="+mn-lt"/>
              </a:rPr>
              <a:t>Googletrans</a:t>
            </a:r>
            <a:r>
              <a:rPr lang="en-IN" sz="1600" b="0" i="0" dirty="0">
                <a:effectLst/>
                <a:latin typeface="+mn-lt"/>
              </a:rPr>
              <a:t>- This library allows developers to translate text and detect languages programmatically. </a:t>
            </a:r>
          </a:p>
          <a:p>
            <a:pPr marL="285750" indent="-285750" algn="just">
              <a:buFont typeface="Arial" panose="020B0604020202020204" pitchFamily="34" charset="0"/>
              <a:buChar char="•"/>
            </a:pPr>
            <a:r>
              <a:rPr lang="en-IN" sz="1600" b="0" i="0" dirty="0">
                <a:effectLst/>
                <a:latin typeface="+mn-lt"/>
              </a:rPr>
              <a:t>PyPDF2- It is a Python library for reading and manipulating PDF files. It simplifies working with PDF documents, making it easier to automate tasks related to PDF file handling in Python applications.</a:t>
            </a:r>
          </a:p>
          <a:p>
            <a:pPr algn="l"/>
            <a:endParaRPr lang="en-IN" sz="1400" b="0" i="0" dirty="0">
              <a:effectLst/>
              <a:latin typeface="Söhne"/>
            </a:endParaRPr>
          </a:p>
          <a:p>
            <a:pPr algn="l"/>
            <a:endParaRPr lang="en-IN" sz="1400" b="0" i="0" dirty="0">
              <a:effectLst/>
              <a:latin typeface="Söhne"/>
            </a:endParaRPr>
          </a:p>
        </p:txBody>
      </p:sp>
    </p:spTree>
    <p:extLst>
      <p:ext uri="{BB962C8B-B14F-4D97-AF65-F5344CB8AC3E}">
        <p14:creationId xmlns:p14="http://schemas.microsoft.com/office/powerpoint/2010/main" val="1944459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ChangeArrowheads="1"/>
          </p:cNvSpPr>
          <p:nvPr/>
        </p:nvSpPr>
        <p:spPr bwMode="auto">
          <a:xfrm>
            <a:off x="2078405" y="-205472"/>
            <a:ext cx="4987189" cy="2308324"/>
          </a:xfrm>
          <a:prstGeom prst="rect">
            <a:avLst/>
          </a:prstGeom>
          <a:noFill/>
          <a:ln w="9525">
            <a:noFill/>
            <a:miter lim="800000"/>
            <a:headEnd/>
            <a:tailEnd/>
          </a:ln>
          <a:effectLst/>
        </p:spPr>
        <p:txBody>
          <a:bodyPr wrap="square" anchor="ctr">
            <a:spAutoFit/>
          </a:bodyPr>
          <a:lstStyle/>
          <a:p>
            <a:pPr>
              <a:tabLst>
                <a:tab pos="1852613" algn="l"/>
              </a:tabLst>
              <a:defRPr/>
            </a:pPr>
            <a:endParaRPr lang="en-US" sz="1200" b="1" dirty="0">
              <a:latin typeface="Verdana" pitchFamily="34" charset="0"/>
              <a:ea typeface="Times New Roman" pitchFamily="18" charset="0"/>
              <a:cs typeface="Calibri" pitchFamily="34" charset="0"/>
            </a:endParaRPr>
          </a:p>
          <a:p>
            <a:pPr>
              <a:tabLst>
                <a:tab pos="1852613" algn="l"/>
              </a:tabLst>
              <a:defRPr/>
            </a:pPr>
            <a:endParaRPr lang="en-US" sz="1200" b="1" dirty="0">
              <a:latin typeface="Verdana" pitchFamily="34" charset="0"/>
              <a:ea typeface="Times New Roman" pitchFamily="18" charset="0"/>
              <a:cs typeface="Calibri" pitchFamily="34" charset="0"/>
            </a:endParaRPr>
          </a:p>
          <a:p>
            <a:pPr>
              <a:tabLst>
                <a:tab pos="1852613" algn="l"/>
              </a:tabLst>
              <a:defRPr/>
            </a:pPr>
            <a:endParaRPr lang="en-US" sz="1200" b="1" dirty="0">
              <a:latin typeface="Verdana" pitchFamily="34" charset="0"/>
              <a:ea typeface="Times New Roman" pitchFamily="18" charset="0"/>
              <a:cs typeface="Calibri" pitchFamily="34" charset="0"/>
            </a:endParaRPr>
          </a:p>
          <a:p>
            <a:pPr algn="ctr">
              <a:tabLst>
                <a:tab pos="1852613" algn="l"/>
              </a:tabLst>
              <a:defRPr/>
            </a:pPr>
            <a:r>
              <a:rPr lang="en-US" b="1" dirty="0">
                <a:latin typeface="+mn-lt"/>
                <a:cs typeface="Arial" pitchFamily="34" charset="0"/>
              </a:rPr>
              <a:t>CONCLUSION</a:t>
            </a:r>
          </a:p>
          <a:p>
            <a:pPr algn="ctr">
              <a:tabLst>
                <a:tab pos="1852613" algn="l"/>
              </a:tabLst>
              <a:defRPr/>
            </a:pPr>
            <a:r>
              <a:rPr lang="en-US" b="1" dirty="0">
                <a:latin typeface="+mn-lt"/>
                <a:cs typeface="Arial" pitchFamily="34" charset="0"/>
              </a:rPr>
              <a:t>(SPECIFYING PROJECT PROGRESS PERCENTAGE)</a:t>
            </a:r>
          </a:p>
          <a:p>
            <a:pPr algn="ctr">
              <a:tabLst>
                <a:tab pos="1852613" algn="l"/>
              </a:tabLst>
              <a:defRPr/>
            </a:pPr>
            <a:endParaRPr lang="en-US" b="1" dirty="0">
              <a:latin typeface="+mn-lt"/>
              <a:cs typeface="Arial" pitchFamily="34" charset="0"/>
            </a:endParaRPr>
          </a:p>
          <a:p>
            <a:pPr algn="ctr">
              <a:tabLst>
                <a:tab pos="1852613" algn="l"/>
              </a:tabLst>
              <a:defRPr/>
            </a:pPr>
            <a:endParaRPr lang="en-US" b="1" dirty="0">
              <a:latin typeface="+mn-lt"/>
              <a:cs typeface="Arial" pitchFamily="34" charset="0"/>
            </a:endParaRPr>
          </a:p>
          <a:p>
            <a:pPr eaLnBrk="0" hangingPunct="0">
              <a:tabLst>
                <a:tab pos="1852613" algn="l"/>
              </a:tabLst>
              <a:defRPr/>
            </a:pPr>
            <a:endParaRPr lang="en-US" dirty="0">
              <a:latin typeface="Arial" pitchFamily="34" charset="0"/>
              <a:cs typeface="Arial" pitchFamily="34" charset="0"/>
            </a:endParaRPr>
          </a:p>
        </p:txBody>
      </p:sp>
      <p:sp>
        <p:nvSpPr>
          <p:cNvPr id="38916" name="Rectangle 3"/>
          <p:cNvSpPr>
            <a:spLocks noChangeArrowheads="1"/>
          </p:cNvSpPr>
          <p:nvPr/>
        </p:nvSpPr>
        <p:spPr bwMode="auto">
          <a:xfrm>
            <a:off x="2362200" y="0"/>
            <a:ext cx="184731" cy="4431983"/>
          </a:xfrm>
          <a:prstGeom prst="rect">
            <a:avLst/>
          </a:prstGeom>
          <a:noFill/>
          <a:ln w="9525">
            <a:noFill/>
            <a:miter lim="800000"/>
            <a:headEnd/>
            <a:tailEnd/>
          </a:ln>
        </p:spPr>
        <p:txBody>
          <a:bodyPr wrap="none" anchor="ctr">
            <a:spAutoFit/>
          </a:bodyPr>
          <a:lstStyle/>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dirty="0">
              <a:ea typeface="Times New Roman" pitchFamily="18" charset="0"/>
            </a:endParaRPr>
          </a:p>
        </p:txBody>
      </p:sp>
      <p:sp>
        <p:nvSpPr>
          <p:cNvPr id="3" name="TextBox 2">
            <a:extLst>
              <a:ext uri="{FF2B5EF4-FFF2-40B4-BE49-F238E27FC236}">
                <a16:creationId xmlns:a16="http://schemas.microsoft.com/office/drawing/2014/main" id="{85B29E1A-84F0-1988-450A-E066F7CCFFE7}"/>
              </a:ext>
            </a:extLst>
          </p:cNvPr>
          <p:cNvSpPr txBox="1"/>
          <p:nvPr/>
        </p:nvSpPr>
        <p:spPr>
          <a:xfrm>
            <a:off x="1299311" y="1661993"/>
            <a:ext cx="6545378" cy="3293209"/>
          </a:xfrm>
          <a:prstGeom prst="rect">
            <a:avLst/>
          </a:prstGeom>
          <a:noFill/>
        </p:spPr>
        <p:txBody>
          <a:bodyPr wrap="square">
            <a:spAutoFit/>
          </a:bodyPr>
          <a:lstStyle/>
          <a:p>
            <a:pPr algn="just"/>
            <a:r>
              <a:rPr lang="en-IN" sz="1600" b="0" i="0" dirty="0">
                <a:effectLst/>
                <a:latin typeface="+mn-lt"/>
              </a:rPr>
              <a:t>In conclusion, the development of the Language Translator Web Application has been a significant endeavour, aiming to provide users with a seamless and efficient platform for translating text, documents, and speech. Throughout the project lifecycle, various milestones were achieved, contributing to the overall progress of the application.</a:t>
            </a:r>
          </a:p>
          <a:p>
            <a:pPr algn="just"/>
            <a:endParaRPr lang="en-IN" sz="1600" b="0" i="0" dirty="0">
              <a:effectLst/>
              <a:latin typeface="+mn-lt"/>
            </a:endParaRPr>
          </a:p>
          <a:p>
            <a:pPr algn="just"/>
            <a:endParaRPr lang="en-IN" sz="1600" dirty="0">
              <a:latin typeface="+mn-lt"/>
            </a:endParaRPr>
          </a:p>
          <a:p>
            <a:pPr algn="just"/>
            <a:r>
              <a:rPr lang="en-IN" sz="1600" b="0" i="0" dirty="0">
                <a:effectLst/>
                <a:latin typeface="+mn-lt"/>
              </a:rPr>
              <a:t>As of the completion of this report, the Language Translator Web Application stands at [40%] completion.</a:t>
            </a:r>
            <a:r>
              <a:rPr lang="en-IN" sz="1600" b="0" i="0" dirty="0">
                <a:solidFill>
                  <a:srgbClr val="D1D5DB"/>
                </a:solidFill>
                <a:effectLst/>
                <a:latin typeface="+mn-lt"/>
              </a:rPr>
              <a:t> </a:t>
            </a:r>
            <a:r>
              <a:rPr lang="en-IN" sz="1600" b="0" i="0" dirty="0">
                <a:effectLst/>
                <a:latin typeface="+mn-lt"/>
              </a:rPr>
              <a:t>This percentage reflects the overall progress made in terms of implementing the planned features, resolving technical issues, and ensuring the application's functionality and usability. The achievements made so far lay a strong foundation for the project's future development and refinement.</a:t>
            </a:r>
            <a:endParaRPr lang="en-US" sz="1600" dirty="0">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C15810-C9EF-440B-95E2-CEB6103618CD}"/>
              </a:ext>
            </a:extLst>
          </p:cNvPr>
          <p:cNvSpPr txBox="1"/>
          <p:nvPr/>
        </p:nvSpPr>
        <p:spPr>
          <a:xfrm>
            <a:off x="1807693" y="533400"/>
            <a:ext cx="5528613" cy="6063198"/>
          </a:xfrm>
          <a:prstGeom prst="rect">
            <a:avLst/>
          </a:prstGeom>
          <a:noFill/>
        </p:spPr>
        <p:txBody>
          <a:bodyPr wrap="square" rtlCol="0">
            <a:spAutoFit/>
          </a:bodyPr>
          <a:lstStyle/>
          <a:p>
            <a:pPr algn="ctr"/>
            <a:r>
              <a:rPr lang="en-IN" b="1" dirty="0"/>
              <a:t>REFERENCES</a:t>
            </a:r>
          </a:p>
          <a:p>
            <a:endParaRPr lang="en-IN" b="1" dirty="0"/>
          </a:p>
          <a:p>
            <a:pPr algn="just"/>
            <a:r>
              <a:rPr lang="en-IN" sz="1600" dirty="0">
                <a:latin typeface="+mn-lt"/>
                <a:hlinkClick r:id="rId2"/>
              </a:rPr>
              <a:t>https://www.python.org/doc/</a:t>
            </a:r>
            <a:endParaRPr lang="en-IN" sz="1600" dirty="0">
              <a:latin typeface="+mn-lt"/>
            </a:endParaRPr>
          </a:p>
          <a:p>
            <a:pPr algn="just"/>
            <a:r>
              <a:rPr lang="en-IN" sz="1600" dirty="0">
                <a:latin typeface="+mn-lt"/>
                <a:hlinkClick r:id="rId3"/>
              </a:rPr>
              <a:t>https://flask.palletsprojects.com/en/3.0.x/</a:t>
            </a:r>
            <a:endParaRPr lang="en-IN" sz="1600" dirty="0">
              <a:latin typeface="+mn-lt"/>
            </a:endParaRPr>
          </a:p>
          <a:p>
            <a:pPr algn="just"/>
            <a:r>
              <a:rPr lang="en-IN" sz="1600" dirty="0">
                <a:latin typeface="+mn-lt"/>
                <a:hlinkClick r:id="rId4"/>
              </a:rPr>
              <a:t>https://github.com/tesseract-ocr/tesseract</a:t>
            </a:r>
            <a:endParaRPr lang="en-IN" sz="1600" dirty="0">
              <a:latin typeface="+mn-lt"/>
            </a:endParaRPr>
          </a:p>
          <a:p>
            <a:endParaRPr lang="en-IN" sz="1600" b="1" dirty="0">
              <a:latin typeface="+mn-lt"/>
            </a:endParaRPr>
          </a:p>
          <a:p>
            <a:pPr algn="just"/>
            <a:r>
              <a:rPr lang="en-IN" sz="1600" dirty="0">
                <a:latin typeface="+mn-lt"/>
              </a:rPr>
              <a:t>Google Cloud Translation API:</a:t>
            </a:r>
          </a:p>
          <a:p>
            <a:pPr algn="just"/>
            <a:endParaRPr lang="en-IN" sz="1600" dirty="0">
              <a:latin typeface="+mn-lt"/>
            </a:endParaRPr>
          </a:p>
          <a:p>
            <a:pPr algn="just"/>
            <a:r>
              <a:rPr lang="en-IN" sz="1600" dirty="0">
                <a:latin typeface="+mn-lt"/>
              </a:rPr>
              <a:t>[https://cloud.google.com/translate]</a:t>
            </a:r>
          </a:p>
          <a:p>
            <a:pPr algn="just"/>
            <a:r>
              <a:rPr lang="en-IN" sz="1600" dirty="0">
                <a:latin typeface="+mn-lt"/>
              </a:rPr>
              <a:t>(</a:t>
            </a:r>
            <a:r>
              <a:rPr lang="en-IN" sz="1600" dirty="0">
                <a:latin typeface="+mn-lt"/>
                <a:hlinkClick r:id="rId5"/>
              </a:rPr>
              <a:t>https://cloud.google.com/translate</a:t>
            </a:r>
            <a:r>
              <a:rPr lang="en-IN" sz="1600" dirty="0">
                <a:latin typeface="+mn-lt"/>
              </a:rPr>
              <a:t>)</a:t>
            </a:r>
          </a:p>
          <a:p>
            <a:pPr algn="just"/>
            <a:endParaRPr lang="en-IN" sz="1600" dirty="0">
              <a:latin typeface="+mn-lt"/>
            </a:endParaRPr>
          </a:p>
          <a:p>
            <a:pPr algn="just"/>
            <a:r>
              <a:rPr lang="en-IN" sz="1600" dirty="0">
                <a:latin typeface="+mn-lt"/>
              </a:rPr>
              <a:t>Microsoft Azure Translator:</a:t>
            </a:r>
          </a:p>
          <a:p>
            <a:pPr algn="just"/>
            <a:endParaRPr lang="en-IN" sz="1600" dirty="0">
              <a:latin typeface="+mn-lt"/>
            </a:endParaRPr>
          </a:p>
          <a:p>
            <a:pPr algn="just"/>
            <a:r>
              <a:rPr lang="en-IN" sz="1600" dirty="0">
                <a:latin typeface="+mn-lt"/>
              </a:rPr>
              <a:t>[https://azure.microsoft.com/en-us/services/cognitive-services/translator/]</a:t>
            </a:r>
          </a:p>
          <a:p>
            <a:pPr algn="just"/>
            <a:r>
              <a:rPr lang="en-IN" sz="1600" dirty="0">
                <a:latin typeface="+mn-lt"/>
              </a:rPr>
              <a:t>(</a:t>
            </a:r>
            <a:r>
              <a:rPr lang="en-IN" sz="1600" dirty="0">
                <a:latin typeface="+mn-lt"/>
                <a:hlinkClick r:id="rId6"/>
              </a:rPr>
              <a:t>https://azure.microsoft.com/en-us/services/cognitive-services/translator/</a:t>
            </a:r>
            <a:r>
              <a:rPr lang="en-IN" sz="1600" dirty="0">
                <a:latin typeface="+mn-lt"/>
              </a:rPr>
              <a:t>)</a:t>
            </a:r>
          </a:p>
          <a:p>
            <a:pPr algn="just"/>
            <a:endParaRPr lang="en-IN" sz="1600" dirty="0">
              <a:latin typeface="+mn-lt"/>
            </a:endParaRPr>
          </a:p>
          <a:p>
            <a:pPr algn="just"/>
            <a:r>
              <a:rPr lang="en-IN" sz="1600" dirty="0">
                <a:latin typeface="+mn-lt"/>
              </a:rPr>
              <a:t>Jay </a:t>
            </a:r>
            <a:r>
              <a:rPr lang="en-IN" sz="1600" dirty="0" err="1">
                <a:latin typeface="+mn-lt"/>
              </a:rPr>
              <a:t>Alammar's</a:t>
            </a:r>
            <a:r>
              <a:rPr lang="en-IN" sz="1600" dirty="0">
                <a:latin typeface="+mn-lt"/>
              </a:rPr>
              <a:t> "The Illustrated Transformer": </a:t>
            </a:r>
          </a:p>
          <a:p>
            <a:pPr algn="just"/>
            <a:endParaRPr lang="en-IN" sz="1600" dirty="0">
              <a:latin typeface="+mn-lt"/>
            </a:endParaRPr>
          </a:p>
          <a:p>
            <a:pPr algn="just"/>
            <a:r>
              <a:rPr lang="en-IN" sz="1600" dirty="0">
                <a:latin typeface="+mn-lt"/>
              </a:rPr>
              <a:t>[http://jalammar.github.io/illustrated-transformer/]</a:t>
            </a:r>
          </a:p>
          <a:p>
            <a:pPr algn="just"/>
            <a:r>
              <a:rPr lang="en-IN" sz="1600" dirty="0">
                <a:latin typeface="+mn-lt"/>
              </a:rPr>
              <a:t>(</a:t>
            </a:r>
            <a:r>
              <a:rPr lang="en-IN" sz="1600" dirty="0">
                <a:latin typeface="+mn-lt"/>
                <a:hlinkClick r:id="rId7"/>
              </a:rPr>
              <a:t>http://jalammar.github.io/illustrated-transformer/</a:t>
            </a:r>
            <a:r>
              <a:rPr lang="en-IN" sz="1600" dirty="0">
                <a:latin typeface="+mn-lt"/>
              </a:rPr>
              <a:t>)</a:t>
            </a:r>
          </a:p>
          <a:p>
            <a:pPr algn="just"/>
            <a:endParaRPr lang="en-IN" sz="1600" dirty="0">
              <a:effectLst/>
              <a:latin typeface="+mn-lt"/>
              <a:ea typeface="Calibri" panose="020F0502020204030204" pitchFamily="34" charset="0"/>
              <a:cs typeface="Mangal" panose="02040503050203030202" pitchFamily="18" charset="0"/>
            </a:endParaRPr>
          </a:p>
          <a:p>
            <a:pPr algn="just"/>
            <a:endParaRPr lang="en-IN" sz="1600" dirty="0">
              <a:latin typeface="+mn-lt"/>
            </a:endParaRPr>
          </a:p>
        </p:txBody>
      </p:sp>
    </p:spTree>
    <p:extLst>
      <p:ext uri="{BB962C8B-B14F-4D97-AF65-F5344CB8AC3E}">
        <p14:creationId xmlns:p14="http://schemas.microsoft.com/office/powerpoint/2010/main" val="1321259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ChangeArrowheads="1"/>
          </p:cNvSpPr>
          <p:nvPr/>
        </p:nvSpPr>
        <p:spPr bwMode="auto">
          <a:xfrm>
            <a:off x="1219200" y="1012824"/>
            <a:ext cx="6477000" cy="4893647"/>
          </a:xfrm>
          <a:prstGeom prst="rect">
            <a:avLst/>
          </a:prstGeom>
          <a:noFill/>
          <a:ln w="9525">
            <a:noFill/>
            <a:miter lim="800000"/>
            <a:headEnd/>
            <a:tailEnd/>
          </a:ln>
        </p:spPr>
        <p:txBody>
          <a:bodyPr wrap="square">
            <a:spAutoFit/>
          </a:bodyPr>
          <a:lstStyle/>
          <a:p>
            <a:endParaRPr lang="en-US" sz="2000" b="1" dirty="0">
              <a:latin typeface="Verdana" pitchFamily="34" charset="0"/>
              <a:ea typeface="Times New Roman" pitchFamily="18" charset="0"/>
              <a:cs typeface="Calibri" pitchFamily="34" charset="0"/>
            </a:endParaRPr>
          </a:p>
          <a:p>
            <a:endParaRPr lang="en-US" sz="2000" b="1" dirty="0">
              <a:latin typeface="Verdana" pitchFamily="34" charset="0"/>
              <a:ea typeface="Times New Roman" pitchFamily="18" charset="0"/>
              <a:cs typeface="Calibri" pitchFamily="34" charset="0"/>
            </a:endParaRPr>
          </a:p>
          <a:p>
            <a:endParaRPr lang="en-US" sz="2000" b="1" dirty="0">
              <a:latin typeface="Verdana" pitchFamily="34" charset="0"/>
              <a:ea typeface="Times New Roman" pitchFamily="18" charset="0"/>
              <a:cs typeface="Calibri" pitchFamily="34" charset="0"/>
            </a:endParaRPr>
          </a:p>
          <a:p>
            <a:endParaRPr lang="en-US" sz="2000" b="1" dirty="0">
              <a:latin typeface="Verdana" pitchFamily="34" charset="0"/>
              <a:ea typeface="Times New Roman" pitchFamily="18" charset="0"/>
              <a:cs typeface="Calibri" pitchFamily="34" charset="0"/>
            </a:endParaRPr>
          </a:p>
          <a:p>
            <a:endParaRPr lang="en-US" sz="2000" b="1" dirty="0">
              <a:latin typeface="Verdana" pitchFamily="34" charset="0"/>
              <a:ea typeface="Times New Roman" pitchFamily="18" charset="0"/>
              <a:cs typeface="Calibri" pitchFamily="34" charset="0"/>
            </a:endParaRPr>
          </a:p>
          <a:p>
            <a:endParaRPr lang="en-US" sz="2000" b="1" dirty="0">
              <a:latin typeface="Verdana" pitchFamily="34" charset="0"/>
              <a:ea typeface="Times New Roman" pitchFamily="18" charset="0"/>
              <a:cs typeface="Calibri" pitchFamily="34" charset="0"/>
            </a:endParaRPr>
          </a:p>
          <a:p>
            <a:pPr algn="ctr"/>
            <a:r>
              <a:rPr lang="en-US" sz="4800" b="1" dirty="0">
                <a:latin typeface="Verdana" pitchFamily="34" charset="0"/>
                <a:ea typeface="Times New Roman" pitchFamily="18" charset="0"/>
                <a:cs typeface="Calibri" pitchFamily="34" charset="0"/>
              </a:rPr>
              <a:t>THANK YOU</a:t>
            </a:r>
          </a:p>
          <a:p>
            <a:pPr algn="ctr"/>
            <a:endParaRPr lang="en-US" sz="4800" b="1" dirty="0">
              <a:latin typeface="Verdana" pitchFamily="34" charset="0"/>
              <a:ea typeface="Times New Roman" pitchFamily="18" charset="0"/>
              <a:cs typeface="Calibri" pitchFamily="34" charset="0"/>
            </a:endParaRPr>
          </a:p>
          <a:p>
            <a:pPr algn="ctr"/>
            <a:endParaRPr lang="en-US" sz="4800" b="1" dirty="0">
              <a:latin typeface="Verdana" pitchFamily="34" charset="0"/>
              <a:ea typeface="Times New Roman" pitchFamily="18" charset="0"/>
              <a:cs typeface="Calibri" pitchFamily="34" charset="0"/>
            </a:endParaRPr>
          </a:p>
          <a:p>
            <a:pPr algn="ctr"/>
            <a:endParaRPr lang="en-US" sz="4800" b="1" dirty="0">
              <a:latin typeface="Verdana" pitchFamily="34" charset="0"/>
              <a:ea typeface="Times New Roman" pitchFamily="18" charset="0"/>
              <a:cs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685800"/>
            <a:ext cx="5638800" cy="4267200"/>
          </a:xfrm>
          <a:prstGeom prst="rect">
            <a:avLst/>
          </a:prstGeom>
        </p:spPr>
        <p:txBody>
          <a:bodyPr wrap="square">
            <a:spAutoFit/>
          </a:bodyPr>
          <a:lstStyle/>
          <a:p>
            <a:pPr algn="ctr"/>
            <a:endParaRPr lang="en-US" b="1" dirty="0"/>
          </a:p>
          <a:p>
            <a:pPr algn="ctr"/>
            <a:r>
              <a:rPr lang="en-US" b="1" dirty="0"/>
              <a:t>INTRODUCTION</a:t>
            </a:r>
          </a:p>
          <a:p>
            <a:pPr algn="ctr"/>
            <a:endParaRPr lang="en-US" b="1" dirty="0"/>
          </a:p>
          <a:p>
            <a:pPr algn="just"/>
            <a:endParaRPr lang="en-US" dirty="0">
              <a:latin typeface="Lucida Sans Unicode" pitchFamily="34" charset="0"/>
            </a:endParaRPr>
          </a:p>
          <a:p>
            <a:pPr algn="just"/>
            <a:r>
              <a:rPr lang="en-US" dirty="0">
                <a:latin typeface="Lucida Sans Unicode" pitchFamily="34" charset="0"/>
              </a:rPr>
              <a:t> </a:t>
            </a:r>
            <a:endParaRPr lang="en-US" sz="1600" dirty="0">
              <a:latin typeface="Lucida Sans Unicode" pitchFamily="34" charset="0"/>
            </a:endParaRPr>
          </a:p>
          <a:p>
            <a:pPr algn="just"/>
            <a:r>
              <a:rPr lang="en-IN" sz="1600" dirty="0">
                <a:effectLst/>
                <a:latin typeface="+mn-lt"/>
                <a:ea typeface="Calibri" panose="020F0502020204030204" pitchFamily="34" charset="0"/>
              </a:rPr>
              <a:t>A language translator is a sophisticated software application that empowers individuals, businesses, and organizations to translate text, speech, or other forms of communication from one language to another. Leveraging advanced linguistic algorithms and artificial intelligence, these translators have evolved from simple word-for-word substitutions to dynamic systems that consider context, syntax, cultural nuances, and even idiomatic expressions. </a:t>
            </a:r>
            <a:r>
              <a:rPr lang="en-IN" sz="1600" dirty="0">
                <a:effectLst/>
                <a:latin typeface="+mn-lt"/>
                <a:ea typeface="Calibri" panose="020F0502020204030204" pitchFamily="34" charset="0"/>
                <a:cs typeface="Times New Roman" panose="02020603050405020304" pitchFamily="18" charset="0"/>
              </a:rPr>
              <a:t>where language translators emerge as indispensable tools, serving as bridges that span linguistic chasms and enabling effective cross-cultural communication.</a:t>
            </a:r>
          </a:p>
          <a:p>
            <a:endParaRPr lang="en-US" sz="1600" dirty="0">
              <a:latin typeface="Lucida Sans Unicode"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457200" y="0"/>
            <a:ext cx="8686800" cy="5078313"/>
          </a:xfrm>
          <a:prstGeom prst="rect">
            <a:avLst/>
          </a:prstGeom>
          <a:noFill/>
          <a:ln w="9525">
            <a:noFill/>
            <a:miter lim="800000"/>
            <a:headEnd/>
            <a:tailEnd/>
          </a:ln>
        </p:spPr>
        <p:txBody>
          <a:bodyPr anchor="ctr">
            <a:spAutoFit/>
          </a:bodyPr>
          <a:lstStyle/>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r>
              <a:rPr lang="en-US" sz="1200" b="1" dirty="0">
                <a:latin typeface="Verdana" pitchFamily="34" charset="0"/>
                <a:ea typeface="Times New Roman" pitchFamily="18" charset="0"/>
                <a:cs typeface="Calibri" pitchFamily="34" charset="0"/>
              </a:rPr>
              <a:t> </a:t>
            </a:r>
          </a:p>
          <a:p>
            <a:endParaRPr lang="en-US" sz="1200" b="1" dirty="0">
              <a:latin typeface="Verdana" pitchFamily="34" charset="0"/>
              <a:ea typeface="Times New Roman" pitchFamily="18" charset="0"/>
              <a:cs typeface="Calibri" pitchFamily="34" charset="0"/>
            </a:endParaRPr>
          </a:p>
          <a:p>
            <a:r>
              <a:rPr lang="en-US" b="1" dirty="0">
                <a:latin typeface="Lucida Sans Unicode" pitchFamily="34" charset="0"/>
              </a:rPr>
              <a:t>                                          </a:t>
            </a:r>
          </a:p>
          <a:p>
            <a:endParaRPr lang="en-US" dirty="0">
              <a:latin typeface="Lucida Sans Unicode" pitchFamily="34" charset="0"/>
            </a:endParaRPr>
          </a:p>
          <a:p>
            <a:endParaRPr lang="en-US" b="1"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p:txBody>
      </p:sp>
      <p:sp>
        <p:nvSpPr>
          <p:cNvPr id="11" name="Rectangle 10"/>
          <p:cNvSpPr/>
          <p:nvPr/>
        </p:nvSpPr>
        <p:spPr>
          <a:xfrm>
            <a:off x="1333500" y="609600"/>
            <a:ext cx="6477000" cy="4585871"/>
          </a:xfrm>
          <a:prstGeom prst="rect">
            <a:avLst/>
          </a:prstGeom>
        </p:spPr>
        <p:txBody>
          <a:bodyPr wrap="square">
            <a:spAutoFit/>
          </a:bodyPr>
          <a:lstStyle/>
          <a:p>
            <a:pPr algn="ctr"/>
            <a:r>
              <a:rPr lang="en-US" b="1" dirty="0">
                <a:cs typeface="Times New Roman" pitchFamily="18" charset="0"/>
              </a:rPr>
              <a:t>OBJECTIVES OF PROJECT</a:t>
            </a:r>
          </a:p>
          <a:p>
            <a:endParaRPr lang="en-US" dirty="0">
              <a:cs typeface="Times New Roman" pitchFamily="18" charset="0"/>
            </a:endParaRPr>
          </a:p>
          <a:p>
            <a:pPr algn="just"/>
            <a:endParaRPr lang="en-US" dirty="0">
              <a:cs typeface="Times New Roman" pitchFamily="18" charset="0"/>
            </a:endParaRPr>
          </a:p>
          <a:p>
            <a:pPr algn="just"/>
            <a:r>
              <a:rPr lang="en-IN" sz="1600" dirty="0">
                <a:effectLst/>
                <a:latin typeface="+mn-lt"/>
                <a:ea typeface="Calibri" panose="020F0502020204030204" pitchFamily="34" charset="0"/>
                <a:cs typeface="Times New Roman" panose="02020603050405020304" pitchFamily="18" charset="0"/>
              </a:rPr>
              <a:t>The objectives of a language translator are centred around enabling effective communication and understanding between individuals, groups, and entities that speak different languages. These objectives encompass a wide range of goals, from accurate translation of text to facilitating seamless cross-cultural interactions. Here are the key objectives of a language translator:</a:t>
            </a:r>
          </a:p>
          <a:p>
            <a:pPr algn="just"/>
            <a:endParaRPr lang="en-IN" sz="1600" dirty="0">
              <a:latin typeface="+mn-lt"/>
              <a:ea typeface="Calibri" panose="020F0502020204030204" pitchFamily="34" charset="0"/>
              <a:cs typeface="Times New Roman" panose="02020603050405020304" pitchFamily="18" charset="0"/>
            </a:endParaRPr>
          </a:p>
          <a:p>
            <a:pPr marL="342900" indent="-342900" algn="just">
              <a:buAutoNum type="arabicPeriod"/>
            </a:pPr>
            <a:r>
              <a:rPr lang="en-IN" sz="1600" dirty="0">
                <a:effectLst/>
                <a:latin typeface="+mn-lt"/>
                <a:ea typeface="Calibri" panose="020F0502020204030204" pitchFamily="34" charset="0"/>
              </a:rPr>
              <a:t>Accurate Translation</a:t>
            </a:r>
            <a:endParaRPr lang="en-IN" sz="1600" dirty="0">
              <a:effectLst/>
              <a:latin typeface="+mn-lt"/>
              <a:ea typeface="Calibri" panose="020F0502020204030204" pitchFamily="34" charset="0"/>
              <a:cs typeface="Times New Roman" panose="02020603050405020304" pitchFamily="18" charset="0"/>
            </a:endParaRPr>
          </a:p>
          <a:p>
            <a:pPr marL="342900" indent="-342900" algn="just">
              <a:buAutoNum type="arabicPeriod"/>
            </a:pPr>
            <a:r>
              <a:rPr lang="en-IN" sz="1600" dirty="0">
                <a:effectLst/>
                <a:latin typeface="+mn-lt"/>
                <a:ea typeface="Calibri" panose="020F0502020204030204" pitchFamily="34" charset="0"/>
              </a:rPr>
              <a:t>Preserve Context</a:t>
            </a:r>
          </a:p>
          <a:p>
            <a:pPr marL="342900" indent="-342900" algn="just">
              <a:buAutoNum type="arabicPeriod"/>
            </a:pPr>
            <a:r>
              <a:rPr lang="en-IN" sz="1600" dirty="0">
                <a:effectLst/>
                <a:latin typeface="+mn-lt"/>
                <a:ea typeface="Calibri" panose="020F0502020204030204" pitchFamily="34" charset="0"/>
              </a:rPr>
              <a:t>Cultural Sensitivity</a:t>
            </a:r>
            <a:endParaRPr lang="en-IN" sz="1600" dirty="0">
              <a:latin typeface="+mn-lt"/>
              <a:ea typeface="Calibri" panose="020F0502020204030204" pitchFamily="34" charset="0"/>
            </a:endParaRPr>
          </a:p>
          <a:p>
            <a:pPr marL="342900" indent="-342900" algn="just">
              <a:buAutoNum type="arabicPeriod"/>
            </a:pPr>
            <a:r>
              <a:rPr lang="en-IN" sz="1600" dirty="0">
                <a:effectLst/>
                <a:latin typeface="+mn-lt"/>
                <a:ea typeface="Calibri" panose="020F0502020204030204" pitchFamily="34" charset="0"/>
              </a:rPr>
              <a:t>Ease of Use</a:t>
            </a:r>
          </a:p>
          <a:p>
            <a:pPr marL="342900" indent="-342900" algn="just">
              <a:buAutoNum type="arabicPeriod"/>
            </a:pPr>
            <a:r>
              <a:rPr lang="en-IN" sz="1600" dirty="0">
                <a:effectLst/>
                <a:latin typeface="+mn-lt"/>
                <a:ea typeface="Calibri" panose="020F0502020204030204" pitchFamily="34" charset="0"/>
              </a:rPr>
              <a:t>Multimodal Translation</a:t>
            </a:r>
            <a:endParaRPr lang="en-IN" sz="1600" dirty="0">
              <a:effectLst/>
              <a:latin typeface="+mn-lt"/>
              <a:ea typeface="Calibri" panose="020F0502020204030204" pitchFamily="34" charset="0"/>
              <a:cs typeface="Times New Roman" panose="02020603050405020304" pitchFamily="18" charset="0"/>
            </a:endParaRPr>
          </a:p>
          <a:p>
            <a:pPr algn="just"/>
            <a:endParaRPr lang="en-US" dirty="0">
              <a:cs typeface="Times New Roman" pitchFamily="18" charset="0"/>
            </a:endParaRPr>
          </a:p>
          <a:p>
            <a:endParaRPr lang="en-US" dirty="0">
              <a:latin typeface="Lucida Sans Unicode" pitchFamily="34" charset="0"/>
            </a:endParaRPr>
          </a:p>
          <a:p>
            <a:pPr algn="just"/>
            <a:endParaRPr lang="en-US" sz="1600" dirty="0">
              <a:latin typeface="+mn-lt"/>
            </a:endParaRPr>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33500" y="914400"/>
            <a:ext cx="6477000" cy="3046988"/>
          </a:xfrm>
          <a:prstGeom prst="rect">
            <a:avLst/>
          </a:prstGeom>
        </p:spPr>
        <p:txBody>
          <a:bodyPr wrap="square">
            <a:spAutoFit/>
          </a:bodyPr>
          <a:lstStyle/>
          <a:p>
            <a:pPr algn="ctr" eaLnBrk="0" hangingPunct="0">
              <a:tabLst>
                <a:tab pos="1816100" algn="l"/>
              </a:tabLst>
            </a:pPr>
            <a:r>
              <a:rPr lang="en-US" b="1" dirty="0">
                <a:latin typeface="+mn-lt"/>
                <a:cs typeface="Times New Roman" pitchFamily="18" charset="0"/>
              </a:rPr>
              <a:t>TECHNOLOGIES USED</a:t>
            </a:r>
          </a:p>
          <a:p>
            <a:pPr algn="ctr" eaLnBrk="0" hangingPunct="0">
              <a:tabLst>
                <a:tab pos="1816100" algn="l"/>
              </a:tabLst>
            </a:pPr>
            <a:endParaRPr lang="en-US" dirty="0">
              <a:latin typeface="+mn-lt"/>
              <a:cs typeface="Times New Roman" pitchFamily="18" charset="0"/>
            </a:endParaRPr>
          </a:p>
          <a:p>
            <a:pPr algn="just">
              <a:lnSpc>
                <a:spcPct val="115000"/>
              </a:lnSpc>
              <a:spcAft>
                <a:spcPts val="1000"/>
              </a:spcAft>
            </a:pPr>
            <a:r>
              <a:rPr lang="en-IN" sz="1600" dirty="0">
                <a:effectLst/>
                <a:latin typeface="+mn-lt"/>
                <a:ea typeface="Calibri" panose="020F0502020204030204" pitchFamily="34" charset="0"/>
                <a:cs typeface="Times New Roman" panose="02020603050405020304" pitchFamily="18" charset="0"/>
              </a:rPr>
              <a:t>This project is developed using the </a:t>
            </a:r>
            <a:r>
              <a:rPr lang="en-IN" sz="1600" dirty="0">
                <a:latin typeface="+mn-lt"/>
                <a:ea typeface="Calibri" panose="020F0502020204030204" pitchFamily="34" charset="0"/>
                <a:cs typeface="Times New Roman" panose="02020603050405020304" pitchFamily="18" charset="0"/>
              </a:rPr>
              <a:t>different technologies</a:t>
            </a:r>
            <a:r>
              <a:rPr lang="en-IN" sz="1600" dirty="0">
                <a:effectLst/>
                <a:latin typeface="+mn-lt"/>
                <a:ea typeface="Calibri" panose="020F0502020204030204" pitchFamily="34" charset="0"/>
                <a:cs typeface="Times New Roman" panose="02020603050405020304" pitchFamily="18" charset="0"/>
              </a:rPr>
              <a:t>, which are used for development of the software. These technologies are follows:</a:t>
            </a:r>
          </a:p>
          <a:p>
            <a:pPr algn="just">
              <a:lnSpc>
                <a:spcPct val="115000"/>
              </a:lnSpc>
              <a:spcAft>
                <a:spcPts val="1000"/>
              </a:spcAft>
            </a:pPr>
            <a:endParaRPr lang="en-IN" sz="1600" dirty="0">
              <a:effectLst/>
              <a:latin typeface="+mn-lt"/>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600" dirty="0">
                <a:effectLst/>
                <a:latin typeface="+mn-lt"/>
                <a:ea typeface="Calibri" panose="020F0502020204030204" pitchFamily="34" charset="0"/>
                <a:cs typeface="Times New Roman" panose="02020603050405020304" pitchFamily="18" charset="0"/>
              </a:rPr>
              <a:t>Python language </a:t>
            </a:r>
            <a:endParaRPr lang="en-IN" sz="1600" dirty="0">
              <a:latin typeface="+mn-lt"/>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600" dirty="0">
                <a:effectLst/>
                <a:latin typeface="+mn-lt"/>
                <a:ea typeface="Calibri" panose="020F0502020204030204" pitchFamily="34" charset="0"/>
                <a:cs typeface="Times New Roman" panose="02020603050405020304" pitchFamily="18" charset="0"/>
              </a:rPr>
              <a:t>Web development</a:t>
            </a:r>
          </a:p>
          <a:p>
            <a:pPr marL="342900" lvl="0" indent="-342900" algn="just">
              <a:lnSpc>
                <a:spcPct val="115000"/>
              </a:lnSpc>
              <a:spcAft>
                <a:spcPts val="1000"/>
              </a:spcAft>
              <a:buFont typeface="Symbol" panose="05050102010706020507" pitchFamily="18" charset="2"/>
              <a:buChar char=""/>
            </a:pPr>
            <a:r>
              <a:rPr lang="en-IN" sz="1600" dirty="0">
                <a:latin typeface="+mn-lt"/>
                <a:ea typeface="Calibri" panose="020F0502020204030204" pitchFamily="34" charset="0"/>
                <a:cs typeface="Times New Roman" panose="02020603050405020304" pitchFamily="18" charset="0"/>
              </a:rPr>
              <a:t>Tesseract Open Source OCR Engine</a:t>
            </a:r>
            <a:endParaRPr lang="en-US" sz="1600" dirty="0">
              <a:latin typeface="+mn-lt"/>
              <a:cs typeface="Times New Roman" pitchFamily="18" charset="0"/>
            </a:endParaRPr>
          </a:p>
          <a:p>
            <a:pPr eaLnBrk="0" hangingPunct="0">
              <a:tabLst>
                <a:tab pos="1816100" algn="l"/>
              </a:tabLst>
            </a:pPr>
            <a:r>
              <a:rPr lang="en-US" sz="1600" dirty="0">
                <a:latin typeface="+mn-lt"/>
                <a:ea typeface="Calibri" pitchFamily="34" charset="0"/>
                <a:cs typeface="Calibri" pitchFamily="34" charset="0"/>
              </a:rPr>
              <a:t> </a:t>
            </a:r>
            <a:endParaRPr lang="en-US" sz="1600" b="1" dirty="0">
              <a:latin typeface="+mn-lt"/>
              <a:ea typeface="Calibri" pitchFamily="34"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762000" y="527194"/>
            <a:ext cx="7543800" cy="4308475"/>
          </a:xfrm>
          <a:prstGeom prst="rect">
            <a:avLst/>
          </a:prstGeom>
          <a:noFill/>
          <a:ln w="9525">
            <a:noFill/>
            <a:miter lim="800000"/>
            <a:headEnd/>
            <a:tailEnd/>
          </a:ln>
          <a:effectLst/>
        </p:spPr>
        <p:txBody>
          <a:bodyPr wrap="square" anchor="ctr">
            <a:spAutoFit/>
          </a:bodyPr>
          <a:lstStyle/>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fontAlgn="auto">
              <a:spcBef>
                <a:spcPts val="0"/>
              </a:spcBef>
              <a:spcAft>
                <a:spcPts val="0"/>
              </a:spcAft>
              <a:defRPr/>
            </a:pPr>
            <a:r>
              <a:rPr lang="en-US" dirty="0">
                <a:latin typeface="+mn-lt"/>
                <a:cs typeface="+mn-cs"/>
              </a:rPr>
              <a:t> </a:t>
            </a:r>
            <a:endParaRPr lang="en-US" sz="1600" dirty="0">
              <a:latin typeface="+mn-lt"/>
              <a:cs typeface="+mn-cs"/>
            </a:endParaRPr>
          </a:p>
          <a:p>
            <a:pPr fontAlgn="auto">
              <a:spcBef>
                <a:spcPts val="0"/>
              </a:spcBef>
              <a:spcAft>
                <a:spcPts val="0"/>
              </a:spcAft>
              <a:defRPr/>
            </a:pPr>
            <a:r>
              <a:rPr lang="en-US" dirty="0">
                <a:latin typeface="+mn-lt"/>
                <a:cs typeface="+mn-cs"/>
              </a:rPr>
              <a:t> </a:t>
            </a:r>
            <a:endParaRPr lang="en-US" sz="1600" dirty="0">
              <a:latin typeface="+mn-lt"/>
              <a:cs typeface="+mn-cs"/>
            </a:endParaRPr>
          </a:p>
          <a:p>
            <a:pPr fontAlgn="auto">
              <a:spcBef>
                <a:spcPts val="0"/>
              </a:spcBef>
              <a:spcAft>
                <a:spcPts val="0"/>
              </a:spcAft>
              <a:defRPr/>
            </a:pPr>
            <a:r>
              <a:rPr lang="en-US" dirty="0">
                <a:latin typeface="+mn-lt"/>
                <a:cs typeface="+mn-cs"/>
              </a:rPr>
              <a:t> </a:t>
            </a:r>
            <a:endParaRPr lang="en-US" sz="16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p:txBody>
      </p:sp>
      <p:sp>
        <p:nvSpPr>
          <p:cNvPr id="15364" name="Rectangle 5"/>
          <p:cNvSpPr>
            <a:spLocks noChangeArrowheads="1"/>
          </p:cNvSpPr>
          <p:nvPr/>
        </p:nvSpPr>
        <p:spPr bwMode="auto">
          <a:xfrm>
            <a:off x="1143000" y="515895"/>
            <a:ext cx="6858000" cy="5826210"/>
          </a:xfrm>
          <a:prstGeom prst="rect">
            <a:avLst/>
          </a:prstGeom>
          <a:noFill/>
          <a:ln w="9525">
            <a:noFill/>
            <a:miter lim="800000"/>
            <a:headEnd/>
            <a:tailEnd/>
          </a:ln>
        </p:spPr>
        <p:txBody>
          <a:bodyPr wrap="square" anchor="ctr">
            <a:spAutoFit/>
          </a:bodyPr>
          <a:lstStyle/>
          <a:p>
            <a:pPr>
              <a:buFontTx/>
              <a:buChar char="•"/>
              <a:tabLst>
                <a:tab pos="1816100" algn="l"/>
              </a:tabLst>
            </a:pPr>
            <a:endParaRPr lang="en-US" sz="1400" b="1" dirty="0">
              <a:latin typeface="Verdana" pitchFamily="34" charset="0"/>
              <a:ea typeface="Calibri" pitchFamily="34" charset="0"/>
              <a:cs typeface="Times New Roman" pitchFamily="18" charset="0"/>
            </a:endParaRPr>
          </a:p>
          <a:p>
            <a:pPr>
              <a:buFontTx/>
              <a:buChar char="•"/>
              <a:tabLst>
                <a:tab pos="1816100" algn="l"/>
              </a:tabLst>
            </a:pPr>
            <a:endParaRPr lang="en-US" sz="1400" b="1" dirty="0">
              <a:latin typeface="Verdana" pitchFamily="34" charset="0"/>
              <a:ea typeface="Calibri" pitchFamily="34" charset="0"/>
              <a:cs typeface="Times New Roman" pitchFamily="18" charset="0"/>
            </a:endParaRPr>
          </a:p>
          <a:p>
            <a:pPr indent="457200" algn="ctr" eaLnBrk="0" hangingPunct="0"/>
            <a:r>
              <a:rPr lang="en-US" sz="1600" b="1" dirty="0">
                <a:latin typeface="Verdana" pitchFamily="34" charset="0"/>
                <a:ea typeface="Calibri" pitchFamily="34" charset="0"/>
                <a:cs typeface="Calibri" pitchFamily="34" charset="0"/>
              </a:rPr>
              <a:t>ABOUT THE TECHNOLOGIES</a:t>
            </a:r>
            <a:endParaRPr lang="en-US" sz="1600" b="1" dirty="0">
              <a:latin typeface="+mn-lt"/>
              <a:ea typeface="Calibri" pitchFamily="34" charset="0"/>
              <a:cs typeface="Times New Roman" pitchFamily="18" charset="0"/>
            </a:endParaRPr>
          </a:p>
          <a:p>
            <a:pPr>
              <a:buFontTx/>
              <a:buChar char="•"/>
              <a:tabLst>
                <a:tab pos="1816100" algn="l"/>
              </a:tabLst>
            </a:pPr>
            <a:endParaRPr lang="en-US" sz="1400" b="1" dirty="0">
              <a:latin typeface="Verdana" pitchFamily="34" charset="0"/>
              <a:ea typeface="Calibri" pitchFamily="34" charset="0"/>
              <a:cs typeface="Times New Roman" pitchFamily="18" charset="0"/>
            </a:endParaRPr>
          </a:p>
          <a:p>
            <a:pPr algn="just">
              <a:lnSpc>
                <a:spcPct val="115000"/>
              </a:lnSpc>
              <a:spcAft>
                <a:spcPts val="1000"/>
              </a:spcAft>
            </a:pPr>
            <a:r>
              <a:rPr lang="en-IN" sz="1600" dirty="0">
                <a:effectLst/>
                <a:latin typeface="+mn-lt"/>
                <a:ea typeface="Calibri" panose="020F0502020204030204" pitchFamily="34" charset="0"/>
                <a:cs typeface="Times New Roman" panose="02020603050405020304" pitchFamily="18" charset="0"/>
              </a:rPr>
              <a:t>This project is developed using the tools, which are used for development of the software. These tools are follows:</a:t>
            </a:r>
          </a:p>
          <a:p>
            <a:pPr marL="342900" lvl="0" indent="-342900" algn="just">
              <a:lnSpc>
                <a:spcPct val="115000"/>
              </a:lnSpc>
              <a:buFont typeface="Symbol" panose="05050102010706020507" pitchFamily="18" charset="2"/>
              <a:buChar char=""/>
            </a:pPr>
            <a:r>
              <a:rPr lang="en-IN" sz="1600" u="sng" dirty="0">
                <a:effectLst/>
                <a:latin typeface="+mn-lt"/>
                <a:ea typeface="Calibri" panose="020F0502020204030204" pitchFamily="34" charset="0"/>
                <a:cs typeface="Times New Roman" panose="02020603050405020304" pitchFamily="18" charset="0"/>
              </a:rPr>
              <a:t>Python language:</a:t>
            </a:r>
            <a:r>
              <a:rPr lang="en-IN" sz="1600" dirty="0">
                <a:effectLst/>
                <a:latin typeface="+mn-lt"/>
                <a:ea typeface="Calibri" panose="020F0502020204030204" pitchFamily="34" charset="0"/>
                <a:cs typeface="Times New Roman" panose="02020603050405020304" pitchFamily="18" charset="0"/>
              </a:rPr>
              <a:t> Python is a popular high-level programming language that is used for a variety of purposes, including web development with popular frameworks like Django and Flask, which are used in this project development as back-end development.</a:t>
            </a:r>
          </a:p>
          <a:p>
            <a:pPr marL="457200" algn="just">
              <a:lnSpc>
                <a:spcPct val="115000"/>
              </a:lnSpc>
            </a:pPr>
            <a:r>
              <a:rPr lang="en-IN" sz="1600" dirty="0">
                <a:effectLst/>
                <a:latin typeface="+mn-lt"/>
                <a:ea typeface="Calibri" panose="020F0502020204030204" pitchFamily="34" charset="0"/>
                <a:cs typeface="Times New Roman" panose="02020603050405020304" pitchFamily="18" charset="0"/>
              </a:rPr>
              <a:t> </a:t>
            </a:r>
          </a:p>
          <a:p>
            <a:pPr marL="342900" lvl="0" indent="-342900" algn="just">
              <a:lnSpc>
                <a:spcPct val="115000"/>
              </a:lnSpc>
              <a:spcAft>
                <a:spcPts val="1000"/>
              </a:spcAft>
              <a:buFont typeface="Symbol" panose="05050102010706020507" pitchFamily="18" charset="2"/>
              <a:buChar char=""/>
            </a:pPr>
            <a:r>
              <a:rPr lang="en-IN" sz="1600" u="sng" dirty="0">
                <a:effectLst/>
                <a:latin typeface="+mn-lt"/>
                <a:ea typeface="Calibri" panose="020F0502020204030204" pitchFamily="34" charset="0"/>
                <a:cs typeface="Times New Roman" panose="02020603050405020304" pitchFamily="18" charset="0"/>
              </a:rPr>
              <a:t>Web development:</a:t>
            </a:r>
            <a:r>
              <a:rPr lang="en-IN" sz="1600" dirty="0">
                <a:effectLst/>
                <a:latin typeface="+mn-lt"/>
                <a:ea typeface="Calibri" panose="020F0502020204030204" pitchFamily="34" charset="0"/>
                <a:cs typeface="Times New Roman" panose="02020603050405020304" pitchFamily="18" charset="0"/>
              </a:rPr>
              <a:t> HTML, CSS, and JavaScript form the backbone of modern web development. They are used to make user-interface responsive, interactive, and visually appealing.</a:t>
            </a:r>
          </a:p>
          <a:p>
            <a:pPr marL="342900" lvl="0" indent="-342900" algn="just">
              <a:lnSpc>
                <a:spcPct val="115000"/>
              </a:lnSpc>
              <a:spcAft>
                <a:spcPts val="1000"/>
              </a:spcAft>
              <a:buFont typeface="Symbol" panose="05050102010706020507" pitchFamily="18" charset="2"/>
              <a:buChar char=""/>
            </a:pPr>
            <a:r>
              <a:rPr lang="en-IN" sz="1600" u="sng" dirty="0">
                <a:effectLst/>
                <a:latin typeface="+mn-lt"/>
                <a:ea typeface="Calibri" panose="020F0502020204030204" pitchFamily="34" charset="0"/>
                <a:cs typeface="Times New Roman" panose="02020603050405020304" pitchFamily="18" charset="0"/>
              </a:rPr>
              <a:t>Tesseract:</a:t>
            </a:r>
            <a:r>
              <a:rPr lang="en-IN" sz="1600" dirty="0">
                <a:effectLst/>
                <a:latin typeface="+mn-lt"/>
                <a:ea typeface="Calibri" panose="020F0502020204030204" pitchFamily="34" charset="0"/>
                <a:cs typeface="Times New Roman" panose="02020603050405020304" pitchFamily="18" charset="0"/>
              </a:rPr>
              <a:t> This package contains an OCR engine - </a:t>
            </a:r>
            <a:r>
              <a:rPr lang="en-IN" sz="1600" dirty="0" err="1">
                <a:effectLst/>
                <a:latin typeface="+mn-lt"/>
                <a:ea typeface="Calibri" panose="020F0502020204030204" pitchFamily="34" charset="0"/>
                <a:cs typeface="Times New Roman" panose="02020603050405020304" pitchFamily="18" charset="0"/>
              </a:rPr>
              <a:t>libtesseract</a:t>
            </a:r>
            <a:r>
              <a:rPr lang="en-IN" sz="1600" dirty="0">
                <a:effectLst/>
                <a:latin typeface="+mn-lt"/>
                <a:ea typeface="Calibri" panose="020F0502020204030204" pitchFamily="34" charset="0"/>
                <a:cs typeface="Times New Roman" panose="02020603050405020304" pitchFamily="18" charset="0"/>
              </a:rPr>
              <a:t> and a command line program - tesseract. Tesseract has </a:t>
            </a:r>
            <a:r>
              <a:rPr lang="en-IN" sz="1600" dirty="0" err="1">
                <a:effectLst/>
                <a:latin typeface="+mn-lt"/>
                <a:ea typeface="Calibri" panose="020F0502020204030204" pitchFamily="34" charset="0"/>
                <a:cs typeface="Times New Roman" panose="02020603050405020304" pitchFamily="18" charset="0"/>
              </a:rPr>
              <a:t>unicode</a:t>
            </a:r>
            <a:r>
              <a:rPr lang="en-IN" sz="1600" dirty="0">
                <a:effectLst/>
                <a:latin typeface="+mn-lt"/>
                <a:ea typeface="Calibri" panose="020F0502020204030204" pitchFamily="34" charset="0"/>
                <a:cs typeface="Times New Roman" panose="02020603050405020304" pitchFamily="18" charset="0"/>
              </a:rPr>
              <a:t> (UTF-8) support, and can recognize more than 100 languages "out of the </a:t>
            </a:r>
            <a:r>
              <a:rPr lang="en-IN" sz="1600" dirty="0" err="1">
                <a:effectLst/>
                <a:latin typeface="+mn-lt"/>
                <a:ea typeface="Calibri" panose="020F0502020204030204" pitchFamily="34" charset="0"/>
                <a:cs typeface="Times New Roman" panose="02020603050405020304" pitchFamily="18" charset="0"/>
              </a:rPr>
              <a:t>box".Tesseract</a:t>
            </a:r>
            <a:r>
              <a:rPr lang="en-IN" sz="1600" dirty="0">
                <a:effectLst/>
                <a:latin typeface="+mn-lt"/>
                <a:ea typeface="Calibri" panose="020F0502020204030204" pitchFamily="34" charset="0"/>
                <a:cs typeface="Times New Roman" panose="02020603050405020304" pitchFamily="18" charset="0"/>
              </a:rPr>
              <a:t> supports various image formats including PNG, JPEG and TIFF.</a:t>
            </a:r>
          </a:p>
          <a:p>
            <a:pPr>
              <a:buFontTx/>
              <a:buChar char="•"/>
              <a:tabLst>
                <a:tab pos="1816100" algn="l"/>
              </a:tabLst>
            </a:pPr>
            <a:endParaRPr lang="en-US" sz="1600" b="1" dirty="0">
              <a:latin typeface="+mn-lt"/>
              <a:ea typeface="Calibri" pitchFamily="34" charset="0"/>
              <a:cs typeface="Times New Roman" pitchFamily="18" charset="0"/>
            </a:endParaRPr>
          </a:p>
          <a:p>
            <a:pPr>
              <a:tabLst>
                <a:tab pos="1816100" algn="l"/>
              </a:tabLst>
            </a:pPr>
            <a:r>
              <a:rPr lang="en-US" sz="1600" b="1" dirty="0">
                <a:latin typeface="+mn-lt"/>
                <a:ea typeface="Calibri" pitchFamily="34" charset="0"/>
                <a:cs typeface="Times New Roman" pitchFamily="18" charset="0"/>
              </a:rPr>
              <a:t> </a:t>
            </a:r>
            <a:endParaRPr lang="en-US" sz="1600" dirty="0">
              <a:latin typeface="+mn-lt"/>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1447800" y="1061388"/>
            <a:ext cx="6248400" cy="2979790"/>
          </a:xfrm>
          <a:prstGeom prst="rect">
            <a:avLst/>
          </a:prstGeom>
          <a:noFill/>
          <a:ln w="9525">
            <a:noFill/>
            <a:miter lim="800000"/>
            <a:headEnd/>
            <a:tailEnd/>
          </a:ln>
        </p:spPr>
        <p:txBody>
          <a:bodyPr wrap="square" anchor="ctr">
            <a:spAutoFit/>
          </a:bodyPr>
          <a:lstStyle/>
          <a:p>
            <a:pPr lvl="2" algn="ctr">
              <a:buClr>
                <a:schemeClr val="tx1"/>
              </a:buClr>
              <a:tabLst>
                <a:tab pos="1397000" algn="l"/>
              </a:tabLst>
            </a:pPr>
            <a:r>
              <a:rPr lang="en-US" b="1" dirty="0">
                <a:latin typeface="Verdana" pitchFamily="34" charset="0"/>
                <a:cs typeface="Times New Roman" pitchFamily="18" charset="0"/>
              </a:rPr>
              <a:t>HARDWARE REQUIREMENTS</a:t>
            </a:r>
          </a:p>
          <a:p>
            <a:pPr lvl="2">
              <a:buClr>
                <a:schemeClr val="tx1"/>
              </a:buClr>
              <a:buFont typeface="Symbol" pitchFamily="18" charset="2"/>
              <a:buChar char=""/>
              <a:tabLst>
                <a:tab pos="1397000" algn="l"/>
              </a:tabLst>
            </a:pPr>
            <a:endParaRPr lang="en-US" sz="1400" dirty="0">
              <a:latin typeface="Calibri" pitchFamily="34" charset="0"/>
              <a:ea typeface="Times New Roman" pitchFamily="18" charset="0"/>
              <a:cs typeface="Calibri" pitchFamily="34" charset="0"/>
            </a:endParaRPr>
          </a:p>
          <a:p>
            <a:pPr marR="887095" algn="just">
              <a:lnSpc>
                <a:spcPct val="115000"/>
              </a:lnSpc>
              <a:spcBef>
                <a:spcPts val="820"/>
              </a:spcBef>
              <a:spcAft>
                <a:spcPts val="0"/>
              </a:spcAft>
            </a:pPr>
            <a:endParaRPr lang="en-IN" sz="1800" dirty="0">
              <a:effectLst/>
              <a:latin typeface="+mn-lt"/>
              <a:ea typeface="Calibri" panose="020F0502020204030204" pitchFamily="34" charset="0"/>
            </a:endParaRPr>
          </a:p>
          <a:p>
            <a:pPr marL="342900" marR="887095" lvl="0" indent="-342900" algn="just">
              <a:lnSpc>
                <a:spcPct val="115000"/>
              </a:lnSpc>
              <a:spcBef>
                <a:spcPts val="820"/>
              </a:spcBef>
              <a:spcAft>
                <a:spcPts val="0"/>
              </a:spcAft>
              <a:buFont typeface="Symbol" panose="05050102010706020507" pitchFamily="18" charset="2"/>
              <a:buChar char=""/>
            </a:pPr>
            <a:r>
              <a:rPr lang="en-US" sz="1600" dirty="0">
                <a:effectLst/>
                <a:latin typeface="+mn-lt"/>
                <a:ea typeface="Calibri" panose="020F0502020204030204" pitchFamily="34" charset="0"/>
              </a:rPr>
              <a:t>OS: Window 10 64-bit</a:t>
            </a:r>
            <a:endParaRPr lang="en-IN" sz="1600" dirty="0">
              <a:effectLst/>
              <a:latin typeface="+mn-lt"/>
              <a:ea typeface="Calibri" panose="020F0502020204030204" pitchFamily="34" charset="0"/>
            </a:endParaRPr>
          </a:p>
          <a:p>
            <a:pPr marL="342900" marR="887095" lvl="0" indent="-342900" algn="just">
              <a:lnSpc>
                <a:spcPct val="115000"/>
              </a:lnSpc>
              <a:spcBef>
                <a:spcPts val="820"/>
              </a:spcBef>
              <a:spcAft>
                <a:spcPts val="0"/>
              </a:spcAft>
              <a:buFont typeface="Symbol" panose="05050102010706020507" pitchFamily="18" charset="2"/>
              <a:buChar char=""/>
            </a:pPr>
            <a:r>
              <a:rPr lang="en-US" sz="1600" dirty="0">
                <a:effectLst/>
                <a:latin typeface="+mn-lt"/>
                <a:ea typeface="Calibri" panose="020F0502020204030204" pitchFamily="34" charset="0"/>
              </a:rPr>
              <a:t>CPU: Intel core i5-8400</a:t>
            </a:r>
            <a:endParaRPr lang="en-IN" sz="1600" dirty="0">
              <a:effectLst/>
              <a:latin typeface="+mn-lt"/>
              <a:ea typeface="Calibri" panose="020F0502020204030204" pitchFamily="34" charset="0"/>
            </a:endParaRPr>
          </a:p>
          <a:p>
            <a:pPr marL="342900" marR="887095" lvl="0" indent="-342900" algn="just">
              <a:lnSpc>
                <a:spcPct val="115000"/>
              </a:lnSpc>
              <a:spcBef>
                <a:spcPts val="820"/>
              </a:spcBef>
              <a:spcAft>
                <a:spcPts val="0"/>
              </a:spcAft>
              <a:buFont typeface="Symbol" panose="05050102010706020507" pitchFamily="18" charset="2"/>
              <a:buChar char=""/>
            </a:pPr>
            <a:r>
              <a:rPr lang="en-US" sz="1600" dirty="0">
                <a:effectLst/>
                <a:latin typeface="+mn-lt"/>
                <a:ea typeface="Calibri" panose="020F0502020204030204" pitchFamily="34" charset="0"/>
              </a:rPr>
              <a:t>Memory: 4GB or 8GB Ram (minimum)</a:t>
            </a:r>
            <a:endParaRPr lang="en-IN" sz="1600" dirty="0">
              <a:effectLst/>
              <a:latin typeface="+mn-lt"/>
              <a:ea typeface="Calibri" panose="020F0502020204030204" pitchFamily="34" charset="0"/>
            </a:endParaRPr>
          </a:p>
          <a:p>
            <a:pPr marL="342900" marR="887095" lvl="0" indent="-342900" algn="just">
              <a:lnSpc>
                <a:spcPct val="115000"/>
              </a:lnSpc>
              <a:spcBef>
                <a:spcPts val="820"/>
              </a:spcBef>
              <a:spcAft>
                <a:spcPts val="0"/>
              </a:spcAft>
              <a:buFont typeface="Symbol" panose="05050102010706020507" pitchFamily="18" charset="2"/>
              <a:buChar char=""/>
            </a:pPr>
            <a:r>
              <a:rPr lang="en-US" sz="1600" dirty="0">
                <a:effectLst/>
                <a:latin typeface="+mn-lt"/>
                <a:ea typeface="Calibri" panose="020F0502020204030204" pitchFamily="34" charset="0"/>
              </a:rPr>
              <a:t>Free storage: 5GB SSD</a:t>
            </a:r>
            <a:endParaRPr lang="en-IN" sz="1600" dirty="0">
              <a:effectLst/>
              <a:latin typeface="+mn-lt"/>
              <a:ea typeface="Calibri" panose="020F0502020204030204" pitchFamily="34" charset="0"/>
            </a:endParaRPr>
          </a:p>
          <a:p>
            <a:pPr lvl="2">
              <a:buClr>
                <a:schemeClr val="tx1"/>
              </a:buClr>
              <a:buFont typeface="Symbol" pitchFamily="18" charset="2"/>
              <a:buChar char=""/>
              <a:tabLst>
                <a:tab pos="1397000" algn="l"/>
              </a:tabLst>
            </a:pPr>
            <a:endParaRPr lang="en-US" sz="1400" dirty="0">
              <a:latin typeface="Calibri" pitchFamily="34" charset="0"/>
              <a:ea typeface="Times New Roman" pitchFamily="18" charset="0"/>
              <a:cs typeface="Calibri" pitchFamily="34" charset="0"/>
            </a:endParaRPr>
          </a:p>
          <a:p>
            <a:pPr indent="412750" eaLnBrk="0" hangingPunct="0">
              <a:tabLst>
                <a:tab pos="1397000" algn="l"/>
              </a:tabLst>
            </a:pP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47800" y="762000"/>
            <a:ext cx="6248400" cy="3847207"/>
          </a:xfrm>
          <a:prstGeom prst="rect">
            <a:avLst/>
          </a:prstGeom>
        </p:spPr>
        <p:txBody>
          <a:bodyPr wrap="square">
            <a:spAutoFit/>
          </a:bodyPr>
          <a:lstStyle/>
          <a:p>
            <a:pPr lvl="1" algn="ctr" eaLnBrk="0" hangingPunct="0">
              <a:tabLst>
                <a:tab pos="1397000" algn="l"/>
              </a:tabLst>
            </a:pPr>
            <a:r>
              <a:rPr lang="en-US" b="1" dirty="0">
                <a:latin typeface="Verdana" pitchFamily="34" charset="0"/>
                <a:cs typeface="Times New Roman" pitchFamily="18" charset="0"/>
              </a:rPr>
              <a:t>SOFTWARE REQUIREMENTS</a:t>
            </a:r>
          </a:p>
          <a:p>
            <a:pPr indent="412750" algn="just" eaLnBrk="0" hangingPunct="0">
              <a:tabLst>
                <a:tab pos="1397000" algn="l"/>
              </a:tabLst>
            </a:pPr>
            <a:endParaRPr lang="en-US" sz="1600" b="1" dirty="0">
              <a:latin typeface="Verdana" pitchFamily="34" charset="0"/>
              <a:ea typeface="Times New Roman" pitchFamily="18" charset="0"/>
              <a:cs typeface="Times New Roman" pitchFamily="18" charset="0"/>
            </a:endParaRPr>
          </a:p>
          <a:p>
            <a:pPr indent="412750" algn="just" eaLnBrk="0" hangingPunct="0">
              <a:tabLst>
                <a:tab pos="1397000" algn="l"/>
              </a:tabLst>
            </a:pPr>
            <a:r>
              <a:rPr lang="en-US" sz="1600" dirty="0">
                <a:latin typeface="+mn-lt"/>
                <a:ea typeface="Times New Roman" pitchFamily="18" charset="0"/>
              </a:rPr>
              <a:t>To Handel the system, Administrator requires some software. This software is used for the development such as coding and testing. Lists are given below:</a:t>
            </a:r>
          </a:p>
          <a:p>
            <a:pPr indent="412750" algn="just" eaLnBrk="0" hangingPunct="0">
              <a:tabLst>
                <a:tab pos="1397000" algn="l"/>
              </a:tabLst>
            </a:pPr>
            <a:endParaRPr lang="en-US" sz="1600" dirty="0">
              <a:latin typeface="+mn-lt"/>
              <a:cs typeface="Times New Roman" pitchFamily="18" charset="0"/>
            </a:endParaRPr>
          </a:p>
          <a:p>
            <a:pPr indent="412750" algn="just" eaLnBrk="0" hangingPunct="0">
              <a:buFontTx/>
              <a:buChar char="•"/>
              <a:tabLst>
                <a:tab pos="1397000" algn="l"/>
              </a:tabLst>
            </a:pPr>
            <a:r>
              <a:rPr lang="en-US" sz="1600" b="1" dirty="0">
                <a:latin typeface="+mn-lt"/>
                <a:cs typeface="Times New Roman" pitchFamily="18" charset="0"/>
              </a:rPr>
              <a:t>Front End- HTML, CSS, JS</a:t>
            </a:r>
            <a:r>
              <a:rPr lang="en-US" sz="1600" dirty="0">
                <a:latin typeface="+mn-lt"/>
                <a:cs typeface="Times New Roman" pitchFamily="18" charset="0"/>
              </a:rPr>
              <a:t>          </a:t>
            </a:r>
          </a:p>
          <a:p>
            <a:pPr indent="412750" algn="just" eaLnBrk="0" hangingPunct="0">
              <a:tabLst>
                <a:tab pos="1397000" algn="l"/>
              </a:tabLst>
            </a:pPr>
            <a:endParaRPr lang="en-US" sz="1600" dirty="0">
              <a:latin typeface="+mn-lt"/>
              <a:cs typeface="Times New Roman" pitchFamily="18" charset="0"/>
            </a:endParaRPr>
          </a:p>
          <a:p>
            <a:pPr indent="412750" algn="just" eaLnBrk="0" hangingPunct="0">
              <a:buFontTx/>
              <a:buChar char="•"/>
              <a:tabLst>
                <a:tab pos="1397000" algn="l"/>
              </a:tabLst>
            </a:pPr>
            <a:r>
              <a:rPr lang="en-US" sz="1600" b="1" dirty="0">
                <a:latin typeface="+mn-lt"/>
                <a:cs typeface="Times New Roman" pitchFamily="18" charset="0"/>
              </a:rPr>
              <a:t>Back End- Python, Tesseract</a:t>
            </a:r>
            <a:r>
              <a:rPr lang="en-US" sz="1600" dirty="0">
                <a:latin typeface="+mn-lt"/>
                <a:cs typeface="Times New Roman" pitchFamily="18" charset="0"/>
              </a:rPr>
              <a:t>           </a:t>
            </a:r>
          </a:p>
          <a:p>
            <a:pPr indent="412750" algn="just" eaLnBrk="0" hangingPunct="0">
              <a:tabLst>
                <a:tab pos="1397000" algn="l"/>
              </a:tabLst>
            </a:pPr>
            <a:endParaRPr lang="en-US" sz="1600" dirty="0">
              <a:latin typeface="+mn-lt"/>
              <a:cs typeface="Times New Roman" pitchFamily="18" charset="0"/>
            </a:endParaRPr>
          </a:p>
          <a:p>
            <a:pPr indent="412750" algn="just" eaLnBrk="0" hangingPunct="0">
              <a:buFontTx/>
              <a:buChar char="•"/>
              <a:tabLst>
                <a:tab pos="1397000" algn="l"/>
              </a:tabLst>
            </a:pPr>
            <a:r>
              <a:rPr lang="en-US" sz="1600" b="1" dirty="0">
                <a:latin typeface="+mn-lt"/>
                <a:cs typeface="Times New Roman" pitchFamily="18" charset="0"/>
              </a:rPr>
              <a:t>Server   </a:t>
            </a:r>
          </a:p>
          <a:p>
            <a:pPr algn="just" eaLnBrk="0" hangingPunct="0">
              <a:tabLst>
                <a:tab pos="1397000" algn="l"/>
              </a:tabLst>
            </a:pPr>
            <a:r>
              <a:rPr lang="en-US" sz="1600" b="1" dirty="0">
                <a:latin typeface="+mn-lt"/>
                <a:cs typeface="Times New Roman" pitchFamily="18" charset="0"/>
              </a:rPr>
              <a:t>            </a:t>
            </a:r>
            <a:endParaRPr lang="en-US" sz="1600" dirty="0">
              <a:latin typeface="+mn-lt"/>
              <a:cs typeface="Times New Roman" pitchFamily="18" charset="0"/>
            </a:endParaRPr>
          </a:p>
          <a:p>
            <a:pPr indent="412750" algn="just" eaLnBrk="0" hangingPunct="0">
              <a:buFontTx/>
              <a:buChar char="•"/>
              <a:tabLst>
                <a:tab pos="1397000" algn="l"/>
              </a:tabLst>
            </a:pPr>
            <a:r>
              <a:rPr lang="en-US" sz="1600" b="1" dirty="0">
                <a:latin typeface="+mn-lt"/>
                <a:cs typeface="Times New Roman" pitchFamily="18" charset="0"/>
              </a:rPr>
              <a:t>Design Tool- Bootstrap	</a:t>
            </a:r>
          </a:p>
          <a:p>
            <a:pPr algn="just" eaLnBrk="0" hangingPunct="0">
              <a:tabLst>
                <a:tab pos="1397000" algn="l"/>
              </a:tabLst>
            </a:pPr>
            <a:endParaRPr lang="en-US" sz="1600" dirty="0">
              <a:latin typeface="+mn-lt"/>
              <a:cs typeface="Times New Roman" pitchFamily="18" charset="0"/>
            </a:endParaRPr>
          </a:p>
          <a:p>
            <a:pPr indent="412750" algn="just" eaLnBrk="0" hangingPunct="0">
              <a:buFontTx/>
              <a:buChar char="•"/>
              <a:tabLst>
                <a:tab pos="1397000" algn="l"/>
              </a:tabLst>
            </a:pPr>
            <a:r>
              <a:rPr lang="en-US" sz="1600" b="1" dirty="0">
                <a:latin typeface="+mn-lt"/>
                <a:cs typeface="Times New Roman" pitchFamily="18" charset="0"/>
              </a:rPr>
              <a:t>Documentation Tools  </a:t>
            </a:r>
            <a:endParaRPr lang="en-US" sz="1600" dirty="0">
              <a:latin typeface="+mn-lt"/>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DC8E6C-1500-4030-AC78-538306F33F82}"/>
              </a:ext>
            </a:extLst>
          </p:cNvPr>
          <p:cNvSpPr txBox="1"/>
          <p:nvPr/>
        </p:nvSpPr>
        <p:spPr>
          <a:xfrm>
            <a:off x="1295400" y="609600"/>
            <a:ext cx="6553200" cy="5109091"/>
          </a:xfrm>
          <a:prstGeom prst="rect">
            <a:avLst/>
          </a:prstGeom>
          <a:noFill/>
        </p:spPr>
        <p:txBody>
          <a:bodyPr wrap="square" rtlCol="0">
            <a:spAutoFit/>
          </a:bodyPr>
          <a:lstStyle/>
          <a:p>
            <a:pPr algn="ctr"/>
            <a:r>
              <a:rPr lang="en-IN" b="1" dirty="0"/>
              <a:t>APPLICATIONS OF PROJECT</a:t>
            </a:r>
          </a:p>
          <a:p>
            <a:endParaRPr lang="en-IN" b="1" dirty="0"/>
          </a:p>
          <a:p>
            <a:pPr algn="just"/>
            <a:r>
              <a:rPr lang="en-US" sz="1600" dirty="0">
                <a:latin typeface="+mn-lt"/>
              </a:rPr>
              <a:t>Language translators have a wide range of applications across various industries and use cases. Here are some common applications of language translators:</a:t>
            </a:r>
          </a:p>
          <a:p>
            <a:pPr algn="just"/>
            <a:endParaRPr lang="en-US" sz="1600" dirty="0">
              <a:latin typeface="+mn-lt"/>
            </a:endParaRPr>
          </a:p>
          <a:p>
            <a:pPr algn="just"/>
            <a:r>
              <a:rPr lang="en-US" sz="1600" dirty="0">
                <a:latin typeface="+mn-lt"/>
              </a:rPr>
              <a:t>1. Travel and Tourism: Language translators are indispensable for travelers who need to communicate with locals in a foreign country. They help tourists read signs, menus, and understand basic phrases.</a:t>
            </a:r>
          </a:p>
          <a:p>
            <a:pPr algn="just"/>
            <a:endParaRPr lang="en-US" sz="1600" dirty="0">
              <a:latin typeface="+mn-lt"/>
            </a:endParaRPr>
          </a:p>
          <a:p>
            <a:pPr algn="just"/>
            <a:r>
              <a:rPr lang="en-US" sz="1600" dirty="0">
                <a:latin typeface="+mn-lt"/>
              </a:rPr>
              <a:t>2. Business and International Trade: Companies engaged in international business use language translators to overcome language barriers when negotiating deals, drafting contracts, or communicating with foreign clients and partners.</a:t>
            </a:r>
          </a:p>
          <a:p>
            <a:pPr algn="just"/>
            <a:endParaRPr lang="en-US" sz="1600" dirty="0">
              <a:latin typeface="+mn-lt"/>
            </a:endParaRPr>
          </a:p>
          <a:p>
            <a:pPr algn="just"/>
            <a:r>
              <a:rPr lang="en-US" sz="1600" dirty="0">
                <a:latin typeface="+mn-lt"/>
              </a:rPr>
              <a:t>3. Content Localization: Content creators, such as websites, apps, and marketing materials, use translation services to adapt their content to different languages and cultures, making it more accessible to a global audience.</a:t>
            </a:r>
          </a:p>
          <a:p>
            <a:endParaRPr lang="en-US" sz="1600" b="1" dirty="0">
              <a:latin typeface="+mn-lt"/>
            </a:endParaRPr>
          </a:p>
          <a:p>
            <a:endParaRPr lang="en-US" b="1" dirty="0"/>
          </a:p>
        </p:txBody>
      </p:sp>
    </p:spTree>
    <p:extLst>
      <p:ext uri="{BB962C8B-B14F-4D97-AF65-F5344CB8AC3E}">
        <p14:creationId xmlns:p14="http://schemas.microsoft.com/office/powerpoint/2010/main" val="921394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0F0BAF-ED77-4828-A814-08575B0C97EC}"/>
              </a:ext>
            </a:extLst>
          </p:cNvPr>
          <p:cNvSpPr txBox="1"/>
          <p:nvPr/>
        </p:nvSpPr>
        <p:spPr>
          <a:xfrm>
            <a:off x="1423397" y="685800"/>
            <a:ext cx="6297206" cy="4954177"/>
          </a:xfrm>
          <a:prstGeom prst="rect">
            <a:avLst/>
          </a:prstGeom>
          <a:noFill/>
        </p:spPr>
        <p:txBody>
          <a:bodyPr wrap="square" rtlCol="0">
            <a:spAutoFit/>
          </a:bodyPr>
          <a:lstStyle/>
          <a:p>
            <a:pPr algn="ctr"/>
            <a:r>
              <a:rPr lang="en-IN" b="1" dirty="0"/>
              <a:t>SCOPE OF PROJECT</a:t>
            </a:r>
          </a:p>
          <a:p>
            <a:pPr algn="ctr"/>
            <a:endParaRPr lang="en-IN" b="1" dirty="0"/>
          </a:p>
          <a:p>
            <a:pPr marL="457200" algn="just">
              <a:lnSpc>
                <a:spcPct val="115000"/>
              </a:lnSpc>
            </a:pPr>
            <a:r>
              <a:rPr lang="en-IN" sz="1600" dirty="0">
                <a:effectLst/>
                <a:latin typeface="+mn-lt"/>
                <a:ea typeface="Calibri" panose="020F0502020204030204" pitchFamily="34" charset="0"/>
                <a:cs typeface="Times New Roman" panose="02020603050405020304" pitchFamily="18" charset="0"/>
              </a:rPr>
              <a:t>1. Improved Translation Quality: Advancements in neural machine translation (NMT) and AI techniques are expected for </a:t>
            </a:r>
            <a:r>
              <a:rPr lang="en-IN" sz="1600" dirty="0">
                <a:latin typeface="+mn-lt"/>
                <a:ea typeface="Calibri" panose="020F0502020204030204" pitchFamily="34" charset="0"/>
                <a:cs typeface="Times New Roman" panose="02020603050405020304" pitchFamily="18" charset="0"/>
              </a:rPr>
              <a:t>m</a:t>
            </a:r>
            <a:r>
              <a:rPr lang="en-IN" sz="1600" dirty="0">
                <a:effectLst/>
                <a:latin typeface="+mn-lt"/>
                <a:ea typeface="Calibri" panose="020F0502020204030204" pitchFamily="34" charset="0"/>
                <a:cs typeface="Times New Roman" panose="02020603050405020304" pitchFamily="18" charset="0"/>
              </a:rPr>
              <a:t>ore accurate and contextually relevant translations will reduce misunderstandings and communication barriers.</a:t>
            </a:r>
          </a:p>
          <a:p>
            <a:pPr marL="457200" algn="just">
              <a:lnSpc>
                <a:spcPct val="115000"/>
              </a:lnSpc>
            </a:pPr>
            <a:r>
              <a:rPr lang="en-IN" sz="1600" dirty="0">
                <a:effectLst/>
                <a:latin typeface="+mn-lt"/>
                <a:ea typeface="Calibri" panose="020F0502020204030204" pitchFamily="34" charset="0"/>
                <a:cs typeface="Times New Roman" panose="02020603050405020304" pitchFamily="18" charset="0"/>
              </a:rPr>
              <a:t> </a:t>
            </a:r>
          </a:p>
          <a:p>
            <a:pPr marL="457200" algn="just">
              <a:lnSpc>
                <a:spcPct val="115000"/>
              </a:lnSpc>
            </a:pPr>
            <a:r>
              <a:rPr lang="en-IN" sz="1600" dirty="0">
                <a:effectLst/>
                <a:latin typeface="+mn-lt"/>
                <a:ea typeface="Calibri" panose="020F0502020204030204" pitchFamily="34" charset="0"/>
                <a:cs typeface="Times New Roman" panose="02020603050405020304" pitchFamily="18" charset="0"/>
              </a:rPr>
              <a:t>2. Multimodal Translation: Language translators are expanding beyond text and speech to include other modes of communication such as images and gestures. This will enable more comprehensive and intuitive translation experiences.</a:t>
            </a:r>
          </a:p>
          <a:p>
            <a:pPr marL="457200" algn="just">
              <a:lnSpc>
                <a:spcPct val="115000"/>
              </a:lnSpc>
            </a:pPr>
            <a:r>
              <a:rPr lang="en-IN" sz="1600" dirty="0">
                <a:effectLst/>
                <a:latin typeface="+mn-lt"/>
                <a:ea typeface="Calibri" panose="020F0502020204030204" pitchFamily="34" charset="0"/>
                <a:cs typeface="Times New Roman" panose="02020603050405020304" pitchFamily="18" charset="0"/>
              </a:rPr>
              <a:t> </a:t>
            </a:r>
          </a:p>
          <a:p>
            <a:pPr marL="457200" algn="just">
              <a:lnSpc>
                <a:spcPct val="115000"/>
              </a:lnSpc>
              <a:spcAft>
                <a:spcPts val="1000"/>
              </a:spcAft>
            </a:pPr>
            <a:r>
              <a:rPr lang="en-IN" sz="1600" dirty="0">
                <a:effectLst/>
                <a:latin typeface="+mn-lt"/>
                <a:ea typeface="Calibri" panose="020F0502020204030204" pitchFamily="34" charset="0"/>
                <a:cs typeface="Times New Roman" panose="02020603050405020304" pitchFamily="18" charset="0"/>
              </a:rPr>
              <a:t>3. Real-time Communication: Real-time translation during conversations, whether spoken or text-based, will become more seamless and natural. This will facilitate instant communication between individuals who speak different languages.</a:t>
            </a:r>
          </a:p>
          <a:p>
            <a:endParaRPr lang="en-IN" sz="1400" b="1" dirty="0"/>
          </a:p>
        </p:txBody>
      </p:sp>
    </p:spTree>
    <p:extLst>
      <p:ext uri="{BB962C8B-B14F-4D97-AF65-F5344CB8AC3E}">
        <p14:creationId xmlns:p14="http://schemas.microsoft.com/office/powerpoint/2010/main" val="37519677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1523</TotalTime>
  <Words>1389</Words>
  <Application>Microsoft Office PowerPoint</Application>
  <PresentationFormat>On-screen Show (4:3)</PresentationFormat>
  <Paragraphs>223</Paragraphs>
  <Slides>16</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Lucida Sans Unicode</vt:lpstr>
      <vt:lpstr>Söhne</vt:lpstr>
      <vt:lpstr>Symbol</vt:lpstr>
      <vt:lpstr>Times New Roman</vt:lpstr>
      <vt:lpstr>Verdana</vt:lpstr>
      <vt:lpstr>Wingdings 2</vt:lpstr>
      <vt:lpstr>Wingdings 3</vt:lpstr>
      <vt:lpstr>Concourse</vt:lpstr>
      <vt:lpstr>TITLE OF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jigar</dc:creator>
  <cp:lastModifiedBy>Yash sharma</cp:lastModifiedBy>
  <cp:revision>148</cp:revision>
  <dcterms:created xsi:type="dcterms:W3CDTF">2010-05-03T14:08:05Z</dcterms:created>
  <dcterms:modified xsi:type="dcterms:W3CDTF">2023-10-04T06:24:24Z</dcterms:modified>
</cp:coreProperties>
</file>