
<file path=[Content_Types].xml><?xml version="1.0" encoding="utf-8"?>
<Types xmlns="http://schemas.openxmlformats.org/package/2006/content-types">
  <Default ContentType="application/x-fontdata" Extension="fntdata"/>
  <Default ContentType="image/gif" Extension="gif"/>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Agrandir Bold" charset="1" panose="00000800000000000000"/>
      <p:regular r:id="rId19"/>
    </p:embeddedFont>
    <p:embeddedFont>
      <p:font typeface="Agrandir" charset="1" panose="00000500000000000000"/>
      <p:regular r:id="rId20"/>
    </p:embeddedFont>
    <p:embeddedFont>
      <p:font typeface="Arimo Bold" charset="1" panose="020B0704020202020204"/>
      <p:regular r:id="rId21"/>
    </p:embeddedFont>
    <p:embeddedFont>
      <p:font typeface="Arimo" charset="1" panose="020B0604020202020204"/>
      <p:regular r:id="rId22"/>
    </p:embeddedFont>
    <p:embeddedFont>
      <p:font typeface="Agrandir Italics" charset="1" panose="00000500000000000000"/>
      <p:regular r:id="rId23"/>
    </p:embeddedFont>
    <p:embeddedFont>
      <p:font typeface="Agrandir Bold Italics" charset="1" panose="0000080000000000000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gif" Type="http://schemas.openxmlformats.org/officeDocument/2006/relationships/image"/><Relationship Id="rId3" Target="../media/image2.gif" Type="http://schemas.openxmlformats.org/officeDocument/2006/relationships/image"/><Relationship Id="rId4" Target="../media/image3.gif"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svg" Type="http://schemas.openxmlformats.org/officeDocument/2006/relationships/image"/><Relationship Id="rId4" Target="../media/image26.png" Type="http://schemas.openxmlformats.org/officeDocument/2006/relationships/image"/><Relationship Id="rId5" Target="../media/image27.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 Id="rId3" Target="../media/image13.gif"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gif"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gif" Type="http://schemas.openxmlformats.org/officeDocument/2006/relationships/image"/><Relationship Id="rId3" Target="../media/image30.png" Type="http://schemas.openxmlformats.org/officeDocument/2006/relationships/image"/><Relationship Id="rId4" Target="../media/image31.svg" Type="http://schemas.openxmlformats.org/officeDocument/2006/relationships/image"/><Relationship Id="rId5" Target="../media/image1.gif" Type="http://schemas.openxmlformats.org/officeDocument/2006/relationships/image"/><Relationship Id="rId6" Target="../media/image32.gif" Type="http://schemas.openxmlformats.org/officeDocument/2006/relationships/image"/><Relationship Id="rId7" Target="../media/image33.gif"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gif" Type="http://schemas.openxmlformats.org/officeDocument/2006/relationships/image"/><Relationship Id="rId3" Target="../media/image14.png" Type="http://schemas.openxmlformats.org/officeDocument/2006/relationships/image"/><Relationship Id="rId4" Target="../media/image15.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gif"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 Id="rId3" Target="../media/image13.gif" Type="http://schemas.openxmlformats.org/officeDocument/2006/relationships/image"/><Relationship Id="rId4" Target="../media/image1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 Id="rId3" Target="../media/image13.gif"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19.png" Type="http://schemas.openxmlformats.org/officeDocument/2006/relationships/image"/><Relationship Id="rId7" Target="../media/image20.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gif" Type="http://schemas.openxmlformats.org/officeDocument/2006/relationships/image"/><Relationship Id="rId3" Target="../media/image3.gif"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 Id="rId3" Target="../media/image13.gif" Type="http://schemas.openxmlformats.org/officeDocument/2006/relationships/image"/><Relationship Id="rId4" Target="../media/image23.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CF7"/>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25000"/>
          </a:blip>
          <a:srcRect l="0" t="0" r="0" b="0"/>
          <a:stretch>
            <a:fillRect/>
          </a:stretch>
        </p:blipFill>
        <p:spPr>
          <a:xfrm flipH="false" flipV="false" rot="-10800000">
            <a:off x="6333452" y="-1797179"/>
            <a:ext cx="15735219" cy="13881357"/>
          </a:xfrm>
          <a:prstGeom prst="rect">
            <a:avLst/>
          </a:prstGeom>
        </p:spPr>
      </p:pic>
      <p:grpSp>
        <p:nvGrpSpPr>
          <p:cNvPr name="Group 3" id="3"/>
          <p:cNvGrpSpPr/>
          <p:nvPr/>
        </p:nvGrpSpPr>
        <p:grpSpPr>
          <a:xfrm rot="0">
            <a:off x="3000871" y="2116596"/>
            <a:ext cx="12286259" cy="6053808"/>
            <a:chOff x="0" y="0"/>
            <a:chExt cx="16381678" cy="8071745"/>
          </a:xfrm>
        </p:grpSpPr>
        <p:sp>
          <p:nvSpPr>
            <p:cNvPr name="TextBox 4" id="4"/>
            <p:cNvSpPr txBox="true"/>
            <p:nvPr/>
          </p:nvSpPr>
          <p:spPr>
            <a:xfrm rot="0">
              <a:off x="0" y="-221615"/>
              <a:ext cx="16381678" cy="5061797"/>
            </a:xfrm>
            <a:prstGeom prst="rect">
              <a:avLst/>
            </a:prstGeom>
          </p:spPr>
          <p:txBody>
            <a:bodyPr anchor="t" rtlCol="false" tIns="0" lIns="0" bIns="0" rIns="0">
              <a:spAutoFit/>
            </a:bodyPr>
            <a:lstStyle/>
            <a:p>
              <a:pPr algn="ctr">
                <a:lnSpc>
                  <a:spcPts val="13667"/>
                </a:lnSpc>
              </a:pPr>
              <a:r>
                <a:rPr lang="en-US" sz="12425" b="true">
                  <a:solidFill>
                    <a:srgbClr val="2B2B2B"/>
                  </a:solidFill>
                  <a:latin typeface="Agrandir Bold"/>
                  <a:ea typeface="Agrandir Bold"/>
                  <a:cs typeface="Agrandir Bold"/>
                  <a:sym typeface="Agrandir Bold"/>
                </a:rPr>
                <a:t>Skyhack 2.0 Hackathon</a:t>
              </a:r>
            </a:p>
          </p:txBody>
        </p:sp>
        <p:sp>
          <p:nvSpPr>
            <p:cNvPr name="TextBox 5" id="5"/>
            <p:cNvSpPr txBox="true"/>
            <p:nvPr/>
          </p:nvSpPr>
          <p:spPr>
            <a:xfrm rot="0">
              <a:off x="0" y="5176304"/>
              <a:ext cx="16381678" cy="2895441"/>
            </a:xfrm>
            <a:prstGeom prst="rect">
              <a:avLst/>
            </a:prstGeom>
          </p:spPr>
          <p:txBody>
            <a:bodyPr anchor="t" rtlCol="false" tIns="0" lIns="0" bIns="0" rIns="0">
              <a:spAutoFit/>
            </a:bodyPr>
            <a:lstStyle/>
            <a:p>
              <a:pPr algn="ctr">
                <a:lnSpc>
                  <a:spcPts val="4206"/>
                </a:lnSpc>
              </a:pPr>
              <a:r>
                <a:rPr lang="en-US" sz="3004">
                  <a:solidFill>
                    <a:srgbClr val="2B2B2B"/>
                  </a:solidFill>
                  <a:latin typeface="Agrandir"/>
                  <a:ea typeface="Agrandir"/>
                  <a:cs typeface="Agrandir"/>
                  <a:sym typeface="Agrandir"/>
                </a:rPr>
                <a:t>Organised By : United Airlines</a:t>
              </a:r>
            </a:p>
            <a:p>
              <a:pPr algn="ctr">
                <a:lnSpc>
                  <a:spcPts val="4206"/>
                </a:lnSpc>
              </a:pPr>
              <a:r>
                <a:rPr lang="en-US" sz="3004">
                  <a:solidFill>
                    <a:srgbClr val="2B2B2B"/>
                  </a:solidFill>
                  <a:latin typeface="Agrandir"/>
                  <a:ea typeface="Agrandir"/>
                  <a:cs typeface="Agrandir"/>
                  <a:sym typeface="Agrandir"/>
                </a:rPr>
                <a:t>Submission By : Meetali Madhusmita, Yashi Sharma</a:t>
              </a:r>
            </a:p>
            <a:p>
              <a:pPr algn="ctr">
                <a:lnSpc>
                  <a:spcPts val="4206"/>
                </a:lnSpc>
              </a:pPr>
              <a:r>
                <a:rPr lang="en-US" sz="3004">
                  <a:solidFill>
                    <a:srgbClr val="2B2B2B"/>
                  </a:solidFill>
                  <a:latin typeface="Agrandir"/>
                  <a:ea typeface="Agrandir"/>
                  <a:cs typeface="Agrandir"/>
                  <a:sym typeface="Agrandir"/>
                </a:rPr>
                <a:t>Department of Computer Science</a:t>
              </a:r>
            </a:p>
            <a:p>
              <a:pPr algn="ctr">
                <a:lnSpc>
                  <a:spcPts val="4206"/>
                </a:lnSpc>
                <a:spcBef>
                  <a:spcPct val="0"/>
                </a:spcBef>
              </a:pPr>
              <a:r>
                <a:rPr lang="en-US" sz="3004">
                  <a:solidFill>
                    <a:srgbClr val="2B2B2B"/>
                  </a:solidFill>
                  <a:latin typeface="Agrandir"/>
                  <a:ea typeface="Agrandir"/>
                  <a:cs typeface="Agrandir"/>
                  <a:sym typeface="Agrandir"/>
                </a:rPr>
                <a:t>University of Delhi</a:t>
              </a:r>
            </a:p>
          </p:txBody>
        </p:sp>
      </p:grpSp>
      <p:pic>
        <p:nvPicPr>
          <p:cNvPr name="Picture 6" id="6"/>
          <p:cNvPicPr>
            <a:picLocks noChangeAspect="true"/>
          </p:cNvPicPr>
          <p:nvPr/>
        </p:nvPicPr>
        <p:blipFill>
          <a:blip r:embed="rId3">
            <a:alphaModFix amt="50000"/>
          </a:blip>
          <a:srcRect l="0" t="0" r="0" b="0"/>
          <a:stretch>
            <a:fillRect/>
          </a:stretch>
        </p:blipFill>
        <p:spPr>
          <a:xfrm flipH="false" flipV="false" rot="0">
            <a:off x="-2318726" y="-376453"/>
            <a:ext cx="9743013" cy="1709948"/>
          </a:xfrm>
          <a:prstGeom prst="rect">
            <a:avLst/>
          </a:prstGeom>
        </p:spPr>
      </p:pic>
      <p:pic>
        <p:nvPicPr>
          <p:cNvPr name="Picture 7" id="7"/>
          <p:cNvPicPr>
            <a:picLocks noChangeAspect="true"/>
          </p:cNvPicPr>
          <p:nvPr/>
        </p:nvPicPr>
        <p:blipFill>
          <a:blip r:embed="rId4">
            <a:alphaModFix amt="25000"/>
          </a:blip>
          <a:srcRect l="0" t="0" r="0" b="0"/>
          <a:stretch>
            <a:fillRect/>
          </a:stretch>
        </p:blipFill>
        <p:spPr>
          <a:xfrm flipH="false" flipV="false" rot="-7199120">
            <a:off x="-2896988" y="-1002021"/>
            <a:ext cx="5793977" cy="5895448"/>
          </a:xfrm>
          <a:prstGeom prst="rect">
            <a:avLst/>
          </a:prstGeom>
        </p:spPr>
      </p:pic>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BEFE5"/>
        </a:solidFill>
      </p:bgPr>
    </p:bg>
    <p:spTree>
      <p:nvGrpSpPr>
        <p:cNvPr id="1" name=""/>
        <p:cNvGrpSpPr/>
        <p:nvPr/>
      </p:nvGrpSpPr>
      <p:grpSpPr>
        <a:xfrm>
          <a:off x="0" y="0"/>
          <a:ext cx="0" cy="0"/>
          <a:chOff x="0" y="0"/>
          <a:chExt cx="0" cy="0"/>
        </a:xfrm>
      </p:grpSpPr>
      <p:sp>
        <p:nvSpPr>
          <p:cNvPr name="Freeform 2" id="2"/>
          <p:cNvSpPr/>
          <p:nvPr/>
        </p:nvSpPr>
        <p:spPr>
          <a:xfrm flipH="false" flipV="false" rot="-1436926">
            <a:off x="5646456" y="6662815"/>
            <a:ext cx="2616515" cy="739166"/>
          </a:xfrm>
          <a:custGeom>
            <a:avLst/>
            <a:gdLst/>
            <a:ahLst/>
            <a:cxnLst/>
            <a:rect r="r" b="b" t="t" l="l"/>
            <a:pathLst>
              <a:path h="739166" w="2616515">
                <a:moveTo>
                  <a:pt x="0" y="0"/>
                </a:moveTo>
                <a:lnTo>
                  <a:pt x="2616515" y="0"/>
                </a:lnTo>
                <a:lnTo>
                  <a:pt x="2616515" y="739166"/>
                </a:lnTo>
                <a:lnTo>
                  <a:pt x="0" y="7391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163444">
            <a:off x="10423334" y="3912571"/>
            <a:ext cx="2602521" cy="735212"/>
          </a:xfrm>
          <a:custGeom>
            <a:avLst/>
            <a:gdLst/>
            <a:ahLst/>
            <a:cxnLst/>
            <a:rect r="r" b="b" t="t" l="l"/>
            <a:pathLst>
              <a:path h="735212" w="2602521">
                <a:moveTo>
                  <a:pt x="0" y="735212"/>
                </a:moveTo>
                <a:lnTo>
                  <a:pt x="2602521" y="735212"/>
                </a:lnTo>
                <a:lnTo>
                  <a:pt x="2602521" y="0"/>
                </a:lnTo>
                <a:lnTo>
                  <a:pt x="0" y="0"/>
                </a:lnTo>
                <a:lnTo>
                  <a:pt x="0" y="735212"/>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7042318" y="6787470"/>
            <a:ext cx="4203363" cy="3593876"/>
          </a:xfrm>
          <a:custGeom>
            <a:avLst/>
            <a:gdLst/>
            <a:ahLst/>
            <a:cxnLst/>
            <a:rect r="r" b="b" t="t" l="l"/>
            <a:pathLst>
              <a:path h="3593876" w="4203363">
                <a:moveTo>
                  <a:pt x="0" y="0"/>
                </a:moveTo>
                <a:lnTo>
                  <a:pt x="4203364" y="0"/>
                </a:lnTo>
                <a:lnTo>
                  <a:pt x="4203364" y="3593876"/>
                </a:lnTo>
                <a:lnTo>
                  <a:pt x="0" y="3593876"/>
                </a:lnTo>
                <a:lnTo>
                  <a:pt x="0" y="0"/>
                </a:lnTo>
                <a:close/>
              </a:path>
            </a:pathLst>
          </a:custGeom>
          <a:blipFill>
            <a:blip r:embed="rId4">
              <a:alphaModFix amt="53000"/>
              <a:extLst>
                <a:ext uri="{96DAC541-7B7A-43D3-8B79-37D633B846F1}">
                  <asvg:svgBlip xmlns:asvg="http://schemas.microsoft.com/office/drawing/2016/SVG/main" r:embed="rId5"/>
                </a:ext>
              </a:extLst>
            </a:blip>
            <a:stretch>
              <a:fillRect l="0" t="0" r="0" b="0"/>
            </a:stretch>
          </a:blipFill>
        </p:spPr>
      </p:sp>
      <p:grpSp>
        <p:nvGrpSpPr>
          <p:cNvPr name="Group 5" id="5"/>
          <p:cNvGrpSpPr/>
          <p:nvPr/>
        </p:nvGrpSpPr>
        <p:grpSpPr>
          <a:xfrm rot="0">
            <a:off x="1851456" y="4813987"/>
            <a:ext cx="4057650" cy="2573558"/>
            <a:chOff x="0" y="0"/>
            <a:chExt cx="5410200" cy="3431411"/>
          </a:xfrm>
        </p:grpSpPr>
        <p:sp>
          <p:nvSpPr>
            <p:cNvPr name="TextBox 6" id="6"/>
            <p:cNvSpPr txBox="true"/>
            <p:nvPr/>
          </p:nvSpPr>
          <p:spPr>
            <a:xfrm rot="0">
              <a:off x="0" y="-123825"/>
              <a:ext cx="5410200" cy="2670598"/>
            </a:xfrm>
            <a:prstGeom prst="rect">
              <a:avLst/>
            </a:prstGeom>
          </p:spPr>
          <p:txBody>
            <a:bodyPr anchor="t" rtlCol="false" tIns="0" lIns="0" bIns="0" rIns="0">
              <a:spAutoFit/>
            </a:bodyPr>
            <a:lstStyle/>
            <a:p>
              <a:pPr algn="ctr" marL="0" indent="0" lvl="0">
                <a:lnSpc>
                  <a:spcPts val="3920"/>
                </a:lnSpc>
                <a:spcBef>
                  <a:spcPct val="0"/>
                </a:spcBef>
              </a:pPr>
              <a:r>
                <a:rPr lang="en-US" sz="2800">
                  <a:solidFill>
                    <a:srgbClr val="2B2B2B"/>
                  </a:solidFill>
                  <a:latin typeface="Agrandir"/>
                  <a:ea typeface="Agrandir"/>
                  <a:cs typeface="Agrandir"/>
                  <a:sym typeface="Agrandir"/>
                </a:rPr>
                <a:t>Breaking down the conversation into agent_transcript and customer_transcript</a:t>
              </a:r>
            </a:p>
          </p:txBody>
        </p:sp>
        <p:sp>
          <p:nvSpPr>
            <p:cNvPr name="TextBox 7" id="7"/>
            <p:cNvSpPr txBox="true"/>
            <p:nvPr/>
          </p:nvSpPr>
          <p:spPr>
            <a:xfrm rot="0">
              <a:off x="0" y="2880443"/>
              <a:ext cx="5410200" cy="550968"/>
            </a:xfrm>
            <a:prstGeom prst="rect">
              <a:avLst/>
            </a:prstGeom>
          </p:spPr>
          <p:txBody>
            <a:bodyPr anchor="t" rtlCol="false" tIns="0" lIns="0" bIns="0" rIns="0">
              <a:spAutoFit/>
            </a:bodyPr>
            <a:lstStyle/>
            <a:p>
              <a:pPr algn="ctr" marL="0" indent="0" lvl="0">
                <a:lnSpc>
                  <a:spcPts val="3080"/>
                </a:lnSpc>
              </a:pPr>
            </a:p>
          </p:txBody>
        </p:sp>
      </p:grpSp>
      <p:grpSp>
        <p:nvGrpSpPr>
          <p:cNvPr name="Group 8" id="8"/>
          <p:cNvGrpSpPr/>
          <p:nvPr/>
        </p:nvGrpSpPr>
        <p:grpSpPr>
          <a:xfrm rot="0">
            <a:off x="7080575" y="4775887"/>
            <a:ext cx="4057650" cy="2078258"/>
            <a:chOff x="0" y="0"/>
            <a:chExt cx="5410200" cy="2771011"/>
          </a:xfrm>
        </p:grpSpPr>
        <p:sp>
          <p:nvSpPr>
            <p:cNvPr name="TextBox 9" id="9"/>
            <p:cNvSpPr txBox="true"/>
            <p:nvPr/>
          </p:nvSpPr>
          <p:spPr>
            <a:xfrm rot="0">
              <a:off x="0" y="-123825"/>
              <a:ext cx="5410200" cy="2010198"/>
            </a:xfrm>
            <a:prstGeom prst="rect">
              <a:avLst/>
            </a:prstGeom>
          </p:spPr>
          <p:txBody>
            <a:bodyPr anchor="t" rtlCol="false" tIns="0" lIns="0" bIns="0" rIns="0">
              <a:spAutoFit/>
            </a:bodyPr>
            <a:lstStyle/>
            <a:p>
              <a:pPr algn="ctr" marL="0" indent="0" lvl="0">
                <a:lnSpc>
                  <a:spcPts val="3920"/>
                </a:lnSpc>
                <a:spcBef>
                  <a:spcPct val="0"/>
                </a:spcBef>
              </a:pPr>
              <a:r>
                <a:rPr lang="en-US" sz="2800">
                  <a:solidFill>
                    <a:srgbClr val="2B2B2B"/>
                  </a:solidFill>
                  <a:latin typeface="Agrandir"/>
                  <a:ea typeface="Agrandir"/>
                  <a:cs typeface="Agrandir"/>
                  <a:sym typeface="Agrandir"/>
                </a:rPr>
                <a:t>Removing stopwords, and extracting the top keywords</a:t>
              </a:r>
            </a:p>
          </p:txBody>
        </p:sp>
        <p:sp>
          <p:nvSpPr>
            <p:cNvPr name="TextBox 10" id="10"/>
            <p:cNvSpPr txBox="true"/>
            <p:nvPr/>
          </p:nvSpPr>
          <p:spPr>
            <a:xfrm rot="0">
              <a:off x="0" y="2220043"/>
              <a:ext cx="5410200" cy="550968"/>
            </a:xfrm>
            <a:prstGeom prst="rect">
              <a:avLst/>
            </a:prstGeom>
          </p:spPr>
          <p:txBody>
            <a:bodyPr anchor="t" rtlCol="false" tIns="0" lIns="0" bIns="0" rIns="0">
              <a:spAutoFit/>
            </a:bodyPr>
            <a:lstStyle/>
            <a:p>
              <a:pPr algn="ctr" marL="0" indent="0" lvl="0">
                <a:lnSpc>
                  <a:spcPts val="3080"/>
                </a:lnSpc>
              </a:pPr>
            </a:p>
          </p:txBody>
        </p:sp>
      </p:grpSp>
      <p:grpSp>
        <p:nvGrpSpPr>
          <p:cNvPr name="Group 11" id="11"/>
          <p:cNvGrpSpPr/>
          <p:nvPr/>
        </p:nvGrpSpPr>
        <p:grpSpPr>
          <a:xfrm rot="0">
            <a:off x="12300168" y="4709212"/>
            <a:ext cx="4260240" cy="2078258"/>
            <a:chOff x="0" y="0"/>
            <a:chExt cx="5680320" cy="2771011"/>
          </a:xfrm>
        </p:grpSpPr>
        <p:sp>
          <p:nvSpPr>
            <p:cNvPr name="TextBox 12" id="12"/>
            <p:cNvSpPr txBox="true"/>
            <p:nvPr/>
          </p:nvSpPr>
          <p:spPr>
            <a:xfrm rot="0">
              <a:off x="0" y="-123825"/>
              <a:ext cx="5680320" cy="2010198"/>
            </a:xfrm>
            <a:prstGeom prst="rect">
              <a:avLst/>
            </a:prstGeom>
          </p:spPr>
          <p:txBody>
            <a:bodyPr anchor="t" rtlCol="false" tIns="0" lIns="0" bIns="0" rIns="0">
              <a:spAutoFit/>
            </a:bodyPr>
            <a:lstStyle/>
            <a:p>
              <a:pPr algn="ctr">
                <a:lnSpc>
                  <a:spcPts val="3920"/>
                </a:lnSpc>
              </a:pPr>
              <a:r>
                <a:rPr lang="en-US" sz="2800">
                  <a:solidFill>
                    <a:srgbClr val="2B2B2B"/>
                  </a:solidFill>
                  <a:latin typeface="Agrandir"/>
                  <a:ea typeface="Agrandir"/>
                  <a:cs typeface="Agrandir"/>
                  <a:sym typeface="Agrandir"/>
                </a:rPr>
                <a:t>Using random forest</a:t>
              </a:r>
            </a:p>
            <a:p>
              <a:pPr algn="ctr">
                <a:lnSpc>
                  <a:spcPts val="3920"/>
                </a:lnSpc>
              </a:pPr>
              <a:r>
                <a:rPr lang="en-US" sz="2800">
                  <a:solidFill>
                    <a:srgbClr val="2B2B2B"/>
                  </a:solidFill>
                  <a:latin typeface="Agrandir"/>
                  <a:ea typeface="Agrandir"/>
                  <a:cs typeface="Agrandir"/>
                  <a:sym typeface="Agrandir"/>
                </a:rPr>
                <a:t>for training and testing. </a:t>
              </a:r>
            </a:p>
            <a:p>
              <a:pPr algn="ctr" marL="0" indent="0" lvl="0">
                <a:lnSpc>
                  <a:spcPts val="3920"/>
                </a:lnSpc>
                <a:spcBef>
                  <a:spcPct val="0"/>
                </a:spcBef>
              </a:pPr>
              <a:r>
                <a:rPr lang="en-US" sz="2800">
                  <a:solidFill>
                    <a:srgbClr val="2B2B2B"/>
                  </a:solidFill>
                  <a:latin typeface="Agrandir"/>
                  <a:ea typeface="Agrandir"/>
                  <a:cs typeface="Agrandir"/>
                  <a:sym typeface="Agrandir"/>
                </a:rPr>
                <a:t>Achieving 19% accuracy</a:t>
              </a:r>
            </a:p>
          </p:txBody>
        </p:sp>
        <p:sp>
          <p:nvSpPr>
            <p:cNvPr name="TextBox 13" id="13"/>
            <p:cNvSpPr txBox="true"/>
            <p:nvPr/>
          </p:nvSpPr>
          <p:spPr>
            <a:xfrm rot="0">
              <a:off x="0" y="2220043"/>
              <a:ext cx="5680320" cy="550968"/>
            </a:xfrm>
            <a:prstGeom prst="rect">
              <a:avLst/>
            </a:prstGeom>
          </p:spPr>
          <p:txBody>
            <a:bodyPr anchor="t" rtlCol="false" tIns="0" lIns="0" bIns="0" rIns="0">
              <a:spAutoFit/>
            </a:bodyPr>
            <a:lstStyle/>
            <a:p>
              <a:pPr algn="ctr" marL="0" indent="0" lvl="0">
                <a:lnSpc>
                  <a:spcPts val="3080"/>
                </a:lnSpc>
              </a:pPr>
            </a:p>
          </p:txBody>
        </p:sp>
      </p:grpSp>
      <p:sp>
        <p:nvSpPr>
          <p:cNvPr name="TextBox 14" id="14"/>
          <p:cNvSpPr txBox="true"/>
          <p:nvPr/>
        </p:nvSpPr>
        <p:spPr>
          <a:xfrm rot="0">
            <a:off x="1930182" y="1402221"/>
            <a:ext cx="14427636" cy="1247775"/>
          </a:xfrm>
          <a:prstGeom prst="rect">
            <a:avLst/>
          </a:prstGeom>
        </p:spPr>
        <p:txBody>
          <a:bodyPr anchor="t" rtlCol="false" tIns="0" lIns="0" bIns="0" rIns="0">
            <a:spAutoFit/>
          </a:bodyPr>
          <a:lstStyle/>
          <a:p>
            <a:pPr algn="ctr" marL="0" indent="0" lvl="0">
              <a:lnSpc>
                <a:spcPts val="8399"/>
              </a:lnSpc>
              <a:spcBef>
                <a:spcPct val="0"/>
              </a:spcBef>
            </a:pPr>
            <a:r>
              <a:rPr lang="en-US" b="true" sz="6999">
                <a:solidFill>
                  <a:srgbClr val="2B2B2B"/>
                </a:solidFill>
                <a:latin typeface="Agrandir Bold"/>
                <a:ea typeface="Agrandir Bold"/>
                <a:cs typeface="Agrandir Bold"/>
                <a:sym typeface="Agrandir Bold"/>
              </a:rPr>
              <a:t>Processing Call Transcripts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FFCF7"/>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25000"/>
          </a:blip>
          <a:srcRect l="0" t="0" r="0" b="0"/>
          <a:stretch>
            <a:fillRect/>
          </a:stretch>
        </p:blipFill>
        <p:spPr>
          <a:xfrm flipH="false" flipV="false" rot="0">
            <a:off x="-4810715" y="2950641"/>
            <a:ext cx="9621431" cy="9789932"/>
          </a:xfrm>
          <a:prstGeom prst="rect">
            <a:avLst/>
          </a:prstGeom>
        </p:spPr>
      </p:pic>
      <p:pic>
        <p:nvPicPr>
          <p:cNvPr name="Picture 3" id="3"/>
          <p:cNvPicPr>
            <a:picLocks noChangeAspect="true"/>
          </p:cNvPicPr>
          <p:nvPr/>
        </p:nvPicPr>
        <p:blipFill>
          <a:blip r:embed="rId3">
            <a:alphaModFix amt="50000"/>
          </a:blip>
          <a:srcRect l="0" t="0" r="0" b="0"/>
          <a:stretch>
            <a:fillRect/>
          </a:stretch>
        </p:blipFill>
        <p:spPr>
          <a:xfrm flipH="false" flipV="false" rot="9720163">
            <a:off x="12600387" y="-3298660"/>
            <a:ext cx="8670039" cy="8654721"/>
          </a:xfrm>
          <a:prstGeom prst="rect">
            <a:avLst/>
          </a:prstGeom>
        </p:spPr>
      </p:pic>
      <p:sp>
        <p:nvSpPr>
          <p:cNvPr name="Freeform 4" id="4"/>
          <p:cNvSpPr/>
          <p:nvPr/>
        </p:nvSpPr>
        <p:spPr>
          <a:xfrm flipH="false" flipV="false" rot="0">
            <a:off x="-742047" y="-1493773"/>
            <a:ext cx="3218773" cy="4114800"/>
          </a:xfrm>
          <a:custGeom>
            <a:avLst/>
            <a:gdLst/>
            <a:ahLst/>
            <a:cxnLst/>
            <a:rect r="r" b="b" t="t" l="l"/>
            <a:pathLst>
              <a:path h="4114800" w="3218773">
                <a:moveTo>
                  <a:pt x="0" y="0"/>
                </a:moveTo>
                <a:lnTo>
                  <a:pt x="3218773" y="0"/>
                </a:lnTo>
                <a:lnTo>
                  <a:pt x="3218773" y="4114800"/>
                </a:lnTo>
                <a:lnTo>
                  <a:pt x="0" y="4114800"/>
                </a:lnTo>
                <a:lnTo>
                  <a:pt x="0" y="0"/>
                </a:lnTo>
                <a:close/>
              </a:path>
            </a:pathLst>
          </a:custGeom>
          <a:blipFill>
            <a:blip r:embed="rId4">
              <a:alphaModFix amt="41000"/>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1705232" y="1941656"/>
            <a:ext cx="14339757" cy="7127427"/>
          </a:xfrm>
          <a:prstGeom prst="rect">
            <a:avLst/>
          </a:prstGeom>
        </p:spPr>
        <p:txBody>
          <a:bodyPr anchor="t" rtlCol="false" tIns="0" lIns="0" bIns="0" rIns="0">
            <a:spAutoFit/>
          </a:bodyPr>
          <a:lstStyle/>
          <a:p>
            <a:pPr algn="ctr">
              <a:lnSpc>
                <a:spcPts val="4049"/>
              </a:lnSpc>
            </a:pPr>
          </a:p>
          <a:p>
            <a:pPr algn="ctr">
              <a:lnSpc>
                <a:spcPts val="4049"/>
              </a:lnSpc>
            </a:pPr>
            <a:r>
              <a:rPr lang="en-US" sz="2892">
                <a:solidFill>
                  <a:srgbClr val="2B2B2B"/>
                </a:solidFill>
                <a:latin typeface="Agrandir"/>
                <a:ea typeface="Agrandir"/>
                <a:cs typeface="Agrandir"/>
                <a:sym typeface="Agrandir"/>
              </a:rPr>
              <a:t>1. </a:t>
            </a:r>
            <a:r>
              <a:rPr lang="en-US" sz="2892" b="true">
                <a:solidFill>
                  <a:srgbClr val="2B2B2B"/>
                </a:solidFill>
                <a:latin typeface="Agrandir Bold"/>
                <a:ea typeface="Agrandir Bold"/>
                <a:cs typeface="Agrandir Bold"/>
                <a:sym typeface="Agrandir Bold"/>
              </a:rPr>
              <a:t>TF-IDF + Logistic Regression</a:t>
            </a:r>
            <a:r>
              <a:rPr lang="en-US" sz="2892">
                <a:solidFill>
                  <a:srgbClr val="2B2B2B"/>
                </a:solidFill>
                <a:latin typeface="Agrandir"/>
                <a:ea typeface="Agrandir"/>
                <a:cs typeface="Agrandir"/>
                <a:sym typeface="Agrandir"/>
              </a:rPr>
              <a:t>: Achieved an accuracy of 0.05% due to time constraints.</a:t>
            </a:r>
          </a:p>
          <a:p>
            <a:pPr algn="ctr">
              <a:lnSpc>
                <a:spcPts val="4049"/>
              </a:lnSpc>
            </a:pPr>
          </a:p>
          <a:p>
            <a:pPr algn="ctr">
              <a:lnSpc>
                <a:spcPts val="4049"/>
              </a:lnSpc>
            </a:pPr>
            <a:r>
              <a:rPr lang="en-US" sz="2892">
                <a:solidFill>
                  <a:srgbClr val="2B2B2B"/>
                </a:solidFill>
                <a:latin typeface="Agrandir"/>
                <a:ea typeface="Agrandir"/>
                <a:cs typeface="Agrandir"/>
                <a:sym typeface="Agrandir"/>
              </a:rPr>
              <a:t>2</a:t>
            </a:r>
            <a:r>
              <a:rPr lang="en-US" sz="2892" b="true">
                <a:solidFill>
                  <a:srgbClr val="2B2B2B"/>
                </a:solidFill>
                <a:latin typeface="Agrandir Bold"/>
                <a:ea typeface="Agrandir Bold"/>
                <a:cs typeface="Agrandir Bold"/>
                <a:sym typeface="Agrandir Bold"/>
              </a:rPr>
              <a:t>. Random Forest</a:t>
            </a:r>
            <a:r>
              <a:rPr lang="en-US" sz="2892">
                <a:solidFill>
                  <a:srgbClr val="2B2B2B"/>
                </a:solidFill>
                <a:latin typeface="Agrandir"/>
                <a:ea typeface="Agrandir"/>
                <a:cs typeface="Agrandir"/>
                <a:sym typeface="Agrandir"/>
              </a:rPr>
              <a:t>: Reached an accuracy of 19%.</a:t>
            </a:r>
          </a:p>
          <a:p>
            <a:pPr algn="ctr">
              <a:lnSpc>
                <a:spcPts val="4049"/>
              </a:lnSpc>
            </a:pPr>
          </a:p>
          <a:p>
            <a:pPr algn="ctr">
              <a:lnSpc>
                <a:spcPts val="4049"/>
              </a:lnSpc>
            </a:pPr>
            <a:r>
              <a:rPr lang="en-US" sz="2892">
                <a:solidFill>
                  <a:srgbClr val="2B2B2B"/>
                </a:solidFill>
                <a:latin typeface="Agrandir"/>
                <a:ea typeface="Agrandir"/>
                <a:cs typeface="Agrandir"/>
                <a:sym typeface="Agrandir"/>
              </a:rPr>
              <a:t>3. </a:t>
            </a:r>
            <a:r>
              <a:rPr lang="en-US" sz="2892" b="true">
                <a:solidFill>
                  <a:srgbClr val="2B2B2B"/>
                </a:solidFill>
                <a:latin typeface="Agrandir Bold"/>
                <a:ea typeface="Agrandir Bold"/>
                <a:cs typeface="Agrandir Bold"/>
                <a:sym typeface="Agrandir Bold"/>
              </a:rPr>
              <a:t>Other Algorithms</a:t>
            </a:r>
            <a:r>
              <a:rPr lang="en-US" sz="2892">
                <a:solidFill>
                  <a:srgbClr val="2B2B2B"/>
                </a:solidFill>
                <a:latin typeface="Agrandir"/>
                <a:ea typeface="Agrandir"/>
                <a:cs typeface="Agrandir"/>
                <a:sym typeface="Agrandir"/>
              </a:rPr>
              <a:t>: KNN and XGBoost Classifier were attempted but could not yield timely results.</a:t>
            </a:r>
          </a:p>
          <a:p>
            <a:pPr algn="ctr">
              <a:lnSpc>
                <a:spcPts val="4049"/>
              </a:lnSpc>
            </a:pPr>
          </a:p>
          <a:p>
            <a:pPr algn="ctr">
              <a:lnSpc>
                <a:spcPts val="4049"/>
              </a:lnSpc>
            </a:pPr>
            <a:r>
              <a:rPr lang="en-US" sz="2892">
                <a:solidFill>
                  <a:srgbClr val="2B2B2B"/>
                </a:solidFill>
                <a:latin typeface="Agrandir"/>
                <a:ea typeface="Agrandir"/>
                <a:cs typeface="Agrandir"/>
                <a:sym typeface="Agrandir"/>
              </a:rPr>
              <a:t>4. </a:t>
            </a:r>
            <a:r>
              <a:rPr lang="en-US" sz="2892" b="true">
                <a:solidFill>
                  <a:srgbClr val="2B2B2B"/>
                </a:solidFill>
                <a:latin typeface="Agrandir Bold"/>
                <a:ea typeface="Agrandir Bold"/>
                <a:cs typeface="Agrandir Bold"/>
                <a:sym typeface="Agrandir Bold"/>
              </a:rPr>
              <a:t>BERT-based Embeddings</a:t>
            </a:r>
            <a:r>
              <a:rPr lang="en-US" sz="2892">
                <a:solidFill>
                  <a:srgbClr val="2B2B2B"/>
                </a:solidFill>
                <a:latin typeface="Agrandir"/>
                <a:ea typeface="Agrandir"/>
                <a:cs typeface="Agrandir"/>
                <a:sym typeface="Agrandir"/>
              </a:rPr>
              <a:t>: Attempted to use BERT but couldn’t process outputs due to time limitations and the long processing time per epoch.</a:t>
            </a:r>
          </a:p>
          <a:p>
            <a:pPr algn="ctr">
              <a:lnSpc>
                <a:spcPts val="4049"/>
              </a:lnSpc>
            </a:pPr>
          </a:p>
          <a:p>
            <a:pPr algn="ctr">
              <a:lnSpc>
                <a:spcPts val="4049"/>
              </a:lnSpc>
              <a:spcBef>
                <a:spcPct val="0"/>
              </a:spcBef>
            </a:pPr>
            <a:r>
              <a:rPr lang="en-US" sz="2892">
                <a:solidFill>
                  <a:srgbClr val="2B2B2B"/>
                </a:solidFill>
                <a:latin typeface="Agrandir"/>
                <a:ea typeface="Agrandir"/>
                <a:cs typeface="Agrandir"/>
                <a:sym typeface="Agrandir"/>
              </a:rPr>
              <a:t>5. </a:t>
            </a:r>
            <a:r>
              <a:rPr lang="en-US" b="true" sz="2892">
                <a:solidFill>
                  <a:srgbClr val="2B2B2B"/>
                </a:solidFill>
                <a:latin typeface="Agrandir Bold"/>
                <a:ea typeface="Agrandir Bold"/>
                <a:cs typeface="Agrandir Bold"/>
                <a:sym typeface="Agrandir Bold"/>
              </a:rPr>
              <a:t>Topic Modeling:</a:t>
            </a:r>
            <a:r>
              <a:rPr lang="en-US" sz="2892">
                <a:solidFill>
                  <a:srgbClr val="2B2B2B"/>
                </a:solidFill>
                <a:latin typeface="Agrandir"/>
                <a:ea typeface="Agrandir"/>
                <a:cs typeface="Agrandir"/>
                <a:sym typeface="Agrandir"/>
              </a:rPr>
              <a:t> Could have been a valuable alternative for enhancing our analysis and improving accuracy.</a:t>
            </a:r>
          </a:p>
        </p:txBody>
      </p:sp>
      <p:sp>
        <p:nvSpPr>
          <p:cNvPr name="TextBox 6" id="6"/>
          <p:cNvSpPr txBox="true"/>
          <p:nvPr/>
        </p:nvSpPr>
        <p:spPr>
          <a:xfrm rot="0">
            <a:off x="1388753" y="627206"/>
            <a:ext cx="14427636" cy="1247775"/>
          </a:xfrm>
          <a:prstGeom prst="rect">
            <a:avLst/>
          </a:prstGeom>
        </p:spPr>
        <p:txBody>
          <a:bodyPr anchor="t" rtlCol="false" tIns="0" lIns="0" bIns="0" rIns="0">
            <a:spAutoFit/>
          </a:bodyPr>
          <a:lstStyle/>
          <a:p>
            <a:pPr algn="ctr" marL="0" indent="0" lvl="0">
              <a:lnSpc>
                <a:spcPts val="8399"/>
              </a:lnSpc>
              <a:spcBef>
                <a:spcPct val="0"/>
              </a:spcBef>
            </a:pPr>
            <a:r>
              <a:rPr lang="en-US" b="true" sz="6999">
                <a:solidFill>
                  <a:srgbClr val="2B2B2B"/>
                </a:solidFill>
                <a:latin typeface="Agrandir Bold"/>
                <a:ea typeface="Agrandir Bold"/>
                <a:cs typeface="Agrandir Bold"/>
                <a:sym typeface="Agrandir Bold"/>
              </a:rPr>
              <a:t>APPROACH</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6E4E3"/>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25000"/>
          </a:blip>
          <a:srcRect l="0" t="0" r="0" b="0"/>
          <a:stretch>
            <a:fillRect/>
          </a:stretch>
        </p:blipFill>
        <p:spPr>
          <a:xfrm flipH="false" flipV="false" rot="0">
            <a:off x="-2511451" y="1028700"/>
            <a:ext cx="19770751" cy="18262535"/>
          </a:xfrm>
          <a:prstGeom prst="rect">
            <a:avLst/>
          </a:prstGeom>
        </p:spPr>
      </p:pic>
      <p:grpSp>
        <p:nvGrpSpPr>
          <p:cNvPr name="Group 3" id="3"/>
          <p:cNvGrpSpPr/>
          <p:nvPr/>
        </p:nvGrpSpPr>
        <p:grpSpPr>
          <a:xfrm rot="0">
            <a:off x="8468471" y="1100148"/>
            <a:ext cx="8377902" cy="1982700"/>
            <a:chOff x="0" y="0"/>
            <a:chExt cx="11170535" cy="2643600"/>
          </a:xfrm>
        </p:grpSpPr>
        <p:sp>
          <p:nvSpPr>
            <p:cNvPr name="TextBox 4" id="4"/>
            <p:cNvSpPr txBox="true"/>
            <p:nvPr/>
          </p:nvSpPr>
          <p:spPr>
            <a:xfrm rot="0">
              <a:off x="0" y="-123825"/>
              <a:ext cx="11170535" cy="2010198"/>
            </a:xfrm>
            <a:prstGeom prst="rect">
              <a:avLst/>
            </a:prstGeom>
          </p:spPr>
          <p:txBody>
            <a:bodyPr anchor="t" rtlCol="false" tIns="0" lIns="0" bIns="0" rIns="0">
              <a:spAutoFit/>
            </a:bodyPr>
            <a:lstStyle/>
            <a:p>
              <a:pPr algn="l" marL="604524" indent="-302262" lvl="1">
                <a:lnSpc>
                  <a:spcPts val="3920"/>
                </a:lnSpc>
                <a:buFont typeface="Arial"/>
                <a:buChar char="•"/>
              </a:pPr>
              <a:r>
                <a:rPr lang="en-US" sz="2800">
                  <a:solidFill>
                    <a:srgbClr val="2B2B2B"/>
                  </a:solidFill>
                  <a:latin typeface="Agrandir"/>
                  <a:ea typeface="Agrandir"/>
                  <a:cs typeface="Agrandir"/>
                  <a:sym typeface="Agrandir"/>
                </a:rPr>
                <a:t>For classification, rather than using only call_transcripts for prediction, structured features can be used as well.</a:t>
              </a:r>
            </a:p>
          </p:txBody>
        </p:sp>
        <p:sp>
          <p:nvSpPr>
            <p:cNvPr name="TextBox 5" id="5"/>
            <p:cNvSpPr txBox="true"/>
            <p:nvPr/>
          </p:nvSpPr>
          <p:spPr>
            <a:xfrm rot="0">
              <a:off x="0" y="2092632"/>
              <a:ext cx="11170535" cy="550968"/>
            </a:xfrm>
            <a:prstGeom prst="rect">
              <a:avLst/>
            </a:prstGeom>
          </p:spPr>
          <p:txBody>
            <a:bodyPr anchor="t" rtlCol="false" tIns="0" lIns="0" bIns="0" rIns="0">
              <a:spAutoFit/>
            </a:bodyPr>
            <a:lstStyle/>
            <a:p>
              <a:pPr algn="l" marL="0" indent="0" lvl="0">
                <a:lnSpc>
                  <a:spcPts val="3080"/>
                </a:lnSpc>
              </a:pPr>
            </a:p>
          </p:txBody>
        </p:sp>
      </p:grpSp>
      <p:sp>
        <p:nvSpPr>
          <p:cNvPr name="TextBox 6" id="6"/>
          <p:cNvSpPr txBox="true"/>
          <p:nvPr/>
        </p:nvSpPr>
        <p:spPr>
          <a:xfrm rot="0">
            <a:off x="1028700" y="4424362"/>
            <a:ext cx="6070147" cy="1247775"/>
          </a:xfrm>
          <a:prstGeom prst="rect">
            <a:avLst/>
          </a:prstGeom>
        </p:spPr>
        <p:txBody>
          <a:bodyPr anchor="t" rtlCol="false" tIns="0" lIns="0" bIns="0" rIns="0">
            <a:spAutoFit/>
          </a:bodyPr>
          <a:lstStyle/>
          <a:p>
            <a:pPr algn="l" marL="0" indent="0" lvl="0">
              <a:lnSpc>
                <a:spcPts val="8399"/>
              </a:lnSpc>
              <a:spcBef>
                <a:spcPct val="0"/>
              </a:spcBef>
            </a:pPr>
            <a:r>
              <a:rPr lang="en-US" b="true" sz="6999">
                <a:solidFill>
                  <a:srgbClr val="2B2B2B"/>
                </a:solidFill>
                <a:latin typeface="Agrandir Bold"/>
                <a:ea typeface="Agrandir Bold"/>
                <a:cs typeface="Agrandir Bold"/>
                <a:sym typeface="Agrandir Bold"/>
              </a:rPr>
              <a:t>Future Work</a:t>
            </a:r>
          </a:p>
        </p:txBody>
      </p:sp>
      <p:grpSp>
        <p:nvGrpSpPr>
          <p:cNvPr name="Group 7" id="7"/>
          <p:cNvGrpSpPr/>
          <p:nvPr/>
        </p:nvGrpSpPr>
        <p:grpSpPr>
          <a:xfrm rot="0">
            <a:off x="8439896" y="2889966"/>
            <a:ext cx="8377902" cy="1982700"/>
            <a:chOff x="0" y="0"/>
            <a:chExt cx="11170535" cy="2643600"/>
          </a:xfrm>
        </p:grpSpPr>
        <p:sp>
          <p:nvSpPr>
            <p:cNvPr name="TextBox 8" id="8"/>
            <p:cNvSpPr txBox="true"/>
            <p:nvPr/>
          </p:nvSpPr>
          <p:spPr>
            <a:xfrm rot="0">
              <a:off x="0" y="-123825"/>
              <a:ext cx="11170535" cy="2010198"/>
            </a:xfrm>
            <a:prstGeom prst="rect">
              <a:avLst/>
            </a:prstGeom>
          </p:spPr>
          <p:txBody>
            <a:bodyPr anchor="t" rtlCol="false" tIns="0" lIns="0" bIns="0" rIns="0">
              <a:spAutoFit/>
            </a:bodyPr>
            <a:lstStyle/>
            <a:p>
              <a:pPr algn="l" marL="604524" indent="-302262" lvl="1">
                <a:lnSpc>
                  <a:spcPts val="3920"/>
                </a:lnSpc>
                <a:buFont typeface="Arial"/>
                <a:buChar char="•"/>
              </a:pPr>
              <a:r>
                <a:rPr lang="en-US" sz="2800">
                  <a:solidFill>
                    <a:srgbClr val="2B2B2B"/>
                  </a:solidFill>
                  <a:latin typeface="Agrandir"/>
                  <a:ea typeface="Agrandir"/>
                  <a:cs typeface="Agrandir"/>
                  <a:sym typeface="Agrandir"/>
                </a:rPr>
                <a:t>Using other robust models for natural language processing like BERT will yield better results.</a:t>
              </a:r>
            </a:p>
          </p:txBody>
        </p:sp>
        <p:sp>
          <p:nvSpPr>
            <p:cNvPr name="TextBox 9" id="9"/>
            <p:cNvSpPr txBox="true"/>
            <p:nvPr/>
          </p:nvSpPr>
          <p:spPr>
            <a:xfrm rot="0">
              <a:off x="0" y="2092632"/>
              <a:ext cx="11170535" cy="550968"/>
            </a:xfrm>
            <a:prstGeom prst="rect">
              <a:avLst/>
            </a:prstGeom>
          </p:spPr>
          <p:txBody>
            <a:bodyPr anchor="t" rtlCol="false" tIns="0" lIns="0" bIns="0" rIns="0">
              <a:spAutoFit/>
            </a:bodyPr>
            <a:lstStyle/>
            <a:p>
              <a:pPr algn="l" marL="0" indent="0" lvl="0">
                <a:lnSpc>
                  <a:spcPts val="3080"/>
                </a:lnSpc>
              </a:pPr>
            </a:p>
          </p:txBody>
        </p:sp>
      </p:grpSp>
      <p:grpSp>
        <p:nvGrpSpPr>
          <p:cNvPr name="Group 10" id="10"/>
          <p:cNvGrpSpPr/>
          <p:nvPr/>
        </p:nvGrpSpPr>
        <p:grpSpPr>
          <a:xfrm rot="0">
            <a:off x="8439896" y="4638113"/>
            <a:ext cx="8377902" cy="2973300"/>
            <a:chOff x="0" y="0"/>
            <a:chExt cx="11170535" cy="3964400"/>
          </a:xfrm>
        </p:grpSpPr>
        <p:sp>
          <p:nvSpPr>
            <p:cNvPr name="TextBox 11" id="11"/>
            <p:cNvSpPr txBox="true"/>
            <p:nvPr/>
          </p:nvSpPr>
          <p:spPr>
            <a:xfrm rot="0">
              <a:off x="0" y="-123825"/>
              <a:ext cx="11170535" cy="3330998"/>
            </a:xfrm>
            <a:prstGeom prst="rect">
              <a:avLst/>
            </a:prstGeom>
          </p:spPr>
          <p:txBody>
            <a:bodyPr anchor="t" rtlCol="false" tIns="0" lIns="0" bIns="0" rIns="0">
              <a:spAutoFit/>
            </a:bodyPr>
            <a:lstStyle/>
            <a:p>
              <a:pPr algn="l" marL="604524" indent="-302262" lvl="1">
                <a:lnSpc>
                  <a:spcPts val="3920"/>
                </a:lnSpc>
                <a:buFont typeface="Arial"/>
                <a:buChar char="•"/>
              </a:pPr>
              <a:r>
                <a:rPr lang="en-US" sz="2800">
                  <a:solidFill>
                    <a:srgbClr val="2B2B2B"/>
                  </a:solidFill>
                  <a:latin typeface="Agrandir"/>
                  <a:ea typeface="Agrandir"/>
                  <a:cs typeface="Agrandir"/>
                  <a:sym typeface="Agrandir"/>
                </a:rPr>
                <a:t>Topic modeling to cluster call reasons more effectively. Understanding the root causes behind calls will allow further refinement of the IVR to ensure fewer calls are escalated to agents.</a:t>
              </a:r>
            </a:p>
          </p:txBody>
        </p:sp>
        <p:sp>
          <p:nvSpPr>
            <p:cNvPr name="TextBox 12" id="12"/>
            <p:cNvSpPr txBox="true"/>
            <p:nvPr/>
          </p:nvSpPr>
          <p:spPr>
            <a:xfrm rot="0">
              <a:off x="0" y="3413432"/>
              <a:ext cx="11170535" cy="550968"/>
            </a:xfrm>
            <a:prstGeom prst="rect">
              <a:avLst/>
            </a:prstGeom>
          </p:spPr>
          <p:txBody>
            <a:bodyPr anchor="t" rtlCol="false" tIns="0" lIns="0" bIns="0" rIns="0">
              <a:spAutoFit/>
            </a:bodyPr>
            <a:lstStyle/>
            <a:p>
              <a:pPr algn="l" marL="0" indent="0" lvl="0">
                <a:lnSpc>
                  <a:spcPts val="3080"/>
                </a:lnSpc>
              </a:pPr>
            </a:p>
          </p:txBody>
        </p:sp>
      </p:grpSp>
      <p:grpSp>
        <p:nvGrpSpPr>
          <p:cNvPr name="Group 13" id="13"/>
          <p:cNvGrpSpPr/>
          <p:nvPr/>
        </p:nvGrpSpPr>
        <p:grpSpPr>
          <a:xfrm rot="0">
            <a:off x="8439896" y="7405435"/>
            <a:ext cx="8377902" cy="2973300"/>
            <a:chOff x="0" y="0"/>
            <a:chExt cx="11170535" cy="3964400"/>
          </a:xfrm>
        </p:grpSpPr>
        <p:sp>
          <p:nvSpPr>
            <p:cNvPr name="TextBox 14" id="14"/>
            <p:cNvSpPr txBox="true"/>
            <p:nvPr/>
          </p:nvSpPr>
          <p:spPr>
            <a:xfrm rot="0">
              <a:off x="0" y="-123825"/>
              <a:ext cx="11170535" cy="3330998"/>
            </a:xfrm>
            <a:prstGeom prst="rect">
              <a:avLst/>
            </a:prstGeom>
          </p:spPr>
          <p:txBody>
            <a:bodyPr anchor="t" rtlCol="false" tIns="0" lIns="0" bIns="0" rIns="0">
              <a:spAutoFit/>
            </a:bodyPr>
            <a:lstStyle/>
            <a:p>
              <a:pPr algn="l" marL="604524" indent="-302262" lvl="1">
                <a:lnSpc>
                  <a:spcPts val="3920"/>
                </a:lnSpc>
                <a:buFont typeface="Arial"/>
                <a:buChar char="•"/>
              </a:pPr>
              <a:r>
                <a:rPr lang="en-US" sz="2800">
                  <a:solidFill>
                    <a:srgbClr val="2B2B2B"/>
                  </a:solidFill>
                  <a:latin typeface="Agrandir"/>
                  <a:ea typeface="Agrandir"/>
                  <a:cs typeface="Agrandir"/>
                  <a:sym typeface="Agrandir"/>
                </a:rPr>
                <a:t>Integrate CRM systems, and customer feedback loops into the analysis to develop a more comprehensive view of why customers call and how IVR systems can be further customized </a:t>
              </a:r>
            </a:p>
          </p:txBody>
        </p:sp>
        <p:sp>
          <p:nvSpPr>
            <p:cNvPr name="TextBox 15" id="15"/>
            <p:cNvSpPr txBox="true"/>
            <p:nvPr/>
          </p:nvSpPr>
          <p:spPr>
            <a:xfrm rot="0">
              <a:off x="0" y="3413432"/>
              <a:ext cx="11170535" cy="550968"/>
            </a:xfrm>
            <a:prstGeom prst="rect">
              <a:avLst/>
            </a:prstGeom>
          </p:spPr>
          <p:txBody>
            <a:bodyPr anchor="t" rtlCol="false" tIns="0" lIns="0" bIns="0" rIns="0">
              <a:spAutoFit/>
            </a:bodyPr>
            <a:lstStyle/>
            <a:p>
              <a:pPr algn="l" marL="0" indent="0" lvl="0">
                <a:lnSpc>
                  <a:spcPts val="3080"/>
                </a:lnSpc>
              </a:pPr>
            </a:p>
          </p:txBody>
        </p:sp>
      </p:gr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FFCF7"/>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25000"/>
          </a:blip>
          <a:srcRect l="0" t="0" r="0" b="0"/>
          <a:stretch>
            <a:fillRect/>
          </a:stretch>
        </p:blipFill>
        <p:spPr>
          <a:xfrm flipH="false" flipV="false" rot="0">
            <a:off x="-1662681" y="-6438340"/>
            <a:ext cx="13761077" cy="14153590"/>
          </a:xfrm>
          <a:prstGeom prst="rect">
            <a:avLst/>
          </a:prstGeom>
        </p:spPr>
      </p:pic>
      <p:sp>
        <p:nvSpPr>
          <p:cNvPr name="Freeform 3" id="3"/>
          <p:cNvSpPr/>
          <p:nvPr/>
        </p:nvSpPr>
        <p:spPr>
          <a:xfrm flipH="false" flipV="false" rot="0">
            <a:off x="10175595" y="2643113"/>
            <a:ext cx="4335517" cy="4114800"/>
          </a:xfrm>
          <a:custGeom>
            <a:avLst/>
            <a:gdLst/>
            <a:ahLst/>
            <a:cxnLst/>
            <a:rect r="r" b="b" t="t" l="l"/>
            <a:pathLst>
              <a:path h="4114800" w="4335517">
                <a:moveTo>
                  <a:pt x="0" y="0"/>
                </a:moveTo>
                <a:lnTo>
                  <a:pt x="4335518" y="0"/>
                </a:lnTo>
                <a:lnTo>
                  <a:pt x="4335518" y="4114800"/>
                </a:lnTo>
                <a:lnTo>
                  <a:pt x="0" y="4114800"/>
                </a:lnTo>
                <a:lnTo>
                  <a:pt x="0" y="0"/>
                </a:lnTo>
                <a:close/>
              </a:path>
            </a:pathLst>
          </a:custGeom>
          <a:blipFill>
            <a:blip r:embed="rId3">
              <a:alphaModFix amt="39000"/>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2204117" y="4156602"/>
            <a:ext cx="13376737" cy="2921139"/>
            <a:chOff x="0" y="0"/>
            <a:chExt cx="17835650" cy="3894852"/>
          </a:xfrm>
        </p:grpSpPr>
        <p:sp>
          <p:nvSpPr>
            <p:cNvPr name="TextBox 5" id="5"/>
            <p:cNvSpPr txBox="true"/>
            <p:nvPr/>
          </p:nvSpPr>
          <p:spPr>
            <a:xfrm rot="0">
              <a:off x="0" y="-323850"/>
              <a:ext cx="17835650" cy="2551390"/>
            </a:xfrm>
            <a:prstGeom prst="rect">
              <a:avLst/>
            </a:prstGeom>
          </p:spPr>
          <p:txBody>
            <a:bodyPr anchor="t" rtlCol="false" tIns="0" lIns="0" bIns="0" rIns="0">
              <a:spAutoFit/>
            </a:bodyPr>
            <a:lstStyle/>
            <a:p>
              <a:pPr algn="ctr" marL="0" indent="0" lvl="0">
                <a:lnSpc>
                  <a:spcPts val="13273"/>
                </a:lnSpc>
                <a:spcBef>
                  <a:spcPct val="0"/>
                </a:spcBef>
              </a:pPr>
              <a:r>
                <a:rPr lang="en-US" sz="11061" u="none">
                  <a:solidFill>
                    <a:srgbClr val="2B2B2B"/>
                  </a:solidFill>
                  <a:latin typeface="Agrandir"/>
                  <a:ea typeface="Agrandir"/>
                  <a:cs typeface="Agrandir"/>
                  <a:sym typeface="Agrandir"/>
                </a:rPr>
                <a:t>Thank you!</a:t>
              </a:r>
            </a:p>
          </p:txBody>
        </p:sp>
        <p:sp>
          <p:nvSpPr>
            <p:cNvPr name="TextBox 6" id="6"/>
            <p:cNvSpPr txBox="true"/>
            <p:nvPr/>
          </p:nvSpPr>
          <p:spPr>
            <a:xfrm rot="0">
              <a:off x="0" y="2870704"/>
              <a:ext cx="17835650" cy="1024148"/>
            </a:xfrm>
            <a:prstGeom prst="rect">
              <a:avLst/>
            </a:prstGeom>
          </p:spPr>
          <p:txBody>
            <a:bodyPr anchor="t" rtlCol="false" tIns="0" lIns="0" bIns="0" rIns="0">
              <a:spAutoFit/>
            </a:bodyPr>
            <a:lstStyle/>
            <a:p>
              <a:pPr algn="ctr" marL="0" indent="0" lvl="0">
                <a:lnSpc>
                  <a:spcPts val="5751"/>
                </a:lnSpc>
              </a:pPr>
            </a:p>
          </p:txBody>
        </p:sp>
      </p:grpSp>
      <p:pic>
        <p:nvPicPr>
          <p:cNvPr name="Picture 7" id="7"/>
          <p:cNvPicPr>
            <a:picLocks noChangeAspect="true"/>
          </p:cNvPicPr>
          <p:nvPr/>
        </p:nvPicPr>
        <p:blipFill>
          <a:blip r:embed="rId5">
            <a:alphaModFix amt="25000"/>
          </a:blip>
          <a:srcRect l="0" t="0" r="0" b="0"/>
          <a:stretch>
            <a:fillRect/>
          </a:stretch>
        </p:blipFill>
        <p:spPr>
          <a:xfrm flipH="false" flipV="false" rot="0">
            <a:off x="11511932" y="6947324"/>
            <a:ext cx="8674222" cy="7652259"/>
          </a:xfrm>
          <a:prstGeom prst="rect">
            <a:avLst/>
          </a:prstGeom>
        </p:spPr>
      </p:pic>
      <p:pic>
        <p:nvPicPr>
          <p:cNvPr name="Picture 8" id="8"/>
          <p:cNvPicPr>
            <a:picLocks noChangeAspect="true"/>
          </p:cNvPicPr>
          <p:nvPr/>
        </p:nvPicPr>
        <p:blipFill>
          <a:blip r:embed="rId6">
            <a:alphaModFix amt="25000"/>
          </a:blip>
          <a:srcRect l="0" t="0" r="0" b="0"/>
          <a:stretch>
            <a:fillRect/>
          </a:stretch>
        </p:blipFill>
        <p:spPr>
          <a:xfrm flipH="false" flipV="false" rot="0">
            <a:off x="15141061" y="2810706"/>
            <a:ext cx="6293877" cy="5612932"/>
          </a:xfrm>
          <a:prstGeom prst="rect">
            <a:avLst/>
          </a:prstGeom>
        </p:spPr>
      </p:pic>
      <p:pic>
        <p:nvPicPr>
          <p:cNvPr name="Picture 9" id="9"/>
          <p:cNvPicPr>
            <a:picLocks noChangeAspect="true"/>
          </p:cNvPicPr>
          <p:nvPr/>
        </p:nvPicPr>
        <p:blipFill>
          <a:blip r:embed="rId7">
            <a:alphaModFix amt="25000"/>
          </a:blip>
          <a:srcRect l="0" t="0" r="0" b="0"/>
          <a:stretch>
            <a:fillRect/>
          </a:stretch>
        </p:blipFill>
        <p:spPr>
          <a:xfrm flipH="false" flipV="false" rot="-3435299">
            <a:off x="-3167656" y="638455"/>
            <a:ext cx="6335313" cy="7076795"/>
          </a:xfrm>
          <a:prstGeom prst="rect">
            <a:avLst/>
          </a:prstGeom>
        </p:spPr>
      </p:pic>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6E4E3"/>
        </a:solidFill>
      </p:bgPr>
    </p:bg>
    <p:spTree>
      <p:nvGrpSpPr>
        <p:cNvPr id="1" name=""/>
        <p:cNvGrpSpPr/>
        <p:nvPr/>
      </p:nvGrpSpPr>
      <p:grpSpPr>
        <a:xfrm>
          <a:off x="0" y="0"/>
          <a:ext cx="0" cy="0"/>
          <a:chOff x="0" y="0"/>
          <a:chExt cx="0" cy="0"/>
        </a:xfrm>
      </p:grpSpPr>
      <p:sp>
        <p:nvSpPr>
          <p:cNvPr name="Freeform 2" id="2"/>
          <p:cNvSpPr/>
          <p:nvPr/>
        </p:nvSpPr>
        <p:spPr>
          <a:xfrm flipH="false" flipV="false" rot="0">
            <a:off x="11966415" y="1112067"/>
            <a:ext cx="584814" cy="625052"/>
          </a:xfrm>
          <a:custGeom>
            <a:avLst/>
            <a:gdLst/>
            <a:ahLst/>
            <a:cxnLst/>
            <a:rect r="r" b="b" t="t" l="l"/>
            <a:pathLst>
              <a:path h="625052" w="584814">
                <a:moveTo>
                  <a:pt x="0" y="0"/>
                </a:moveTo>
                <a:lnTo>
                  <a:pt x="584814" y="0"/>
                </a:lnTo>
                <a:lnTo>
                  <a:pt x="584814" y="625052"/>
                </a:lnTo>
                <a:lnTo>
                  <a:pt x="0" y="625052"/>
                </a:lnTo>
                <a:lnTo>
                  <a:pt x="0" y="0"/>
                </a:lnTo>
                <a:close/>
              </a:path>
            </a:pathLst>
          </a:custGeom>
          <a:blipFill>
            <a:blip r:embed="rId2"/>
            <a:stretch>
              <a:fillRect l="0" t="0" r="0" b="0"/>
            </a:stretch>
          </a:blipFill>
        </p:spPr>
      </p:sp>
      <p:sp>
        <p:nvSpPr>
          <p:cNvPr name="Freeform 3" id="3"/>
          <p:cNvSpPr/>
          <p:nvPr/>
        </p:nvSpPr>
        <p:spPr>
          <a:xfrm flipH="false" flipV="false" rot="0">
            <a:off x="1028700" y="2403874"/>
            <a:ext cx="8892825" cy="2457653"/>
          </a:xfrm>
          <a:custGeom>
            <a:avLst/>
            <a:gdLst/>
            <a:ahLst/>
            <a:cxnLst/>
            <a:rect r="r" b="b" t="t" l="l"/>
            <a:pathLst>
              <a:path h="2457653" w="8892825">
                <a:moveTo>
                  <a:pt x="0" y="0"/>
                </a:moveTo>
                <a:lnTo>
                  <a:pt x="8892825" y="0"/>
                </a:lnTo>
                <a:lnTo>
                  <a:pt x="8892825" y="2457653"/>
                </a:lnTo>
                <a:lnTo>
                  <a:pt x="0" y="245765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9144000" y="4861527"/>
            <a:ext cx="8892825" cy="2457653"/>
          </a:xfrm>
          <a:custGeom>
            <a:avLst/>
            <a:gdLst/>
            <a:ahLst/>
            <a:cxnLst/>
            <a:rect r="r" b="b" t="t" l="l"/>
            <a:pathLst>
              <a:path h="2457653" w="8892825">
                <a:moveTo>
                  <a:pt x="0" y="0"/>
                </a:moveTo>
                <a:lnTo>
                  <a:pt x="8892825" y="0"/>
                </a:lnTo>
                <a:lnTo>
                  <a:pt x="8892825" y="2457653"/>
                </a:lnTo>
                <a:lnTo>
                  <a:pt x="0" y="245765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666859" y="7133555"/>
            <a:ext cx="8892825" cy="2457653"/>
          </a:xfrm>
          <a:custGeom>
            <a:avLst/>
            <a:gdLst/>
            <a:ahLst/>
            <a:cxnLst/>
            <a:rect r="r" b="b" t="t" l="l"/>
            <a:pathLst>
              <a:path h="2457653" w="8892825">
                <a:moveTo>
                  <a:pt x="0" y="0"/>
                </a:moveTo>
                <a:lnTo>
                  <a:pt x="8892825" y="0"/>
                </a:lnTo>
                <a:lnTo>
                  <a:pt x="8892825" y="2457654"/>
                </a:lnTo>
                <a:lnTo>
                  <a:pt x="0" y="245765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6" id="6"/>
          <p:cNvSpPr txBox="true"/>
          <p:nvPr/>
        </p:nvSpPr>
        <p:spPr>
          <a:xfrm rot="0">
            <a:off x="1200459" y="7888966"/>
            <a:ext cx="7825624" cy="765857"/>
          </a:xfrm>
          <a:prstGeom prst="rect">
            <a:avLst/>
          </a:prstGeom>
        </p:spPr>
        <p:txBody>
          <a:bodyPr anchor="t" rtlCol="false" tIns="0" lIns="0" bIns="0" rIns="0">
            <a:spAutoFit/>
          </a:bodyPr>
          <a:lstStyle/>
          <a:p>
            <a:pPr algn="l">
              <a:lnSpc>
                <a:spcPts val="5383"/>
              </a:lnSpc>
            </a:pPr>
            <a:r>
              <a:rPr lang="en-US" sz="3845">
                <a:solidFill>
                  <a:srgbClr val="2B2B2B"/>
                </a:solidFill>
                <a:latin typeface="Agrandir"/>
                <a:ea typeface="Agrandir"/>
                <a:cs typeface="Agrandir"/>
                <a:sym typeface="Agrandir"/>
              </a:rPr>
              <a:t>Improving operational efficiency </a:t>
            </a:r>
          </a:p>
        </p:txBody>
      </p:sp>
      <p:sp>
        <p:nvSpPr>
          <p:cNvPr name="TextBox 7" id="7"/>
          <p:cNvSpPr txBox="true"/>
          <p:nvPr/>
        </p:nvSpPr>
        <p:spPr>
          <a:xfrm rot="0">
            <a:off x="9890430" y="5578508"/>
            <a:ext cx="8397570" cy="793819"/>
          </a:xfrm>
          <a:prstGeom prst="rect">
            <a:avLst/>
          </a:prstGeom>
        </p:spPr>
        <p:txBody>
          <a:bodyPr anchor="t" rtlCol="false" tIns="0" lIns="0" bIns="0" rIns="0">
            <a:spAutoFit/>
          </a:bodyPr>
          <a:lstStyle/>
          <a:p>
            <a:pPr algn="l">
              <a:lnSpc>
                <a:spcPts val="5545"/>
              </a:lnSpc>
            </a:pPr>
            <a:r>
              <a:rPr lang="en-US" sz="3961">
                <a:solidFill>
                  <a:srgbClr val="2B2B2B"/>
                </a:solidFill>
                <a:latin typeface="Agrandir"/>
                <a:ea typeface="Agrandir"/>
                <a:cs typeface="Agrandir"/>
                <a:sym typeface="Agrandir"/>
              </a:rPr>
              <a:t>Recurring self-solvable issues</a:t>
            </a:r>
          </a:p>
        </p:txBody>
      </p:sp>
      <p:sp>
        <p:nvSpPr>
          <p:cNvPr name="TextBox 8" id="8"/>
          <p:cNvSpPr txBox="true"/>
          <p:nvPr/>
        </p:nvSpPr>
        <p:spPr>
          <a:xfrm rot="0">
            <a:off x="1463889" y="3160992"/>
            <a:ext cx="8093405" cy="762441"/>
          </a:xfrm>
          <a:prstGeom prst="rect">
            <a:avLst/>
          </a:prstGeom>
        </p:spPr>
        <p:txBody>
          <a:bodyPr anchor="t" rtlCol="false" tIns="0" lIns="0" bIns="0" rIns="0">
            <a:spAutoFit/>
          </a:bodyPr>
          <a:lstStyle/>
          <a:p>
            <a:pPr algn="l">
              <a:lnSpc>
                <a:spcPts val="5344"/>
              </a:lnSpc>
            </a:pPr>
            <a:r>
              <a:rPr lang="en-US" sz="3817">
                <a:solidFill>
                  <a:srgbClr val="2B2B2B"/>
                </a:solidFill>
                <a:latin typeface="Agrandir"/>
                <a:ea typeface="Agrandir"/>
                <a:cs typeface="Agrandir"/>
                <a:sym typeface="Agrandir"/>
              </a:rPr>
              <a:t>Key drivers of Long AHT and AST</a:t>
            </a:r>
          </a:p>
        </p:txBody>
      </p:sp>
      <p:sp>
        <p:nvSpPr>
          <p:cNvPr name="TextBox 9" id="9"/>
          <p:cNvSpPr txBox="true"/>
          <p:nvPr/>
        </p:nvSpPr>
        <p:spPr>
          <a:xfrm rot="0">
            <a:off x="6106159" y="936846"/>
            <a:ext cx="5803106" cy="1076325"/>
          </a:xfrm>
          <a:prstGeom prst="rect">
            <a:avLst/>
          </a:prstGeom>
        </p:spPr>
        <p:txBody>
          <a:bodyPr anchor="t" rtlCol="false" tIns="0" lIns="0" bIns="0" rIns="0">
            <a:spAutoFit/>
          </a:bodyPr>
          <a:lstStyle/>
          <a:p>
            <a:pPr algn="l" marL="0" indent="0" lvl="0">
              <a:lnSpc>
                <a:spcPts val="7139"/>
              </a:lnSpc>
              <a:spcBef>
                <a:spcPct val="0"/>
              </a:spcBef>
            </a:pPr>
            <a:r>
              <a:rPr lang="en-US" b="true" sz="5949">
                <a:solidFill>
                  <a:srgbClr val="2B2B2B"/>
                </a:solidFill>
                <a:latin typeface="Agrandir Bold"/>
                <a:ea typeface="Agrandir Bold"/>
                <a:cs typeface="Agrandir Bold"/>
                <a:sym typeface="Agrandir Bold"/>
              </a:rPr>
              <a:t>DELIVERABLES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FCF7"/>
        </a:solidFill>
      </p:bgPr>
    </p:bg>
    <p:spTree>
      <p:nvGrpSpPr>
        <p:cNvPr id="1" name=""/>
        <p:cNvGrpSpPr/>
        <p:nvPr/>
      </p:nvGrpSpPr>
      <p:grpSpPr>
        <a:xfrm>
          <a:off x="0" y="0"/>
          <a:ext cx="0" cy="0"/>
          <a:chOff x="0" y="0"/>
          <a:chExt cx="0" cy="0"/>
        </a:xfrm>
      </p:grpSpPr>
      <p:sp>
        <p:nvSpPr>
          <p:cNvPr name="AutoShape 2" id="2"/>
          <p:cNvSpPr/>
          <p:nvPr/>
        </p:nvSpPr>
        <p:spPr>
          <a:xfrm rot="5399999">
            <a:off x="5623226" y="5881824"/>
            <a:ext cx="9501720" cy="0"/>
          </a:xfrm>
          <a:prstGeom prst="line">
            <a:avLst/>
          </a:prstGeom>
          <a:ln cap="flat" w="9525">
            <a:solidFill>
              <a:srgbClr val="2B2B2B"/>
            </a:solidFill>
            <a:prstDash val="solid"/>
            <a:headEnd type="none" len="sm" w="sm"/>
            <a:tailEnd type="none" len="sm" w="sm"/>
          </a:ln>
        </p:spPr>
      </p:sp>
      <p:sp>
        <p:nvSpPr>
          <p:cNvPr name="TextBox 3" id="3"/>
          <p:cNvSpPr txBox="true"/>
          <p:nvPr/>
        </p:nvSpPr>
        <p:spPr>
          <a:xfrm rot="0">
            <a:off x="1845129" y="3895725"/>
            <a:ext cx="6384466" cy="2305050"/>
          </a:xfrm>
          <a:prstGeom prst="rect">
            <a:avLst/>
          </a:prstGeom>
        </p:spPr>
        <p:txBody>
          <a:bodyPr anchor="t" rtlCol="false" tIns="0" lIns="0" bIns="0" rIns="0">
            <a:spAutoFit/>
          </a:bodyPr>
          <a:lstStyle/>
          <a:p>
            <a:pPr algn="ctr" marL="0" indent="0" lvl="0">
              <a:lnSpc>
                <a:spcPts val="8399"/>
              </a:lnSpc>
              <a:spcBef>
                <a:spcPct val="0"/>
              </a:spcBef>
            </a:pPr>
            <a:r>
              <a:rPr lang="en-US" sz="6999">
                <a:solidFill>
                  <a:srgbClr val="2B2B2B"/>
                </a:solidFill>
                <a:latin typeface="Agrandir"/>
                <a:ea typeface="Agrandir"/>
                <a:cs typeface="Agrandir"/>
                <a:sym typeface="Agrandir"/>
              </a:rPr>
              <a:t>Understanding the </a:t>
            </a:r>
            <a:r>
              <a:rPr lang="en-US" b="true" sz="6999">
                <a:solidFill>
                  <a:srgbClr val="2B2B2B"/>
                </a:solidFill>
                <a:latin typeface="Agrandir Bold"/>
                <a:ea typeface="Agrandir Bold"/>
                <a:cs typeface="Agrandir Bold"/>
                <a:sym typeface="Agrandir Bold"/>
              </a:rPr>
              <a:t>DATA</a:t>
            </a:r>
          </a:p>
        </p:txBody>
      </p:sp>
      <p:sp>
        <p:nvSpPr>
          <p:cNvPr name="TextBox 4" id="4"/>
          <p:cNvSpPr txBox="true"/>
          <p:nvPr/>
        </p:nvSpPr>
        <p:spPr>
          <a:xfrm rot="0">
            <a:off x="11145162" y="3107947"/>
            <a:ext cx="4076092" cy="548004"/>
          </a:xfrm>
          <a:prstGeom prst="rect">
            <a:avLst/>
          </a:prstGeom>
        </p:spPr>
        <p:txBody>
          <a:bodyPr anchor="t" rtlCol="false" tIns="0" lIns="0" bIns="0" rIns="0">
            <a:spAutoFit/>
          </a:bodyPr>
          <a:lstStyle/>
          <a:p>
            <a:pPr algn="l" marL="0" indent="0" lvl="0">
              <a:lnSpc>
                <a:spcPts val="3920"/>
              </a:lnSpc>
              <a:spcBef>
                <a:spcPct val="0"/>
              </a:spcBef>
            </a:pPr>
            <a:r>
              <a:rPr lang="en-US" sz="2800">
                <a:solidFill>
                  <a:srgbClr val="2B2B2B"/>
                </a:solidFill>
                <a:latin typeface="Agrandir"/>
                <a:ea typeface="Agrandir"/>
                <a:cs typeface="Agrandir"/>
                <a:sym typeface="Agrandir"/>
              </a:rPr>
              <a:t>Missing Values</a:t>
            </a:r>
          </a:p>
        </p:txBody>
      </p:sp>
      <p:sp>
        <p:nvSpPr>
          <p:cNvPr name="TextBox 5" id="5"/>
          <p:cNvSpPr txBox="true"/>
          <p:nvPr/>
        </p:nvSpPr>
        <p:spPr>
          <a:xfrm rot="0">
            <a:off x="11145162" y="3720209"/>
            <a:ext cx="5336654" cy="829944"/>
          </a:xfrm>
          <a:prstGeom prst="rect">
            <a:avLst/>
          </a:prstGeom>
        </p:spPr>
        <p:txBody>
          <a:bodyPr anchor="t" rtlCol="false" tIns="0" lIns="0" bIns="0" rIns="0">
            <a:spAutoFit/>
          </a:bodyPr>
          <a:lstStyle/>
          <a:p>
            <a:pPr algn="l" marL="0" indent="0" lvl="0">
              <a:lnSpc>
                <a:spcPts val="3080"/>
              </a:lnSpc>
            </a:pPr>
            <a:r>
              <a:rPr lang="en-US" sz="2200">
                <a:solidFill>
                  <a:srgbClr val="2B2B2B"/>
                </a:solidFill>
                <a:latin typeface="Agrandir"/>
                <a:ea typeface="Agrandir"/>
                <a:cs typeface="Agrandir"/>
                <a:sym typeface="Agrandir"/>
              </a:rPr>
              <a:t>Since a small percentage of data had missing values, dropped the records</a:t>
            </a:r>
          </a:p>
        </p:txBody>
      </p:sp>
      <p:sp>
        <p:nvSpPr>
          <p:cNvPr name="Freeform 6" id="6"/>
          <p:cNvSpPr/>
          <p:nvPr/>
        </p:nvSpPr>
        <p:spPr>
          <a:xfrm flipH="false" flipV="false" rot="0">
            <a:off x="10111339" y="921673"/>
            <a:ext cx="535018" cy="428106"/>
          </a:xfrm>
          <a:custGeom>
            <a:avLst/>
            <a:gdLst/>
            <a:ahLst/>
            <a:cxnLst/>
            <a:rect r="r" b="b" t="t" l="l"/>
            <a:pathLst>
              <a:path h="428106" w="535018">
                <a:moveTo>
                  <a:pt x="0" y="0"/>
                </a:moveTo>
                <a:lnTo>
                  <a:pt x="535018" y="0"/>
                </a:lnTo>
                <a:lnTo>
                  <a:pt x="535018" y="428107"/>
                </a:lnTo>
                <a:lnTo>
                  <a:pt x="0" y="428107"/>
                </a:lnTo>
                <a:lnTo>
                  <a:pt x="0" y="0"/>
                </a:lnTo>
                <a:close/>
              </a:path>
            </a:pathLst>
          </a:custGeom>
          <a:blipFill>
            <a:blip r:embed="rId2">
              <a:extLst>
                <a:ext uri="{96DAC541-7B7A-43D3-8B79-37D633B846F1}">
                  <asvg:svgBlip xmlns:asvg="http://schemas.microsoft.com/office/drawing/2016/SVG/main" r:embed="rId3"/>
                </a:ext>
              </a:extLst>
            </a:blip>
            <a:stretch>
              <a:fillRect l="-83" t="0" r="-83" b="0"/>
            </a:stretch>
          </a:blipFill>
        </p:spPr>
      </p:sp>
      <p:grpSp>
        <p:nvGrpSpPr>
          <p:cNvPr name="Group 7" id="7"/>
          <p:cNvGrpSpPr/>
          <p:nvPr/>
        </p:nvGrpSpPr>
        <p:grpSpPr>
          <a:xfrm rot="0">
            <a:off x="11145162" y="1028700"/>
            <a:ext cx="4076092" cy="1509933"/>
            <a:chOff x="0" y="0"/>
            <a:chExt cx="5434789" cy="2013244"/>
          </a:xfrm>
        </p:grpSpPr>
        <p:sp>
          <p:nvSpPr>
            <p:cNvPr name="TextBox 8" id="8"/>
            <p:cNvSpPr txBox="true"/>
            <p:nvPr/>
          </p:nvSpPr>
          <p:spPr>
            <a:xfrm rot="0">
              <a:off x="0" y="-123825"/>
              <a:ext cx="5434789" cy="689398"/>
            </a:xfrm>
            <a:prstGeom prst="rect">
              <a:avLst/>
            </a:prstGeom>
          </p:spPr>
          <p:txBody>
            <a:bodyPr anchor="t" rtlCol="false" tIns="0" lIns="0" bIns="0" rIns="0">
              <a:spAutoFit/>
            </a:bodyPr>
            <a:lstStyle/>
            <a:p>
              <a:pPr algn="l" marL="0" indent="0" lvl="0">
                <a:lnSpc>
                  <a:spcPts val="3920"/>
                </a:lnSpc>
                <a:spcBef>
                  <a:spcPct val="0"/>
                </a:spcBef>
              </a:pPr>
              <a:r>
                <a:rPr lang="en-US" sz="2800">
                  <a:solidFill>
                    <a:srgbClr val="2B2B2B"/>
                  </a:solidFill>
                  <a:latin typeface="Agrandir"/>
                  <a:ea typeface="Agrandir"/>
                  <a:cs typeface="Agrandir"/>
                  <a:sym typeface="Agrandir"/>
                </a:rPr>
                <a:t>Combining dataframes </a:t>
              </a:r>
            </a:p>
          </p:txBody>
        </p:sp>
        <p:sp>
          <p:nvSpPr>
            <p:cNvPr name="TextBox 9" id="9"/>
            <p:cNvSpPr txBox="true"/>
            <p:nvPr/>
          </p:nvSpPr>
          <p:spPr>
            <a:xfrm rot="0">
              <a:off x="0" y="941577"/>
              <a:ext cx="5434789" cy="1071668"/>
            </a:xfrm>
            <a:prstGeom prst="rect">
              <a:avLst/>
            </a:prstGeom>
          </p:spPr>
          <p:txBody>
            <a:bodyPr anchor="t" rtlCol="false" tIns="0" lIns="0" bIns="0" rIns="0">
              <a:spAutoFit/>
            </a:bodyPr>
            <a:lstStyle/>
            <a:p>
              <a:pPr algn="l" marL="0" indent="0" lvl="0">
                <a:lnSpc>
                  <a:spcPts val="3080"/>
                </a:lnSpc>
              </a:pPr>
              <a:r>
                <a:rPr lang="en-US" sz="2200">
                  <a:solidFill>
                    <a:srgbClr val="2B2B2B"/>
                  </a:solidFill>
                  <a:latin typeface="Agrandir"/>
                  <a:ea typeface="Agrandir"/>
                  <a:cs typeface="Agrandir"/>
                  <a:sym typeface="Agrandir"/>
                </a:rPr>
                <a:t>Merged different datasets provided in the hackathon</a:t>
              </a:r>
            </a:p>
          </p:txBody>
        </p:sp>
      </p:grpSp>
      <p:grpSp>
        <p:nvGrpSpPr>
          <p:cNvPr name="Group 10" id="10"/>
          <p:cNvGrpSpPr/>
          <p:nvPr/>
        </p:nvGrpSpPr>
        <p:grpSpPr>
          <a:xfrm rot="0">
            <a:off x="11201400" y="5445808"/>
            <a:ext cx="6057900" cy="1900458"/>
            <a:chOff x="0" y="0"/>
            <a:chExt cx="8077200" cy="2533944"/>
          </a:xfrm>
        </p:grpSpPr>
        <p:sp>
          <p:nvSpPr>
            <p:cNvPr name="TextBox 11" id="11"/>
            <p:cNvSpPr txBox="true"/>
            <p:nvPr/>
          </p:nvSpPr>
          <p:spPr>
            <a:xfrm rot="0">
              <a:off x="0" y="-123825"/>
              <a:ext cx="8077200" cy="689398"/>
            </a:xfrm>
            <a:prstGeom prst="rect">
              <a:avLst/>
            </a:prstGeom>
          </p:spPr>
          <p:txBody>
            <a:bodyPr anchor="t" rtlCol="false" tIns="0" lIns="0" bIns="0" rIns="0">
              <a:spAutoFit/>
            </a:bodyPr>
            <a:lstStyle/>
            <a:p>
              <a:pPr algn="l" marL="0" indent="0" lvl="0">
                <a:lnSpc>
                  <a:spcPts val="3920"/>
                </a:lnSpc>
                <a:spcBef>
                  <a:spcPct val="0"/>
                </a:spcBef>
              </a:pPr>
              <a:r>
                <a:rPr lang="en-US" sz="2800">
                  <a:solidFill>
                    <a:srgbClr val="2B2B2B"/>
                  </a:solidFill>
                  <a:latin typeface="Agrandir"/>
                  <a:ea typeface="Agrandir"/>
                  <a:cs typeface="Agrandir"/>
                  <a:sym typeface="Agrandir"/>
                </a:rPr>
                <a:t>Pre-Processing</a:t>
              </a:r>
            </a:p>
          </p:txBody>
        </p:sp>
        <p:sp>
          <p:nvSpPr>
            <p:cNvPr name="TextBox 12" id="12"/>
            <p:cNvSpPr txBox="true"/>
            <p:nvPr/>
          </p:nvSpPr>
          <p:spPr>
            <a:xfrm rot="0">
              <a:off x="0" y="941577"/>
              <a:ext cx="8077200" cy="1592368"/>
            </a:xfrm>
            <a:prstGeom prst="rect">
              <a:avLst/>
            </a:prstGeom>
          </p:spPr>
          <p:txBody>
            <a:bodyPr anchor="t" rtlCol="false" tIns="0" lIns="0" bIns="0" rIns="0">
              <a:spAutoFit/>
            </a:bodyPr>
            <a:lstStyle/>
            <a:p>
              <a:pPr algn="l" marL="0" indent="0" lvl="0">
                <a:lnSpc>
                  <a:spcPts val="3080"/>
                </a:lnSpc>
              </a:pPr>
              <a:r>
                <a:rPr lang="en-US" sz="2200">
                  <a:solidFill>
                    <a:srgbClr val="2B2B2B"/>
                  </a:solidFill>
                  <a:latin typeface="Agrandir"/>
                  <a:ea typeface="Agrandir"/>
                  <a:cs typeface="Agrandir"/>
                  <a:sym typeface="Agrandir"/>
                </a:rPr>
                <a:t>Removing duplicates, primary_call_reasons needed formating, encoding categorical features</a:t>
              </a:r>
            </a:p>
          </p:txBody>
        </p:sp>
      </p:grpSp>
      <p:grpSp>
        <p:nvGrpSpPr>
          <p:cNvPr name="Group 13" id="13"/>
          <p:cNvGrpSpPr/>
          <p:nvPr/>
        </p:nvGrpSpPr>
        <p:grpSpPr>
          <a:xfrm rot="0">
            <a:off x="11201400" y="7893493"/>
            <a:ext cx="4076092" cy="1509933"/>
            <a:chOff x="0" y="0"/>
            <a:chExt cx="5434789" cy="2013244"/>
          </a:xfrm>
        </p:grpSpPr>
        <p:sp>
          <p:nvSpPr>
            <p:cNvPr name="TextBox 14" id="14"/>
            <p:cNvSpPr txBox="true"/>
            <p:nvPr/>
          </p:nvSpPr>
          <p:spPr>
            <a:xfrm rot="0">
              <a:off x="0" y="-123825"/>
              <a:ext cx="5434789" cy="689398"/>
            </a:xfrm>
            <a:prstGeom prst="rect">
              <a:avLst/>
            </a:prstGeom>
          </p:spPr>
          <p:txBody>
            <a:bodyPr anchor="t" rtlCol="false" tIns="0" lIns="0" bIns="0" rIns="0">
              <a:spAutoFit/>
            </a:bodyPr>
            <a:lstStyle/>
            <a:p>
              <a:pPr algn="l" marL="0" indent="0" lvl="0">
                <a:lnSpc>
                  <a:spcPts val="3920"/>
                </a:lnSpc>
                <a:spcBef>
                  <a:spcPct val="0"/>
                </a:spcBef>
              </a:pPr>
              <a:r>
                <a:rPr lang="en-US" sz="2800">
                  <a:solidFill>
                    <a:srgbClr val="2B2B2B"/>
                  </a:solidFill>
                  <a:latin typeface="Agrandir"/>
                  <a:ea typeface="Agrandir"/>
                  <a:cs typeface="Agrandir"/>
                  <a:sym typeface="Agrandir"/>
                </a:rPr>
                <a:t>Feature Engineering</a:t>
              </a:r>
            </a:p>
          </p:txBody>
        </p:sp>
        <p:sp>
          <p:nvSpPr>
            <p:cNvPr name="TextBox 15" id="15"/>
            <p:cNvSpPr txBox="true"/>
            <p:nvPr/>
          </p:nvSpPr>
          <p:spPr>
            <a:xfrm rot="0">
              <a:off x="0" y="941577"/>
              <a:ext cx="5434789" cy="1071668"/>
            </a:xfrm>
            <a:prstGeom prst="rect">
              <a:avLst/>
            </a:prstGeom>
          </p:spPr>
          <p:txBody>
            <a:bodyPr anchor="t" rtlCol="false" tIns="0" lIns="0" bIns="0" rIns="0">
              <a:spAutoFit/>
            </a:bodyPr>
            <a:lstStyle/>
            <a:p>
              <a:pPr algn="l" marL="0" indent="0" lvl="0">
                <a:lnSpc>
                  <a:spcPts val="3080"/>
                </a:lnSpc>
              </a:pPr>
              <a:r>
                <a:rPr lang="en-US" sz="2200">
                  <a:solidFill>
                    <a:srgbClr val="2B2B2B"/>
                  </a:solidFill>
                  <a:latin typeface="Agrandir"/>
                  <a:ea typeface="Agrandir"/>
                  <a:cs typeface="Agrandir"/>
                  <a:sym typeface="Agrandir"/>
                </a:rPr>
                <a:t>Deriving important features, from the ones given in dataset</a:t>
              </a:r>
            </a:p>
          </p:txBody>
        </p:sp>
      </p:grpSp>
      <p:sp>
        <p:nvSpPr>
          <p:cNvPr name="Freeform 16" id="16"/>
          <p:cNvSpPr/>
          <p:nvPr/>
        </p:nvSpPr>
        <p:spPr>
          <a:xfrm flipH="false" flipV="false" rot="0">
            <a:off x="10111339" y="3268589"/>
            <a:ext cx="535018" cy="428106"/>
          </a:xfrm>
          <a:custGeom>
            <a:avLst/>
            <a:gdLst/>
            <a:ahLst/>
            <a:cxnLst/>
            <a:rect r="r" b="b" t="t" l="l"/>
            <a:pathLst>
              <a:path h="428106" w="535018">
                <a:moveTo>
                  <a:pt x="0" y="0"/>
                </a:moveTo>
                <a:lnTo>
                  <a:pt x="535018" y="0"/>
                </a:lnTo>
                <a:lnTo>
                  <a:pt x="535018" y="428106"/>
                </a:lnTo>
                <a:lnTo>
                  <a:pt x="0" y="428106"/>
                </a:lnTo>
                <a:lnTo>
                  <a:pt x="0" y="0"/>
                </a:lnTo>
                <a:close/>
              </a:path>
            </a:pathLst>
          </a:custGeom>
          <a:blipFill>
            <a:blip r:embed="rId4">
              <a:extLst>
                <a:ext uri="{96DAC541-7B7A-43D3-8B79-37D633B846F1}">
                  <asvg:svgBlip xmlns:asvg="http://schemas.microsoft.com/office/drawing/2016/SVG/main" r:embed="rId5"/>
                </a:ext>
              </a:extLst>
            </a:blip>
            <a:stretch>
              <a:fillRect l="-83" t="0" r="-83" b="0"/>
            </a:stretch>
          </a:blipFill>
        </p:spPr>
      </p:sp>
      <p:sp>
        <p:nvSpPr>
          <p:cNvPr name="Freeform 17" id="17"/>
          <p:cNvSpPr/>
          <p:nvPr/>
        </p:nvSpPr>
        <p:spPr>
          <a:xfrm flipH="false" flipV="false" rot="0">
            <a:off x="10111339" y="5508478"/>
            <a:ext cx="535018" cy="428106"/>
          </a:xfrm>
          <a:custGeom>
            <a:avLst/>
            <a:gdLst/>
            <a:ahLst/>
            <a:cxnLst/>
            <a:rect r="r" b="b" t="t" l="l"/>
            <a:pathLst>
              <a:path h="428106" w="535018">
                <a:moveTo>
                  <a:pt x="0" y="0"/>
                </a:moveTo>
                <a:lnTo>
                  <a:pt x="535018" y="0"/>
                </a:lnTo>
                <a:lnTo>
                  <a:pt x="535018" y="428106"/>
                </a:lnTo>
                <a:lnTo>
                  <a:pt x="0" y="428106"/>
                </a:lnTo>
                <a:lnTo>
                  <a:pt x="0" y="0"/>
                </a:lnTo>
                <a:close/>
              </a:path>
            </a:pathLst>
          </a:custGeom>
          <a:blipFill>
            <a:blip r:embed="rId2">
              <a:extLst>
                <a:ext uri="{96DAC541-7B7A-43D3-8B79-37D633B846F1}">
                  <asvg:svgBlip xmlns:asvg="http://schemas.microsoft.com/office/drawing/2016/SVG/main" r:embed="rId3"/>
                </a:ext>
              </a:extLst>
            </a:blip>
            <a:stretch>
              <a:fillRect l="-83" t="0" r="-83" b="0"/>
            </a:stretch>
          </a:blipFill>
        </p:spPr>
      </p:sp>
      <p:sp>
        <p:nvSpPr>
          <p:cNvPr name="Freeform 18" id="18"/>
          <p:cNvSpPr/>
          <p:nvPr/>
        </p:nvSpPr>
        <p:spPr>
          <a:xfrm flipH="false" flipV="false" rot="0">
            <a:off x="10111339" y="7855393"/>
            <a:ext cx="535018" cy="428106"/>
          </a:xfrm>
          <a:custGeom>
            <a:avLst/>
            <a:gdLst/>
            <a:ahLst/>
            <a:cxnLst/>
            <a:rect r="r" b="b" t="t" l="l"/>
            <a:pathLst>
              <a:path h="428106" w="535018">
                <a:moveTo>
                  <a:pt x="0" y="0"/>
                </a:moveTo>
                <a:lnTo>
                  <a:pt x="535018" y="0"/>
                </a:lnTo>
                <a:lnTo>
                  <a:pt x="535018" y="428107"/>
                </a:lnTo>
                <a:lnTo>
                  <a:pt x="0" y="428107"/>
                </a:lnTo>
                <a:lnTo>
                  <a:pt x="0" y="0"/>
                </a:lnTo>
                <a:close/>
              </a:path>
            </a:pathLst>
          </a:custGeom>
          <a:blipFill>
            <a:blip r:embed="rId6">
              <a:extLst>
                <a:ext uri="{96DAC541-7B7A-43D3-8B79-37D633B846F1}">
                  <asvg:svgBlip xmlns:asvg="http://schemas.microsoft.com/office/drawing/2016/SVG/main" r:embed="rId7"/>
                </a:ext>
              </a:extLst>
            </a:blip>
            <a:stretch>
              <a:fillRect l="-83" t="0" r="-83"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50000"/>
          </a:blip>
          <a:srcRect l="0" t="0" r="0" b="0"/>
          <a:stretch>
            <a:fillRect/>
          </a:stretch>
        </p:blipFill>
        <p:spPr>
          <a:xfrm flipH="false" flipV="false" rot="0">
            <a:off x="10052239" y="-7856710"/>
            <a:ext cx="10541077" cy="10522453"/>
          </a:xfrm>
          <a:prstGeom prst="rect">
            <a:avLst/>
          </a:prstGeom>
        </p:spPr>
      </p:pic>
      <p:pic>
        <p:nvPicPr>
          <p:cNvPr name="Picture 3" id="3"/>
          <p:cNvPicPr>
            <a:picLocks noChangeAspect="true"/>
          </p:cNvPicPr>
          <p:nvPr/>
        </p:nvPicPr>
        <p:blipFill>
          <a:blip r:embed="rId2">
            <a:alphaModFix amt="50000"/>
          </a:blip>
          <a:srcRect l="0" t="0" r="0" b="0"/>
          <a:stretch>
            <a:fillRect/>
          </a:stretch>
        </p:blipFill>
        <p:spPr>
          <a:xfrm flipH="false" flipV="false" rot="-2838923">
            <a:off x="-2996515" y="6315934"/>
            <a:ext cx="10541077" cy="10522453"/>
          </a:xfrm>
          <a:prstGeom prst="rect">
            <a:avLst/>
          </a:prstGeom>
        </p:spPr>
      </p:pic>
      <p:sp>
        <p:nvSpPr>
          <p:cNvPr name="Freeform 4" id="4"/>
          <p:cNvSpPr/>
          <p:nvPr/>
        </p:nvSpPr>
        <p:spPr>
          <a:xfrm flipH="false" flipV="false" rot="0">
            <a:off x="426046" y="2637786"/>
            <a:ext cx="8719650" cy="4784908"/>
          </a:xfrm>
          <a:custGeom>
            <a:avLst/>
            <a:gdLst/>
            <a:ahLst/>
            <a:cxnLst/>
            <a:rect r="r" b="b" t="t" l="l"/>
            <a:pathLst>
              <a:path h="4784908" w="8719650">
                <a:moveTo>
                  <a:pt x="0" y="0"/>
                </a:moveTo>
                <a:lnTo>
                  <a:pt x="8719651" y="0"/>
                </a:lnTo>
                <a:lnTo>
                  <a:pt x="8719651" y="4784908"/>
                </a:lnTo>
                <a:lnTo>
                  <a:pt x="0" y="4784908"/>
                </a:lnTo>
                <a:lnTo>
                  <a:pt x="0" y="0"/>
                </a:lnTo>
                <a:close/>
              </a:path>
            </a:pathLst>
          </a:custGeom>
          <a:blipFill>
            <a:blip r:embed="rId3"/>
            <a:stretch>
              <a:fillRect l="0" t="0" r="0" b="0"/>
            </a:stretch>
          </a:blipFill>
        </p:spPr>
      </p:sp>
      <p:sp>
        <p:nvSpPr>
          <p:cNvPr name="Freeform 5" id="5"/>
          <p:cNvSpPr/>
          <p:nvPr/>
        </p:nvSpPr>
        <p:spPr>
          <a:xfrm flipH="false" flipV="false" rot="0">
            <a:off x="9388807" y="2665744"/>
            <a:ext cx="8444074" cy="4633685"/>
          </a:xfrm>
          <a:custGeom>
            <a:avLst/>
            <a:gdLst/>
            <a:ahLst/>
            <a:cxnLst/>
            <a:rect r="r" b="b" t="t" l="l"/>
            <a:pathLst>
              <a:path h="4633685" w="8444074">
                <a:moveTo>
                  <a:pt x="0" y="0"/>
                </a:moveTo>
                <a:lnTo>
                  <a:pt x="8444074" y="0"/>
                </a:lnTo>
                <a:lnTo>
                  <a:pt x="8444074" y="4633685"/>
                </a:lnTo>
                <a:lnTo>
                  <a:pt x="0" y="4633685"/>
                </a:lnTo>
                <a:lnTo>
                  <a:pt x="0" y="0"/>
                </a:lnTo>
                <a:close/>
              </a:path>
            </a:pathLst>
          </a:custGeom>
          <a:blipFill>
            <a:blip r:embed="rId4"/>
            <a:stretch>
              <a:fillRect l="0" t="0" r="0" b="0"/>
            </a:stretch>
          </a:blipFill>
        </p:spPr>
      </p:sp>
      <p:grpSp>
        <p:nvGrpSpPr>
          <p:cNvPr name="Group 6" id="6"/>
          <p:cNvGrpSpPr/>
          <p:nvPr/>
        </p:nvGrpSpPr>
        <p:grpSpPr>
          <a:xfrm rot="0">
            <a:off x="5078016" y="8202099"/>
            <a:ext cx="8131967" cy="1582958"/>
            <a:chOff x="0" y="0"/>
            <a:chExt cx="10842623" cy="2110611"/>
          </a:xfrm>
        </p:grpSpPr>
        <p:sp>
          <p:nvSpPr>
            <p:cNvPr name="TextBox 7" id="7"/>
            <p:cNvSpPr txBox="true"/>
            <p:nvPr/>
          </p:nvSpPr>
          <p:spPr>
            <a:xfrm rot="0">
              <a:off x="0" y="-123825"/>
              <a:ext cx="10842623" cy="1349798"/>
            </a:xfrm>
            <a:prstGeom prst="rect">
              <a:avLst/>
            </a:prstGeom>
          </p:spPr>
          <p:txBody>
            <a:bodyPr anchor="t" rtlCol="false" tIns="0" lIns="0" bIns="0" rIns="0">
              <a:spAutoFit/>
            </a:bodyPr>
            <a:lstStyle/>
            <a:p>
              <a:pPr algn="ctr">
                <a:lnSpc>
                  <a:spcPts val="3920"/>
                </a:lnSpc>
              </a:pPr>
              <a:r>
                <a:rPr lang="en-US" sz="2800" b="true">
                  <a:solidFill>
                    <a:srgbClr val="2B2B2B"/>
                  </a:solidFill>
                  <a:latin typeface="Agrandir Bold"/>
                  <a:ea typeface="Agrandir Bold"/>
                  <a:cs typeface="Agrandir Bold"/>
                  <a:sym typeface="Agrandir Bold"/>
                </a:rPr>
                <a:t>AHT (Average Handle Time): 11.61 seconds</a:t>
              </a:r>
            </a:p>
            <a:p>
              <a:pPr algn="ctr" marL="0" indent="0" lvl="0">
                <a:lnSpc>
                  <a:spcPts val="3920"/>
                </a:lnSpc>
                <a:spcBef>
                  <a:spcPct val="0"/>
                </a:spcBef>
              </a:pPr>
              <a:r>
                <a:rPr lang="en-US" b="true" sz="2800">
                  <a:solidFill>
                    <a:srgbClr val="2B2B2B"/>
                  </a:solidFill>
                  <a:latin typeface="Agrandir Bold"/>
                  <a:ea typeface="Agrandir Bold"/>
                  <a:cs typeface="Agrandir Bold"/>
                  <a:sym typeface="Agrandir Bold"/>
                </a:rPr>
                <a:t> AST(Average Speed to Answer): 7.28 seconds</a:t>
              </a:r>
            </a:p>
          </p:txBody>
        </p:sp>
        <p:sp>
          <p:nvSpPr>
            <p:cNvPr name="TextBox 8" id="8"/>
            <p:cNvSpPr txBox="true"/>
            <p:nvPr/>
          </p:nvSpPr>
          <p:spPr>
            <a:xfrm rot="0">
              <a:off x="0" y="1559643"/>
              <a:ext cx="10842623" cy="550968"/>
            </a:xfrm>
            <a:prstGeom prst="rect">
              <a:avLst/>
            </a:prstGeom>
          </p:spPr>
          <p:txBody>
            <a:bodyPr anchor="t" rtlCol="false" tIns="0" lIns="0" bIns="0" rIns="0">
              <a:spAutoFit/>
            </a:bodyPr>
            <a:lstStyle/>
            <a:p>
              <a:pPr algn="ctr" marL="0" indent="0" lvl="0">
                <a:lnSpc>
                  <a:spcPts val="3080"/>
                </a:lnSpc>
              </a:pPr>
            </a:p>
          </p:txBody>
        </p:sp>
      </p:grpSp>
      <p:sp>
        <p:nvSpPr>
          <p:cNvPr name="TextBox 9" id="9"/>
          <p:cNvSpPr txBox="true"/>
          <p:nvPr/>
        </p:nvSpPr>
        <p:spPr>
          <a:xfrm rot="0">
            <a:off x="7116872" y="8845306"/>
            <a:ext cx="4057650" cy="439419"/>
          </a:xfrm>
          <a:prstGeom prst="rect">
            <a:avLst/>
          </a:prstGeom>
        </p:spPr>
        <p:txBody>
          <a:bodyPr anchor="t" rtlCol="false" tIns="0" lIns="0" bIns="0" rIns="0">
            <a:spAutoFit/>
          </a:bodyPr>
          <a:lstStyle/>
          <a:p>
            <a:pPr algn="ctr" marL="0" indent="0" lvl="0">
              <a:lnSpc>
                <a:spcPts val="3080"/>
              </a:lnSpc>
            </a:pPr>
          </a:p>
        </p:txBody>
      </p:sp>
      <p:sp>
        <p:nvSpPr>
          <p:cNvPr name="TextBox 10" id="10"/>
          <p:cNvSpPr txBox="true"/>
          <p:nvPr/>
        </p:nvSpPr>
        <p:spPr>
          <a:xfrm rot="0">
            <a:off x="1930182" y="844980"/>
            <a:ext cx="14427636" cy="1247775"/>
          </a:xfrm>
          <a:prstGeom prst="rect">
            <a:avLst/>
          </a:prstGeom>
        </p:spPr>
        <p:txBody>
          <a:bodyPr anchor="t" rtlCol="false" tIns="0" lIns="0" bIns="0" rIns="0">
            <a:spAutoFit/>
          </a:bodyPr>
          <a:lstStyle/>
          <a:p>
            <a:pPr algn="ctr" marL="0" indent="0" lvl="0">
              <a:lnSpc>
                <a:spcPts val="8399"/>
              </a:lnSpc>
              <a:spcBef>
                <a:spcPct val="0"/>
              </a:spcBef>
            </a:pPr>
            <a:r>
              <a:rPr lang="en-US" b="true" sz="6999">
                <a:solidFill>
                  <a:srgbClr val="2B2B2B"/>
                </a:solidFill>
                <a:latin typeface="Agrandir Bold"/>
                <a:ea typeface="Agrandir Bold"/>
                <a:cs typeface="Agrandir Bold"/>
                <a:sym typeface="Agrandir Bold"/>
              </a:rPr>
              <a:t>Key drivers of AHT and AST</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50000"/>
          </a:blip>
          <a:srcRect l="0" t="0" r="0" b="0"/>
          <a:stretch>
            <a:fillRect/>
          </a:stretch>
        </p:blipFill>
        <p:spPr>
          <a:xfrm flipH="false" flipV="false" rot="0">
            <a:off x="10052239" y="-7856710"/>
            <a:ext cx="10541077" cy="10522453"/>
          </a:xfrm>
          <a:prstGeom prst="rect">
            <a:avLst/>
          </a:prstGeom>
        </p:spPr>
      </p:pic>
      <p:pic>
        <p:nvPicPr>
          <p:cNvPr name="Picture 3" id="3"/>
          <p:cNvPicPr>
            <a:picLocks noChangeAspect="true"/>
          </p:cNvPicPr>
          <p:nvPr/>
        </p:nvPicPr>
        <p:blipFill>
          <a:blip r:embed="rId2">
            <a:alphaModFix amt="50000"/>
          </a:blip>
          <a:srcRect l="0" t="0" r="0" b="0"/>
          <a:stretch>
            <a:fillRect/>
          </a:stretch>
        </p:blipFill>
        <p:spPr>
          <a:xfrm flipH="false" flipV="false" rot="-2838923">
            <a:off x="-2996515" y="6315934"/>
            <a:ext cx="10541077" cy="10522453"/>
          </a:xfrm>
          <a:prstGeom prst="rect">
            <a:avLst/>
          </a:prstGeom>
        </p:spPr>
      </p:pic>
      <p:sp>
        <p:nvSpPr>
          <p:cNvPr name="TextBox 4" id="4"/>
          <p:cNvSpPr txBox="true"/>
          <p:nvPr/>
        </p:nvSpPr>
        <p:spPr>
          <a:xfrm rot="0">
            <a:off x="1930182" y="2980069"/>
            <a:ext cx="14427636" cy="5501004"/>
          </a:xfrm>
          <a:prstGeom prst="rect">
            <a:avLst/>
          </a:prstGeom>
        </p:spPr>
        <p:txBody>
          <a:bodyPr anchor="t" rtlCol="false" tIns="0" lIns="0" bIns="0" rIns="0">
            <a:spAutoFit/>
          </a:bodyPr>
          <a:lstStyle/>
          <a:p>
            <a:pPr algn="l" marL="604524" indent="-302262" lvl="1">
              <a:lnSpc>
                <a:spcPts val="3920"/>
              </a:lnSpc>
              <a:buFont typeface="Arial"/>
              <a:buChar char="•"/>
            </a:pPr>
            <a:r>
              <a:rPr lang="en-US" sz="2800">
                <a:solidFill>
                  <a:srgbClr val="2B2B2B"/>
                </a:solidFill>
                <a:latin typeface="Agrandir"/>
                <a:ea typeface="Agrandir"/>
                <a:cs typeface="Agrandir"/>
                <a:sym typeface="Agrandir"/>
              </a:rPr>
              <a:t>Our analysis shows that silence during the call is one of the major factors of AHT. In order to reduce silence during calls agents can be provided with a large knowledge base which helps them to answer quickly.</a:t>
            </a:r>
          </a:p>
          <a:p>
            <a:pPr algn="l">
              <a:lnSpc>
                <a:spcPts val="3920"/>
              </a:lnSpc>
            </a:pPr>
          </a:p>
          <a:p>
            <a:pPr algn="l" marL="604524" indent="-302262" lvl="1">
              <a:lnSpc>
                <a:spcPts val="3920"/>
              </a:lnSpc>
              <a:buFont typeface="Arial"/>
              <a:buChar char="•"/>
            </a:pPr>
            <a:r>
              <a:rPr lang="en-US" sz="2800">
                <a:solidFill>
                  <a:srgbClr val="2B2B2B"/>
                </a:solidFill>
                <a:latin typeface="Agrandir"/>
                <a:ea typeface="Agrandir"/>
                <a:cs typeface="Agrandir"/>
                <a:sym typeface="Agrandir"/>
              </a:rPr>
              <a:t>Another reason for long silence can be a lack of experience with the nature of the complaint. One solution is to direct the calls to agents with experience dealing with similar issues that they have handled in the past.   </a:t>
            </a:r>
          </a:p>
          <a:p>
            <a:pPr algn="l">
              <a:lnSpc>
                <a:spcPts val="3920"/>
              </a:lnSpc>
            </a:pPr>
          </a:p>
          <a:p>
            <a:pPr algn="l" marL="604524" indent="-302262" lvl="1">
              <a:lnSpc>
                <a:spcPts val="3920"/>
              </a:lnSpc>
              <a:buFont typeface="Arial"/>
              <a:buChar char="•"/>
            </a:pPr>
            <a:r>
              <a:rPr lang="en-US" sz="2800">
                <a:solidFill>
                  <a:srgbClr val="2B2B2B"/>
                </a:solidFill>
                <a:latin typeface="Agrandir"/>
                <a:ea typeface="Agrandir"/>
                <a:cs typeface="Agrandir"/>
                <a:sym typeface="Agrandir"/>
              </a:rPr>
              <a:t>A dashboard can be generated with performance metrics displaying the agent's score. If any agent's performance is below the acceptable threshold value, the system will inform the manager.</a:t>
            </a:r>
          </a:p>
        </p:txBody>
      </p:sp>
      <p:sp>
        <p:nvSpPr>
          <p:cNvPr name="TextBox 5" id="5"/>
          <p:cNvSpPr txBox="true"/>
          <p:nvPr/>
        </p:nvSpPr>
        <p:spPr>
          <a:xfrm rot="0">
            <a:off x="1930182" y="844980"/>
            <a:ext cx="14427636" cy="1247775"/>
          </a:xfrm>
          <a:prstGeom prst="rect">
            <a:avLst/>
          </a:prstGeom>
        </p:spPr>
        <p:txBody>
          <a:bodyPr anchor="t" rtlCol="false" tIns="0" lIns="0" bIns="0" rIns="0">
            <a:spAutoFit/>
          </a:bodyPr>
          <a:lstStyle/>
          <a:p>
            <a:pPr algn="ctr" marL="0" indent="0" lvl="0">
              <a:lnSpc>
                <a:spcPts val="8399"/>
              </a:lnSpc>
              <a:spcBef>
                <a:spcPct val="0"/>
              </a:spcBef>
            </a:pPr>
            <a:r>
              <a:rPr lang="en-US" b="true" sz="6999">
                <a:solidFill>
                  <a:srgbClr val="2B2B2B"/>
                </a:solidFill>
                <a:latin typeface="Agrandir Bold"/>
                <a:ea typeface="Agrandir Bold"/>
                <a:cs typeface="Agrandir Bold"/>
                <a:sym typeface="Agrandir Bold"/>
              </a:rPr>
              <a:t>Solutions for long AHT and AST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CF7"/>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25000"/>
          </a:blip>
          <a:srcRect l="0" t="0" r="0" b="0"/>
          <a:stretch>
            <a:fillRect/>
          </a:stretch>
        </p:blipFill>
        <p:spPr>
          <a:xfrm flipH="false" flipV="false" rot="0">
            <a:off x="-4810715" y="2950641"/>
            <a:ext cx="9621431" cy="9789932"/>
          </a:xfrm>
          <a:prstGeom prst="rect">
            <a:avLst/>
          </a:prstGeom>
        </p:spPr>
      </p:pic>
      <p:pic>
        <p:nvPicPr>
          <p:cNvPr name="Picture 3" id="3"/>
          <p:cNvPicPr>
            <a:picLocks noChangeAspect="true"/>
          </p:cNvPicPr>
          <p:nvPr/>
        </p:nvPicPr>
        <p:blipFill>
          <a:blip r:embed="rId3">
            <a:alphaModFix amt="50000"/>
          </a:blip>
          <a:srcRect l="0" t="0" r="0" b="0"/>
          <a:stretch>
            <a:fillRect/>
          </a:stretch>
        </p:blipFill>
        <p:spPr>
          <a:xfrm flipH="false" flipV="false" rot="9720163">
            <a:off x="12600387" y="-3298660"/>
            <a:ext cx="8670039" cy="8654721"/>
          </a:xfrm>
          <a:prstGeom prst="rect">
            <a:avLst/>
          </a:prstGeom>
        </p:spPr>
      </p:pic>
      <p:sp>
        <p:nvSpPr>
          <p:cNvPr name="Freeform 4" id="4"/>
          <p:cNvSpPr/>
          <p:nvPr/>
        </p:nvSpPr>
        <p:spPr>
          <a:xfrm flipH="false" flipV="false" rot="0">
            <a:off x="672451" y="1843498"/>
            <a:ext cx="17067780" cy="7970973"/>
          </a:xfrm>
          <a:custGeom>
            <a:avLst/>
            <a:gdLst/>
            <a:ahLst/>
            <a:cxnLst/>
            <a:rect r="r" b="b" t="t" l="l"/>
            <a:pathLst>
              <a:path h="7970973" w="17067780">
                <a:moveTo>
                  <a:pt x="0" y="0"/>
                </a:moveTo>
                <a:lnTo>
                  <a:pt x="17067781" y="0"/>
                </a:lnTo>
                <a:lnTo>
                  <a:pt x="17067781" y="7970973"/>
                </a:lnTo>
                <a:lnTo>
                  <a:pt x="0" y="7970973"/>
                </a:lnTo>
                <a:lnTo>
                  <a:pt x="0" y="0"/>
                </a:lnTo>
                <a:close/>
              </a:path>
            </a:pathLst>
          </a:custGeom>
          <a:blipFill>
            <a:blip r:embed="rId4"/>
            <a:stretch>
              <a:fillRect l="0" t="-319" r="0" b="-319"/>
            </a:stretch>
          </a:blipFill>
        </p:spPr>
      </p:sp>
      <p:sp>
        <p:nvSpPr>
          <p:cNvPr name="TextBox 5" id="5"/>
          <p:cNvSpPr txBox="true"/>
          <p:nvPr/>
        </p:nvSpPr>
        <p:spPr>
          <a:xfrm rot="0">
            <a:off x="1028700" y="247015"/>
            <a:ext cx="16073219" cy="1391920"/>
          </a:xfrm>
          <a:prstGeom prst="rect">
            <a:avLst/>
          </a:prstGeom>
        </p:spPr>
        <p:txBody>
          <a:bodyPr anchor="t" rtlCol="false" tIns="0" lIns="0" bIns="0" rIns="0">
            <a:spAutoFit/>
          </a:bodyPr>
          <a:lstStyle/>
          <a:p>
            <a:pPr algn="ctr">
              <a:lnSpc>
                <a:spcPts val="5179"/>
              </a:lnSpc>
            </a:pPr>
            <a:r>
              <a:rPr lang="en-US" sz="3699" b="true">
                <a:solidFill>
                  <a:srgbClr val="000000"/>
                </a:solidFill>
                <a:latin typeface="Agrandir Bold"/>
                <a:ea typeface="Agrandir Bold"/>
                <a:cs typeface="Agrandir Bold"/>
                <a:sym typeface="Agrandir Bold"/>
              </a:rPr>
              <a:t>PERCENTAGE DIFFERENCE BETWEEN AHT FOR</a:t>
            </a:r>
          </a:p>
          <a:p>
            <a:pPr algn="ctr">
              <a:lnSpc>
                <a:spcPts val="5179"/>
              </a:lnSpc>
            </a:pPr>
            <a:r>
              <a:rPr lang="en-US" sz="3699" b="true">
                <a:solidFill>
                  <a:srgbClr val="000000"/>
                </a:solidFill>
                <a:latin typeface="Agrandir Bold"/>
                <a:ea typeface="Agrandir Bold"/>
                <a:cs typeface="Agrandir Bold"/>
                <a:sym typeface="Agrandir Bold"/>
              </a:rPr>
              <a:t>MOST FREQUENT AND  LEAST FREQUENT CALL REASONS</a:t>
            </a:r>
          </a:p>
        </p:txBody>
      </p:sp>
      <p:sp>
        <p:nvSpPr>
          <p:cNvPr name="TextBox 6" id="6"/>
          <p:cNvSpPr txBox="true"/>
          <p:nvPr/>
        </p:nvSpPr>
        <p:spPr>
          <a:xfrm rot="0">
            <a:off x="9802298" y="2370251"/>
            <a:ext cx="6142508" cy="457835"/>
          </a:xfrm>
          <a:prstGeom prst="rect">
            <a:avLst/>
          </a:prstGeom>
        </p:spPr>
        <p:txBody>
          <a:bodyPr anchor="t" rtlCol="false" tIns="0" lIns="0" bIns="0" rIns="0">
            <a:spAutoFit/>
          </a:bodyPr>
          <a:lstStyle/>
          <a:p>
            <a:pPr algn="l">
              <a:lnSpc>
                <a:spcPts val="3639"/>
              </a:lnSpc>
            </a:pPr>
            <a:r>
              <a:rPr lang="en-US" sz="2599" b="true">
                <a:solidFill>
                  <a:srgbClr val="000000"/>
                </a:solidFill>
                <a:latin typeface="Arimo Bold"/>
                <a:ea typeface="Arimo Bold"/>
                <a:cs typeface="Arimo Bold"/>
                <a:sym typeface="Arimo Bold"/>
              </a:rPr>
              <a:t>MOST FREQUENT :  </a:t>
            </a:r>
            <a:r>
              <a:rPr lang="en-US" sz="2599">
                <a:solidFill>
                  <a:srgbClr val="000000"/>
                </a:solidFill>
                <a:latin typeface="Arimo"/>
                <a:ea typeface="Arimo"/>
                <a:cs typeface="Arimo"/>
                <a:sym typeface="Arimo"/>
              </a:rPr>
              <a:t>IRROPS</a:t>
            </a:r>
          </a:p>
        </p:txBody>
      </p:sp>
      <p:sp>
        <p:nvSpPr>
          <p:cNvPr name="TextBox 7" id="7"/>
          <p:cNvSpPr txBox="true"/>
          <p:nvPr/>
        </p:nvSpPr>
        <p:spPr>
          <a:xfrm rot="0">
            <a:off x="9802298" y="2973668"/>
            <a:ext cx="7633134" cy="457835"/>
          </a:xfrm>
          <a:prstGeom prst="rect">
            <a:avLst/>
          </a:prstGeom>
        </p:spPr>
        <p:txBody>
          <a:bodyPr anchor="t" rtlCol="false" tIns="0" lIns="0" bIns="0" rIns="0">
            <a:spAutoFit/>
          </a:bodyPr>
          <a:lstStyle/>
          <a:p>
            <a:pPr algn="l">
              <a:lnSpc>
                <a:spcPts val="3640"/>
              </a:lnSpc>
            </a:pPr>
            <a:r>
              <a:rPr lang="en-US" sz="2600" b="true">
                <a:solidFill>
                  <a:srgbClr val="000000"/>
                </a:solidFill>
                <a:latin typeface="Arimo Bold"/>
                <a:ea typeface="Arimo Bold"/>
                <a:cs typeface="Arimo Bold"/>
                <a:sym typeface="Arimo Bold"/>
              </a:rPr>
              <a:t>LEAST FREQUENT : </a:t>
            </a:r>
            <a:r>
              <a:rPr lang="en-US" sz="2600">
                <a:solidFill>
                  <a:srgbClr val="000000"/>
                </a:solidFill>
                <a:latin typeface="Arimo"/>
                <a:ea typeface="Arimo"/>
                <a:cs typeface="Arimo"/>
                <a:sym typeface="Arimo"/>
              </a:rPr>
              <a:t>UNACCOMPANIED MINOR</a:t>
            </a:r>
          </a:p>
        </p:txBody>
      </p:sp>
      <p:sp>
        <p:nvSpPr>
          <p:cNvPr name="TextBox 8" id="8"/>
          <p:cNvSpPr txBox="true"/>
          <p:nvPr/>
        </p:nvSpPr>
        <p:spPr>
          <a:xfrm rot="0">
            <a:off x="9802298" y="3574377"/>
            <a:ext cx="7633134" cy="457835"/>
          </a:xfrm>
          <a:prstGeom prst="rect">
            <a:avLst/>
          </a:prstGeom>
        </p:spPr>
        <p:txBody>
          <a:bodyPr anchor="t" rtlCol="false" tIns="0" lIns="0" bIns="0" rIns="0">
            <a:spAutoFit/>
          </a:bodyPr>
          <a:lstStyle/>
          <a:p>
            <a:pPr algn="l">
              <a:lnSpc>
                <a:spcPts val="3640"/>
              </a:lnSpc>
            </a:pPr>
            <a:r>
              <a:rPr lang="en-US" sz="2600" b="true">
                <a:solidFill>
                  <a:srgbClr val="000000"/>
                </a:solidFill>
                <a:latin typeface="Arimo Bold"/>
                <a:ea typeface="Arimo Bold"/>
                <a:cs typeface="Arimo Bold"/>
                <a:sym typeface="Arimo Bold"/>
              </a:rPr>
              <a:t>Percentage Difference : </a:t>
            </a:r>
            <a:r>
              <a:rPr lang="en-US" sz="2600">
                <a:solidFill>
                  <a:srgbClr val="000000"/>
                </a:solidFill>
                <a:latin typeface="Arimo"/>
                <a:ea typeface="Arimo"/>
                <a:cs typeface="Arimo"/>
                <a:sym typeface="Arimo"/>
              </a:rPr>
              <a:t>51.20%</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FCF7"/>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25000"/>
          </a:blip>
          <a:srcRect l="0" t="0" r="0" b="0"/>
          <a:stretch>
            <a:fillRect/>
          </a:stretch>
        </p:blipFill>
        <p:spPr>
          <a:xfrm flipH="false" flipV="false" rot="0">
            <a:off x="-4810715" y="2950641"/>
            <a:ext cx="9621431" cy="9789932"/>
          </a:xfrm>
          <a:prstGeom prst="rect">
            <a:avLst/>
          </a:prstGeom>
        </p:spPr>
      </p:pic>
      <p:pic>
        <p:nvPicPr>
          <p:cNvPr name="Picture 3" id="3"/>
          <p:cNvPicPr>
            <a:picLocks noChangeAspect="true"/>
          </p:cNvPicPr>
          <p:nvPr/>
        </p:nvPicPr>
        <p:blipFill>
          <a:blip r:embed="rId3">
            <a:alphaModFix amt="50000"/>
          </a:blip>
          <a:srcRect l="0" t="0" r="0" b="0"/>
          <a:stretch>
            <a:fillRect/>
          </a:stretch>
        </p:blipFill>
        <p:spPr>
          <a:xfrm flipH="false" flipV="false" rot="9720163">
            <a:off x="12600387" y="-3298660"/>
            <a:ext cx="8670039" cy="8654721"/>
          </a:xfrm>
          <a:prstGeom prst="rect">
            <a:avLst/>
          </a:prstGeom>
        </p:spPr>
      </p:pic>
      <p:sp>
        <p:nvSpPr>
          <p:cNvPr name="Freeform 4" id="4"/>
          <p:cNvSpPr/>
          <p:nvPr/>
        </p:nvSpPr>
        <p:spPr>
          <a:xfrm flipH="false" flipV="false" rot="0">
            <a:off x="-742047" y="-1493773"/>
            <a:ext cx="3218773" cy="4114800"/>
          </a:xfrm>
          <a:custGeom>
            <a:avLst/>
            <a:gdLst/>
            <a:ahLst/>
            <a:cxnLst/>
            <a:rect r="r" b="b" t="t" l="l"/>
            <a:pathLst>
              <a:path h="4114800" w="3218773">
                <a:moveTo>
                  <a:pt x="0" y="0"/>
                </a:moveTo>
                <a:lnTo>
                  <a:pt x="3218773" y="0"/>
                </a:lnTo>
                <a:lnTo>
                  <a:pt x="3218773" y="4114800"/>
                </a:lnTo>
                <a:lnTo>
                  <a:pt x="0" y="4114800"/>
                </a:lnTo>
                <a:lnTo>
                  <a:pt x="0" y="0"/>
                </a:lnTo>
                <a:close/>
              </a:path>
            </a:pathLst>
          </a:custGeom>
          <a:blipFill>
            <a:blip r:embed="rId4">
              <a:alphaModFix amt="41000"/>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9643851" y="5028278"/>
            <a:ext cx="7996221" cy="4770243"/>
          </a:xfrm>
          <a:custGeom>
            <a:avLst/>
            <a:gdLst/>
            <a:ahLst/>
            <a:cxnLst/>
            <a:rect r="r" b="b" t="t" l="l"/>
            <a:pathLst>
              <a:path h="4770243" w="7996221">
                <a:moveTo>
                  <a:pt x="0" y="0"/>
                </a:moveTo>
                <a:lnTo>
                  <a:pt x="7996220" y="0"/>
                </a:lnTo>
                <a:lnTo>
                  <a:pt x="7996220" y="4770243"/>
                </a:lnTo>
                <a:lnTo>
                  <a:pt x="0" y="4770243"/>
                </a:lnTo>
                <a:lnTo>
                  <a:pt x="0" y="0"/>
                </a:lnTo>
                <a:close/>
              </a:path>
            </a:pathLst>
          </a:custGeom>
          <a:blipFill>
            <a:blip r:embed="rId6"/>
            <a:stretch>
              <a:fillRect l="0" t="0" r="0" b="0"/>
            </a:stretch>
          </a:blipFill>
        </p:spPr>
      </p:sp>
      <p:sp>
        <p:nvSpPr>
          <p:cNvPr name="Freeform 6" id="6"/>
          <p:cNvSpPr/>
          <p:nvPr/>
        </p:nvSpPr>
        <p:spPr>
          <a:xfrm flipH="false" flipV="false" rot="0">
            <a:off x="1033479" y="5028278"/>
            <a:ext cx="7996221" cy="4770243"/>
          </a:xfrm>
          <a:custGeom>
            <a:avLst/>
            <a:gdLst/>
            <a:ahLst/>
            <a:cxnLst/>
            <a:rect r="r" b="b" t="t" l="l"/>
            <a:pathLst>
              <a:path h="4770243" w="7996221">
                <a:moveTo>
                  <a:pt x="0" y="0"/>
                </a:moveTo>
                <a:lnTo>
                  <a:pt x="7996221" y="0"/>
                </a:lnTo>
                <a:lnTo>
                  <a:pt x="7996221" y="4770243"/>
                </a:lnTo>
                <a:lnTo>
                  <a:pt x="0" y="4770243"/>
                </a:lnTo>
                <a:lnTo>
                  <a:pt x="0" y="0"/>
                </a:lnTo>
                <a:close/>
              </a:path>
            </a:pathLst>
          </a:custGeom>
          <a:blipFill>
            <a:blip r:embed="rId7"/>
            <a:stretch>
              <a:fillRect l="0" t="0" r="0" b="0"/>
            </a:stretch>
          </a:blipFill>
        </p:spPr>
      </p:sp>
      <p:sp>
        <p:nvSpPr>
          <p:cNvPr name="TextBox 7" id="7"/>
          <p:cNvSpPr txBox="true"/>
          <p:nvPr/>
        </p:nvSpPr>
        <p:spPr>
          <a:xfrm rot="0">
            <a:off x="1337808" y="2744852"/>
            <a:ext cx="15921492" cy="1538605"/>
          </a:xfrm>
          <a:prstGeom prst="rect">
            <a:avLst/>
          </a:prstGeom>
        </p:spPr>
        <p:txBody>
          <a:bodyPr anchor="t" rtlCol="false" tIns="0" lIns="0" bIns="0" rIns="0">
            <a:spAutoFit/>
          </a:bodyPr>
          <a:lstStyle/>
          <a:p>
            <a:pPr algn="l">
              <a:lnSpc>
                <a:spcPts val="3920"/>
              </a:lnSpc>
              <a:spcBef>
                <a:spcPct val="0"/>
              </a:spcBef>
            </a:pPr>
            <a:r>
              <a:rPr lang="en-US" sz="2800">
                <a:solidFill>
                  <a:srgbClr val="2B2B2B"/>
                </a:solidFill>
                <a:latin typeface="Agrandir"/>
                <a:ea typeface="Agrandir"/>
                <a:cs typeface="Agrandir"/>
                <a:sym typeface="Agrandir"/>
              </a:rPr>
              <a:t>After analysing primary_call_reason column, we found </a:t>
            </a:r>
            <a:r>
              <a:rPr lang="en-US" sz="2800" i="true">
                <a:solidFill>
                  <a:srgbClr val="2B2B2B"/>
                </a:solidFill>
                <a:latin typeface="Agrandir Italics"/>
                <a:ea typeface="Agrandir Italics"/>
                <a:cs typeface="Agrandir Italics"/>
                <a:sym typeface="Agrandir Italics"/>
              </a:rPr>
              <a:t>IRROPS is the most recurrent issue</a:t>
            </a:r>
            <a:r>
              <a:rPr lang="en-US" sz="2800">
                <a:solidFill>
                  <a:srgbClr val="2B2B2B"/>
                </a:solidFill>
                <a:latin typeface="Agrandir"/>
                <a:ea typeface="Agrandir"/>
                <a:cs typeface="Agrandir"/>
                <a:sym typeface="Agrandir"/>
              </a:rPr>
              <a:t> while </a:t>
            </a:r>
            <a:r>
              <a:rPr lang="en-US" sz="2800" i="true">
                <a:solidFill>
                  <a:srgbClr val="2B2B2B"/>
                </a:solidFill>
                <a:latin typeface="Agrandir Italics"/>
                <a:ea typeface="Agrandir Italics"/>
                <a:cs typeface="Agrandir Italics"/>
                <a:sym typeface="Agrandir Italics"/>
              </a:rPr>
              <a:t>Unaccompained Minor is the least frequent</a:t>
            </a:r>
            <a:r>
              <a:rPr lang="en-US" sz="2800">
                <a:solidFill>
                  <a:srgbClr val="2B2B2B"/>
                </a:solidFill>
                <a:latin typeface="Agrandir"/>
                <a:ea typeface="Agrandir"/>
                <a:cs typeface="Agrandir"/>
                <a:sym typeface="Agrandir"/>
              </a:rPr>
              <a:t> issue. Also data analysis shows that </a:t>
            </a:r>
            <a:r>
              <a:rPr lang="en-US" sz="2800" i="true">
                <a:solidFill>
                  <a:srgbClr val="2B2B2B"/>
                </a:solidFill>
                <a:latin typeface="Agrandir Italics"/>
                <a:ea typeface="Agrandir Italics"/>
                <a:cs typeface="Agrandir Italics"/>
                <a:sym typeface="Agrandir Italics"/>
              </a:rPr>
              <a:t>Saturday </a:t>
            </a:r>
            <a:r>
              <a:rPr lang="en-US" sz="2800">
                <a:solidFill>
                  <a:srgbClr val="2B2B2B"/>
                </a:solidFill>
                <a:latin typeface="Agrandir"/>
                <a:ea typeface="Agrandir"/>
                <a:cs typeface="Agrandir"/>
                <a:sym typeface="Agrandir"/>
              </a:rPr>
              <a:t>and </a:t>
            </a:r>
            <a:r>
              <a:rPr lang="en-US" sz="2800" i="true">
                <a:solidFill>
                  <a:srgbClr val="2B2B2B"/>
                </a:solidFill>
                <a:latin typeface="Agrandir Italics"/>
                <a:ea typeface="Agrandir Italics"/>
                <a:cs typeface="Agrandir Italics"/>
                <a:sym typeface="Agrandir Italics"/>
              </a:rPr>
              <a:t>Sunday</a:t>
            </a:r>
            <a:r>
              <a:rPr lang="en-US" sz="2800">
                <a:solidFill>
                  <a:srgbClr val="2B2B2B"/>
                </a:solidFill>
                <a:latin typeface="Agrandir"/>
                <a:ea typeface="Agrandir"/>
                <a:cs typeface="Agrandir"/>
                <a:sym typeface="Agrandir"/>
              </a:rPr>
              <a:t> are the </a:t>
            </a:r>
            <a:r>
              <a:rPr lang="en-US" b="true" sz="2800">
                <a:solidFill>
                  <a:srgbClr val="2B2B2B"/>
                </a:solidFill>
                <a:latin typeface="Agrandir Bold"/>
                <a:ea typeface="Agrandir Bold"/>
                <a:cs typeface="Agrandir Bold"/>
                <a:sym typeface="Agrandir Bold"/>
              </a:rPr>
              <a:t>busiest days</a:t>
            </a:r>
            <a:r>
              <a:rPr lang="en-US" sz="2800">
                <a:solidFill>
                  <a:srgbClr val="2B2B2B"/>
                </a:solidFill>
                <a:latin typeface="Agrandir"/>
                <a:ea typeface="Agrandir"/>
                <a:cs typeface="Agrandir"/>
                <a:sym typeface="Agrandir"/>
              </a:rPr>
              <a:t> and  peak hours ranges from </a:t>
            </a:r>
            <a:r>
              <a:rPr lang="en-US" sz="2800" i="true">
                <a:solidFill>
                  <a:srgbClr val="2B2B2B"/>
                </a:solidFill>
                <a:latin typeface="Agrandir Italics"/>
                <a:ea typeface="Agrandir Italics"/>
                <a:cs typeface="Agrandir Italics"/>
                <a:sym typeface="Agrandir Italics"/>
              </a:rPr>
              <a:t>8 AM to 6 PM.</a:t>
            </a:r>
          </a:p>
        </p:txBody>
      </p:sp>
      <p:sp>
        <p:nvSpPr>
          <p:cNvPr name="TextBox 8" id="8"/>
          <p:cNvSpPr txBox="true"/>
          <p:nvPr/>
        </p:nvSpPr>
        <p:spPr>
          <a:xfrm rot="0">
            <a:off x="1028700" y="838200"/>
            <a:ext cx="16961747" cy="1247775"/>
          </a:xfrm>
          <a:prstGeom prst="rect">
            <a:avLst/>
          </a:prstGeom>
        </p:spPr>
        <p:txBody>
          <a:bodyPr anchor="t" rtlCol="false" tIns="0" lIns="0" bIns="0" rIns="0">
            <a:spAutoFit/>
          </a:bodyPr>
          <a:lstStyle/>
          <a:p>
            <a:pPr algn="ctr" marL="0" indent="0" lvl="0">
              <a:lnSpc>
                <a:spcPts val="8399"/>
              </a:lnSpc>
              <a:spcBef>
                <a:spcPct val="0"/>
              </a:spcBef>
            </a:pPr>
            <a:r>
              <a:rPr lang="en-US" b="true" sz="6999">
                <a:solidFill>
                  <a:srgbClr val="2B2B2B"/>
                </a:solidFill>
                <a:latin typeface="Agrandir Bold"/>
                <a:ea typeface="Agrandir Bold"/>
                <a:cs typeface="Agrandir Bold"/>
                <a:sym typeface="Agrandir Bold"/>
              </a:rPr>
              <a:t>RECURRING SELF-SOLVABLE ISSUES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FCF7"/>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50000"/>
          </a:blip>
          <a:srcRect l="0" t="0" r="0" b="0"/>
          <a:stretch>
            <a:fillRect/>
          </a:stretch>
        </p:blipFill>
        <p:spPr>
          <a:xfrm flipH="false" flipV="false" rot="9720163">
            <a:off x="12600387" y="-3298660"/>
            <a:ext cx="8670039" cy="8654721"/>
          </a:xfrm>
          <a:prstGeom prst="rect">
            <a:avLst/>
          </a:prstGeom>
        </p:spPr>
      </p:pic>
      <p:pic>
        <p:nvPicPr>
          <p:cNvPr name="Picture 3" id="3"/>
          <p:cNvPicPr>
            <a:picLocks noChangeAspect="true"/>
          </p:cNvPicPr>
          <p:nvPr/>
        </p:nvPicPr>
        <p:blipFill>
          <a:blip r:embed="rId3">
            <a:alphaModFix amt="25000"/>
          </a:blip>
          <a:srcRect l="0" t="0" r="0" b="0"/>
          <a:stretch>
            <a:fillRect/>
          </a:stretch>
        </p:blipFill>
        <p:spPr>
          <a:xfrm flipH="false" flipV="false" rot="0">
            <a:off x="-4810715" y="2950641"/>
            <a:ext cx="9621431" cy="9789932"/>
          </a:xfrm>
          <a:prstGeom prst="rect">
            <a:avLst/>
          </a:prstGeom>
        </p:spPr>
      </p:pic>
      <p:sp>
        <p:nvSpPr>
          <p:cNvPr name="TextBox 4" id="4"/>
          <p:cNvSpPr txBox="true"/>
          <p:nvPr/>
        </p:nvSpPr>
        <p:spPr>
          <a:xfrm rot="0">
            <a:off x="1682540" y="2453695"/>
            <a:ext cx="14922921" cy="6045949"/>
          </a:xfrm>
          <a:prstGeom prst="rect">
            <a:avLst/>
          </a:prstGeom>
        </p:spPr>
        <p:txBody>
          <a:bodyPr anchor="t" rtlCol="false" tIns="0" lIns="0" bIns="0" rIns="0">
            <a:spAutoFit/>
          </a:bodyPr>
          <a:lstStyle/>
          <a:p>
            <a:pPr algn="l">
              <a:lnSpc>
                <a:spcPts val="4333"/>
              </a:lnSpc>
            </a:pPr>
          </a:p>
          <a:p>
            <a:pPr algn="l">
              <a:lnSpc>
                <a:spcPts val="4333"/>
              </a:lnSpc>
            </a:pPr>
            <a:r>
              <a:rPr lang="en-US" sz="3095">
                <a:solidFill>
                  <a:srgbClr val="2B2B2B"/>
                </a:solidFill>
                <a:latin typeface="Agrandir"/>
                <a:ea typeface="Agrandir"/>
                <a:cs typeface="Agrandir"/>
                <a:sym typeface="Agrandir"/>
              </a:rPr>
              <a:t>1. </a:t>
            </a:r>
            <a:r>
              <a:rPr lang="en-US" sz="3095" b="true">
                <a:solidFill>
                  <a:srgbClr val="2B2B2B"/>
                </a:solidFill>
                <a:latin typeface="Agrandir Bold"/>
                <a:ea typeface="Agrandir Bold"/>
                <a:cs typeface="Agrandir Bold"/>
                <a:sym typeface="Agrandir Bold"/>
              </a:rPr>
              <a:t>Enhance User Experience</a:t>
            </a:r>
            <a:r>
              <a:rPr lang="en-US" sz="3095">
                <a:solidFill>
                  <a:srgbClr val="2B2B2B"/>
                </a:solidFill>
                <a:latin typeface="Agrandir"/>
                <a:ea typeface="Agrandir"/>
                <a:cs typeface="Agrandir"/>
                <a:sym typeface="Agrandir"/>
              </a:rPr>
              <a:t> : Adding guides and tutorials to the website will help users easily find information, making their </a:t>
            </a:r>
            <a:r>
              <a:rPr lang="en-US" sz="3095" i="true">
                <a:solidFill>
                  <a:srgbClr val="2B2B2B"/>
                </a:solidFill>
                <a:latin typeface="Agrandir Italics"/>
                <a:ea typeface="Agrandir Italics"/>
                <a:cs typeface="Agrandir Italics"/>
                <a:sym typeface="Agrandir Italics"/>
              </a:rPr>
              <a:t>navigation smoother</a:t>
            </a:r>
            <a:r>
              <a:rPr lang="en-US" sz="3095">
                <a:solidFill>
                  <a:srgbClr val="2B2B2B"/>
                </a:solidFill>
                <a:latin typeface="Agrandir"/>
                <a:ea typeface="Agrandir"/>
                <a:cs typeface="Agrandir"/>
                <a:sym typeface="Agrandir"/>
              </a:rPr>
              <a:t> and </a:t>
            </a:r>
            <a:r>
              <a:rPr lang="en-US" sz="3095" i="true">
                <a:solidFill>
                  <a:srgbClr val="2B2B2B"/>
                </a:solidFill>
                <a:latin typeface="Agrandir Italics"/>
                <a:ea typeface="Agrandir Italics"/>
                <a:cs typeface="Agrandir Italics"/>
                <a:sym typeface="Agrandir Italics"/>
              </a:rPr>
              <a:t>simpler</a:t>
            </a:r>
            <a:r>
              <a:rPr lang="en-US" sz="3095">
                <a:solidFill>
                  <a:srgbClr val="2B2B2B"/>
                </a:solidFill>
                <a:latin typeface="Agrandir"/>
                <a:ea typeface="Agrandir"/>
                <a:cs typeface="Agrandir"/>
                <a:sym typeface="Agrandir"/>
              </a:rPr>
              <a:t>.</a:t>
            </a:r>
          </a:p>
          <a:p>
            <a:pPr algn="l">
              <a:lnSpc>
                <a:spcPts val="4333"/>
              </a:lnSpc>
            </a:pPr>
          </a:p>
          <a:p>
            <a:pPr algn="l">
              <a:lnSpc>
                <a:spcPts val="4333"/>
              </a:lnSpc>
            </a:pPr>
            <a:r>
              <a:rPr lang="en-US" sz="3095">
                <a:solidFill>
                  <a:srgbClr val="2B2B2B"/>
                </a:solidFill>
                <a:latin typeface="Agrandir"/>
                <a:ea typeface="Agrandir"/>
                <a:cs typeface="Agrandir"/>
                <a:sym typeface="Agrandir"/>
              </a:rPr>
              <a:t>2. </a:t>
            </a:r>
            <a:r>
              <a:rPr lang="en-US" sz="3095" b="true">
                <a:solidFill>
                  <a:srgbClr val="2B2B2B"/>
                </a:solidFill>
                <a:latin typeface="Agrandir Bold"/>
                <a:ea typeface="Agrandir Bold"/>
                <a:cs typeface="Agrandir Bold"/>
                <a:sym typeface="Agrandir Bold"/>
              </a:rPr>
              <a:t>Addressing Challenges</a:t>
            </a:r>
            <a:r>
              <a:rPr lang="en-US" sz="3095">
                <a:solidFill>
                  <a:srgbClr val="2B2B2B"/>
                </a:solidFill>
                <a:latin typeface="Agrandir"/>
                <a:ea typeface="Agrandir"/>
                <a:cs typeface="Agrandir"/>
                <a:sym typeface="Agrandir"/>
              </a:rPr>
              <a:t>: Topics like </a:t>
            </a:r>
            <a:r>
              <a:rPr lang="en-US" sz="3095" i="true" b="true">
                <a:solidFill>
                  <a:srgbClr val="2B2B2B"/>
                </a:solidFill>
                <a:latin typeface="Agrandir Bold Italics"/>
                <a:ea typeface="Agrandir Bold Italics"/>
                <a:cs typeface="Agrandir Bold Italics"/>
                <a:sym typeface="Agrandir Bold Italics"/>
              </a:rPr>
              <a:t>Communications,</a:t>
            </a:r>
            <a:r>
              <a:rPr lang="en-US" sz="3095" i="true">
                <a:solidFill>
                  <a:srgbClr val="2B2B2B"/>
                </a:solidFill>
                <a:latin typeface="Agrandir Italics"/>
                <a:ea typeface="Agrandir Italics"/>
                <a:cs typeface="Agrandir Italics"/>
                <a:sym typeface="Agrandir Italics"/>
              </a:rPr>
              <a:t> "</a:t>
            </a:r>
            <a:r>
              <a:rPr lang="en-US" sz="3095" i="true" b="true">
                <a:solidFill>
                  <a:srgbClr val="2B2B2B"/>
                </a:solidFill>
                <a:latin typeface="Agrandir Bold Italics"/>
                <a:ea typeface="Agrandir Bold Italics"/>
                <a:cs typeface="Agrandir Bold Italics"/>
                <a:sym typeface="Agrandir Bold Italics"/>
              </a:rPr>
              <a:t>Etc.,</a:t>
            </a:r>
            <a:r>
              <a:rPr lang="en-US" sz="3095" i="true">
                <a:solidFill>
                  <a:srgbClr val="2B2B2B"/>
                </a:solidFill>
                <a:latin typeface="Agrandir Italics"/>
                <a:ea typeface="Agrandir Italics"/>
                <a:cs typeface="Agrandir Italics"/>
                <a:sym typeface="Agrandir Italics"/>
              </a:rPr>
              <a:t>"</a:t>
            </a:r>
            <a:r>
              <a:rPr lang="en-US" sz="3095">
                <a:solidFill>
                  <a:srgbClr val="2B2B2B"/>
                </a:solidFill>
                <a:latin typeface="Agrandir"/>
                <a:ea typeface="Agrandir"/>
                <a:cs typeface="Agrandir"/>
                <a:sym typeface="Agrandir"/>
              </a:rPr>
              <a:t> and </a:t>
            </a:r>
            <a:r>
              <a:rPr lang="en-US" sz="3095" i="true" b="true">
                <a:solidFill>
                  <a:srgbClr val="2B2B2B"/>
                </a:solidFill>
                <a:latin typeface="Agrandir Bold Italics"/>
                <a:ea typeface="Agrandir Bold Italics"/>
                <a:cs typeface="Agrandir Bold Italics"/>
                <a:sym typeface="Agrandir Bold Italics"/>
              </a:rPr>
              <a:t>Other Topics</a:t>
            </a:r>
            <a:r>
              <a:rPr lang="en-US" sz="3095">
                <a:solidFill>
                  <a:srgbClr val="2B2B2B"/>
                </a:solidFill>
                <a:latin typeface="Agrandir"/>
                <a:ea typeface="Agrandir"/>
                <a:cs typeface="Agrandir"/>
                <a:sym typeface="Agrandir"/>
              </a:rPr>
              <a:t> pose unique challenges due to their broad and vague nature, making them difficult to cover under the IVR system.</a:t>
            </a:r>
          </a:p>
          <a:p>
            <a:pPr algn="l">
              <a:lnSpc>
                <a:spcPts val="4333"/>
              </a:lnSpc>
            </a:pPr>
          </a:p>
          <a:p>
            <a:pPr algn="l">
              <a:lnSpc>
                <a:spcPts val="4333"/>
              </a:lnSpc>
              <a:spcBef>
                <a:spcPct val="0"/>
              </a:spcBef>
            </a:pPr>
            <a:r>
              <a:rPr lang="en-US" sz="3095">
                <a:solidFill>
                  <a:srgbClr val="2B2B2B"/>
                </a:solidFill>
                <a:latin typeface="Agrandir"/>
                <a:ea typeface="Agrandir"/>
                <a:cs typeface="Agrandir"/>
                <a:sym typeface="Agrandir"/>
              </a:rPr>
              <a:t>3. </a:t>
            </a:r>
            <a:r>
              <a:rPr lang="en-US" b="true" sz="3095">
                <a:solidFill>
                  <a:srgbClr val="2B2B2B"/>
                </a:solidFill>
                <a:latin typeface="Agrandir Bold"/>
                <a:ea typeface="Agrandir Bold"/>
                <a:cs typeface="Agrandir Bold"/>
                <a:sym typeface="Agrandir Bold"/>
              </a:rPr>
              <a:t>Implement a Chatbot</a:t>
            </a:r>
            <a:r>
              <a:rPr lang="en-US" sz="3095">
                <a:solidFill>
                  <a:srgbClr val="2B2B2B"/>
                </a:solidFill>
                <a:latin typeface="Agrandir"/>
                <a:ea typeface="Agrandir"/>
                <a:cs typeface="Agrandir"/>
                <a:sym typeface="Agrandir"/>
              </a:rPr>
              <a:t>: A chatbot on the home screen can efficiently handle FAQs and quick queries, reducing the call center's workload and allowing customers to get the answers they need in a flash!</a:t>
            </a:r>
          </a:p>
        </p:txBody>
      </p:sp>
      <p:sp>
        <p:nvSpPr>
          <p:cNvPr name="Freeform 5" id="5"/>
          <p:cNvSpPr/>
          <p:nvPr/>
        </p:nvSpPr>
        <p:spPr>
          <a:xfrm flipH="false" flipV="false" rot="0">
            <a:off x="16386649" y="7926407"/>
            <a:ext cx="1901351" cy="2360593"/>
          </a:xfrm>
          <a:custGeom>
            <a:avLst/>
            <a:gdLst/>
            <a:ahLst/>
            <a:cxnLst/>
            <a:rect r="r" b="b" t="t" l="l"/>
            <a:pathLst>
              <a:path h="2360593" w="1901351">
                <a:moveTo>
                  <a:pt x="0" y="0"/>
                </a:moveTo>
                <a:lnTo>
                  <a:pt x="1901351" y="0"/>
                </a:lnTo>
                <a:lnTo>
                  <a:pt x="1901351" y="2360593"/>
                </a:lnTo>
                <a:lnTo>
                  <a:pt x="0" y="236059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281528" y="1054133"/>
            <a:ext cx="18851057" cy="1019175"/>
          </a:xfrm>
          <a:prstGeom prst="rect">
            <a:avLst/>
          </a:prstGeom>
        </p:spPr>
        <p:txBody>
          <a:bodyPr anchor="t" rtlCol="false" tIns="0" lIns="0" bIns="0" rIns="0">
            <a:spAutoFit/>
          </a:bodyPr>
          <a:lstStyle/>
          <a:p>
            <a:pPr algn="ctr" marL="0" indent="0" lvl="0">
              <a:lnSpc>
                <a:spcPts val="6719"/>
              </a:lnSpc>
              <a:spcBef>
                <a:spcPct val="0"/>
              </a:spcBef>
            </a:pPr>
            <a:r>
              <a:rPr lang="en-US" b="true" sz="5599">
                <a:solidFill>
                  <a:srgbClr val="2B2B2B"/>
                </a:solidFill>
                <a:latin typeface="Agrandir Bold"/>
                <a:ea typeface="Agrandir Bold"/>
                <a:cs typeface="Agrandir Bold"/>
                <a:sym typeface="Agrandir Bold"/>
              </a:rPr>
              <a:t>SUGGESTIONS TO IMPROVE IVR SYSTEM</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FCF7"/>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25000"/>
          </a:blip>
          <a:srcRect l="0" t="0" r="0" b="0"/>
          <a:stretch>
            <a:fillRect/>
          </a:stretch>
        </p:blipFill>
        <p:spPr>
          <a:xfrm flipH="false" flipV="false" rot="0">
            <a:off x="-4810715" y="2950641"/>
            <a:ext cx="9621431" cy="9789932"/>
          </a:xfrm>
          <a:prstGeom prst="rect">
            <a:avLst/>
          </a:prstGeom>
        </p:spPr>
      </p:pic>
      <p:pic>
        <p:nvPicPr>
          <p:cNvPr name="Picture 3" id="3"/>
          <p:cNvPicPr>
            <a:picLocks noChangeAspect="true"/>
          </p:cNvPicPr>
          <p:nvPr/>
        </p:nvPicPr>
        <p:blipFill>
          <a:blip r:embed="rId3">
            <a:alphaModFix amt="50000"/>
          </a:blip>
          <a:srcRect l="0" t="0" r="0" b="0"/>
          <a:stretch>
            <a:fillRect/>
          </a:stretch>
        </p:blipFill>
        <p:spPr>
          <a:xfrm flipH="false" flipV="false" rot="9720163">
            <a:off x="12600387" y="-3298660"/>
            <a:ext cx="8670039" cy="8654721"/>
          </a:xfrm>
          <a:prstGeom prst="rect">
            <a:avLst/>
          </a:prstGeom>
        </p:spPr>
      </p:pic>
      <p:sp>
        <p:nvSpPr>
          <p:cNvPr name="Freeform 4" id="4"/>
          <p:cNvSpPr/>
          <p:nvPr/>
        </p:nvSpPr>
        <p:spPr>
          <a:xfrm flipH="false" flipV="false" rot="0">
            <a:off x="1028700" y="2085653"/>
            <a:ext cx="7903196" cy="7547610"/>
          </a:xfrm>
          <a:custGeom>
            <a:avLst/>
            <a:gdLst/>
            <a:ahLst/>
            <a:cxnLst/>
            <a:rect r="r" b="b" t="t" l="l"/>
            <a:pathLst>
              <a:path h="7547610" w="7903196">
                <a:moveTo>
                  <a:pt x="0" y="0"/>
                </a:moveTo>
                <a:lnTo>
                  <a:pt x="7903196" y="0"/>
                </a:lnTo>
                <a:lnTo>
                  <a:pt x="7903196" y="7547610"/>
                </a:lnTo>
                <a:lnTo>
                  <a:pt x="0" y="7547610"/>
                </a:lnTo>
                <a:lnTo>
                  <a:pt x="0" y="0"/>
                </a:lnTo>
                <a:close/>
              </a:path>
            </a:pathLst>
          </a:custGeom>
          <a:blipFill>
            <a:blip r:embed="rId4"/>
            <a:stretch>
              <a:fillRect l="0" t="0" r="0" b="0"/>
            </a:stretch>
          </a:blipFill>
        </p:spPr>
      </p:sp>
      <p:sp>
        <p:nvSpPr>
          <p:cNvPr name="TextBox 5" id="5"/>
          <p:cNvSpPr txBox="true"/>
          <p:nvPr/>
        </p:nvSpPr>
        <p:spPr>
          <a:xfrm rot="0">
            <a:off x="1315452" y="497611"/>
            <a:ext cx="15322035" cy="845234"/>
          </a:xfrm>
          <a:prstGeom prst="rect">
            <a:avLst/>
          </a:prstGeom>
        </p:spPr>
        <p:txBody>
          <a:bodyPr anchor="t" rtlCol="false" tIns="0" lIns="0" bIns="0" rIns="0">
            <a:spAutoFit/>
          </a:bodyPr>
          <a:lstStyle/>
          <a:p>
            <a:pPr algn="ctr">
              <a:lnSpc>
                <a:spcPts val="5912"/>
              </a:lnSpc>
            </a:pPr>
            <a:r>
              <a:rPr lang="en-US" sz="4223" b="true">
                <a:solidFill>
                  <a:srgbClr val="000000"/>
                </a:solidFill>
                <a:latin typeface="Agrandir Bold"/>
                <a:ea typeface="Agrandir Bold"/>
                <a:cs typeface="Agrandir Bold"/>
                <a:sym typeface="Agrandir Bold"/>
              </a:rPr>
              <a:t>IDENTIFYING PRIMARY REASONS FOR INCOMING CALLS </a:t>
            </a:r>
          </a:p>
        </p:txBody>
      </p:sp>
      <p:sp>
        <p:nvSpPr>
          <p:cNvPr name="TextBox 6" id="6"/>
          <p:cNvSpPr txBox="true"/>
          <p:nvPr/>
        </p:nvSpPr>
        <p:spPr>
          <a:xfrm rot="0">
            <a:off x="9139238" y="4490402"/>
            <a:ext cx="9525" cy="1049020"/>
          </a:xfrm>
          <a:prstGeom prst="rect">
            <a:avLst/>
          </a:prstGeom>
        </p:spPr>
        <p:txBody>
          <a:bodyPr anchor="t" rtlCol="false" tIns="0" lIns="0" bIns="0" rIns="0">
            <a:spAutoFit/>
          </a:bodyPr>
          <a:lstStyle/>
          <a:p>
            <a:pPr algn="ctr">
              <a:lnSpc>
                <a:spcPts val="7279"/>
              </a:lnSpc>
            </a:pPr>
          </a:p>
        </p:txBody>
      </p:sp>
      <p:sp>
        <p:nvSpPr>
          <p:cNvPr name="TextBox 7" id="7"/>
          <p:cNvSpPr txBox="true"/>
          <p:nvPr/>
        </p:nvSpPr>
        <p:spPr>
          <a:xfrm rot="0">
            <a:off x="9282113" y="2903016"/>
            <a:ext cx="8297350" cy="5108127"/>
          </a:xfrm>
          <a:prstGeom prst="rect">
            <a:avLst/>
          </a:prstGeom>
        </p:spPr>
        <p:txBody>
          <a:bodyPr anchor="t" rtlCol="false" tIns="0" lIns="0" bIns="0" rIns="0">
            <a:spAutoFit/>
          </a:bodyPr>
          <a:lstStyle/>
          <a:p>
            <a:pPr algn="l">
              <a:lnSpc>
                <a:spcPts val="4049"/>
              </a:lnSpc>
            </a:pPr>
            <a:r>
              <a:rPr lang="en-US" sz="2892">
                <a:solidFill>
                  <a:srgbClr val="2B2B2B"/>
                </a:solidFill>
                <a:latin typeface="Agrandir"/>
                <a:ea typeface="Agrandir"/>
                <a:cs typeface="Agrandir"/>
                <a:sym typeface="Agrandir"/>
              </a:rPr>
              <a:t>We analyzed the dataset to determine the percentage of customers exhibiting negative emotions versus those displaying positive emotions. </a:t>
            </a:r>
          </a:p>
          <a:p>
            <a:pPr algn="l">
              <a:lnSpc>
                <a:spcPts val="4049"/>
              </a:lnSpc>
            </a:pPr>
          </a:p>
          <a:p>
            <a:pPr algn="l">
              <a:lnSpc>
                <a:spcPts val="4049"/>
              </a:lnSpc>
            </a:pPr>
            <a:r>
              <a:rPr lang="en-US" sz="2892">
                <a:solidFill>
                  <a:srgbClr val="2B2B2B"/>
                </a:solidFill>
                <a:latin typeface="Agrandir"/>
                <a:ea typeface="Agrandir"/>
                <a:cs typeface="Agrandir"/>
                <a:sym typeface="Agrandir"/>
              </a:rPr>
              <a:t>This analysis led us to conclude that approximately </a:t>
            </a:r>
            <a:r>
              <a:rPr lang="en-US" sz="2892" b="true">
                <a:solidFill>
                  <a:srgbClr val="2B2B2B"/>
                </a:solidFill>
                <a:latin typeface="Agrandir Bold"/>
                <a:ea typeface="Agrandir Bold"/>
                <a:cs typeface="Agrandir Bold"/>
                <a:sym typeface="Agrandir Bold"/>
              </a:rPr>
              <a:t>40% customers </a:t>
            </a:r>
            <a:r>
              <a:rPr lang="en-US" sz="2892">
                <a:solidFill>
                  <a:srgbClr val="2B2B2B"/>
                </a:solidFill>
                <a:latin typeface="Agrandir"/>
                <a:ea typeface="Agrandir"/>
                <a:cs typeface="Agrandir"/>
                <a:sym typeface="Agrandir"/>
              </a:rPr>
              <a:t>are detected with </a:t>
            </a:r>
            <a:r>
              <a:rPr lang="en-US" sz="2892" b="true">
                <a:solidFill>
                  <a:srgbClr val="2B2B2B"/>
                </a:solidFill>
                <a:latin typeface="Agrandir Bold"/>
                <a:ea typeface="Agrandir Bold"/>
                <a:cs typeface="Agrandir Bold"/>
                <a:sym typeface="Agrandir Bold"/>
              </a:rPr>
              <a:t>negative emotions</a:t>
            </a:r>
            <a:r>
              <a:rPr lang="en-US" sz="2892">
                <a:solidFill>
                  <a:srgbClr val="2B2B2B"/>
                </a:solidFill>
                <a:latin typeface="Agrandir"/>
                <a:ea typeface="Agrandir"/>
                <a:cs typeface="Agrandir"/>
                <a:sym typeface="Agrandir"/>
              </a:rPr>
              <a:t> while </a:t>
            </a:r>
            <a:r>
              <a:rPr lang="en-US" sz="2892" b="true">
                <a:solidFill>
                  <a:srgbClr val="2B2B2B"/>
                </a:solidFill>
                <a:latin typeface="Agrandir Bold"/>
                <a:ea typeface="Agrandir Bold"/>
                <a:cs typeface="Agrandir Bold"/>
                <a:sym typeface="Agrandir Bold"/>
              </a:rPr>
              <a:t>60% of them were polite, calm, or neutral </a:t>
            </a:r>
          </a:p>
          <a:p>
            <a:pPr algn="l">
              <a:lnSpc>
                <a:spcPts val="4049"/>
              </a:lnSpc>
              <a:spcBef>
                <a:spcPct val="0"/>
              </a:spcBef>
            </a:pPr>
            <a:r>
              <a:rPr lang="en-US" sz="2892">
                <a:solidFill>
                  <a:srgbClr val="2B2B2B"/>
                </a:solidFill>
                <a:latin typeface="Agrandir"/>
                <a:ea typeface="Agrandir"/>
                <a:cs typeface="Agrandir"/>
                <a:sym typeface="Agrandir"/>
              </a:rPr>
              <a:t>during the conversation.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DAGTF6N_6dQ</dc:identifier>
  <dcterms:modified xsi:type="dcterms:W3CDTF">2011-08-01T06:04:30Z</dcterms:modified>
  <cp:revision>1</cp:revision>
  <dc:title>United_Airlines PPT</dc:title>
</cp:coreProperties>
</file>