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83" r:id="rId2"/>
    <p:sldId id="284" r:id="rId3"/>
    <p:sldId id="285" r:id="rId4"/>
    <p:sldId id="286" r:id="rId5"/>
    <p:sldId id="288" r:id="rId6"/>
    <p:sldId id="310" r:id="rId7"/>
    <p:sldId id="290" r:id="rId8"/>
    <p:sldId id="344" r:id="rId9"/>
    <p:sldId id="287" r:id="rId10"/>
    <p:sldId id="289" r:id="rId11"/>
    <p:sldId id="292" r:id="rId12"/>
    <p:sldId id="293" r:id="rId13"/>
    <p:sldId id="294" r:id="rId14"/>
    <p:sldId id="295" r:id="rId15"/>
    <p:sldId id="296" r:id="rId16"/>
    <p:sldId id="291"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11" r:id="rId30"/>
    <p:sldId id="309" r:id="rId31"/>
    <p:sldId id="312" r:id="rId32"/>
    <p:sldId id="313" r:id="rId33"/>
    <p:sldId id="314" r:id="rId34"/>
    <p:sldId id="319" r:id="rId35"/>
    <p:sldId id="318" r:id="rId36"/>
    <p:sldId id="322" r:id="rId37"/>
    <p:sldId id="321" r:id="rId38"/>
    <p:sldId id="323" r:id="rId39"/>
    <p:sldId id="339" r:id="rId40"/>
    <p:sldId id="340" r:id="rId41"/>
    <p:sldId id="341" r:id="rId42"/>
    <p:sldId id="343" r:id="rId43"/>
    <p:sldId id="342" r:id="rId44"/>
    <p:sldId id="329" r:id="rId45"/>
    <p:sldId id="330" r:id="rId46"/>
    <p:sldId id="331" r:id="rId47"/>
    <p:sldId id="332" r:id="rId48"/>
    <p:sldId id="333" r:id="rId49"/>
    <p:sldId id="334" r:id="rId50"/>
    <p:sldId id="335" r:id="rId51"/>
    <p:sldId id="336" r:id="rId52"/>
    <p:sldId id="337" r:id="rId53"/>
    <p:sldId id="338" r:id="rId54"/>
    <p:sldId id="324" r:id="rId55"/>
    <p:sldId id="325" r:id="rId56"/>
    <p:sldId id="326" r:id="rId57"/>
    <p:sldId id="327" r:id="rId58"/>
    <p:sldId id="328" r:id="rId59"/>
    <p:sldId id="316" r:id="rId60"/>
    <p:sldId id="315" r:id="rId61"/>
    <p:sldId id="320"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6" autoAdjust="0"/>
    <p:restoredTop sz="94679"/>
  </p:normalViewPr>
  <p:slideViewPr>
    <p:cSldViewPr snapToGrid="0">
      <p:cViewPr varScale="1">
        <p:scale>
          <a:sx n="104" d="100"/>
          <a:sy n="104" d="100"/>
        </p:scale>
        <p:origin x="9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0557D-7DED-4DD1-9275-EA5F934E9AE3}" type="datetimeFigureOut">
              <a:rPr lang="en-IN" smtClean="0"/>
              <a:t>19/05/25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90391-9EAA-45A4-AF10-66ABD6BF130C}" type="slidenum">
              <a:rPr lang="en-IN" smtClean="0"/>
              <a:t>‹#›</a:t>
            </a:fld>
            <a:endParaRPr lang="en-IN"/>
          </a:p>
        </p:txBody>
      </p:sp>
    </p:spTree>
    <p:extLst>
      <p:ext uri="{BB962C8B-B14F-4D97-AF65-F5344CB8AC3E}">
        <p14:creationId xmlns:p14="http://schemas.microsoft.com/office/powerpoint/2010/main" val="77182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690391-9EAA-45A4-AF10-66ABD6BF130C}" type="slidenum">
              <a:rPr lang="en-IN" smtClean="0"/>
              <a:t>12</a:t>
            </a:fld>
            <a:endParaRPr lang="en-IN"/>
          </a:p>
        </p:txBody>
      </p:sp>
    </p:spTree>
    <p:extLst>
      <p:ext uri="{BB962C8B-B14F-4D97-AF65-F5344CB8AC3E}">
        <p14:creationId xmlns:p14="http://schemas.microsoft.com/office/powerpoint/2010/main" val="197663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690391-9EAA-45A4-AF10-66ABD6BF130C}" type="slidenum">
              <a:rPr lang="en-IN" smtClean="0"/>
              <a:t>18</a:t>
            </a:fld>
            <a:endParaRPr lang="en-IN"/>
          </a:p>
        </p:txBody>
      </p:sp>
    </p:spTree>
    <p:extLst>
      <p:ext uri="{BB962C8B-B14F-4D97-AF65-F5344CB8AC3E}">
        <p14:creationId xmlns:p14="http://schemas.microsoft.com/office/powerpoint/2010/main" val="351391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42540408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107568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76070888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a:prstGeom prst="rect">
            <a:avLst/>
          </a:prstGeom>
        </p:spPr>
        <p:txBody>
          <a:bodyPr/>
          <a:lstStyle/>
          <a:p>
            <a:pPr lvl="0"/>
            <a:r>
              <a:rPr lang="en-US" noProof="0" dirty="0"/>
              <a:t>Click icon to add table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12584488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15885053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7451581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08946199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9630697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182434998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18226824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49003254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16979016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p:cNvPicPr>
            <a:picLocks noChangeAspect="1" noChangeArrowheads="1"/>
          </p:cNvPicPr>
          <p:nvPr/>
        </p:nvPicPr>
        <p:blipFill>
          <a:blip r:embed="rId14" cstate="print"/>
          <a:srcRect b="83365"/>
          <a:stretch>
            <a:fillRect/>
          </a:stretch>
        </p:blipFill>
        <p:spPr bwMode="auto">
          <a:xfrm>
            <a:off x="0" y="-304800"/>
            <a:ext cx="12183533" cy="11398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1" y="6553200"/>
            <a:ext cx="531284"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vl1pPr>
          </a:lstStyle>
          <a:p>
            <a:fld id="{54CDECFD-BE60-4FC2-9DFD-2D8D2F1C5878}" type="slidenum">
              <a:rPr lang="en-IN" smtClean="0"/>
              <a:t>‹#›</a:t>
            </a:fld>
            <a:endParaRPr lang="en-IN" dirty="0"/>
          </a:p>
        </p:txBody>
      </p:sp>
      <p:sp>
        <p:nvSpPr>
          <p:cNvPr id="1032" name="Rectangle 8"/>
          <p:cNvSpPr>
            <a:spLocks noChangeArrowheads="1"/>
          </p:cNvSpPr>
          <p:nvPr/>
        </p:nvSpPr>
        <p:spPr bwMode="auto">
          <a:xfrm>
            <a:off x="5486400" y="304800"/>
            <a:ext cx="6197600" cy="304800"/>
          </a:xfrm>
          <a:prstGeom prst="rect">
            <a:avLst/>
          </a:prstGeom>
          <a:noFill/>
          <a:ln w="9525">
            <a:noFill/>
            <a:miter lim="800000"/>
            <a:headEnd/>
            <a:tailEnd/>
          </a:ln>
          <a:effectLst/>
        </p:spPr>
        <p:txBody>
          <a:bodyPr/>
          <a:lstStyle/>
          <a:p>
            <a:pPr algn="r">
              <a:defRPr/>
            </a:pPr>
            <a:r>
              <a:rPr lang="en-US" sz="1600" b="1" dirty="0">
                <a:solidFill>
                  <a:schemeClr val="accent2"/>
                </a:solidFill>
                <a:latin typeface="Garamond" pitchFamily="18" charset="0"/>
              </a:rPr>
              <a:t>Amity School of Engineering &amp; Technology</a:t>
            </a:r>
          </a:p>
        </p:txBody>
      </p:sp>
      <p:sp>
        <p:nvSpPr>
          <p:cNvPr id="1034" name="Rectangle 10"/>
          <p:cNvSpPr>
            <a:spLocks noChangeArrowheads="1"/>
          </p:cNvSpPr>
          <p:nvPr/>
        </p:nvSpPr>
        <p:spPr bwMode="auto">
          <a:xfrm>
            <a:off x="3251200" y="6705600"/>
            <a:ext cx="8940800" cy="152400"/>
          </a:xfrm>
          <a:prstGeom prst="rect">
            <a:avLst/>
          </a:prstGeom>
          <a:solidFill>
            <a:srgbClr val="F1B43B"/>
          </a:solidFill>
          <a:ln w="9525">
            <a:noFill/>
            <a:miter lim="800000"/>
            <a:headEnd/>
            <a:tailEnd/>
          </a:ln>
          <a:effectLst/>
        </p:spPr>
        <p:txBody>
          <a:bodyPr wrap="none" anchor="ctr"/>
          <a:lstStyle/>
          <a:p>
            <a:pPr>
              <a:defRPr/>
            </a:pPr>
            <a:endParaRPr lang="en-US" sz="1800" dirty="0"/>
          </a:p>
        </p:txBody>
      </p:sp>
    </p:spTree>
    <p:extLst>
      <p:ext uri="{BB962C8B-B14F-4D97-AF65-F5344CB8AC3E}">
        <p14:creationId xmlns:p14="http://schemas.microsoft.com/office/powerpoint/2010/main" val="639992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62" y="2121193"/>
            <a:ext cx="9312676" cy="2326520"/>
          </a:xfrm>
        </p:spPr>
        <p:txBody>
          <a:bodyPr/>
          <a:lstStyle/>
          <a:p>
            <a:r>
              <a:rPr lang="en-US" sz="2800" b="1" dirty="0">
                <a:latin typeface="Times New Roman" panose="02020603050405020304" pitchFamily="18" charset="0"/>
                <a:cs typeface="Times New Roman" panose="02020603050405020304" pitchFamily="18" charset="0"/>
              </a:rPr>
              <a:t>Module IV</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Forecasting and Prediction</a:t>
            </a:r>
          </a:p>
        </p:txBody>
      </p:sp>
    </p:spTree>
    <p:extLst>
      <p:ext uri="{BB962C8B-B14F-4D97-AF65-F5344CB8AC3E}">
        <p14:creationId xmlns:p14="http://schemas.microsoft.com/office/powerpoint/2010/main" val="889136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93D1-7C17-94C9-B776-1F8DF80115F8}"/>
              </a:ext>
            </a:extLst>
          </p:cNvPr>
          <p:cNvSpPr>
            <a:spLocks noGrp="1"/>
          </p:cNvSpPr>
          <p:nvPr>
            <p:ph type="title"/>
          </p:nvPr>
        </p:nvSpPr>
        <p:spPr>
          <a:xfrm>
            <a:off x="609600" y="554922"/>
            <a:ext cx="10972800" cy="564348"/>
          </a:xfrm>
        </p:spPr>
        <p:txBody>
          <a:bodyPr/>
          <a:lstStyle/>
          <a:p>
            <a:r>
              <a:rPr lang="en-IN" sz="3600" b="1" dirty="0">
                <a:latin typeface="Times New Roman" panose="02020603050405020304" pitchFamily="18" charset="0"/>
                <a:cs typeface="Times New Roman" panose="02020603050405020304" pitchFamily="18" charset="0"/>
              </a:rPr>
              <a:t>Applications of Time-Series Forecasting</a:t>
            </a:r>
          </a:p>
        </p:txBody>
      </p:sp>
      <p:sp>
        <p:nvSpPr>
          <p:cNvPr id="3" name="Content Placeholder 2">
            <a:extLst>
              <a:ext uri="{FF2B5EF4-FFF2-40B4-BE49-F238E27FC236}">
                <a16:creationId xmlns:a16="http://schemas.microsoft.com/office/drawing/2014/main" id="{C62B293C-4308-86FA-A7B0-F0361546B4E2}"/>
              </a:ext>
            </a:extLst>
          </p:cNvPr>
          <p:cNvSpPr>
            <a:spLocks noGrp="1"/>
          </p:cNvSpPr>
          <p:nvPr>
            <p:ph idx="1"/>
          </p:nvPr>
        </p:nvSpPr>
        <p:spPr>
          <a:xfrm>
            <a:off x="609600" y="1417638"/>
            <a:ext cx="10972800" cy="4885440"/>
          </a:xfrm>
        </p:spPr>
        <p:txBody>
          <a:bodyPr/>
          <a:lstStyle/>
          <a:p>
            <a:r>
              <a:rPr lang="en-US" sz="2400" dirty="0">
                <a:latin typeface="Times New Roman" panose="02020603050405020304" pitchFamily="18" charset="0"/>
                <a:cs typeface="Times New Roman" panose="02020603050405020304" pitchFamily="18" charset="0"/>
              </a:rPr>
              <a:t>Business planning</a:t>
            </a:r>
          </a:p>
          <a:p>
            <a:r>
              <a:rPr lang="en-US" sz="2400" dirty="0">
                <a:latin typeface="Times New Roman" panose="02020603050405020304" pitchFamily="18" charset="0"/>
                <a:cs typeface="Times New Roman" panose="02020603050405020304" pitchFamily="18" charset="0"/>
              </a:rPr>
              <a:t>Control engineering</a:t>
            </a:r>
          </a:p>
          <a:p>
            <a:r>
              <a:rPr lang="en-US" sz="2400" dirty="0">
                <a:latin typeface="Times New Roman" panose="02020603050405020304" pitchFamily="18" charset="0"/>
                <a:cs typeface="Times New Roman" panose="02020603050405020304" pitchFamily="18" charset="0"/>
              </a:rPr>
              <a:t>Cryptocurrency trends</a:t>
            </a:r>
          </a:p>
          <a:p>
            <a:r>
              <a:rPr lang="en-US" sz="2400" dirty="0">
                <a:latin typeface="Times New Roman" panose="02020603050405020304" pitchFamily="18" charset="0"/>
                <a:cs typeface="Times New Roman" panose="02020603050405020304" pitchFamily="18" charset="0"/>
              </a:rPr>
              <a:t>Financial markets</a:t>
            </a:r>
          </a:p>
          <a:p>
            <a:r>
              <a:rPr lang="en-US" sz="2400" dirty="0">
                <a:latin typeface="Times New Roman" panose="02020603050405020304" pitchFamily="18" charset="0"/>
                <a:cs typeface="Times New Roman" panose="02020603050405020304" pitchFamily="18" charset="0"/>
              </a:rPr>
              <a:t>Modeling disease spreading</a:t>
            </a:r>
          </a:p>
          <a:p>
            <a:r>
              <a:rPr lang="en-US" sz="2400" dirty="0">
                <a:latin typeface="Times New Roman" panose="02020603050405020304" pitchFamily="18" charset="0"/>
                <a:cs typeface="Times New Roman" panose="02020603050405020304" pitchFamily="18" charset="0"/>
              </a:rPr>
              <a:t>Pattern recognition</a:t>
            </a:r>
          </a:p>
          <a:p>
            <a:r>
              <a:rPr lang="en-US" sz="2400" dirty="0">
                <a:latin typeface="Times New Roman" panose="02020603050405020304" pitchFamily="18" charset="0"/>
                <a:cs typeface="Times New Roman" panose="02020603050405020304" pitchFamily="18" charset="0"/>
              </a:rPr>
              <a:t>Resources allocation</a:t>
            </a:r>
          </a:p>
          <a:p>
            <a:r>
              <a:rPr lang="en-US" sz="2400" dirty="0">
                <a:latin typeface="Times New Roman" panose="02020603050405020304" pitchFamily="18" charset="0"/>
                <a:cs typeface="Times New Roman" panose="02020603050405020304" pitchFamily="18" charset="0"/>
              </a:rPr>
              <a:t>Signal processing</a:t>
            </a:r>
          </a:p>
          <a:p>
            <a:r>
              <a:rPr lang="en-US" sz="2400" dirty="0">
                <a:latin typeface="Times New Roman" panose="02020603050405020304" pitchFamily="18" charset="0"/>
                <a:cs typeface="Times New Roman" panose="02020603050405020304" pitchFamily="18" charset="0"/>
              </a:rPr>
              <a:t>Sports analytics</a:t>
            </a:r>
          </a:p>
          <a:p>
            <a:r>
              <a:rPr lang="en-US" sz="2400" dirty="0">
                <a:latin typeface="Times New Roman" panose="02020603050405020304" pitchFamily="18" charset="0"/>
                <a:cs typeface="Times New Roman" panose="02020603050405020304" pitchFamily="18" charset="0"/>
              </a:rPr>
              <a:t>Statistics</a:t>
            </a:r>
          </a:p>
          <a:p>
            <a:r>
              <a:rPr lang="en-US" sz="2400" dirty="0">
                <a:latin typeface="Times New Roman" panose="02020603050405020304" pitchFamily="18" charset="0"/>
                <a:cs typeface="Times New Roman" panose="02020603050405020304" pitchFamily="18" charset="0"/>
              </a:rPr>
              <a:t>Weather forecasting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402117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9B41C-C9CF-0564-A1D0-5302C291E599}"/>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Time Series Forecasting Application</a:t>
            </a:r>
            <a:endParaRPr lang="en-IN" sz="3600" dirty="0"/>
          </a:p>
        </p:txBody>
      </p:sp>
      <p:sp>
        <p:nvSpPr>
          <p:cNvPr id="3" name="Content Placeholder 2">
            <a:extLst>
              <a:ext uri="{FF2B5EF4-FFF2-40B4-BE49-F238E27FC236}">
                <a16:creationId xmlns:a16="http://schemas.microsoft.com/office/drawing/2014/main" id="{94705C2E-6839-2A66-20E9-2FEEB1B02ADD}"/>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Time series forecasting plays a crucial role in optimizing </a:t>
            </a:r>
            <a:r>
              <a:rPr lang="en-US" sz="2400" b="1" dirty="0">
                <a:latin typeface="Times New Roman" panose="02020603050405020304" pitchFamily="18" charset="0"/>
                <a:cs typeface="Times New Roman" panose="02020603050405020304" pitchFamily="18" charset="0"/>
              </a:rPr>
              <a:t>supply chain management (SCM) </a:t>
            </a:r>
            <a:r>
              <a:rPr lang="en-US" sz="2400" dirty="0">
                <a:latin typeface="Times New Roman" panose="02020603050405020304" pitchFamily="18" charset="0"/>
                <a:cs typeface="Times New Roman" panose="02020603050405020304" pitchFamily="18" charset="0"/>
              </a:rPr>
              <a:t>within the manufacturing industry by providing accurate predictions of future demand, inventory levels, and production requirements.</a:t>
            </a:r>
          </a:p>
          <a:p>
            <a:pPr marL="0" indent="0" algn="just">
              <a:buNone/>
            </a:pPr>
            <a:r>
              <a:rPr lang="en-US" sz="1800" b="1" dirty="0">
                <a:latin typeface="Times New Roman" panose="02020603050405020304" pitchFamily="18" charset="0"/>
                <a:cs typeface="Times New Roman" panose="02020603050405020304" pitchFamily="18" charset="0"/>
              </a:rPr>
              <a:t>1. Demand Forecasting</a:t>
            </a:r>
          </a:p>
          <a:p>
            <a:pPr algn="just"/>
            <a:r>
              <a:rPr lang="en-US" sz="1800" dirty="0">
                <a:latin typeface="Times New Roman" panose="02020603050405020304" pitchFamily="18" charset="0"/>
                <a:cs typeface="Times New Roman" panose="02020603050405020304" pitchFamily="18" charset="0"/>
              </a:rPr>
              <a:t>Accurate demand forecasting is essential for matching supply with customer demand, minimizing stockouts, and reducing excess inventory.</a:t>
            </a:r>
          </a:p>
          <a:p>
            <a:pPr marL="0" indent="0" algn="just">
              <a:buNone/>
            </a:pPr>
            <a:r>
              <a:rPr lang="en-US" sz="1800" b="1" dirty="0">
                <a:latin typeface="Times New Roman" panose="02020603050405020304" pitchFamily="18" charset="0"/>
                <a:cs typeface="Times New Roman" panose="02020603050405020304" pitchFamily="18" charset="0"/>
              </a:rPr>
              <a:t>Impact</a:t>
            </a:r>
          </a:p>
          <a:p>
            <a:pPr algn="just"/>
            <a:r>
              <a:rPr lang="en-US" sz="1800" dirty="0">
                <a:latin typeface="Times New Roman" panose="02020603050405020304" pitchFamily="18" charset="0"/>
                <a:cs typeface="Times New Roman" panose="02020603050405020304" pitchFamily="18" charset="0"/>
              </a:rPr>
              <a:t>Inventory Optimization: By predicting future demand, manufacturers can maintain optimal inventory levels, reducing holding costs and minimizing the risk of stockouts or overstock situations.</a:t>
            </a:r>
          </a:p>
          <a:p>
            <a:pPr algn="just"/>
            <a:r>
              <a:rPr lang="en-US" sz="1800" dirty="0">
                <a:latin typeface="Times New Roman" panose="02020603050405020304" pitchFamily="18" charset="0"/>
                <a:cs typeface="Times New Roman" panose="02020603050405020304" pitchFamily="18" charset="0"/>
              </a:rPr>
              <a:t>Production Planning: Reliable demand forecasts enable better production scheduling, ensuring that manufacturing resources are utilized efficiently and production meets customer demand without delays.</a:t>
            </a:r>
          </a:p>
          <a:p>
            <a:pPr algn="just"/>
            <a:r>
              <a:rPr lang="en-US" sz="1800" dirty="0">
                <a:latin typeface="Times New Roman" panose="02020603050405020304" pitchFamily="18" charset="0"/>
                <a:cs typeface="Times New Roman" panose="02020603050405020304" pitchFamily="18" charset="0"/>
              </a:rPr>
              <a:t>Supplier Coordination: Improved demand forecasts facilitate better coordination with suppliers, ensuring timely procurement of raw materials and components, which helps in maintaining smooth production processes.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88062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E301-535F-8047-8B2B-12643F59EC06}"/>
              </a:ext>
            </a:extLst>
          </p:cNvPr>
          <p:cNvSpPr>
            <a:spLocks noGrp="1"/>
          </p:cNvSpPr>
          <p:nvPr>
            <p:ph type="title"/>
          </p:nvPr>
        </p:nvSpPr>
        <p:spPr>
          <a:xfrm>
            <a:off x="732148" y="491455"/>
            <a:ext cx="10972800" cy="617680"/>
          </a:xfrm>
        </p:spPr>
        <p:txBody>
          <a:bodyPr/>
          <a:lstStyle/>
          <a:p>
            <a:r>
              <a:rPr lang="en-IN" sz="3600" b="1" dirty="0">
                <a:latin typeface="Times New Roman" panose="02020603050405020304" pitchFamily="18" charset="0"/>
                <a:cs typeface="Times New Roman" panose="02020603050405020304" pitchFamily="18" charset="0"/>
              </a:rPr>
              <a:t>Time Series Forecasting Application</a:t>
            </a:r>
            <a:endParaRPr lang="en-IN" sz="3600" dirty="0"/>
          </a:p>
        </p:txBody>
      </p:sp>
      <p:sp>
        <p:nvSpPr>
          <p:cNvPr id="3" name="Content Placeholder 2">
            <a:extLst>
              <a:ext uri="{FF2B5EF4-FFF2-40B4-BE49-F238E27FC236}">
                <a16:creationId xmlns:a16="http://schemas.microsoft.com/office/drawing/2014/main" id="{553B66D8-085E-9244-74B7-B2ADDD4CEB87}"/>
              </a:ext>
            </a:extLst>
          </p:cNvPr>
          <p:cNvSpPr>
            <a:spLocks noGrp="1"/>
          </p:cNvSpPr>
          <p:nvPr>
            <p:ph idx="1"/>
          </p:nvPr>
        </p:nvSpPr>
        <p:spPr>
          <a:xfrm>
            <a:off x="609600" y="1027522"/>
            <a:ext cx="10972800" cy="5555839"/>
          </a:xfrm>
        </p:spPr>
        <p:txBody>
          <a:bodyPr/>
          <a:lstStyle/>
          <a:p>
            <a:pPr marL="0" indent="0" algn="just">
              <a:buNone/>
            </a:pPr>
            <a:r>
              <a:rPr lang="en-US" sz="1600" b="1" dirty="0">
                <a:latin typeface="Times New Roman" panose="02020603050405020304" pitchFamily="18" charset="0"/>
                <a:cs typeface="Times New Roman" panose="02020603050405020304" pitchFamily="18" charset="0"/>
              </a:rPr>
              <a:t>2. Inventory Management</a:t>
            </a:r>
          </a:p>
          <a:p>
            <a:pPr algn="just"/>
            <a:r>
              <a:rPr lang="en-US" sz="1600" dirty="0">
                <a:latin typeface="Times New Roman" panose="02020603050405020304" pitchFamily="18" charset="0"/>
                <a:cs typeface="Times New Roman" panose="02020603050405020304" pitchFamily="18" charset="0"/>
              </a:rPr>
              <a:t>Effective inventory management is vital for balancing the costs associated with holding inventory against the need to meet customer demand promptly.</a:t>
            </a:r>
          </a:p>
          <a:p>
            <a:pPr marL="0" indent="0" algn="just">
              <a:buNone/>
            </a:pPr>
            <a:r>
              <a:rPr lang="en-US" sz="1600" b="1" dirty="0">
                <a:latin typeface="Times New Roman" panose="02020603050405020304" pitchFamily="18" charset="0"/>
                <a:cs typeface="Times New Roman" panose="02020603050405020304" pitchFamily="18" charset="0"/>
              </a:rPr>
              <a:t>Impact</a:t>
            </a:r>
          </a:p>
          <a:p>
            <a:pPr algn="just"/>
            <a:r>
              <a:rPr lang="en-US" sz="1600" dirty="0">
                <a:latin typeface="Times New Roman" panose="02020603050405020304" pitchFamily="18" charset="0"/>
                <a:cs typeface="Times New Roman" panose="02020603050405020304" pitchFamily="18" charset="0"/>
              </a:rPr>
              <a:t>Safety Stock Calculation: Time series forecasting helps in determining the appropriate level of safety stock needed to buffer against demand variability, thereby preventing stockouts.</a:t>
            </a:r>
          </a:p>
          <a:p>
            <a:pPr algn="just"/>
            <a:r>
              <a:rPr lang="en-US" sz="1600" dirty="0">
                <a:latin typeface="Times New Roman" panose="02020603050405020304" pitchFamily="18" charset="0"/>
                <a:cs typeface="Times New Roman" panose="02020603050405020304" pitchFamily="18" charset="0"/>
              </a:rPr>
              <a:t>Lead Time Reduction: By predicting future inventory requirements, manufacturers can streamline their supply chain processes to reduce lead times, enhancing overall efficiency.</a:t>
            </a:r>
          </a:p>
          <a:p>
            <a:pPr algn="just"/>
            <a:r>
              <a:rPr lang="en-US" sz="1600" dirty="0">
                <a:latin typeface="Times New Roman" panose="02020603050405020304" pitchFamily="18" charset="0"/>
                <a:cs typeface="Times New Roman" panose="02020603050405020304" pitchFamily="18" charset="0"/>
              </a:rPr>
              <a:t>Cost Reduction: Optimized inventory levels lead to lower carrying costs, reduced obsolescence, and better cash flow management, contributing to overall cost savings.</a:t>
            </a:r>
          </a:p>
          <a:p>
            <a:pPr marL="0" indent="0" algn="just">
              <a:buNone/>
            </a:pPr>
            <a:r>
              <a:rPr lang="en-US" sz="1600" b="1" dirty="0">
                <a:latin typeface="Times New Roman" panose="02020603050405020304" pitchFamily="18" charset="0"/>
                <a:cs typeface="Times New Roman" panose="02020603050405020304" pitchFamily="18" charset="0"/>
              </a:rPr>
              <a:t>3. Production Scheduling</a:t>
            </a:r>
          </a:p>
          <a:p>
            <a:pPr algn="just"/>
            <a:r>
              <a:rPr lang="en-US" sz="1600" dirty="0">
                <a:latin typeface="Times New Roman" panose="02020603050405020304" pitchFamily="18" charset="0"/>
                <a:cs typeface="Times New Roman" panose="02020603050405020304" pitchFamily="18" charset="0"/>
              </a:rPr>
              <a:t>Forecasting future demand and inventory needs allows manufacturers to plan their production schedules more effectively.</a:t>
            </a:r>
          </a:p>
          <a:p>
            <a:pPr marL="0" indent="0" algn="just">
              <a:buNone/>
            </a:pPr>
            <a:r>
              <a:rPr lang="en-US" sz="1600" b="1" dirty="0">
                <a:latin typeface="Times New Roman" panose="02020603050405020304" pitchFamily="18" charset="0"/>
                <a:cs typeface="Times New Roman" panose="02020603050405020304" pitchFamily="18" charset="0"/>
              </a:rPr>
              <a:t>Impact</a:t>
            </a:r>
          </a:p>
          <a:p>
            <a:pPr algn="just"/>
            <a:r>
              <a:rPr lang="en-US" sz="1600" dirty="0">
                <a:latin typeface="Times New Roman" panose="02020603050405020304" pitchFamily="18" charset="0"/>
                <a:cs typeface="Times New Roman" panose="02020603050405020304" pitchFamily="18" charset="0"/>
              </a:rPr>
              <a:t>Resource Allocation: Accurate forecasts help in optimal allocation of resources, such as labor, machinery, and raw materials, ensuring that production processes are efficient and cost-effective.</a:t>
            </a:r>
          </a:p>
          <a:p>
            <a:pPr algn="just"/>
            <a:r>
              <a:rPr lang="en-US" sz="1600" dirty="0">
                <a:latin typeface="Times New Roman" panose="02020603050405020304" pitchFamily="18" charset="0"/>
                <a:cs typeface="Times New Roman" panose="02020603050405020304" pitchFamily="18" charset="0"/>
              </a:rPr>
              <a:t>Capacity Planning: Manufacturers can plan for capacity adjustments based on forecasted demand, avoiding underutilization or overburdening of production facilities.</a:t>
            </a:r>
          </a:p>
          <a:p>
            <a:pPr algn="just"/>
            <a:r>
              <a:rPr lang="en-US" sz="1600" dirty="0">
                <a:latin typeface="Times New Roman" panose="02020603050405020304" pitchFamily="18" charset="0"/>
                <a:cs typeface="Times New Roman" panose="02020603050405020304" pitchFamily="18" charset="0"/>
              </a:rPr>
              <a:t>Batch Production Optimization: Forecasts enable manufacturers to determine the most efficient batch sizes for production runs, minimizing setup times and reducing production costs.</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2930AB-94A3-BFB5-D3F7-78529D6BC357}"/>
              </a:ext>
            </a:extLst>
          </p:cNvPr>
          <p:cNvSpPr txBox="1"/>
          <p:nvPr/>
        </p:nvSpPr>
        <p:spPr>
          <a:xfrm>
            <a:off x="10020693" y="6287678"/>
            <a:ext cx="2017336" cy="430887"/>
          </a:xfrm>
          <a:prstGeom prst="rect">
            <a:avLst/>
          </a:prstGeom>
          <a:noFill/>
        </p:spPr>
        <p:txBody>
          <a:bodyPr wrap="square">
            <a:spAutoFit/>
          </a:bodyPr>
          <a:lstStyle/>
          <a:p>
            <a:pPr algn="ctr"/>
            <a:r>
              <a:rPr lang="en-IN" sz="1100" dirty="0">
                <a:latin typeface="Times New Roman" panose="02020603050405020304" pitchFamily="18" charset="0"/>
                <a:cs typeface="Times New Roman" panose="02020603050405020304" pitchFamily="18" charset="0"/>
              </a:rPr>
              <a:t>Shradha Dubey</a:t>
            </a:r>
          </a:p>
          <a:p>
            <a:pPr algn="ctr"/>
            <a:r>
              <a:rPr lang="en-IN" sz="1100" dirty="0">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2067975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6B5F9-96B8-A572-CFBA-B2856CF5F853}"/>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Time Series Forecasting Application</a:t>
            </a:r>
            <a:endParaRPr lang="en-IN" sz="3200" dirty="0"/>
          </a:p>
        </p:txBody>
      </p:sp>
      <p:sp>
        <p:nvSpPr>
          <p:cNvPr id="3" name="Content Placeholder 2">
            <a:extLst>
              <a:ext uri="{FF2B5EF4-FFF2-40B4-BE49-F238E27FC236}">
                <a16:creationId xmlns:a16="http://schemas.microsoft.com/office/drawing/2014/main" id="{E1A18738-2B26-95A0-3590-35E7649A4AF6}"/>
              </a:ext>
            </a:extLst>
          </p:cNvPr>
          <p:cNvSpPr>
            <a:spLocks noGrp="1"/>
          </p:cNvSpPr>
          <p:nvPr>
            <p:ph idx="1"/>
          </p:nvPr>
        </p:nvSpPr>
        <p:spPr>
          <a:xfrm>
            <a:off x="609600" y="1065229"/>
            <a:ext cx="10972800" cy="5608948"/>
          </a:xfrm>
        </p:spPr>
        <p:txBody>
          <a:bodyPr/>
          <a:lstStyle/>
          <a:p>
            <a:pPr marL="0" indent="0" algn="just">
              <a:buNone/>
            </a:pPr>
            <a:r>
              <a:rPr lang="en-US" sz="1600" b="1" dirty="0"/>
              <a:t>4. </a:t>
            </a:r>
            <a:r>
              <a:rPr lang="en-US" sz="1600" b="1" dirty="0">
                <a:latin typeface="Times New Roman" panose="02020603050405020304" pitchFamily="18" charset="0"/>
                <a:cs typeface="Times New Roman" panose="02020603050405020304" pitchFamily="18" charset="0"/>
              </a:rPr>
              <a:t>Logistics and Distribution</a:t>
            </a:r>
          </a:p>
          <a:p>
            <a:pPr algn="just"/>
            <a:r>
              <a:rPr lang="en-US" sz="1600" dirty="0">
                <a:latin typeface="Times New Roman" panose="02020603050405020304" pitchFamily="18" charset="0"/>
                <a:cs typeface="Times New Roman" panose="02020603050405020304" pitchFamily="18" charset="0"/>
              </a:rPr>
              <a:t>Time series forecasting aids in planning the logistics and distribution aspects of the supply chain, ensuring timely delivery of products to customers.</a:t>
            </a:r>
          </a:p>
          <a:p>
            <a:pPr marL="0" indent="0" algn="just">
              <a:buNone/>
            </a:pPr>
            <a:r>
              <a:rPr lang="en-US" sz="1800" b="1" dirty="0">
                <a:latin typeface="Times New Roman" panose="02020603050405020304" pitchFamily="18" charset="0"/>
                <a:cs typeface="Times New Roman" panose="02020603050405020304" pitchFamily="18" charset="0"/>
              </a:rPr>
              <a:t>Impact</a:t>
            </a:r>
          </a:p>
          <a:p>
            <a:pPr algn="just"/>
            <a:r>
              <a:rPr lang="en-US" sz="1600" dirty="0">
                <a:latin typeface="Times New Roman" panose="02020603050405020304" pitchFamily="18" charset="0"/>
                <a:cs typeface="Times New Roman" panose="02020603050405020304" pitchFamily="18" charset="0"/>
              </a:rPr>
              <a:t>Distribution Network Optimization: Forecasting helps in optimizing the distribution network by predicting where and when products will be needed, leading to more efficient transportation and distribution planning.</a:t>
            </a:r>
          </a:p>
          <a:p>
            <a:pPr algn="just"/>
            <a:r>
              <a:rPr lang="en-US" sz="1600" dirty="0">
                <a:latin typeface="Times New Roman" panose="02020603050405020304" pitchFamily="18" charset="0"/>
                <a:cs typeface="Times New Roman" panose="02020603050405020304" pitchFamily="18" charset="0"/>
              </a:rPr>
              <a:t>Transportation Planning: Accurate demand forecasts enable better transportation planning, reducing shipping costs and ensuring timely delivery of goods.</a:t>
            </a:r>
          </a:p>
          <a:p>
            <a:pPr algn="just"/>
            <a:r>
              <a:rPr lang="en-US" sz="1600" dirty="0">
                <a:latin typeface="Times New Roman" panose="02020603050405020304" pitchFamily="18" charset="0"/>
                <a:cs typeface="Times New Roman" panose="02020603050405020304" pitchFamily="18" charset="0"/>
              </a:rPr>
              <a:t>Warehouse Management: Forecasting supports effective warehouse management by predicting future inventory levels, which helps in planning warehouse space and improving inventory turnover rates.</a:t>
            </a:r>
          </a:p>
          <a:p>
            <a:pPr marL="0" indent="0" algn="just">
              <a:buNone/>
            </a:pPr>
            <a:r>
              <a:rPr lang="en-US" sz="1600" b="1" dirty="0">
                <a:latin typeface="Times New Roman" panose="02020603050405020304" pitchFamily="18" charset="0"/>
                <a:cs typeface="Times New Roman" panose="02020603050405020304" pitchFamily="18" charset="0"/>
              </a:rPr>
              <a:t>5. Risk Management</a:t>
            </a:r>
          </a:p>
          <a:p>
            <a:pPr algn="just"/>
            <a:r>
              <a:rPr lang="en-US" sz="1600" dirty="0">
                <a:latin typeface="Times New Roman" panose="02020603050405020304" pitchFamily="18" charset="0"/>
                <a:cs typeface="Times New Roman" panose="02020603050405020304" pitchFamily="18" charset="0"/>
              </a:rPr>
              <a:t>Forecasting helps in identifying potential risks and uncertainties within the supply chain, enabling proactive measures to mitigate them.</a:t>
            </a:r>
          </a:p>
          <a:p>
            <a:pPr marL="0" indent="0" algn="just">
              <a:buNone/>
            </a:pPr>
            <a:r>
              <a:rPr lang="en-US" sz="1600" b="1" dirty="0">
                <a:latin typeface="Times New Roman" panose="02020603050405020304" pitchFamily="18" charset="0"/>
                <a:cs typeface="Times New Roman" panose="02020603050405020304" pitchFamily="18" charset="0"/>
              </a:rPr>
              <a:t>Impact</a:t>
            </a:r>
          </a:p>
          <a:p>
            <a:pPr algn="just"/>
            <a:r>
              <a:rPr lang="en-US" sz="1600" dirty="0">
                <a:latin typeface="Times New Roman" panose="02020603050405020304" pitchFamily="18" charset="0"/>
                <a:cs typeface="Times New Roman" panose="02020603050405020304" pitchFamily="18" charset="0"/>
              </a:rPr>
              <a:t>Demand Variability: By analyzing historical data, manufacturers can identify patterns and trends that indicate potential demand variability, allowing them to prepare contingency plans.</a:t>
            </a:r>
          </a:p>
          <a:p>
            <a:pPr algn="just"/>
            <a:r>
              <a:rPr lang="en-US" sz="1600" dirty="0">
                <a:latin typeface="Times New Roman" panose="02020603050405020304" pitchFamily="18" charset="0"/>
                <a:cs typeface="Times New Roman" panose="02020603050405020304" pitchFamily="18" charset="0"/>
              </a:rPr>
              <a:t>Supply Chain Disruptions: Forecasting can help predict potential disruptions in the supply chain, such as supplier delays or transportation issues, enabling manufacturers to develop risk mitigation strategies.</a:t>
            </a:r>
          </a:p>
          <a:p>
            <a:pPr algn="just"/>
            <a:r>
              <a:rPr lang="en-US" sz="1600" dirty="0">
                <a:latin typeface="Times New Roman" panose="02020603050405020304" pitchFamily="18" charset="0"/>
                <a:cs typeface="Times New Roman" panose="02020603050405020304" pitchFamily="18" charset="0"/>
              </a:rPr>
              <a:t>Market Changes: Understanding future market trends through forecasting allows manufacturers to adapt their strategies to changing market conditions, ensuring long-term competitiveness.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3410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D7A4-2D18-78B0-CA55-8478D2DE7CDD}"/>
              </a:ext>
            </a:extLst>
          </p:cNvPr>
          <p:cNvSpPr>
            <a:spLocks noGrp="1"/>
          </p:cNvSpPr>
          <p:nvPr>
            <p:ph type="title"/>
          </p:nvPr>
        </p:nvSpPr>
        <p:spPr>
          <a:xfrm>
            <a:off x="609600" y="674017"/>
            <a:ext cx="10972800" cy="510306"/>
          </a:xfrm>
        </p:spPr>
        <p:txBody>
          <a:bodyPr/>
          <a:lstStyle/>
          <a:p>
            <a:r>
              <a:rPr lang="en-IN" sz="4400" b="1" dirty="0">
                <a:latin typeface="Times New Roman" panose="02020603050405020304" pitchFamily="18" charset="0"/>
                <a:cs typeface="Times New Roman" panose="02020603050405020304" pitchFamily="18" charset="0"/>
              </a:rPr>
              <a:t>Time Series Forecasting Application</a:t>
            </a:r>
            <a:endParaRPr lang="en-IN" dirty="0"/>
          </a:p>
        </p:txBody>
      </p:sp>
      <p:sp>
        <p:nvSpPr>
          <p:cNvPr id="3" name="Content Placeholder 2">
            <a:extLst>
              <a:ext uri="{FF2B5EF4-FFF2-40B4-BE49-F238E27FC236}">
                <a16:creationId xmlns:a16="http://schemas.microsoft.com/office/drawing/2014/main" id="{550BF451-FCA0-498C-387D-B3A3A48F43C5}"/>
              </a:ext>
            </a:extLst>
          </p:cNvPr>
          <p:cNvSpPr>
            <a:spLocks noGrp="1"/>
          </p:cNvSpPr>
          <p:nvPr>
            <p:ph idx="1"/>
          </p:nvPr>
        </p:nvSpPr>
        <p:spPr>
          <a:xfrm>
            <a:off x="609600" y="1423447"/>
            <a:ext cx="10972800" cy="5825765"/>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1. Predicting Stock Prices: </a:t>
            </a:r>
            <a:r>
              <a:rPr lang="en-US" sz="1800" dirty="0">
                <a:latin typeface="Times New Roman" panose="02020603050405020304" pitchFamily="18" charset="0"/>
                <a:cs typeface="Times New Roman" panose="02020603050405020304" pitchFamily="18" charset="0"/>
              </a:rPr>
              <a:t>Stock price prediction is one of the most common applications of time series forecasting in financial markets.</a:t>
            </a:r>
          </a:p>
          <a:p>
            <a:pPr marL="0" indent="0" algn="just">
              <a:buNone/>
            </a:pPr>
            <a:r>
              <a:rPr lang="en-US" sz="1800" b="1" dirty="0">
                <a:latin typeface="Times New Roman" panose="02020603050405020304" pitchFamily="18" charset="0"/>
                <a:cs typeface="Times New Roman" panose="02020603050405020304" pitchFamily="18" charset="0"/>
              </a:rPr>
              <a:t>Use Cases:</a:t>
            </a:r>
          </a:p>
          <a:p>
            <a:pPr algn="just"/>
            <a:r>
              <a:rPr lang="en-US" sz="1800" dirty="0">
                <a:latin typeface="Times New Roman" panose="02020603050405020304" pitchFamily="18" charset="0"/>
                <a:cs typeface="Times New Roman" panose="02020603050405020304" pitchFamily="18" charset="0"/>
              </a:rPr>
              <a:t>Short-Term Trading: Traders use time series models to predict short-term price movements to inform day trading strategies, taking advantage of small price changes.</a:t>
            </a:r>
          </a:p>
          <a:p>
            <a:pPr algn="just"/>
            <a:r>
              <a:rPr lang="en-US" sz="1800" dirty="0">
                <a:latin typeface="Times New Roman" panose="02020603050405020304" pitchFamily="18" charset="0"/>
                <a:cs typeface="Times New Roman" panose="02020603050405020304" pitchFamily="18" charset="0"/>
              </a:rPr>
              <a:t>Medium to Long-Term Investment: Investors use forecasting to identify trends and make investment decisions over longer horizons, such as months or years.</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2. Risk Management: </a:t>
            </a:r>
            <a:r>
              <a:rPr lang="en-US" sz="1800" dirty="0">
                <a:latin typeface="Times New Roman" panose="02020603050405020304" pitchFamily="18" charset="0"/>
                <a:cs typeface="Times New Roman" panose="02020603050405020304" pitchFamily="18" charset="0"/>
              </a:rPr>
              <a:t>Accurate forecasts of stock prices and their volatility are crucial for risk management.</a:t>
            </a:r>
          </a:p>
          <a:p>
            <a:pPr marL="0" indent="0" algn="just">
              <a:buNone/>
            </a:pPr>
            <a:r>
              <a:rPr lang="en-US" sz="1800" b="1" dirty="0">
                <a:latin typeface="Times New Roman" panose="02020603050405020304" pitchFamily="18" charset="0"/>
                <a:cs typeface="Times New Roman" panose="02020603050405020304" pitchFamily="18" charset="0"/>
              </a:rPr>
              <a:t>Use Cases</a:t>
            </a:r>
          </a:p>
          <a:p>
            <a:pPr algn="just"/>
            <a:r>
              <a:rPr lang="en-US" sz="1800" dirty="0">
                <a:latin typeface="Times New Roman" panose="02020603050405020304" pitchFamily="18" charset="0"/>
                <a:cs typeface="Times New Roman" panose="02020603050405020304" pitchFamily="18" charset="0"/>
              </a:rPr>
              <a:t>Value at Risk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Financial institutions use time series models to estimate the potential loss in value of an asset or portfolio under normal market conditions over a set period.</a:t>
            </a:r>
          </a:p>
          <a:p>
            <a:pPr algn="just"/>
            <a:r>
              <a:rPr lang="en-US" sz="1800" dirty="0">
                <a:latin typeface="Times New Roman" panose="02020603050405020304" pitchFamily="18" charset="0"/>
                <a:cs typeface="Times New Roman" panose="02020603050405020304" pitchFamily="18" charset="0"/>
              </a:rPr>
              <a:t>Stress Testing: Predicting extreme price movements to assess the resilience of portfolios and financial institutions under adverse market conditions.</a:t>
            </a:r>
          </a:p>
          <a:p>
            <a:pPr algn="just"/>
            <a:r>
              <a:rPr lang="en-US" sz="1800" dirty="0">
                <a:latin typeface="Times New Roman" panose="02020603050405020304" pitchFamily="18" charset="0"/>
                <a:cs typeface="Times New Roman" panose="02020603050405020304" pitchFamily="18" charset="0"/>
              </a:rPr>
              <a:t>Hedging Strategies: Forecasting stock prices to develop and implement hedging strategies that protect against potential losses.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05337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0974F-46D8-6D50-C728-138189DDA1EA}"/>
              </a:ext>
            </a:extLst>
          </p:cNvPr>
          <p:cNvSpPr>
            <a:spLocks noGrp="1"/>
          </p:cNvSpPr>
          <p:nvPr>
            <p:ph type="title"/>
          </p:nvPr>
        </p:nvSpPr>
        <p:spPr>
          <a:xfrm>
            <a:off x="609600" y="274638"/>
            <a:ext cx="10972800" cy="705750"/>
          </a:xfrm>
        </p:spPr>
        <p:txBody>
          <a:bodyPr/>
          <a:lstStyle/>
          <a:p>
            <a:r>
              <a:rPr lang="en-IN" sz="3600" b="1" dirty="0">
                <a:latin typeface="Times New Roman" panose="02020603050405020304" pitchFamily="18" charset="0"/>
                <a:cs typeface="Times New Roman" panose="02020603050405020304" pitchFamily="18" charset="0"/>
              </a:rPr>
              <a:t>Time Series Forecasting Application</a:t>
            </a:r>
            <a:endParaRPr lang="en-IN" sz="3600" dirty="0"/>
          </a:p>
        </p:txBody>
      </p:sp>
      <p:sp>
        <p:nvSpPr>
          <p:cNvPr id="3" name="Content Placeholder 2">
            <a:extLst>
              <a:ext uri="{FF2B5EF4-FFF2-40B4-BE49-F238E27FC236}">
                <a16:creationId xmlns:a16="http://schemas.microsoft.com/office/drawing/2014/main" id="{4006A623-5224-356A-0837-1D75CBE5FA01}"/>
              </a:ext>
            </a:extLst>
          </p:cNvPr>
          <p:cNvSpPr>
            <a:spLocks noGrp="1"/>
          </p:cNvSpPr>
          <p:nvPr>
            <p:ph idx="1"/>
          </p:nvPr>
        </p:nvSpPr>
        <p:spPr>
          <a:xfrm>
            <a:off x="609600" y="980388"/>
            <a:ext cx="10972800" cy="5602974"/>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3. Algorithmic Trading: </a:t>
            </a:r>
            <a:r>
              <a:rPr lang="en-US" sz="1800" dirty="0">
                <a:latin typeface="Times New Roman" panose="02020603050405020304" pitchFamily="18" charset="0"/>
                <a:cs typeface="Times New Roman" panose="02020603050405020304" pitchFamily="18" charset="0"/>
              </a:rPr>
              <a:t>Algorithmic trading relies heavily on time series forecasting to automate trading decisions.</a:t>
            </a:r>
          </a:p>
          <a:p>
            <a:pPr marL="0" indent="0" algn="just">
              <a:buNone/>
            </a:pPr>
            <a:r>
              <a:rPr lang="en-US" sz="1800" b="1" dirty="0">
                <a:latin typeface="Times New Roman" panose="02020603050405020304" pitchFamily="18" charset="0"/>
                <a:cs typeface="Times New Roman" panose="02020603050405020304" pitchFamily="18" charset="0"/>
              </a:rPr>
              <a:t>Use Cases</a:t>
            </a:r>
          </a:p>
          <a:p>
            <a:pPr algn="just"/>
            <a:r>
              <a:rPr lang="en-US" sz="1800" dirty="0">
                <a:latin typeface="Times New Roman" panose="02020603050405020304" pitchFamily="18" charset="0"/>
                <a:cs typeface="Times New Roman" panose="02020603050405020304" pitchFamily="18" charset="0"/>
              </a:rPr>
              <a:t>High-Frequency Trading (HFT): Using ultra-short-term forecasts to execute trades at high speeds and frequencies.</a:t>
            </a:r>
          </a:p>
          <a:p>
            <a:pPr algn="just"/>
            <a:r>
              <a:rPr lang="en-US" sz="1800" dirty="0">
                <a:latin typeface="Times New Roman" panose="02020603050405020304" pitchFamily="18" charset="0"/>
                <a:cs typeface="Times New Roman" panose="02020603050405020304" pitchFamily="18" charset="0"/>
              </a:rPr>
              <a:t>Algorithmic Strategies: Implementing trading algorithms that use forecasted price trends and patterns to buy and sell stocks automatically.</a:t>
            </a:r>
          </a:p>
          <a:p>
            <a:pPr marL="0" indent="0" algn="just">
              <a:buNone/>
            </a:pPr>
            <a:r>
              <a:rPr lang="en-US" sz="1800" b="1" dirty="0">
                <a:latin typeface="Times New Roman" panose="02020603050405020304" pitchFamily="18" charset="0"/>
                <a:cs typeface="Times New Roman" panose="02020603050405020304" pitchFamily="18" charset="0"/>
              </a:rPr>
              <a:t>4. Portfolio Management: </a:t>
            </a:r>
            <a:r>
              <a:rPr lang="en-US" sz="1800" dirty="0">
                <a:latin typeface="Times New Roman" panose="02020603050405020304" pitchFamily="18" charset="0"/>
                <a:cs typeface="Times New Roman" panose="02020603050405020304" pitchFamily="18" charset="0"/>
              </a:rPr>
              <a:t>Time series forecasting aids in optimal portfolio construction and rebalancing.</a:t>
            </a:r>
          </a:p>
          <a:p>
            <a:pPr marL="0" indent="0" algn="just">
              <a:buNone/>
            </a:pPr>
            <a:r>
              <a:rPr lang="en-US" sz="1800" b="1" dirty="0">
                <a:latin typeface="Times New Roman" panose="02020603050405020304" pitchFamily="18" charset="0"/>
                <a:cs typeface="Times New Roman" panose="02020603050405020304" pitchFamily="18" charset="0"/>
              </a:rPr>
              <a:t>Use Cases</a:t>
            </a:r>
          </a:p>
          <a:p>
            <a:pPr algn="just"/>
            <a:r>
              <a:rPr lang="en-US" sz="1800" dirty="0">
                <a:latin typeface="Times New Roman" panose="02020603050405020304" pitchFamily="18" charset="0"/>
                <a:cs typeface="Times New Roman" panose="02020603050405020304" pitchFamily="18" charset="0"/>
              </a:rPr>
              <a:t>Asset Allocation: Forecasting returns of various assets to determine the optimal mix for a portfolio.</a:t>
            </a:r>
          </a:p>
          <a:p>
            <a:pPr algn="just"/>
            <a:r>
              <a:rPr lang="en-US" sz="1800" dirty="0">
                <a:latin typeface="Times New Roman" panose="02020603050405020304" pitchFamily="18" charset="0"/>
                <a:cs typeface="Times New Roman" panose="02020603050405020304" pitchFamily="18" charset="0"/>
              </a:rPr>
              <a:t>Rebalancing: Predicting future price movements to decide when and how to rebalance a portfolio to maintain desired risk and return profiles.</a:t>
            </a:r>
          </a:p>
          <a:p>
            <a:pPr marL="0" indent="0" algn="just">
              <a:buNone/>
            </a:pPr>
            <a:r>
              <a:rPr lang="en-US" sz="1800" b="1" dirty="0">
                <a:latin typeface="Times New Roman" panose="02020603050405020304" pitchFamily="18" charset="0"/>
                <a:cs typeface="Times New Roman" panose="02020603050405020304" pitchFamily="18" charset="0"/>
              </a:rPr>
              <a:t>6. Economic Indicator Forecasting: </a:t>
            </a:r>
            <a:r>
              <a:rPr lang="en-US" sz="1800" dirty="0">
                <a:latin typeface="Times New Roman" panose="02020603050405020304" pitchFamily="18" charset="0"/>
                <a:cs typeface="Times New Roman" panose="02020603050405020304" pitchFamily="18" charset="0"/>
              </a:rPr>
              <a:t>Time series forecasting of economic indicators can provide insights into broader market trends that affect stock prices.</a:t>
            </a:r>
          </a:p>
          <a:p>
            <a:pPr marL="0" indent="0" algn="just">
              <a:buNone/>
            </a:pPr>
            <a:r>
              <a:rPr lang="en-US" sz="1800" b="1" dirty="0">
                <a:latin typeface="Times New Roman" panose="02020603050405020304" pitchFamily="18" charset="0"/>
                <a:cs typeface="Times New Roman" panose="02020603050405020304" pitchFamily="18" charset="0"/>
              </a:rPr>
              <a:t>Use Cases</a:t>
            </a:r>
          </a:p>
          <a:p>
            <a:pPr algn="just"/>
            <a:r>
              <a:rPr lang="en-US" sz="1800" dirty="0">
                <a:latin typeface="Times New Roman" panose="02020603050405020304" pitchFamily="18" charset="0"/>
                <a:cs typeface="Times New Roman" panose="02020603050405020304" pitchFamily="18" charset="0"/>
              </a:rPr>
              <a:t>Interest Rate Forecasting: Predicting future interest rates to assess their impact on stock prices.</a:t>
            </a:r>
          </a:p>
          <a:p>
            <a:pPr algn="just"/>
            <a:r>
              <a:rPr lang="en-US" sz="1800" dirty="0">
                <a:latin typeface="Times New Roman" panose="02020603050405020304" pitchFamily="18" charset="0"/>
                <a:cs typeface="Times New Roman" panose="02020603050405020304" pitchFamily="18" charset="0"/>
              </a:rPr>
              <a:t>Economic Growth Projections: Forecasting GDP growth, unemployment rates, and other macroeconomic indicators to inform stock market predictions.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7531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55A0-EDF8-2B88-C98E-EDDA6970E672}"/>
              </a:ext>
            </a:extLst>
          </p:cNvPr>
          <p:cNvSpPr>
            <a:spLocks noGrp="1"/>
          </p:cNvSpPr>
          <p:nvPr>
            <p:ph type="title"/>
          </p:nvPr>
        </p:nvSpPr>
        <p:spPr>
          <a:xfrm>
            <a:off x="609600" y="575034"/>
            <a:ext cx="10972800" cy="842603"/>
          </a:xfrm>
        </p:spPr>
        <p:txBody>
          <a:bodyPr/>
          <a:lstStyle/>
          <a:p>
            <a:r>
              <a:rPr lang="en-IN" b="1" dirty="0">
                <a:latin typeface="Times New Roman" panose="02020603050405020304" pitchFamily="18" charset="0"/>
                <a:cs typeface="Times New Roman" panose="02020603050405020304" pitchFamily="18" charset="0"/>
              </a:rPr>
              <a:t>Trend Analysis </a:t>
            </a:r>
          </a:p>
        </p:txBody>
      </p:sp>
      <p:sp>
        <p:nvSpPr>
          <p:cNvPr id="3" name="Content Placeholder 2">
            <a:extLst>
              <a:ext uri="{FF2B5EF4-FFF2-40B4-BE49-F238E27FC236}">
                <a16:creationId xmlns:a16="http://schemas.microsoft.com/office/drawing/2014/main" id="{F4D5E02D-3F32-0066-0815-14FC315D5AAA}"/>
              </a:ext>
            </a:extLst>
          </p:cNvPr>
          <p:cNvSpPr>
            <a:spLocks noGrp="1"/>
          </p:cNvSpPr>
          <p:nvPr>
            <p:ph idx="1"/>
          </p:nvPr>
        </p:nvSpPr>
        <p:spPr>
          <a:xfrm>
            <a:off x="609600" y="1600201"/>
            <a:ext cx="10972800" cy="4983161"/>
          </a:xfrm>
        </p:spPr>
        <p:txBody>
          <a:bodyPr/>
          <a:lstStyle/>
          <a:p>
            <a:pPr algn="just"/>
            <a:r>
              <a:rPr lang="en-US" sz="2000" dirty="0">
                <a:latin typeface="Times New Roman" panose="02020603050405020304" pitchFamily="18" charset="0"/>
                <a:cs typeface="Times New Roman" panose="02020603050405020304" pitchFamily="18" charset="0"/>
              </a:rPr>
              <a:t>Trend analysis involves identifying the long-term direction in the data, ignoring short-term fluctuations and noise. It is useful for understanding the overall movement or trajectory of the data over an extended period.</a:t>
            </a:r>
          </a:p>
          <a:p>
            <a:pPr marL="0" indent="0" algn="just">
              <a:buNone/>
            </a:pPr>
            <a:r>
              <a:rPr lang="en-US" sz="2000" b="1" dirty="0">
                <a:latin typeface="Times New Roman" panose="02020603050405020304" pitchFamily="18" charset="0"/>
                <a:cs typeface="Times New Roman" panose="02020603050405020304" pitchFamily="18" charset="0"/>
              </a:rPr>
              <a:t>Types of Trends</a:t>
            </a:r>
          </a:p>
          <a:p>
            <a:pPr algn="just"/>
            <a:r>
              <a:rPr lang="en-US" sz="2000" dirty="0">
                <a:latin typeface="Times New Roman" panose="02020603050405020304" pitchFamily="18" charset="0"/>
                <a:cs typeface="Times New Roman" panose="02020603050405020304" pitchFamily="18" charset="0"/>
              </a:rPr>
              <a:t>Linear Trend: A straight-line pattern, indicating a constant rate of increase or decrease.</a:t>
            </a:r>
          </a:p>
          <a:p>
            <a:pPr algn="just"/>
            <a:r>
              <a:rPr lang="en-US" sz="2000" dirty="0">
                <a:latin typeface="Times New Roman" panose="02020603050405020304" pitchFamily="18" charset="0"/>
                <a:cs typeface="Times New Roman" panose="02020603050405020304" pitchFamily="18" charset="0"/>
              </a:rPr>
              <a:t>Non-Linear Trend: A pattern that changes over time in a non-linear fashion, which can be modeled using polynomial, exponential, or logarithmic functions.</a:t>
            </a:r>
          </a:p>
          <a:p>
            <a:pPr marL="0" indent="0" algn="just">
              <a:buNone/>
            </a:pPr>
            <a:r>
              <a:rPr lang="en-US" sz="2000" b="1" dirty="0">
                <a:latin typeface="Times New Roman" panose="02020603050405020304" pitchFamily="18" charset="0"/>
                <a:cs typeface="Times New Roman" panose="02020603050405020304" pitchFamily="18" charset="0"/>
              </a:rPr>
              <a:t>Methods for Identifying Trends</a:t>
            </a:r>
          </a:p>
          <a:p>
            <a:pPr algn="just"/>
            <a:r>
              <a:rPr lang="en-US" sz="2000" dirty="0">
                <a:latin typeface="Times New Roman" panose="02020603050405020304" pitchFamily="18" charset="0"/>
                <a:cs typeface="Times New Roman" panose="02020603050405020304" pitchFamily="18" charset="0"/>
              </a:rPr>
              <a:t>Moving Averages: Smoothing the data by averaging over a specified number of periods.</a:t>
            </a:r>
          </a:p>
          <a:p>
            <a:pPr algn="just"/>
            <a:r>
              <a:rPr lang="en-US" sz="2000" dirty="0">
                <a:latin typeface="Times New Roman" panose="02020603050405020304" pitchFamily="18" charset="0"/>
                <a:cs typeface="Times New Roman" panose="02020603050405020304" pitchFamily="18" charset="0"/>
              </a:rPr>
              <a:t>Regression Analysis: Fitting a linear or non-linear function to the data.</a:t>
            </a:r>
          </a:p>
          <a:p>
            <a:pPr algn="just"/>
            <a:r>
              <a:rPr lang="en-US" sz="2000" dirty="0">
                <a:latin typeface="Times New Roman" panose="02020603050405020304" pitchFamily="18" charset="0"/>
                <a:cs typeface="Times New Roman" panose="02020603050405020304" pitchFamily="18" charset="0"/>
              </a:rPr>
              <a:t>Detrending: Removing the trend component from the data to analyze other components (seasonal and cyclical).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2469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316F-09E4-41EF-8C9C-B5916B67399D}"/>
              </a:ext>
            </a:extLst>
          </p:cNvPr>
          <p:cNvSpPr>
            <a:spLocks noGrp="1"/>
          </p:cNvSpPr>
          <p:nvPr>
            <p:ph type="title"/>
          </p:nvPr>
        </p:nvSpPr>
        <p:spPr>
          <a:xfrm>
            <a:off x="166541" y="-22308"/>
            <a:ext cx="10972800" cy="653905"/>
          </a:xfrm>
        </p:spPr>
        <p:txBody>
          <a:bodyPr/>
          <a:lstStyle/>
          <a:p>
            <a:r>
              <a:rPr lang="en-IN" b="1" dirty="0">
                <a:latin typeface="Times New Roman" panose="02020603050405020304" pitchFamily="18" charset="0"/>
                <a:cs typeface="Times New Roman" panose="02020603050405020304" pitchFamily="18" charset="0"/>
              </a:rPr>
              <a:t>Trend Analysis </a:t>
            </a:r>
          </a:p>
        </p:txBody>
      </p:sp>
      <p:sp>
        <p:nvSpPr>
          <p:cNvPr id="3" name="Content Placeholder 2">
            <a:extLst>
              <a:ext uri="{FF2B5EF4-FFF2-40B4-BE49-F238E27FC236}">
                <a16:creationId xmlns:a16="http://schemas.microsoft.com/office/drawing/2014/main" id="{F8B35151-3A8C-5479-ED70-A9621888B23D}"/>
              </a:ext>
            </a:extLst>
          </p:cNvPr>
          <p:cNvSpPr>
            <a:spLocks noGrp="1"/>
          </p:cNvSpPr>
          <p:nvPr>
            <p:ph idx="1"/>
          </p:nvPr>
        </p:nvSpPr>
        <p:spPr>
          <a:xfrm>
            <a:off x="609600" y="763571"/>
            <a:ext cx="10972800" cy="5362593"/>
          </a:xfrm>
        </p:spPr>
        <p:txBody>
          <a:bodyPr/>
          <a:lstStyle/>
          <a:p>
            <a:pPr algn="just"/>
            <a:r>
              <a:rPr lang="en-US" dirty="0">
                <a:latin typeface="Times New Roman" panose="02020603050405020304" pitchFamily="18" charset="0"/>
                <a:cs typeface="Times New Roman" panose="02020603050405020304" pitchFamily="18" charset="0"/>
              </a:rPr>
              <a:t>Trend analysis is defined as a statistical and analytical technique used to evaluate and identify patterns, trends, or changes in data over time. </a:t>
            </a:r>
          </a:p>
          <a:p>
            <a:pPr algn="just"/>
            <a:r>
              <a:rPr lang="en-US" dirty="0">
                <a:latin typeface="Times New Roman" panose="02020603050405020304" pitchFamily="18" charset="0"/>
                <a:cs typeface="Times New Roman" panose="02020603050405020304" pitchFamily="18" charset="0"/>
              </a:rPr>
              <a:t>It involves the examination of historical data to uncover insights into the direction or tendencies of a particular phenomenon. </a:t>
            </a:r>
          </a:p>
          <a:p>
            <a:pPr algn="just"/>
            <a:r>
              <a:rPr lang="en-US" dirty="0">
                <a:latin typeface="Times New Roman" panose="02020603050405020304" pitchFamily="18" charset="0"/>
                <a:cs typeface="Times New Roman" panose="02020603050405020304" pitchFamily="18" charset="0"/>
              </a:rPr>
              <a:t>Trend analysis is applied in various fields, including finance, economics, marketing, and science, to make informed decisions and prediction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510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199-2992-11D4-A2C2-EE7B204272F6}"/>
              </a:ext>
            </a:extLst>
          </p:cNvPr>
          <p:cNvSpPr>
            <a:spLocks noGrp="1"/>
          </p:cNvSpPr>
          <p:nvPr>
            <p:ph type="title"/>
          </p:nvPr>
        </p:nvSpPr>
        <p:spPr>
          <a:xfrm>
            <a:off x="609600" y="731836"/>
            <a:ext cx="10972800" cy="685802"/>
          </a:xfrm>
        </p:spPr>
        <p:txBody>
          <a:bodyPr/>
          <a:lstStyle/>
          <a:p>
            <a:r>
              <a:rPr lang="en-IN" b="1" dirty="0">
                <a:latin typeface="Times New Roman" panose="02020603050405020304" pitchFamily="18" charset="0"/>
                <a:cs typeface="Times New Roman" panose="02020603050405020304" pitchFamily="18" charset="0"/>
              </a:rPr>
              <a:t>Components of Trend Analysis </a:t>
            </a:r>
          </a:p>
        </p:txBody>
      </p:sp>
      <p:sp>
        <p:nvSpPr>
          <p:cNvPr id="3" name="Content Placeholder 2">
            <a:extLst>
              <a:ext uri="{FF2B5EF4-FFF2-40B4-BE49-F238E27FC236}">
                <a16:creationId xmlns:a16="http://schemas.microsoft.com/office/drawing/2014/main" id="{6C9CB597-6800-6769-E30A-2E86768C4127}"/>
              </a:ext>
            </a:extLst>
          </p:cNvPr>
          <p:cNvSpPr>
            <a:spLocks noGrp="1"/>
          </p:cNvSpPr>
          <p:nvPr>
            <p:ph idx="1"/>
          </p:nvPr>
        </p:nvSpPr>
        <p:spPr/>
        <p:txBody>
          <a:bodyPr/>
          <a:lstStyle/>
          <a:p>
            <a:pPr algn="just"/>
            <a:r>
              <a:rPr lang="en-US" sz="2000" b="1" dirty="0">
                <a:latin typeface="Times New Roman" panose="02020603050405020304" pitchFamily="18" charset="0"/>
                <a:cs typeface="Times New Roman" panose="02020603050405020304" pitchFamily="18" charset="0"/>
              </a:rPr>
              <a:t>Time Series Data: </a:t>
            </a:r>
            <a:r>
              <a:rPr lang="en-US" sz="2000" dirty="0">
                <a:latin typeface="Times New Roman" panose="02020603050405020304" pitchFamily="18" charset="0"/>
                <a:cs typeface="Times New Roman" panose="02020603050405020304" pitchFamily="18" charset="0"/>
              </a:rPr>
              <a:t>Trend analysis relies on time series data, which is a sequence of observations or measurements collected and recorded over successive intervals of time. This could be daily, monthly, yearly, etc.</a:t>
            </a:r>
          </a:p>
          <a:p>
            <a:pPr algn="just"/>
            <a:r>
              <a:rPr lang="en-US" sz="2000" b="1" dirty="0">
                <a:latin typeface="Times New Roman" panose="02020603050405020304" pitchFamily="18" charset="0"/>
                <a:cs typeface="Times New Roman" panose="02020603050405020304" pitchFamily="18" charset="0"/>
              </a:rPr>
              <a:t>Data Visualization: </a:t>
            </a:r>
            <a:r>
              <a:rPr lang="en-US" sz="2000" dirty="0">
                <a:latin typeface="Times New Roman" panose="02020603050405020304" pitchFamily="18" charset="0"/>
                <a:cs typeface="Times New Roman" panose="02020603050405020304" pitchFamily="18" charset="0"/>
              </a:rPr>
              <a:t>Visual representation of data, such as line charts or graphs, is often used in trend analysis to illustrate patterns and trends over time.</a:t>
            </a:r>
          </a:p>
          <a:p>
            <a:pPr algn="just"/>
            <a:r>
              <a:rPr lang="en-US" sz="2000" b="1" dirty="0">
                <a:latin typeface="Times New Roman" panose="02020603050405020304" pitchFamily="18" charset="0"/>
                <a:cs typeface="Times New Roman" panose="02020603050405020304" pitchFamily="18" charset="0"/>
              </a:rPr>
              <a:t>Identification of Patterns: </a:t>
            </a:r>
            <a:r>
              <a:rPr lang="en-US" sz="2000" dirty="0">
                <a:latin typeface="Times New Roman" panose="02020603050405020304" pitchFamily="18" charset="0"/>
                <a:cs typeface="Times New Roman" panose="02020603050405020304" pitchFamily="18" charset="0"/>
              </a:rPr>
              <a:t>Analysts examine the data to identify recurring patterns, trends, or cycles. These patterns could be upward (indicating growth), downward (indicating decline), or cyclical.</a:t>
            </a:r>
          </a:p>
          <a:p>
            <a:pPr algn="just"/>
            <a:r>
              <a:rPr lang="en-US" sz="2000" b="1" dirty="0">
                <a:latin typeface="Times New Roman" panose="02020603050405020304" pitchFamily="18" charset="0"/>
                <a:cs typeface="Times New Roman" panose="02020603050405020304" pitchFamily="18" charset="0"/>
              </a:rPr>
              <a:t>Statistical Methods: </a:t>
            </a:r>
            <a:r>
              <a:rPr lang="en-US" sz="2000" dirty="0">
                <a:latin typeface="Times New Roman" panose="02020603050405020304" pitchFamily="18" charset="0"/>
                <a:cs typeface="Times New Roman" panose="02020603050405020304" pitchFamily="18" charset="0"/>
              </a:rPr>
              <a:t>Various statistical methods may be employed to quantify and analyze trends. This could include moving averages, regression analysis, or other time series analysis techniques.</a:t>
            </a:r>
          </a:p>
          <a:p>
            <a:pPr algn="just"/>
            <a:r>
              <a:rPr lang="en-US" sz="2000" b="1" dirty="0">
                <a:latin typeface="Times New Roman" panose="02020603050405020304" pitchFamily="18" charset="0"/>
                <a:cs typeface="Times New Roman" panose="02020603050405020304" pitchFamily="18" charset="0"/>
              </a:rPr>
              <a:t>Extrapolation and Prediction: </a:t>
            </a:r>
            <a:r>
              <a:rPr lang="en-US" sz="2000" dirty="0">
                <a:latin typeface="Times New Roman" panose="02020603050405020304" pitchFamily="18" charset="0"/>
                <a:cs typeface="Times New Roman" panose="02020603050405020304" pitchFamily="18" charset="0"/>
              </a:rPr>
              <a:t>Based on identified trends, analysts may extrapolate into the future to make predictions about potential future values or outcomes.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410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A2F2-40EB-D74B-B82A-B5B3726463C6}"/>
              </a:ext>
            </a:extLst>
          </p:cNvPr>
          <p:cNvSpPr>
            <a:spLocks noGrp="1"/>
          </p:cNvSpPr>
          <p:nvPr>
            <p:ph type="title"/>
          </p:nvPr>
        </p:nvSpPr>
        <p:spPr>
          <a:xfrm>
            <a:off x="609600" y="504334"/>
            <a:ext cx="10972800" cy="592628"/>
          </a:xfrm>
        </p:spPr>
        <p:txBody>
          <a:bodyPr/>
          <a:lstStyle/>
          <a:p>
            <a:r>
              <a:rPr lang="en-IN" sz="3600" b="1" dirty="0">
                <a:latin typeface="Times New Roman" panose="02020603050405020304" pitchFamily="18" charset="0"/>
                <a:cs typeface="Times New Roman" panose="02020603050405020304" pitchFamily="18" charset="0"/>
              </a:rPr>
              <a:t>Trend Analysis Steps</a:t>
            </a:r>
          </a:p>
        </p:txBody>
      </p:sp>
      <p:sp>
        <p:nvSpPr>
          <p:cNvPr id="3" name="Content Placeholder 2">
            <a:extLst>
              <a:ext uri="{FF2B5EF4-FFF2-40B4-BE49-F238E27FC236}">
                <a16:creationId xmlns:a16="http://schemas.microsoft.com/office/drawing/2014/main" id="{8859D83A-FD21-9B6D-C900-B23BCD95847E}"/>
              </a:ext>
            </a:extLst>
          </p:cNvPr>
          <p:cNvSpPr>
            <a:spLocks noGrp="1"/>
          </p:cNvSpPr>
          <p:nvPr>
            <p:ph idx="1"/>
          </p:nvPr>
        </p:nvSpPr>
        <p:spPr>
          <a:xfrm>
            <a:off x="609600" y="1600201"/>
            <a:ext cx="10972800" cy="4753465"/>
          </a:xfrm>
        </p:spPr>
        <p:txBody>
          <a:bodyPr/>
          <a:lstStyle/>
          <a:p>
            <a:pPr marL="0" indent="0">
              <a:buNone/>
            </a:pPr>
            <a:r>
              <a:rPr lang="en-US" sz="1600" dirty="0">
                <a:latin typeface="Times New Roman" panose="02020603050405020304" pitchFamily="18" charset="0"/>
                <a:cs typeface="Times New Roman" panose="02020603050405020304" pitchFamily="18" charset="0"/>
              </a:rPr>
              <a:t>Step 1: Define Objectives</a:t>
            </a:r>
          </a:p>
          <a:p>
            <a:pPr marL="0" indent="0">
              <a:buNone/>
            </a:pPr>
            <a:r>
              <a:rPr lang="en-US" sz="1600" dirty="0">
                <a:latin typeface="Times New Roman" panose="02020603050405020304" pitchFamily="18" charset="0"/>
                <a:cs typeface="Times New Roman" panose="02020603050405020304" pitchFamily="18" charset="0"/>
              </a:rPr>
              <a:t>Step 2: Data Collection</a:t>
            </a:r>
          </a:p>
          <a:p>
            <a:pPr marL="0" indent="0">
              <a:buNone/>
            </a:pPr>
            <a:r>
              <a:rPr lang="en-US" sz="1600" dirty="0">
                <a:latin typeface="Times New Roman" panose="02020603050405020304" pitchFamily="18" charset="0"/>
                <a:cs typeface="Times New Roman" panose="02020603050405020304" pitchFamily="18" charset="0"/>
              </a:rPr>
              <a:t>Step 3: Data Cleaning and Preprocessing</a:t>
            </a:r>
          </a:p>
          <a:p>
            <a:pPr marL="0" indent="0">
              <a:buNone/>
            </a:pPr>
            <a:r>
              <a:rPr lang="en-US" sz="1600" dirty="0">
                <a:latin typeface="Times New Roman" panose="02020603050405020304" pitchFamily="18" charset="0"/>
                <a:cs typeface="Times New Roman" panose="02020603050405020304" pitchFamily="18" charset="0"/>
              </a:rPr>
              <a:t>Step 4: Data Visualization</a:t>
            </a:r>
          </a:p>
          <a:p>
            <a:pPr marL="0" indent="0">
              <a:buNone/>
            </a:pPr>
            <a:r>
              <a:rPr lang="en-US" sz="1600" dirty="0">
                <a:latin typeface="Times New Roman" panose="02020603050405020304" pitchFamily="18" charset="0"/>
                <a:cs typeface="Times New Roman" panose="02020603050405020304" pitchFamily="18" charset="0"/>
              </a:rPr>
              <a:t>Step 5: Time Series Analysis</a:t>
            </a:r>
          </a:p>
          <a:p>
            <a:pPr marL="0" indent="0">
              <a:buNone/>
            </a:pPr>
            <a:r>
              <a:rPr lang="en-US" sz="1600" dirty="0">
                <a:latin typeface="Times New Roman" panose="02020603050405020304" pitchFamily="18" charset="0"/>
                <a:cs typeface="Times New Roman" panose="02020603050405020304" pitchFamily="18" charset="0"/>
              </a:rPr>
              <a:t>Step 6: Choose Analysis Methods</a:t>
            </a:r>
          </a:p>
          <a:p>
            <a:pPr marL="0" indent="0">
              <a:buNone/>
            </a:pPr>
            <a:r>
              <a:rPr lang="en-US" sz="1600" dirty="0">
                <a:latin typeface="Times New Roman" panose="02020603050405020304" pitchFamily="18" charset="0"/>
                <a:cs typeface="Times New Roman" panose="02020603050405020304" pitchFamily="18" charset="0"/>
              </a:rPr>
              <a:t>Step 7: Identify Key Metrics</a:t>
            </a:r>
          </a:p>
          <a:p>
            <a:pPr marL="0" indent="0">
              <a:buNone/>
            </a:pPr>
            <a:r>
              <a:rPr lang="en-US" sz="1600" dirty="0">
                <a:latin typeface="Times New Roman" panose="02020603050405020304" pitchFamily="18" charset="0"/>
                <a:cs typeface="Times New Roman" panose="02020603050405020304" pitchFamily="18" charset="0"/>
              </a:rPr>
              <a:t>Step 8: Segmentation and Subgroup Analysis</a:t>
            </a:r>
          </a:p>
          <a:p>
            <a:pPr marL="0" indent="0">
              <a:buNone/>
            </a:pPr>
            <a:r>
              <a:rPr lang="en-US" sz="1600" dirty="0">
                <a:latin typeface="Times New Roman" panose="02020603050405020304" pitchFamily="18" charset="0"/>
                <a:cs typeface="Times New Roman" panose="02020603050405020304" pitchFamily="18" charset="0"/>
              </a:rPr>
              <a:t>Step 9: Statistical Testing</a:t>
            </a:r>
          </a:p>
          <a:p>
            <a:pPr marL="0" indent="0">
              <a:buNone/>
            </a:pPr>
            <a:r>
              <a:rPr lang="en-US" sz="1600" dirty="0">
                <a:latin typeface="Times New Roman" panose="02020603050405020304" pitchFamily="18" charset="0"/>
                <a:cs typeface="Times New Roman" panose="02020603050405020304" pitchFamily="18" charset="0"/>
              </a:rPr>
              <a:t>Step 10: Validate Findings</a:t>
            </a:r>
          </a:p>
          <a:p>
            <a:pPr marL="0" indent="0">
              <a:buNone/>
            </a:pPr>
            <a:r>
              <a:rPr lang="en-US" sz="1800" dirty="0">
                <a:latin typeface="Times New Roman" panose="02020603050405020304" pitchFamily="18" charset="0"/>
                <a:cs typeface="Times New Roman" panose="02020603050405020304" pitchFamily="18" charset="0"/>
              </a:rPr>
              <a:t>Step 11: Interpretation</a:t>
            </a:r>
          </a:p>
          <a:p>
            <a:pPr marL="0" indent="0">
              <a:buNone/>
            </a:pPr>
            <a:r>
              <a:rPr lang="en-US" sz="1800" dirty="0">
                <a:latin typeface="Times New Roman" panose="02020603050405020304" pitchFamily="18" charset="0"/>
                <a:cs typeface="Times New Roman" panose="02020603050405020304" pitchFamily="18" charset="0"/>
              </a:rPr>
              <a:t>Step 12: Documentation</a:t>
            </a:r>
          </a:p>
          <a:p>
            <a:pPr marL="0" indent="0">
              <a:buNone/>
            </a:pPr>
            <a:r>
              <a:rPr lang="en-US" sz="1800" dirty="0">
                <a:latin typeface="Times New Roman" panose="02020603050405020304" pitchFamily="18" charset="0"/>
                <a:cs typeface="Times New Roman" panose="02020603050405020304" pitchFamily="18" charset="0"/>
              </a:rPr>
              <a:t>Step 13: Communication</a:t>
            </a:r>
          </a:p>
          <a:p>
            <a:pPr marL="0" indent="0">
              <a:buNone/>
            </a:pPr>
            <a:r>
              <a:rPr lang="en-US" sz="1800" dirty="0">
                <a:latin typeface="Times New Roman" panose="02020603050405020304" pitchFamily="18" charset="0"/>
                <a:cs typeface="Times New Roman" panose="02020603050405020304" pitchFamily="18" charset="0"/>
              </a:rPr>
              <a:t>Step 14: Periodic Review and Updates</a:t>
            </a:r>
          </a:p>
          <a:p>
            <a:pPr marL="0" indent="0">
              <a:buNone/>
            </a:pPr>
            <a:r>
              <a:rPr lang="en-US" sz="1800" dirty="0">
                <a:latin typeface="Times New Roman" panose="02020603050405020304" pitchFamily="18" charset="0"/>
                <a:cs typeface="Times New Roman" panose="02020603050405020304" pitchFamily="18" charset="0"/>
              </a:rPr>
              <a:t>Step 15: Feedback and Collaboration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1851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362A-9D11-2B97-8882-DB32C97C6EF8}"/>
              </a:ext>
            </a:extLst>
          </p:cNvPr>
          <p:cNvSpPr>
            <a:spLocks noGrp="1"/>
          </p:cNvSpPr>
          <p:nvPr>
            <p:ph type="title"/>
          </p:nvPr>
        </p:nvSpPr>
        <p:spPr>
          <a:xfrm>
            <a:off x="609600" y="641022"/>
            <a:ext cx="10972800" cy="776615"/>
          </a:xfrm>
        </p:spPr>
        <p:txBody>
          <a:bodyPr/>
          <a:lstStyle/>
          <a:p>
            <a:r>
              <a:rPr lang="en-IN" b="1" dirty="0">
                <a:latin typeface="Times New Roman" panose="02020603050405020304" pitchFamily="18" charset="0"/>
                <a:cs typeface="Times New Roman" panose="02020603050405020304" pitchFamily="18" charset="0"/>
              </a:rPr>
              <a:t>Forecasting models</a:t>
            </a:r>
          </a:p>
        </p:txBody>
      </p:sp>
      <p:sp>
        <p:nvSpPr>
          <p:cNvPr id="3" name="Content Placeholder 2">
            <a:extLst>
              <a:ext uri="{FF2B5EF4-FFF2-40B4-BE49-F238E27FC236}">
                <a16:creationId xmlns:a16="http://schemas.microsoft.com/office/drawing/2014/main" id="{83F53F35-9865-F491-CA5A-6517BEB6CAF4}"/>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A forecasting model is a statistical tool designed to predict future trends and outcomes based on historical data. It involves analyzing past patterns and trends to make informed predictions about future events, sales, demand, or inventory levels.</a:t>
            </a:r>
          </a:p>
          <a:p>
            <a:pPr algn="just"/>
            <a:r>
              <a:rPr lang="en-US" sz="2400" dirty="0">
                <a:latin typeface="Times New Roman" panose="02020603050405020304" pitchFamily="18" charset="0"/>
                <a:cs typeface="Times New Roman" panose="02020603050405020304" pitchFamily="18" charset="0"/>
              </a:rPr>
              <a:t>Qualitative forecasting is generally used when historical data is unavailable and is considered to be highly objective and judgmental.</a:t>
            </a:r>
          </a:p>
          <a:p>
            <a:pPr algn="just"/>
            <a:r>
              <a:rPr lang="en-US" sz="2400" dirty="0">
                <a:latin typeface="Times New Roman" panose="02020603050405020304" pitchFamily="18" charset="0"/>
                <a:cs typeface="Times New Roman" panose="02020603050405020304" pitchFamily="18" charset="0"/>
              </a:rPr>
              <a:t>Quantitative forecasting is when we have large amounts of data from the past and is considered to be highly efficient as long as there is no strong external factors in play.</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965484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8290-9F99-DBE3-C778-A1A1FB9E9FD6}"/>
              </a:ext>
            </a:extLst>
          </p:cNvPr>
          <p:cNvSpPr>
            <a:spLocks noGrp="1"/>
          </p:cNvSpPr>
          <p:nvPr>
            <p:ph type="title"/>
          </p:nvPr>
        </p:nvSpPr>
        <p:spPr>
          <a:xfrm>
            <a:off x="609600" y="274638"/>
            <a:ext cx="10972800" cy="705750"/>
          </a:xfrm>
        </p:spPr>
        <p:txBody>
          <a:bodyPr/>
          <a:lstStyle/>
          <a:p>
            <a:r>
              <a:rPr lang="en-IN" sz="4400" b="1" dirty="0">
                <a:latin typeface="Times New Roman" panose="02020603050405020304" pitchFamily="18" charset="0"/>
                <a:cs typeface="Times New Roman" panose="02020603050405020304" pitchFamily="18" charset="0"/>
              </a:rPr>
              <a:t>Trend Analysis Example</a:t>
            </a:r>
            <a:endParaRPr lang="en-IN" dirty="0"/>
          </a:p>
        </p:txBody>
      </p:sp>
      <p:sp>
        <p:nvSpPr>
          <p:cNvPr id="3" name="Content Placeholder 2">
            <a:extLst>
              <a:ext uri="{FF2B5EF4-FFF2-40B4-BE49-F238E27FC236}">
                <a16:creationId xmlns:a16="http://schemas.microsoft.com/office/drawing/2014/main" id="{B07C7DFE-3359-6099-1EB5-A2FFAED5C625}"/>
              </a:ext>
            </a:extLst>
          </p:cNvPr>
          <p:cNvSpPr>
            <a:spLocks noGrp="1"/>
          </p:cNvSpPr>
          <p:nvPr>
            <p:ph idx="1"/>
          </p:nvPr>
        </p:nvSpPr>
        <p:spPr>
          <a:xfrm>
            <a:off x="609600" y="980389"/>
            <a:ext cx="10972800" cy="5476972"/>
          </a:xfrm>
        </p:spPr>
        <p:txBody>
          <a:bodyPr/>
          <a:lstStyle/>
          <a:p>
            <a:pPr algn="just"/>
            <a:r>
              <a:rPr lang="en-US" sz="1600" dirty="0">
                <a:latin typeface="Times New Roman" panose="02020603050405020304" pitchFamily="18" charset="0"/>
                <a:cs typeface="Times New Roman" panose="02020603050405020304" pitchFamily="18" charset="0"/>
              </a:rPr>
              <a:t>Financial Markets: Analyzing historical stock prices to identify trends in the performance of a particular company or industry. Investors use trend analysis to inform their decisions on buying or selling stocks.</a:t>
            </a:r>
          </a:p>
          <a:p>
            <a:pPr algn="just"/>
            <a:r>
              <a:rPr lang="en-US" sz="1600" dirty="0">
                <a:latin typeface="Times New Roman" panose="02020603050405020304" pitchFamily="18" charset="0"/>
                <a:cs typeface="Times New Roman" panose="02020603050405020304" pitchFamily="18" charset="0"/>
              </a:rPr>
              <a:t>Economic Indicators: Examining historical GDP growth rates to identify economic trends. Governments and policymakers use this analysis to understand the overall economic health of a country.</a:t>
            </a:r>
          </a:p>
          <a:p>
            <a:pPr algn="just"/>
            <a:r>
              <a:rPr lang="en-US" sz="1600" dirty="0">
                <a:latin typeface="Times New Roman" panose="02020603050405020304" pitchFamily="18" charset="0"/>
                <a:cs typeface="Times New Roman" panose="02020603050405020304" pitchFamily="18" charset="0"/>
              </a:rPr>
              <a:t>Sales and Marketing: Tracking sales data over several quarters to identify seasonal trends or changes in consumer preferences. Businesses use this information to adjust marketing strategies and optimize product offerings.</a:t>
            </a:r>
          </a:p>
          <a:p>
            <a:pPr algn="just"/>
            <a:r>
              <a:rPr lang="en-US" sz="1600" dirty="0">
                <a:latin typeface="Times New Roman" panose="02020603050405020304" pitchFamily="18" charset="0"/>
                <a:cs typeface="Times New Roman" panose="02020603050405020304" pitchFamily="18" charset="0"/>
              </a:rPr>
              <a:t>Climate and Environmental Studies: Analyzing temperature data over decades to identify long-term climate trends. Climate scientists use this analysis to study global warming or cooling patterns.</a:t>
            </a:r>
          </a:p>
          <a:p>
            <a:pPr algn="just"/>
            <a:r>
              <a:rPr lang="en-US" sz="1600" dirty="0">
                <a:latin typeface="Times New Roman" panose="02020603050405020304" pitchFamily="18" charset="0"/>
                <a:cs typeface="Times New Roman" panose="02020603050405020304" pitchFamily="18" charset="0"/>
              </a:rPr>
              <a:t>Healthcare: Studying the prevalence of a specific disease over time to identify trends and potential outbreaks. This analysis aids in public health planning and resource allocation.</a:t>
            </a:r>
          </a:p>
          <a:p>
            <a:pPr algn="just"/>
            <a:r>
              <a:rPr lang="en-US" sz="1600" dirty="0">
                <a:latin typeface="Times New Roman" panose="02020603050405020304" pitchFamily="18" charset="0"/>
                <a:cs typeface="Times New Roman" panose="02020603050405020304" pitchFamily="18" charset="0"/>
              </a:rPr>
              <a:t>Technology Adoption: Analyzing the adoption rates of smartphones or other technologies over the years. Companies use this information to anticipate market trends and plan product development.</a:t>
            </a:r>
          </a:p>
          <a:p>
            <a:pPr algn="just"/>
            <a:r>
              <a:rPr lang="en-US" sz="1600" dirty="0">
                <a:latin typeface="Times New Roman" panose="02020603050405020304" pitchFamily="18" charset="0"/>
                <a:cs typeface="Times New Roman" panose="02020603050405020304" pitchFamily="18" charset="0"/>
              </a:rPr>
              <a:t>Educational Performance: Examining historical student performance data to identify trends in academic achievement. Schools and education policymakers can use this analysis to implement targeted interventions.</a:t>
            </a:r>
          </a:p>
          <a:p>
            <a:pPr algn="just"/>
            <a:r>
              <a:rPr lang="en-US" sz="1600" dirty="0">
                <a:latin typeface="Times New Roman" panose="02020603050405020304" pitchFamily="18" charset="0"/>
                <a:cs typeface="Times New Roman" panose="02020603050405020304" pitchFamily="18" charset="0"/>
              </a:rPr>
              <a:t>Population Demographics: Analyzing demographic data over decades to identify trends in population growth, age distribution, or migration patterns. Governments use this information for urban planning and resource allocation.</a:t>
            </a:r>
          </a:p>
          <a:p>
            <a:pPr algn="just"/>
            <a:r>
              <a:rPr lang="en-US" sz="1600" dirty="0">
                <a:latin typeface="Times New Roman" panose="02020603050405020304" pitchFamily="18" charset="0"/>
                <a:cs typeface="Times New Roman" panose="02020603050405020304" pitchFamily="18" charset="0"/>
              </a:rPr>
              <a:t>Supply Chain Management: Tracking inventory levels and order fulfillment times over time to identify efficiency trends in the supply chain. Companies use this analysis to optimize logistics and reduce costs.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3966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85D82-F085-A3DD-C70A-EA05A7329FDE}"/>
              </a:ext>
            </a:extLst>
          </p:cNvPr>
          <p:cNvSpPr>
            <a:spLocks noGrp="1"/>
          </p:cNvSpPr>
          <p:nvPr>
            <p:ph type="title"/>
          </p:nvPr>
        </p:nvSpPr>
        <p:spPr>
          <a:xfrm>
            <a:off x="609600" y="731836"/>
            <a:ext cx="10972800" cy="669303"/>
          </a:xfrm>
        </p:spPr>
        <p:txBody>
          <a:bodyPr/>
          <a:lstStyle/>
          <a:p>
            <a:r>
              <a:rPr lang="en-US" sz="4400" b="1" dirty="0">
                <a:latin typeface="Times New Roman" panose="02020603050405020304" pitchFamily="18" charset="0"/>
                <a:cs typeface="Times New Roman" panose="02020603050405020304" pitchFamily="18" charset="0"/>
              </a:rPr>
              <a:t>Seasonal Analysis</a:t>
            </a:r>
            <a:br>
              <a:rPr 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6879B25-1FB1-2BE8-AD3B-0FED16FFD8B7}"/>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Seasonal analysis is a critical aspect of time series analysis that focuses on identifying and understanding patterns that repeat at regular intervals within a given period, typically within a year. This analysis is widely used in various fields, such as finance, retail, agriculture, and meteorology, to forecast and plan for recurring fluctuations. Here’s a comprehensive overview of seasonal analysis:</a:t>
            </a:r>
          </a:p>
          <a:p>
            <a:pPr marL="0" indent="0">
              <a:buNone/>
            </a:pPr>
            <a:r>
              <a:rPr lang="en-US" sz="2400" b="1" dirty="0">
                <a:latin typeface="Times New Roman" panose="02020603050405020304" pitchFamily="18" charset="0"/>
                <a:cs typeface="Times New Roman" panose="02020603050405020304" pitchFamily="18" charset="0"/>
              </a:rPr>
              <a:t>Key Concepts in Seasonal Analysis</a:t>
            </a:r>
          </a:p>
          <a:p>
            <a:r>
              <a:rPr lang="en-US" sz="2400" b="1" dirty="0">
                <a:latin typeface="Times New Roman" panose="02020603050405020304" pitchFamily="18" charset="0"/>
                <a:cs typeface="Times New Roman" panose="02020603050405020304" pitchFamily="18" charset="0"/>
              </a:rPr>
              <a:t>Seasonality: </a:t>
            </a:r>
            <a:r>
              <a:rPr lang="en-US" sz="2400" dirty="0">
                <a:latin typeface="Times New Roman" panose="02020603050405020304" pitchFamily="18" charset="0"/>
                <a:cs typeface="Times New Roman" panose="02020603050405020304" pitchFamily="18" charset="0"/>
              </a:rPr>
              <a:t>Regular and predictable fluctuations that recur at specific periods within the time series data. These can be daily, weekly, monthly, quarterly, or yearly patterns.</a:t>
            </a:r>
          </a:p>
          <a:p>
            <a:r>
              <a:rPr lang="en-US" sz="2400" b="1" dirty="0">
                <a:latin typeface="Times New Roman" panose="02020603050405020304" pitchFamily="18" charset="0"/>
                <a:cs typeface="Times New Roman" panose="02020603050405020304" pitchFamily="18" charset="0"/>
              </a:rPr>
              <a:t>Seasonal Component: </a:t>
            </a:r>
            <a:r>
              <a:rPr lang="en-US" sz="2400" dirty="0">
                <a:latin typeface="Times New Roman" panose="02020603050405020304" pitchFamily="18" charset="0"/>
                <a:cs typeface="Times New Roman" panose="02020603050405020304" pitchFamily="18" charset="0"/>
              </a:rPr>
              <a:t>The part of the time series that represents these regular fluctuations.</a:t>
            </a:r>
          </a:p>
        </p:txBody>
      </p:sp>
    </p:spTree>
    <p:extLst>
      <p:ext uri="{BB962C8B-B14F-4D97-AF65-F5344CB8AC3E}">
        <p14:creationId xmlns:p14="http://schemas.microsoft.com/office/powerpoint/2010/main" val="281115660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5750-F93D-7E91-BF14-DC9678D9E8BB}"/>
              </a:ext>
            </a:extLst>
          </p:cNvPr>
          <p:cNvSpPr>
            <a:spLocks noGrp="1"/>
          </p:cNvSpPr>
          <p:nvPr>
            <p:ph type="title"/>
          </p:nvPr>
        </p:nvSpPr>
        <p:spPr>
          <a:xfrm>
            <a:off x="609600" y="659876"/>
            <a:ext cx="10972800" cy="641023"/>
          </a:xfrm>
        </p:spPr>
        <p:txBody>
          <a:bodyPr/>
          <a:lstStyle/>
          <a:p>
            <a:r>
              <a:rPr lang="en-IN" sz="3600" b="1" dirty="0">
                <a:latin typeface="Times New Roman" panose="02020603050405020304" pitchFamily="18" charset="0"/>
                <a:cs typeface="Times New Roman" panose="02020603050405020304" pitchFamily="18" charset="0"/>
              </a:rPr>
              <a:t>Characteristics of Seasonality</a:t>
            </a:r>
            <a:br>
              <a:rPr lang="en-IN" dirty="0"/>
            </a:br>
            <a:endParaRPr lang="en-IN" dirty="0"/>
          </a:p>
        </p:txBody>
      </p:sp>
      <p:sp>
        <p:nvSpPr>
          <p:cNvPr id="3" name="Content Placeholder 2">
            <a:extLst>
              <a:ext uri="{FF2B5EF4-FFF2-40B4-BE49-F238E27FC236}">
                <a16:creationId xmlns:a16="http://schemas.microsoft.com/office/drawing/2014/main" id="{8CC63195-B65D-2509-124E-6D022632553F}"/>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Periodicity: The duration of the cycle, such as daily, weekly, monthly, or yearly.</a:t>
            </a:r>
          </a:p>
          <a:p>
            <a:pPr algn="just"/>
            <a:r>
              <a:rPr lang="en-US" sz="2800" dirty="0">
                <a:latin typeface="Times New Roman" panose="02020603050405020304" pitchFamily="18" charset="0"/>
                <a:cs typeface="Times New Roman" panose="02020603050405020304" pitchFamily="18" charset="0"/>
              </a:rPr>
              <a:t>Amplitude: The magnitude of the seasonal effect, indicating how much the value deviates from the average during different periods.</a:t>
            </a:r>
          </a:p>
          <a:p>
            <a:pPr algn="just"/>
            <a:r>
              <a:rPr lang="en-US" sz="2800" dirty="0">
                <a:latin typeface="Times New Roman" panose="02020603050405020304" pitchFamily="18" charset="0"/>
                <a:cs typeface="Times New Roman" panose="02020603050405020304" pitchFamily="18" charset="0"/>
              </a:rPr>
              <a:t>Phase: The timing of the seasonal peaks and troughs within the period.</a:t>
            </a:r>
          </a:p>
          <a:p>
            <a:endParaRPr lang="en-IN" dirty="0"/>
          </a:p>
        </p:txBody>
      </p:sp>
    </p:spTree>
    <p:extLst>
      <p:ext uri="{BB962C8B-B14F-4D97-AF65-F5344CB8AC3E}">
        <p14:creationId xmlns:p14="http://schemas.microsoft.com/office/powerpoint/2010/main" val="12365845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58BD-514A-7EB5-6323-77BE2BE5DF6E}"/>
              </a:ext>
            </a:extLst>
          </p:cNvPr>
          <p:cNvSpPr>
            <a:spLocks noGrp="1"/>
          </p:cNvSpPr>
          <p:nvPr>
            <p:ph type="title"/>
          </p:nvPr>
        </p:nvSpPr>
        <p:spPr>
          <a:xfrm>
            <a:off x="609600" y="731836"/>
            <a:ext cx="10972800" cy="685802"/>
          </a:xfrm>
        </p:spPr>
        <p:txBody>
          <a:bodyPr/>
          <a:lstStyle/>
          <a:p>
            <a:r>
              <a:rPr lang="en-IN" b="1" dirty="0">
                <a:latin typeface="Times New Roman" panose="02020603050405020304" pitchFamily="18" charset="0"/>
                <a:cs typeface="Times New Roman" panose="02020603050405020304" pitchFamily="18" charset="0"/>
              </a:rPr>
              <a:t>Steps for Seasonal Analysis</a:t>
            </a:r>
          </a:p>
        </p:txBody>
      </p:sp>
      <p:sp>
        <p:nvSpPr>
          <p:cNvPr id="3" name="Content Placeholder 2">
            <a:extLst>
              <a:ext uri="{FF2B5EF4-FFF2-40B4-BE49-F238E27FC236}">
                <a16:creationId xmlns:a16="http://schemas.microsoft.com/office/drawing/2014/main" id="{8E908FFC-EB31-00C0-C146-50CC449B777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Decomposition</a:t>
            </a:r>
          </a:p>
          <a:p>
            <a:r>
              <a:rPr lang="en-US" dirty="0">
                <a:latin typeface="Times New Roman" panose="02020603050405020304" pitchFamily="18" charset="0"/>
                <a:cs typeface="Times New Roman" panose="02020603050405020304" pitchFamily="18" charset="0"/>
              </a:rPr>
              <a:t>Seasonal Index Calculation</a:t>
            </a:r>
          </a:p>
          <a:p>
            <a:r>
              <a:rPr lang="en-US" dirty="0">
                <a:latin typeface="Times New Roman" panose="02020603050405020304" pitchFamily="18" charset="0"/>
                <a:cs typeface="Times New Roman" panose="02020603050405020304" pitchFamily="18" charset="0"/>
              </a:rPr>
              <a:t>Model Selection</a:t>
            </a:r>
          </a:p>
          <a:p>
            <a:r>
              <a:rPr lang="en-US" dirty="0">
                <a:latin typeface="Times New Roman" panose="02020603050405020304" pitchFamily="18" charset="0"/>
                <a:cs typeface="Times New Roman" panose="02020603050405020304" pitchFamily="18" charset="0"/>
              </a:rPr>
              <a:t>Model Fitting and Validation</a:t>
            </a:r>
          </a:p>
          <a:p>
            <a:r>
              <a:rPr lang="en-US" dirty="0">
                <a:latin typeface="Times New Roman" panose="02020603050405020304" pitchFamily="18" charset="0"/>
                <a:cs typeface="Times New Roman" panose="02020603050405020304" pitchFamily="18" charset="0"/>
              </a:rPr>
              <a:t>Interpretation and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824103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9BF7-A972-E211-A3DD-831606D50229}"/>
              </a:ext>
            </a:extLst>
          </p:cNvPr>
          <p:cNvSpPr>
            <a:spLocks noGrp="1"/>
          </p:cNvSpPr>
          <p:nvPr>
            <p:ph type="title"/>
          </p:nvPr>
        </p:nvSpPr>
        <p:spPr>
          <a:xfrm>
            <a:off x="609600" y="274638"/>
            <a:ext cx="10972800" cy="903713"/>
          </a:xfrm>
        </p:spPr>
        <p:txBody>
          <a:bodyPr/>
          <a:lstStyle/>
          <a:p>
            <a:r>
              <a:rPr lang="en-IN" b="1" dirty="0">
                <a:latin typeface="Times New Roman" panose="02020603050405020304" pitchFamily="18" charset="0"/>
                <a:cs typeface="Times New Roman" panose="02020603050405020304" pitchFamily="18" charset="0"/>
              </a:rPr>
              <a:t>Applications of Seasonal Analysis</a:t>
            </a:r>
            <a:endParaRPr lang="en-IN" dirty="0"/>
          </a:p>
        </p:txBody>
      </p:sp>
      <p:sp>
        <p:nvSpPr>
          <p:cNvPr id="3" name="Content Placeholder 2">
            <a:extLst>
              <a:ext uri="{FF2B5EF4-FFF2-40B4-BE49-F238E27FC236}">
                <a16:creationId xmlns:a16="http://schemas.microsoft.com/office/drawing/2014/main" id="{EF672891-A5CE-BB67-467D-8B67A7D3BEA5}"/>
              </a:ext>
            </a:extLst>
          </p:cNvPr>
          <p:cNvSpPr>
            <a:spLocks noGrp="1"/>
          </p:cNvSpPr>
          <p:nvPr>
            <p:ph idx="1"/>
          </p:nvPr>
        </p:nvSpPr>
        <p:spPr>
          <a:xfrm>
            <a:off x="609600" y="1272619"/>
            <a:ext cx="10972800" cy="5015059"/>
          </a:xfrm>
        </p:spPr>
        <p:txBody>
          <a:bodyPr/>
          <a:lstStyle/>
          <a:p>
            <a:pPr algn="just"/>
            <a:r>
              <a:rPr lang="en-US" sz="1600" b="1" dirty="0">
                <a:latin typeface="Times New Roman" panose="02020603050405020304" pitchFamily="18" charset="0"/>
                <a:cs typeface="Times New Roman" panose="02020603050405020304" pitchFamily="18" charset="0"/>
              </a:rPr>
              <a:t>Finance</a:t>
            </a:r>
          </a:p>
          <a:p>
            <a:pPr marL="0" indent="0" algn="just">
              <a:buNone/>
            </a:pPr>
            <a:r>
              <a:rPr lang="en-US" sz="1600" dirty="0">
                <a:latin typeface="Times New Roman" panose="02020603050405020304" pitchFamily="18" charset="0"/>
                <a:cs typeface="Times New Roman" panose="02020603050405020304" pitchFamily="18" charset="0"/>
              </a:rPr>
              <a:t>Stock Market Analysis: Identifying seasonal trends in stock prices, such as the "January effect" where stock prices often increase.</a:t>
            </a:r>
          </a:p>
          <a:p>
            <a:pPr marL="0" indent="0" algn="just">
              <a:buNone/>
            </a:pPr>
            <a:r>
              <a:rPr lang="en-US" sz="1600" dirty="0">
                <a:latin typeface="Times New Roman" panose="02020603050405020304" pitchFamily="18" charset="0"/>
                <a:cs typeface="Times New Roman" panose="02020603050405020304" pitchFamily="18" charset="0"/>
              </a:rPr>
              <a:t>Interest Rates: Analyzing seasonal patterns in interest rates to make informed investment decisions.</a:t>
            </a:r>
          </a:p>
          <a:p>
            <a:pPr algn="just"/>
            <a:r>
              <a:rPr lang="en-US" sz="1600" b="1" dirty="0">
                <a:latin typeface="Times New Roman" panose="02020603050405020304" pitchFamily="18" charset="0"/>
                <a:cs typeface="Times New Roman" panose="02020603050405020304" pitchFamily="18" charset="0"/>
              </a:rPr>
              <a:t>Retail</a:t>
            </a:r>
          </a:p>
          <a:p>
            <a:pPr marL="0" indent="0" algn="just">
              <a:buNone/>
            </a:pPr>
            <a:r>
              <a:rPr lang="en-US" sz="1600" dirty="0">
                <a:latin typeface="Times New Roman" panose="02020603050405020304" pitchFamily="18" charset="0"/>
                <a:cs typeface="Times New Roman" panose="02020603050405020304" pitchFamily="18" charset="0"/>
              </a:rPr>
              <a:t>Sales Forecasting: Understanding seasonal sales patterns to optimize inventory, marketing strategies, and staffing levels.</a:t>
            </a:r>
          </a:p>
          <a:p>
            <a:pPr marL="0" indent="0" algn="just">
              <a:buNone/>
            </a:pPr>
            <a:r>
              <a:rPr lang="en-US" sz="1600" dirty="0">
                <a:latin typeface="Times New Roman" panose="02020603050405020304" pitchFamily="18" charset="0"/>
                <a:cs typeface="Times New Roman" panose="02020603050405020304" pitchFamily="18" charset="0"/>
              </a:rPr>
              <a:t>Promotional Planning: Timing promotions and discounts to coincide with seasonal peaks in consumer demand.</a:t>
            </a:r>
          </a:p>
          <a:p>
            <a:pPr algn="just"/>
            <a:r>
              <a:rPr lang="en-US" sz="1600" b="1" dirty="0">
                <a:latin typeface="Times New Roman" panose="02020603050405020304" pitchFamily="18" charset="0"/>
                <a:cs typeface="Times New Roman" panose="02020603050405020304" pitchFamily="18" charset="0"/>
              </a:rPr>
              <a:t>Agriculture</a:t>
            </a:r>
          </a:p>
          <a:p>
            <a:pPr marL="0" indent="0" algn="just">
              <a:buNone/>
            </a:pPr>
            <a:r>
              <a:rPr lang="en-US" sz="1600" dirty="0">
                <a:latin typeface="Times New Roman" panose="02020603050405020304" pitchFamily="18" charset="0"/>
                <a:cs typeface="Times New Roman" panose="02020603050405020304" pitchFamily="18" charset="0"/>
              </a:rPr>
              <a:t>Crop Yield Prediction: Forecasting crop yields based on seasonal weather patterns and historical data.</a:t>
            </a:r>
          </a:p>
          <a:p>
            <a:pPr marL="0" indent="0" algn="just">
              <a:buNone/>
            </a:pPr>
            <a:r>
              <a:rPr lang="en-US" sz="1600" dirty="0">
                <a:latin typeface="Times New Roman" panose="02020603050405020304" pitchFamily="18" charset="0"/>
                <a:cs typeface="Times New Roman" panose="02020603050405020304" pitchFamily="18" charset="0"/>
              </a:rPr>
              <a:t>Resource Allocation: Planning the allocation of resources like water and fertilizers according to seasonal needs.</a:t>
            </a:r>
          </a:p>
          <a:p>
            <a:pPr algn="just"/>
            <a:r>
              <a:rPr lang="en-US" sz="1600" b="1" dirty="0">
                <a:latin typeface="Times New Roman" panose="02020603050405020304" pitchFamily="18" charset="0"/>
                <a:cs typeface="Times New Roman" panose="02020603050405020304" pitchFamily="18" charset="0"/>
              </a:rPr>
              <a:t>Meteorology</a:t>
            </a:r>
          </a:p>
          <a:p>
            <a:pPr marL="0" indent="0" algn="just">
              <a:buNone/>
            </a:pPr>
            <a:r>
              <a:rPr lang="en-US" sz="1600" dirty="0">
                <a:latin typeface="Times New Roman" panose="02020603050405020304" pitchFamily="18" charset="0"/>
                <a:cs typeface="Times New Roman" panose="02020603050405020304" pitchFamily="18" charset="0"/>
              </a:rPr>
              <a:t>Weather Forecasting: Analyzing seasonal weather patterns to predict temperature, precipitation, and other climatic variables.</a:t>
            </a:r>
          </a:p>
          <a:p>
            <a:pPr marL="0" indent="0" algn="just">
              <a:buNone/>
            </a:pPr>
            <a:r>
              <a:rPr lang="en-US" sz="1600" dirty="0">
                <a:latin typeface="Times New Roman" panose="02020603050405020304" pitchFamily="18" charset="0"/>
                <a:cs typeface="Times New Roman" panose="02020603050405020304" pitchFamily="18" charset="0"/>
              </a:rPr>
              <a:t>Climate Change Studies: Understanding long-term changes in seasonal patterns to study climate change impacts.</a:t>
            </a:r>
          </a:p>
          <a:p>
            <a:pPr algn="just"/>
            <a:r>
              <a:rPr lang="en-US" sz="1600" b="1" dirty="0">
                <a:latin typeface="Times New Roman" panose="02020603050405020304" pitchFamily="18" charset="0"/>
                <a:cs typeface="Times New Roman" panose="02020603050405020304" pitchFamily="18" charset="0"/>
              </a:rPr>
              <a:t>Tourism</a:t>
            </a:r>
          </a:p>
          <a:p>
            <a:pPr marL="0" indent="0" algn="just">
              <a:buNone/>
            </a:pPr>
            <a:r>
              <a:rPr lang="en-US" sz="1600" dirty="0">
                <a:latin typeface="Times New Roman" panose="02020603050405020304" pitchFamily="18" charset="0"/>
                <a:cs typeface="Times New Roman" panose="02020603050405020304" pitchFamily="18" charset="0"/>
              </a:rPr>
              <a:t>Visitor Prediction: Forecasting tourist arrivals based on seasonal trends to manage resources and improve services.</a:t>
            </a:r>
          </a:p>
          <a:p>
            <a:pPr marL="0" indent="0" algn="just">
              <a:buNone/>
            </a:pPr>
            <a:r>
              <a:rPr lang="en-US" sz="1600" dirty="0">
                <a:latin typeface="Times New Roman" panose="02020603050405020304" pitchFamily="18" charset="0"/>
                <a:cs typeface="Times New Roman" panose="02020603050405020304" pitchFamily="18" charset="0"/>
              </a:rPr>
              <a:t>Revenue Management: Adjusting pricing strategies to maximize revenue during peak and off-peak seasons.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381306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513EE-F2B4-6987-310A-B444341A4386}"/>
              </a:ext>
            </a:extLst>
          </p:cNvPr>
          <p:cNvSpPr>
            <a:spLocks noGrp="1"/>
          </p:cNvSpPr>
          <p:nvPr>
            <p:ph type="title"/>
          </p:nvPr>
        </p:nvSpPr>
        <p:spPr>
          <a:xfrm>
            <a:off x="609600" y="575034"/>
            <a:ext cx="10972800" cy="612743"/>
          </a:xfrm>
        </p:spPr>
        <p:txBody>
          <a:bodyPr/>
          <a:lstStyle/>
          <a:p>
            <a:r>
              <a:rPr kumimoji="0" 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Cyclical analysis</a:t>
            </a:r>
            <a:endParaRPr lang="en-IN" sz="6000" b="1" dirty="0"/>
          </a:p>
        </p:txBody>
      </p:sp>
      <p:sp>
        <p:nvSpPr>
          <p:cNvPr id="3" name="Content Placeholder 2">
            <a:extLst>
              <a:ext uri="{FF2B5EF4-FFF2-40B4-BE49-F238E27FC236}">
                <a16:creationId xmlns:a16="http://schemas.microsoft.com/office/drawing/2014/main" id="{A334C029-E662-0260-0B2A-E2A27BC7096D}"/>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Cyclical analysis is a crucial aspect of time series analysis that focuses on identifying and understanding patterns that occur over longer, irregular intervals, often influenced by economic or business cycles. Unlike seasonality, which has fixed and predictable periods, cyclical patterns do not have a fixed duration and can vary in length and intensity. This analysis is widely used in fields such as economics, finance, and business strategy. Here’s a detailed exploration of cyclical analysis:</a:t>
            </a:r>
          </a:p>
          <a:p>
            <a:pPr marL="0" indent="0" algn="just">
              <a:buNone/>
            </a:pPr>
            <a:r>
              <a:rPr lang="en-US" sz="2000" b="1" dirty="0">
                <a:latin typeface="Times New Roman" panose="02020603050405020304" pitchFamily="18" charset="0"/>
                <a:cs typeface="Times New Roman" panose="02020603050405020304" pitchFamily="18" charset="0"/>
              </a:rPr>
              <a:t>Key Concepts in Cyclical Analysis</a:t>
            </a:r>
          </a:p>
          <a:p>
            <a:pPr algn="just"/>
            <a:r>
              <a:rPr lang="en-US" sz="2000" dirty="0">
                <a:latin typeface="Times New Roman" panose="02020603050405020304" pitchFamily="18" charset="0"/>
                <a:cs typeface="Times New Roman" panose="02020603050405020304" pitchFamily="18" charset="0"/>
              </a:rPr>
              <a:t>Cycles: Fluctuations in time series data that occur at irregular intervals, often influenced by broader economic conditions.</a:t>
            </a:r>
          </a:p>
          <a:p>
            <a:pPr algn="just"/>
            <a:r>
              <a:rPr lang="en-US" sz="2000" dirty="0">
                <a:latin typeface="Times New Roman" panose="02020603050405020304" pitchFamily="18" charset="0"/>
                <a:cs typeface="Times New Roman" panose="02020603050405020304" pitchFamily="18" charset="0"/>
              </a:rPr>
              <a:t>Amplitude: The magnitude of the cyclical fluctuation.</a:t>
            </a:r>
          </a:p>
          <a:p>
            <a:pPr algn="just"/>
            <a:r>
              <a:rPr lang="en-US" sz="2000" dirty="0">
                <a:latin typeface="Times New Roman" panose="02020603050405020304" pitchFamily="18" charset="0"/>
                <a:cs typeface="Times New Roman" panose="02020603050405020304" pitchFamily="18" charset="0"/>
              </a:rPr>
              <a:t>Frequency: The number of cycles that occur in a given period, though this can be irregular.</a:t>
            </a:r>
          </a:p>
          <a:p>
            <a:pPr algn="just"/>
            <a:r>
              <a:rPr lang="en-US" sz="2000" dirty="0">
                <a:latin typeface="Times New Roman" panose="02020603050405020304" pitchFamily="18" charset="0"/>
                <a:cs typeface="Times New Roman" panose="02020603050405020304" pitchFamily="18" charset="0"/>
              </a:rPr>
              <a:t>Phase: The position of a particular point in the cycle, typically described in terms of expansion (upward phase) or contraction (downward phase).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30790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F692-BE46-D650-EAB8-1A59908E8A49}"/>
              </a:ext>
            </a:extLst>
          </p:cNvPr>
          <p:cNvSpPr>
            <a:spLocks noGrp="1"/>
          </p:cNvSpPr>
          <p:nvPr>
            <p:ph type="title"/>
          </p:nvPr>
        </p:nvSpPr>
        <p:spPr>
          <a:xfrm>
            <a:off x="609600" y="731836"/>
            <a:ext cx="10972800" cy="587917"/>
          </a:xfrm>
        </p:spPr>
        <p:txBody>
          <a:bodyPr/>
          <a:lstStyle/>
          <a:p>
            <a:r>
              <a:rPr lang="en-IN" sz="3600" b="1" dirty="0">
                <a:latin typeface="Times New Roman" panose="02020603050405020304" pitchFamily="18" charset="0"/>
                <a:cs typeface="Times New Roman" panose="02020603050405020304" pitchFamily="18" charset="0"/>
              </a:rPr>
              <a:t>Characteristics of Cyclical Patterns</a:t>
            </a:r>
          </a:p>
        </p:txBody>
      </p:sp>
      <p:sp>
        <p:nvSpPr>
          <p:cNvPr id="3" name="Content Placeholder 2">
            <a:extLst>
              <a:ext uri="{FF2B5EF4-FFF2-40B4-BE49-F238E27FC236}">
                <a16:creationId xmlns:a16="http://schemas.microsoft.com/office/drawing/2014/main" id="{103581A1-DD73-4D18-F188-1233A876B55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Irregular Duration: Cycles do not follow a fixed period; they can last from several months to several years.</a:t>
            </a:r>
          </a:p>
          <a:p>
            <a:pPr algn="just"/>
            <a:r>
              <a:rPr lang="en-US" dirty="0">
                <a:latin typeface="Times New Roman" panose="02020603050405020304" pitchFamily="18" charset="0"/>
                <a:cs typeface="Times New Roman" panose="02020603050405020304" pitchFamily="18" charset="0"/>
              </a:rPr>
              <a:t>Variable Amplitude: The strength of the cycles can change over time.</a:t>
            </a:r>
          </a:p>
          <a:p>
            <a:pPr algn="just"/>
            <a:r>
              <a:rPr lang="en-US" dirty="0">
                <a:latin typeface="Times New Roman" panose="02020603050405020304" pitchFamily="18" charset="0"/>
                <a:cs typeface="Times New Roman" panose="02020603050405020304" pitchFamily="18" charset="0"/>
              </a:rPr>
              <a:t>Influence of External Factors: Cycles are often driven by external economic conditions, such as business cycles, interest rates, or political events.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24367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E161-878B-7D57-1C41-8E42D1CD568F}"/>
              </a:ext>
            </a:extLst>
          </p:cNvPr>
          <p:cNvSpPr>
            <a:spLocks noGrp="1"/>
          </p:cNvSpPr>
          <p:nvPr>
            <p:ph type="title"/>
          </p:nvPr>
        </p:nvSpPr>
        <p:spPr>
          <a:xfrm>
            <a:off x="2554663" y="651710"/>
            <a:ext cx="6815580" cy="457198"/>
          </a:xfrm>
        </p:spPr>
        <p:txBody>
          <a:bodyPr/>
          <a:lstStyle/>
          <a:p>
            <a:r>
              <a:rPr lang="en-US" sz="2800" b="1" dirty="0">
                <a:latin typeface="Times New Roman" panose="02020603050405020304" pitchFamily="18" charset="0"/>
                <a:cs typeface="Times New Roman" panose="02020603050405020304" pitchFamily="18" charset="0"/>
              </a:rPr>
              <a:t>Steps for Cyclical Analysis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C64901-AB8D-FF95-04A4-43782DB09B62}"/>
              </a:ext>
            </a:extLst>
          </p:cNvPr>
          <p:cNvSpPr>
            <a:spLocks noGrp="1"/>
          </p:cNvSpPr>
          <p:nvPr>
            <p:ph idx="1"/>
          </p:nvPr>
        </p:nvSpPr>
        <p:spPr/>
        <p:txBody>
          <a:bodyPr/>
          <a:lstStyle/>
          <a:p>
            <a:pPr algn="just"/>
            <a:r>
              <a:rPr lang="en-US" sz="2000" b="1" dirty="0">
                <a:latin typeface="Times New Roman" panose="02020603050405020304" pitchFamily="18" charset="0"/>
                <a:cs typeface="Times New Roman" panose="02020603050405020304" pitchFamily="18" charset="0"/>
              </a:rPr>
              <a:t>Data Collection: </a:t>
            </a:r>
            <a:r>
              <a:rPr lang="en-US" sz="2000" dirty="0">
                <a:latin typeface="Times New Roman" panose="02020603050405020304" pitchFamily="18" charset="0"/>
                <a:cs typeface="Times New Roman" panose="02020603050405020304" pitchFamily="18" charset="0"/>
              </a:rPr>
              <a:t>Gather long-term historical data that captures multiple cycles.</a:t>
            </a:r>
          </a:p>
          <a:p>
            <a:pPr algn="just"/>
            <a:r>
              <a:rPr lang="en-US" sz="2000" b="1" dirty="0">
                <a:latin typeface="Times New Roman" panose="02020603050405020304" pitchFamily="18" charset="0"/>
                <a:cs typeface="Times New Roman" panose="02020603050405020304" pitchFamily="18" charset="0"/>
              </a:rPr>
              <a:t>Data Visualization: </a:t>
            </a:r>
            <a:r>
              <a:rPr lang="en-US" sz="2000" dirty="0">
                <a:latin typeface="Times New Roman" panose="02020603050405020304" pitchFamily="18" charset="0"/>
                <a:cs typeface="Times New Roman" panose="02020603050405020304" pitchFamily="18" charset="0"/>
              </a:rPr>
              <a:t>Plot the time series data to identify potential cyclical patterns visually.</a:t>
            </a:r>
          </a:p>
          <a:p>
            <a:pPr algn="just"/>
            <a:r>
              <a:rPr lang="en-US" sz="2000" b="1" dirty="0">
                <a:latin typeface="Times New Roman" panose="02020603050405020304" pitchFamily="18" charset="0"/>
                <a:cs typeface="Times New Roman" panose="02020603050405020304" pitchFamily="18" charset="0"/>
              </a:rPr>
              <a:t>Decomposition: </a:t>
            </a:r>
            <a:r>
              <a:rPr lang="en-US" sz="2000" dirty="0">
                <a:latin typeface="Times New Roman" panose="02020603050405020304" pitchFamily="18" charset="0"/>
                <a:cs typeface="Times New Roman" panose="02020603050405020304" pitchFamily="18" charset="0"/>
              </a:rPr>
              <a:t>Use decomposition techniques to separate the cyclical component from trend and irregular components.</a:t>
            </a:r>
          </a:p>
          <a:p>
            <a:pPr algn="just"/>
            <a:r>
              <a:rPr lang="en-US" sz="2000" b="1" dirty="0">
                <a:latin typeface="Times New Roman" panose="02020603050405020304" pitchFamily="18" charset="0"/>
                <a:cs typeface="Times New Roman" panose="02020603050405020304" pitchFamily="18" charset="0"/>
              </a:rPr>
              <a:t>Filtering and Smoothing: </a:t>
            </a:r>
            <a:r>
              <a:rPr lang="en-US" sz="2000" dirty="0">
                <a:latin typeface="Times New Roman" panose="02020603050405020304" pitchFamily="18" charset="0"/>
                <a:cs typeface="Times New Roman" panose="02020603050405020304" pitchFamily="18" charset="0"/>
              </a:rPr>
              <a:t>Apply filtering techniques like the HP filter to isolate the cyclical component.</a:t>
            </a:r>
          </a:p>
          <a:p>
            <a:pPr algn="just"/>
            <a:r>
              <a:rPr lang="en-US" sz="2000" b="1" dirty="0">
                <a:latin typeface="Times New Roman" panose="02020603050405020304" pitchFamily="18" charset="0"/>
                <a:cs typeface="Times New Roman" panose="02020603050405020304" pitchFamily="18" charset="0"/>
              </a:rPr>
              <a:t>Modeling and Forecasting: </a:t>
            </a:r>
            <a:r>
              <a:rPr lang="en-US" sz="2000" dirty="0">
                <a:latin typeface="Times New Roman" panose="02020603050405020304" pitchFamily="18" charset="0"/>
                <a:cs typeface="Times New Roman" panose="02020603050405020304" pitchFamily="18" charset="0"/>
              </a:rPr>
              <a:t>Use econometric models to understand the relationship between cycles and other economic variables and to make forecasts.</a:t>
            </a:r>
          </a:p>
          <a:p>
            <a:pPr algn="just"/>
            <a:r>
              <a:rPr lang="en-US" sz="2000" b="1" dirty="0">
                <a:latin typeface="Times New Roman" panose="02020603050405020304" pitchFamily="18" charset="0"/>
                <a:cs typeface="Times New Roman" panose="02020603050405020304" pitchFamily="18" charset="0"/>
              </a:rPr>
              <a:t>Validation: </a:t>
            </a:r>
            <a:r>
              <a:rPr lang="en-US" sz="2000" dirty="0">
                <a:latin typeface="Times New Roman" panose="02020603050405020304" pitchFamily="18" charset="0"/>
                <a:cs typeface="Times New Roman" panose="02020603050405020304" pitchFamily="18" charset="0"/>
              </a:rPr>
              <a:t>Validate the models using out-of-sample data or cross-validation techniques to ensure robustness.</a:t>
            </a:r>
          </a:p>
          <a:p>
            <a:pPr algn="just"/>
            <a:r>
              <a:rPr lang="en-US" sz="2000" b="1" dirty="0">
                <a:latin typeface="Times New Roman" panose="02020603050405020304" pitchFamily="18" charset="0"/>
                <a:cs typeface="Times New Roman" panose="02020603050405020304" pitchFamily="18" charset="0"/>
              </a:rPr>
              <a:t>Interpretation and Application: </a:t>
            </a:r>
            <a:r>
              <a:rPr lang="en-US" sz="2000" dirty="0">
                <a:latin typeface="Times New Roman" panose="02020603050405020304" pitchFamily="18" charset="0"/>
                <a:cs typeface="Times New Roman" panose="02020603050405020304" pitchFamily="18" charset="0"/>
              </a:rPr>
              <a:t>Interpret the cyclical patterns and apply the insights to make informed decisions in economic forecasting, investment strategies, business planning, and policy making.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56984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9C69-9DF3-C0C1-BF5E-55593006428F}"/>
              </a:ext>
            </a:extLst>
          </p:cNvPr>
          <p:cNvSpPr>
            <a:spLocks noGrp="1"/>
          </p:cNvSpPr>
          <p:nvPr>
            <p:ph type="title"/>
          </p:nvPr>
        </p:nvSpPr>
        <p:spPr>
          <a:xfrm>
            <a:off x="609600" y="548015"/>
            <a:ext cx="10972800" cy="724603"/>
          </a:xfrm>
        </p:spPr>
        <p:txBody>
          <a:bodyPr/>
          <a:lstStyle/>
          <a:p>
            <a:r>
              <a:rPr lang="en-IN" sz="3600" b="1" dirty="0">
                <a:latin typeface="Times New Roman" panose="02020603050405020304" pitchFamily="18" charset="0"/>
                <a:cs typeface="Times New Roman" panose="02020603050405020304" pitchFamily="18" charset="0"/>
              </a:rPr>
              <a:t>Applications of Cyclical Analysis</a:t>
            </a:r>
          </a:p>
        </p:txBody>
      </p:sp>
      <p:sp>
        <p:nvSpPr>
          <p:cNvPr id="3" name="Content Placeholder 2">
            <a:extLst>
              <a:ext uri="{FF2B5EF4-FFF2-40B4-BE49-F238E27FC236}">
                <a16:creationId xmlns:a16="http://schemas.microsoft.com/office/drawing/2014/main" id="{D0F4C69E-CD2F-0A25-9FDB-6969B45BA195}"/>
              </a:ext>
            </a:extLst>
          </p:cNvPr>
          <p:cNvSpPr>
            <a:spLocks noGrp="1"/>
          </p:cNvSpPr>
          <p:nvPr>
            <p:ph idx="1"/>
          </p:nvPr>
        </p:nvSpPr>
        <p:spPr>
          <a:xfrm>
            <a:off x="609600" y="1272618"/>
            <a:ext cx="10972800" cy="5354425"/>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Economic Forecasting</a:t>
            </a:r>
          </a:p>
          <a:p>
            <a:pPr algn="just"/>
            <a:r>
              <a:rPr lang="en-US" sz="1800" dirty="0">
                <a:latin typeface="Times New Roman" panose="02020603050405020304" pitchFamily="18" charset="0"/>
                <a:cs typeface="Times New Roman" panose="02020603050405020304" pitchFamily="18" charset="0"/>
              </a:rPr>
              <a:t>GDP Growth: Analyzing cyclical patterns in GDP to forecast future economic expansions and contractions.</a:t>
            </a:r>
          </a:p>
          <a:p>
            <a:pPr algn="just"/>
            <a:r>
              <a:rPr lang="en-US" sz="1800" dirty="0">
                <a:latin typeface="Times New Roman" panose="02020603050405020304" pitchFamily="18" charset="0"/>
                <a:cs typeface="Times New Roman" panose="02020603050405020304" pitchFamily="18" charset="0"/>
              </a:rPr>
              <a:t>Unemployment Rates: Understanding cyclical trends in employment to predict labor market conditions.</a:t>
            </a:r>
          </a:p>
          <a:p>
            <a:pPr marL="0" indent="0" algn="just">
              <a:buNone/>
            </a:pPr>
            <a:r>
              <a:rPr lang="en-US" sz="1800" b="1" dirty="0">
                <a:latin typeface="Times New Roman" panose="02020603050405020304" pitchFamily="18" charset="0"/>
                <a:cs typeface="Times New Roman" panose="02020603050405020304" pitchFamily="18" charset="0"/>
              </a:rPr>
              <a:t>Financial Markets</a:t>
            </a:r>
          </a:p>
          <a:p>
            <a:pPr algn="just"/>
            <a:r>
              <a:rPr lang="en-US" sz="1800" dirty="0">
                <a:latin typeface="Times New Roman" panose="02020603050405020304" pitchFamily="18" charset="0"/>
                <a:cs typeface="Times New Roman" panose="02020603050405020304" pitchFamily="18" charset="0"/>
              </a:rPr>
              <a:t>Stock Market Cycles: Identifying long-term bull and bear markets to inform investment strategies.</a:t>
            </a:r>
          </a:p>
          <a:p>
            <a:pPr algn="just"/>
            <a:r>
              <a:rPr lang="en-US" sz="1800" dirty="0">
                <a:latin typeface="Times New Roman" panose="02020603050405020304" pitchFamily="18" charset="0"/>
                <a:cs typeface="Times New Roman" panose="02020603050405020304" pitchFamily="18" charset="0"/>
              </a:rPr>
              <a:t>Interest Rate Cycles: Analyzing cycles in interest rates to make decisions about borrowing, lending, and investing.</a:t>
            </a:r>
          </a:p>
          <a:p>
            <a:pPr marL="0" indent="0" algn="just">
              <a:buNone/>
            </a:pPr>
            <a:r>
              <a:rPr lang="en-US" sz="1800" b="1" dirty="0">
                <a:latin typeface="Times New Roman" panose="02020603050405020304" pitchFamily="18" charset="0"/>
                <a:cs typeface="Times New Roman" panose="02020603050405020304" pitchFamily="18" charset="0"/>
              </a:rPr>
              <a:t>Business Strategy</a:t>
            </a:r>
          </a:p>
          <a:p>
            <a:pPr algn="just"/>
            <a:r>
              <a:rPr lang="en-US" sz="1800" dirty="0">
                <a:latin typeface="Times New Roman" panose="02020603050405020304" pitchFamily="18" charset="0"/>
                <a:cs typeface="Times New Roman" panose="02020603050405020304" pitchFamily="18" charset="0"/>
              </a:rPr>
              <a:t>Capital Investment: Timing capital investments to align with economic cycles, maximizing returns during expansion phases.</a:t>
            </a:r>
          </a:p>
          <a:p>
            <a:pPr algn="just"/>
            <a:r>
              <a:rPr lang="en-US" sz="1800" dirty="0">
                <a:latin typeface="Times New Roman" panose="02020603050405020304" pitchFamily="18" charset="0"/>
                <a:cs typeface="Times New Roman" panose="02020603050405020304" pitchFamily="18" charset="0"/>
              </a:rPr>
              <a:t>Inventory Management: Adjusting inventory levels based on cyclical demand patterns to optimize stock levels and reduce costs.</a:t>
            </a:r>
          </a:p>
          <a:p>
            <a:pPr marL="0" indent="0" algn="just">
              <a:buNone/>
            </a:pPr>
            <a:r>
              <a:rPr lang="en-US" sz="1800" b="1" dirty="0">
                <a:latin typeface="Times New Roman" panose="02020603050405020304" pitchFamily="18" charset="0"/>
                <a:cs typeface="Times New Roman" panose="02020603050405020304" pitchFamily="18" charset="0"/>
              </a:rPr>
              <a:t>Policy Making</a:t>
            </a:r>
          </a:p>
          <a:p>
            <a:pPr algn="just"/>
            <a:r>
              <a:rPr lang="en-US" sz="1800" dirty="0">
                <a:latin typeface="Times New Roman" panose="02020603050405020304" pitchFamily="18" charset="0"/>
                <a:cs typeface="Times New Roman" panose="02020603050405020304" pitchFamily="18" charset="0"/>
              </a:rPr>
              <a:t>Monetary Policy: Central banks use cyclical analysis to adjust interest rates and control inflation during different phases of the business cycle.</a:t>
            </a:r>
          </a:p>
          <a:p>
            <a:pPr algn="just"/>
            <a:r>
              <a:rPr lang="en-US" sz="1800" dirty="0">
                <a:latin typeface="Times New Roman" panose="02020603050405020304" pitchFamily="18" charset="0"/>
                <a:cs typeface="Times New Roman" panose="02020603050405020304" pitchFamily="18" charset="0"/>
              </a:rPr>
              <a:t>Fiscal Policy: Governments use cyclical analysis to plan spending and taxation policies that stabilize the economy.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944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7523-F798-2FC2-2AB2-67B51518902C}"/>
              </a:ext>
            </a:extLst>
          </p:cNvPr>
          <p:cNvSpPr>
            <a:spLocks noGrp="1"/>
          </p:cNvSpPr>
          <p:nvPr>
            <p:ph type="title"/>
          </p:nvPr>
        </p:nvSpPr>
        <p:spPr>
          <a:xfrm>
            <a:off x="609600" y="274638"/>
            <a:ext cx="10972800" cy="715176"/>
          </a:xfrm>
        </p:spPr>
        <p:txBody>
          <a:bodyPr/>
          <a:lstStyle/>
          <a:p>
            <a:r>
              <a:rPr lang="en-US" sz="4400" b="1" dirty="0">
                <a:latin typeface="Times New Roman" panose="02020603050405020304" pitchFamily="18" charset="0"/>
                <a:cs typeface="Times New Roman" panose="02020603050405020304" pitchFamily="18" charset="0"/>
              </a:rPr>
              <a:t>Autoregression Models</a:t>
            </a:r>
            <a:br>
              <a:rPr 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BD99B71-B179-A0A5-C0CA-DDCF036C8FFE}"/>
              </a:ext>
            </a:extLst>
          </p:cNvPr>
          <p:cNvSpPr>
            <a:spLocks noGrp="1"/>
          </p:cNvSpPr>
          <p:nvPr>
            <p:ph idx="1"/>
          </p:nvPr>
        </p:nvSpPr>
        <p:spPr>
          <a:xfrm>
            <a:off x="609600" y="1241982"/>
            <a:ext cx="10972800" cy="5187098"/>
          </a:xfrm>
        </p:spPr>
        <p:txBody>
          <a:bodyPr/>
          <a:lstStyle/>
          <a:p>
            <a:r>
              <a:rPr lang="en-US" sz="2800" dirty="0">
                <a:latin typeface="Times New Roman" panose="02020603050405020304" pitchFamily="18" charset="0"/>
                <a:cs typeface="Times New Roman" panose="02020603050405020304" pitchFamily="18" charset="0"/>
              </a:rPr>
              <a:t>Autoregression (AR) models are a type of time series model used to describe and forecast time series data. The autoregressive model is based on the idea that current values of the series can be explained by its previous values. </a:t>
            </a:r>
          </a:p>
          <a:p>
            <a:pPr marL="0" indent="0">
              <a:buNone/>
            </a:pPr>
            <a:r>
              <a:rPr lang="en-US" sz="2800" b="1" dirty="0">
                <a:latin typeface="Times New Roman" panose="02020603050405020304" pitchFamily="18" charset="0"/>
                <a:cs typeface="Times New Roman" panose="02020603050405020304" pitchFamily="18" charset="0"/>
              </a:rPr>
              <a:t>Key Concepts in Autoregression Models</a:t>
            </a:r>
          </a:p>
          <a:p>
            <a:r>
              <a:rPr lang="en-US" sz="2800" b="1" dirty="0">
                <a:latin typeface="Times New Roman" panose="02020603050405020304" pitchFamily="18" charset="0"/>
                <a:cs typeface="Times New Roman" panose="02020603050405020304" pitchFamily="18" charset="0"/>
              </a:rPr>
              <a:t>Autoregression: </a:t>
            </a:r>
            <a:r>
              <a:rPr lang="en-US" sz="2800" dirty="0">
                <a:latin typeface="Times New Roman" panose="02020603050405020304" pitchFamily="18" charset="0"/>
                <a:cs typeface="Times New Roman" panose="02020603050405020304" pitchFamily="18" charset="0"/>
              </a:rPr>
              <a:t>The process by which future values of a variable are regressed on its past values.</a:t>
            </a:r>
          </a:p>
          <a:p>
            <a:r>
              <a:rPr lang="en-US" sz="2800" b="1" dirty="0">
                <a:latin typeface="Times New Roman" panose="02020603050405020304" pitchFamily="18" charset="0"/>
                <a:cs typeface="Times New Roman" panose="02020603050405020304" pitchFamily="18" charset="0"/>
              </a:rPr>
              <a:t>Lag: </a:t>
            </a:r>
            <a:r>
              <a:rPr lang="en-US" sz="2800" dirty="0">
                <a:latin typeface="Times New Roman" panose="02020603050405020304" pitchFamily="18" charset="0"/>
                <a:cs typeface="Times New Roman" panose="02020603050405020304" pitchFamily="18" charset="0"/>
              </a:rPr>
              <a:t>The number of previous time periods used to predict the current period.</a:t>
            </a:r>
          </a:p>
          <a:p>
            <a:r>
              <a:rPr lang="en-US" sz="2800" b="1" dirty="0">
                <a:latin typeface="Times New Roman" panose="02020603050405020304" pitchFamily="18" charset="0"/>
                <a:cs typeface="Times New Roman" panose="02020603050405020304" pitchFamily="18" charset="0"/>
              </a:rPr>
              <a:t>Order of AR Model (p): </a:t>
            </a:r>
            <a:r>
              <a:rPr lang="en-US" sz="2800" dirty="0">
                <a:latin typeface="Times New Roman" panose="02020603050405020304" pitchFamily="18" charset="0"/>
                <a:cs typeface="Times New Roman" panose="02020603050405020304" pitchFamily="18" charset="0"/>
              </a:rPr>
              <a:t>Denoted as AR(p), it represents the number of lagged observations included in the model.</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788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8604-F3CC-E285-1425-A323E3105CE2}"/>
              </a:ext>
            </a:extLst>
          </p:cNvPr>
          <p:cNvSpPr>
            <a:spLocks noGrp="1"/>
          </p:cNvSpPr>
          <p:nvPr>
            <p:ph type="title"/>
          </p:nvPr>
        </p:nvSpPr>
        <p:spPr>
          <a:xfrm>
            <a:off x="609600" y="684702"/>
            <a:ext cx="10972800" cy="569063"/>
          </a:xfrm>
        </p:spPr>
        <p:txBody>
          <a:bodyPr/>
          <a:lstStyle/>
          <a:p>
            <a:r>
              <a:rPr lang="en-IN" sz="3600" b="1" dirty="0">
                <a:latin typeface="Times New Roman" panose="02020603050405020304" pitchFamily="18" charset="0"/>
                <a:cs typeface="Times New Roman" panose="02020603050405020304" pitchFamily="18" charset="0"/>
              </a:rPr>
              <a:t>Benefits of Forecasting model</a:t>
            </a:r>
          </a:p>
        </p:txBody>
      </p:sp>
      <p:sp>
        <p:nvSpPr>
          <p:cNvPr id="3" name="Content Placeholder 2">
            <a:extLst>
              <a:ext uri="{FF2B5EF4-FFF2-40B4-BE49-F238E27FC236}">
                <a16:creationId xmlns:a16="http://schemas.microsoft.com/office/drawing/2014/main" id="{982D82C0-F9F0-71E9-A6B8-AAF3D30FE3AD}"/>
              </a:ext>
            </a:extLst>
          </p:cNvPr>
          <p:cNvSpPr>
            <a:spLocks noGrp="1"/>
          </p:cNvSpPr>
          <p:nvPr>
            <p:ph idx="1"/>
          </p:nvPr>
        </p:nvSpPr>
        <p:spPr>
          <a:xfrm>
            <a:off x="609600" y="1600201"/>
            <a:ext cx="10972800" cy="4923147"/>
          </a:xfrm>
        </p:spPr>
        <p:txBody>
          <a:bodyPr/>
          <a:lstStyle/>
          <a:p>
            <a:pPr algn="just"/>
            <a:r>
              <a:rPr lang="en-US" sz="1600" dirty="0">
                <a:latin typeface="Times New Roman" panose="02020603050405020304" pitchFamily="18" charset="0"/>
                <a:cs typeface="Times New Roman" panose="02020603050405020304" pitchFamily="18" charset="0"/>
              </a:rPr>
              <a:t>By analyzing historical data and identifying patterns and trends, forecasting models can help organizations make more informed decisions, allocate resources more effectively, and manage financial risks more efficiently. </a:t>
            </a:r>
          </a:p>
          <a:p>
            <a:pPr algn="just"/>
            <a:r>
              <a:rPr lang="en-US" sz="1600" b="1" dirty="0">
                <a:latin typeface="Times New Roman" panose="02020603050405020304" pitchFamily="18" charset="0"/>
                <a:cs typeface="Times New Roman" panose="02020603050405020304" pitchFamily="18" charset="0"/>
              </a:rPr>
              <a:t>Improved decision-making: </a:t>
            </a:r>
            <a:r>
              <a:rPr lang="en-US" sz="1600" dirty="0">
                <a:latin typeface="Times New Roman" panose="02020603050405020304" pitchFamily="18" charset="0"/>
                <a:cs typeface="Times New Roman" panose="02020603050405020304" pitchFamily="18" charset="0"/>
              </a:rPr>
              <a:t>Forecasting models provide businesses with insights into future trends and potential outcomes, enabling them to make more informed decisions. By utilizing data-driven insights, businesses can minimize the risk of making poor decisions and increase the likelihood of achieving their goals.</a:t>
            </a:r>
          </a:p>
          <a:p>
            <a:pPr algn="just"/>
            <a:r>
              <a:rPr lang="en-US" sz="1600" b="1" dirty="0">
                <a:latin typeface="Times New Roman" panose="02020603050405020304" pitchFamily="18" charset="0"/>
                <a:cs typeface="Times New Roman" panose="02020603050405020304" pitchFamily="18" charset="0"/>
              </a:rPr>
              <a:t>Better resource allocation: </a:t>
            </a:r>
            <a:r>
              <a:rPr lang="en-US" sz="1600" dirty="0">
                <a:latin typeface="Times New Roman" panose="02020603050405020304" pitchFamily="18" charset="0"/>
                <a:cs typeface="Times New Roman" panose="02020603050405020304" pitchFamily="18" charset="0"/>
              </a:rPr>
              <a:t>Forecasting models can help businesses predict future demands, sales, and other factors, allowing them to allocate resources more effectively. By anticipating future needs and trends, businesses can optimize their production, inventory, and staffing levels to ensure maximum efficiency and profitability.</a:t>
            </a:r>
          </a:p>
          <a:p>
            <a:pPr algn="just"/>
            <a:r>
              <a:rPr lang="en-US" sz="1600" b="1" dirty="0">
                <a:latin typeface="Times New Roman" panose="02020603050405020304" pitchFamily="18" charset="0"/>
                <a:cs typeface="Times New Roman" panose="02020603050405020304" pitchFamily="18" charset="0"/>
              </a:rPr>
              <a:t>Improved budgeting: </a:t>
            </a:r>
            <a:r>
              <a:rPr lang="en-US" sz="1600" dirty="0">
                <a:latin typeface="Times New Roman" panose="02020603050405020304" pitchFamily="18" charset="0"/>
                <a:cs typeface="Times New Roman" panose="02020603050405020304" pitchFamily="18" charset="0"/>
              </a:rPr>
              <a:t>Forecasting models can provide businesses with accurate and reliable data on future revenue, expenses, and other financial metrics. This can help businesses create more effective budgets and financial plans, allowing them to better manage their resources and achieve their financial goals.</a:t>
            </a:r>
          </a:p>
          <a:p>
            <a:pPr algn="just"/>
            <a:r>
              <a:rPr lang="en-US" sz="1600" b="1" dirty="0">
                <a:latin typeface="Times New Roman" panose="02020603050405020304" pitchFamily="18" charset="0"/>
                <a:cs typeface="Times New Roman" panose="02020603050405020304" pitchFamily="18" charset="0"/>
              </a:rPr>
              <a:t>Enhanced risk management: </a:t>
            </a:r>
            <a:r>
              <a:rPr lang="en-US" sz="1600" dirty="0">
                <a:latin typeface="Times New Roman" panose="02020603050405020304" pitchFamily="18" charset="0"/>
                <a:cs typeface="Times New Roman" panose="02020603050405020304" pitchFamily="18" charset="0"/>
              </a:rPr>
              <a:t>Forecasting models can help businesses identify and mitigate financial risks. By analyzing trends and patterns in the data, businesses can anticipate potential risks and take proactive measures to mitigate them. This can help businesses avoid financial losses and maintain their financial stability.</a:t>
            </a:r>
          </a:p>
          <a:p>
            <a:pPr algn="just"/>
            <a:r>
              <a:rPr lang="en-US" sz="1600" b="1" dirty="0">
                <a:latin typeface="Times New Roman" panose="02020603050405020304" pitchFamily="18" charset="0"/>
                <a:cs typeface="Times New Roman" panose="02020603050405020304" pitchFamily="18" charset="0"/>
              </a:rPr>
              <a:t>Increased competitiveness: </a:t>
            </a:r>
            <a:r>
              <a:rPr lang="en-US" sz="1600" dirty="0">
                <a:latin typeface="Times New Roman" panose="02020603050405020304" pitchFamily="18" charset="0"/>
                <a:cs typeface="Times New Roman" panose="02020603050405020304" pitchFamily="18" charset="0"/>
              </a:rPr>
              <a:t>By utilizing forecasting models, businesses can gain a competitive advantage by anticipating market trends, identifying opportunities, and making informed decisions. This can help businesses stay ahead of their competitors and achieve long-term success.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135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1CA6-0D00-1B17-2F35-616CF0E20AFF}"/>
              </a:ext>
            </a:extLst>
          </p:cNvPr>
          <p:cNvSpPr>
            <a:spLocks noGrp="1"/>
          </p:cNvSpPr>
          <p:nvPr>
            <p:ph type="title"/>
          </p:nvPr>
        </p:nvSpPr>
        <p:spPr>
          <a:xfrm>
            <a:off x="609600" y="565606"/>
            <a:ext cx="10972800" cy="593889"/>
          </a:xfrm>
        </p:spPr>
        <p:txBody>
          <a:bodyPr/>
          <a:lstStyle/>
          <a:p>
            <a:r>
              <a:rPr lang="en-IN" sz="3600" b="1" dirty="0">
                <a:latin typeface="Times New Roman" panose="02020603050405020304" pitchFamily="18" charset="0"/>
                <a:cs typeface="Times New Roman" panose="02020603050405020304" pitchFamily="18" charset="0"/>
              </a:rPr>
              <a:t>Autoregression Model (AR)</a:t>
            </a:r>
          </a:p>
        </p:txBody>
      </p:sp>
      <p:sp>
        <p:nvSpPr>
          <p:cNvPr id="3" name="Content Placeholder 2">
            <a:extLst>
              <a:ext uri="{FF2B5EF4-FFF2-40B4-BE49-F238E27FC236}">
                <a16:creationId xmlns:a16="http://schemas.microsoft.com/office/drawing/2014/main" id="{3A26F049-02F8-648B-95EC-36A71D04449C}"/>
              </a:ext>
            </a:extLst>
          </p:cNvPr>
          <p:cNvSpPr>
            <a:spLocks noGrp="1"/>
          </p:cNvSpPr>
          <p:nvPr>
            <p:ph idx="1"/>
          </p:nvPr>
        </p:nvSpPr>
        <p:spPr>
          <a:xfrm>
            <a:off x="609600" y="1600201"/>
            <a:ext cx="10972800" cy="4800599"/>
          </a:xfrm>
        </p:spPr>
        <p:txBody>
          <a:bodyPr/>
          <a:lstStyle/>
          <a:p>
            <a:pPr algn="just"/>
            <a:r>
              <a:rPr lang="en-US" sz="2800" dirty="0">
                <a:latin typeface="Times New Roman" panose="02020603050405020304" pitchFamily="18" charset="0"/>
                <a:cs typeface="Times New Roman" panose="02020603050405020304" pitchFamily="18" charset="0"/>
              </a:rPr>
              <a:t>AR is a time series model that uses observations from previous time steps as input to a regression equation to predict the value at the next time step. A regression model like linear regression takes the form of:</a:t>
            </a:r>
          </a:p>
          <a:p>
            <a:pPr marL="0" indent="0" algn="ctr">
              <a:buNone/>
            </a:pPr>
            <a:r>
              <a:rPr lang="en-US" sz="2800" dirty="0" err="1">
                <a:latin typeface="Times New Roman" panose="02020603050405020304" pitchFamily="18" charset="0"/>
                <a:cs typeface="Times New Roman" panose="02020603050405020304" pitchFamily="18" charset="0"/>
              </a:rPr>
              <a:t>yhat</a:t>
            </a:r>
            <a:r>
              <a:rPr lang="en-US" sz="2800" dirty="0">
                <a:latin typeface="Times New Roman" panose="02020603050405020304" pitchFamily="18" charset="0"/>
                <a:cs typeface="Times New Roman" panose="02020603050405020304" pitchFamily="18" charset="0"/>
              </a:rPr>
              <a:t> = b0 + (b1 * X1)</a:t>
            </a:r>
          </a:p>
          <a:p>
            <a:pPr algn="just"/>
            <a:r>
              <a:rPr lang="en-US" sz="2800" dirty="0">
                <a:latin typeface="Times New Roman" panose="02020603050405020304" pitchFamily="18" charset="0"/>
                <a:cs typeface="Times New Roman" panose="02020603050405020304" pitchFamily="18" charset="0"/>
              </a:rPr>
              <a:t>This technique can be used on time series where input variables are taken as observations at previous time steps, called lag variables. This would look like:</a:t>
            </a:r>
          </a:p>
          <a:p>
            <a:pPr marL="0" indent="0" algn="ctr">
              <a:buNone/>
            </a:pPr>
            <a:r>
              <a:rPr lang="en-US" sz="2800" dirty="0">
                <a:latin typeface="Times New Roman" panose="02020603050405020304" pitchFamily="18" charset="0"/>
                <a:cs typeface="Times New Roman" panose="02020603050405020304" pitchFamily="18" charset="0"/>
              </a:rPr>
              <a:t>Xt+1 = b0 + (b1 * </a:t>
            </a:r>
            <a:r>
              <a:rPr lang="en-US" sz="2800" dirty="0" err="1">
                <a:latin typeface="Times New Roman" panose="02020603050405020304" pitchFamily="18" charset="0"/>
                <a:cs typeface="Times New Roman" panose="02020603050405020304" pitchFamily="18" charset="0"/>
              </a:rPr>
              <a:t>Xt</a:t>
            </a:r>
            <a:r>
              <a:rPr lang="en-US" sz="2800" dirty="0">
                <a:latin typeface="Times New Roman" panose="02020603050405020304" pitchFamily="18" charset="0"/>
                <a:cs typeface="Times New Roman" panose="02020603050405020304" pitchFamily="18" charset="0"/>
              </a:rPr>
              <a:t>) + (b2 * Xt-1)</a:t>
            </a:r>
          </a:p>
          <a:p>
            <a:pPr algn="just"/>
            <a:r>
              <a:rPr lang="en-US" sz="2800" dirty="0">
                <a:latin typeface="Times New Roman" panose="02020603050405020304" pitchFamily="18" charset="0"/>
                <a:cs typeface="Times New Roman" panose="02020603050405020304" pitchFamily="18" charset="0"/>
              </a:rPr>
              <a:t>Since the regression model uses data from the same input variable at previous time steps, it is referred to as autoregression.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7532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06F4-9657-170B-C984-5E9B0AED2050}"/>
              </a:ext>
            </a:extLst>
          </p:cNvPr>
          <p:cNvSpPr>
            <a:spLocks noGrp="1"/>
          </p:cNvSpPr>
          <p:nvPr>
            <p:ph type="title"/>
          </p:nvPr>
        </p:nvSpPr>
        <p:spPr>
          <a:xfrm>
            <a:off x="609600" y="731836"/>
            <a:ext cx="10972800" cy="685802"/>
          </a:xfrm>
        </p:spPr>
        <p:txBody>
          <a:bodyPr/>
          <a:lstStyle/>
          <a:p>
            <a:r>
              <a:rPr lang="en-IN" b="1" dirty="0">
                <a:latin typeface="Times New Roman" panose="02020603050405020304" pitchFamily="18" charset="0"/>
                <a:cs typeface="Times New Roman" panose="02020603050405020304" pitchFamily="18" charset="0"/>
              </a:rPr>
              <a:t>Mathematical Formulation</a:t>
            </a:r>
          </a:p>
        </p:txBody>
      </p:sp>
      <p:sp>
        <p:nvSpPr>
          <p:cNvPr id="3" name="Content Placeholder 2">
            <a:extLst>
              <a:ext uri="{FF2B5EF4-FFF2-40B4-BE49-F238E27FC236}">
                <a16:creationId xmlns:a16="http://schemas.microsoft.com/office/drawing/2014/main" id="{69E348B1-3C75-027F-9222-AF86AE20FCBA}"/>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An autoregressive model of order p (AR(p)) can be written as</a:t>
            </a:r>
          </a:p>
          <a:p>
            <a:pPr marL="0" indent="0" algn="ctr">
              <a:buNone/>
            </a:pPr>
            <a:r>
              <a:rPr lang="en-IN" sz="2400" i="1" dirty="0" err="1">
                <a:effectLst/>
                <a:latin typeface="Times New Roman" panose="02020603050405020304" pitchFamily="18" charset="0"/>
                <a:cs typeface="Times New Roman" panose="02020603050405020304" pitchFamily="18" charset="0"/>
              </a:rPr>
              <a:t>Y</a:t>
            </a:r>
            <a:r>
              <a:rPr lang="en-IN" sz="2400" i="1" baseline="-25000" dirty="0" err="1">
                <a:effectLst/>
                <a:latin typeface="Times New Roman" panose="02020603050405020304" pitchFamily="18" charset="0"/>
                <a:cs typeface="Times New Roman" panose="02020603050405020304" pitchFamily="18" charset="0"/>
              </a:rPr>
              <a:t>t</a:t>
            </a:r>
            <a:r>
              <a:rPr lang="en-IN" sz="2400" dirty="0">
                <a:effectLst/>
                <a:latin typeface="Times New Roman" panose="02020603050405020304" pitchFamily="18" charset="0"/>
                <a:cs typeface="Times New Roman" panose="02020603050405020304" pitchFamily="18" charset="0"/>
              </a:rPr>
              <a:t>​=</a:t>
            </a:r>
            <a:r>
              <a:rPr lang="en-IN" sz="2400" i="1" dirty="0">
                <a:effectLst/>
                <a:latin typeface="Times New Roman" panose="02020603050405020304" pitchFamily="18" charset="0"/>
                <a:cs typeface="Times New Roman" panose="02020603050405020304" pitchFamily="18" charset="0"/>
              </a:rPr>
              <a:t>c</a:t>
            </a:r>
            <a:r>
              <a:rPr lang="en-IN" sz="2400" dirty="0">
                <a:effectLst/>
                <a:latin typeface="Times New Roman" panose="02020603050405020304" pitchFamily="18" charset="0"/>
                <a:cs typeface="Times New Roman" panose="02020603050405020304" pitchFamily="18" charset="0"/>
              </a:rPr>
              <a:t>+∑</a:t>
            </a:r>
            <a:r>
              <a:rPr lang="en-IN" sz="2400" baseline="30000" dirty="0">
                <a:effectLst/>
                <a:latin typeface="Times New Roman" panose="02020603050405020304" pitchFamily="18" charset="0"/>
                <a:cs typeface="Times New Roman" panose="02020603050405020304" pitchFamily="18" charset="0"/>
              </a:rPr>
              <a:t>p</a:t>
            </a:r>
            <a:r>
              <a:rPr lang="en-IN" sz="2400" i="1" baseline="-25000" dirty="0">
                <a:effectLst/>
                <a:latin typeface="Times New Roman" panose="02020603050405020304" pitchFamily="18" charset="0"/>
                <a:cs typeface="Times New Roman" panose="02020603050405020304" pitchFamily="18" charset="0"/>
              </a:rPr>
              <a:t>i</a:t>
            </a:r>
            <a:r>
              <a:rPr lang="en-IN" sz="2400" baseline="-25000" dirty="0">
                <a:effectLst/>
                <a:latin typeface="Times New Roman" panose="02020603050405020304" pitchFamily="18" charset="0"/>
                <a:cs typeface="Times New Roman" panose="02020603050405020304" pitchFamily="18" charset="0"/>
              </a:rPr>
              <a:t>=1</a:t>
            </a:r>
            <a:r>
              <a:rPr lang="en-US" sz="1400" b="1" i="0" dirty="0">
                <a:solidFill>
                  <a:srgbClr val="202124"/>
                </a:solidFill>
                <a:effectLst/>
                <a:highlight>
                  <a:srgbClr val="FFFFFF"/>
                </a:highlight>
                <a:latin typeface="Google Sans"/>
              </a:rPr>
              <a:t> </a:t>
            </a:r>
            <a:r>
              <a:rPr lang="el-GR" sz="2400" dirty="0">
                <a:solidFill>
                  <a:srgbClr val="202124"/>
                </a:solidFill>
                <a:highlight>
                  <a:srgbClr val="FFFFFF"/>
                </a:highlight>
                <a:latin typeface="Times New Roman" panose="02020603050405020304" pitchFamily="18" charset="0"/>
                <a:cs typeface="Times New Roman" panose="02020603050405020304" pitchFamily="18" charset="0"/>
              </a:rPr>
              <a:t>β</a:t>
            </a:r>
            <a:r>
              <a:rPr lang="el-GR" sz="2400" b="1" dirty="0">
                <a:solidFill>
                  <a:srgbClr val="202124"/>
                </a:solidFill>
                <a:highlight>
                  <a:srgbClr val="FFFFFF"/>
                </a:highlight>
                <a:latin typeface="Google Sans"/>
              </a:rPr>
              <a:t> </a:t>
            </a:r>
            <a:r>
              <a:rPr lang="en-IN" sz="2400" dirty="0" err="1">
                <a:latin typeface="Times New Roman" panose="02020603050405020304" pitchFamily="18" charset="0"/>
                <a:cs typeface="Times New Roman" panose="02020603050405020304" pitchFamily="18" charset="0"/>
              </a:rPr>
              <a:t>Y</a:t>
            </a:r>
            <a:r>
              <a:rPr lang="en-IN" sz="2400" baseline="-25000" dirty="0" err="1">
                <a:latin typeface="Times New Roman" panose="02020603050405020304" pitchFamily="18" charset="0"/>
                <a:cs typeface="Times New Roman" panose="02020603050405020304" pitchFamily="18" charset="0"/>
              </a:rPr>
              <a:t>t−i</a:t>
            </a:r>
            <a:r>
              <a:rPr lang="en-IN" sz="2400" baseline="-250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a:t>
            </a:r>
            <a:r>
              <a:rPr lang="el-GR" sz="2400" dirty="0">
                <a:latin typeface="Times New Roman" panose="02020603050405020304" pitchFamily="18" charset="0"/>
                <a:cs typeface="Times New Roman" panose="02020603050405020304" pitchFamily="18" charset="0"/>
              </a:rPr>
              <a:t>ϵ</a:t>
            </a:r>
            <a:r>
              <a:rPr lang="en-IN" sz="2400" baseline="-25000" dirty="0">
                <a:latin typeface="Times New Roman" panose="02020603050405020304" pitchFamily="18" charset="0"/>
                <a:cs typeface="Times New Roman" panose="02020603050405020304" pitchFamily="18" charset="0"/>
              </a:rPr>
              <a:t>t </a:t>
            </a:r>
          </a:p>
          <a:p>
            <a:pPr marL="0" indent="0" algn="l">
              <a:buNone/>
            </a:pPr>
            <a:r>
              <a:rPr lang="en-US" sz="2400" dirty="0">
                <a:latin typeface="Times New Roman" panose="02020603050405020304" pitchFamily="18" charset="0"/>
                <a:cs typeface="Times New Roman" panose="02020603050405020304" pitchFamily="18" charset="0"/>
              </a:rPr>
              <a:t>where:</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𝑌</a:t>
            </a:r>
            <a:r>
              <a:rPr lang="en-US" sz="2400" baseline="-25000" dirty="0">
                <a:latin typeface="Times New Roman" panose="02020603050405020304" pitchFamily="18" charset="0"/>
                <a:cs typeface="Times New Roman" panose="02020603050405020304" pitchFamily="18" charset="0"/>
              </a:rPr>
              <a:t>𝑡</a:t>
            </a:r>
            <a:r>
              <a:rPr lang="en-US" sz="2400" dirty="0">
                <a:latin typeface="Times New Roman" panose="02020603050405020304" pitchFamily="18" charset="0"/>
                <a:cs typeface="Times New Roman" panose="02020603050405020304" pitchFamily="18" charset="0"/>
              </a:rPr>
              <a:t>: value of the time series at time 𝑡.</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𝑐: constant term (intercept).</a:t>
            </a:r>
          </a:p>
          <a:p>
            <a:pPr algn="l">
              <a:buFont typeface="Arial" panose="020B0604020202020204" pitchFamily="34" charset="0"/>
              <a:buChar char="•"/>
            </a:pPr>
            <a:r>
              <a:rPr lang="el-GR" sz="2400" dirty="0">
                <a:solidFill>
                  <a:srgbClr val="202124"/>
                </a:solidFill>
                <a:highlight>
                  <a:srgbClr val="FFFFFF"/>
                </a:highlight>
                <a:latin typeface="Times New Roman" panose="02020603050405020304" pitchFamily="18" charset="0"/>
                <a:cs typeface="Times New Roman" panose="02020603050405020304" pitchFamily="18" charset="0"/>
              </a:rPr>
              <a:t>β</a:t>
            </a:r>
            <a:r>
              <a:rPr lang="el-GR" sz="2400" b="1" dirty="0">
                <a:solidFill>
                  <a:srgbClr val="202124"/>
                </a:solidFill>
                <a:highlight>
                  <a:srgbClr val="FFFFFF"/>
                </a:highlight>
                <a:latin typeface="Google Sans"/>
              </a:rPr>
              <a:t> </a:t>
            </a:r>
            <a:r>
              <a:rPr lang="en-US" sz="2400" dirty="0">
                <a:latin typeface="Times New Roman" panose="02020603050405020304" pitchFamily="18" charset="0"/>
                <a:cs typeface="Times New Roman" panose="02020603050405020304" pitchFamily="18" charset="0"/>
              </a:rPr>
              <a:t>: coefficients of the lagged values.</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𝑌</a:t>
            </a:r>
            <a:r>
              <a:rPr lang="en-US" sz="2400" baseline="-25000" dirty="0">
                <a:latin typeface="Times New Roman" panose="02020603050405020304" pitchFamily="18" charset="0"/>
                <a:cs typeface="Times New Roman" panose="02020603050405020304" pitchFamily="18" charset="0"/>
              </a:rPr>
              <a:t>𝑡−𝑖</a:t>
            </a:r>
            <a:r>
              <a:rPr lang="en-US" sz="2400" dirty="0">
                <a:latin typeface="Times New Roman" panose="02020603050405020304" pitchFamily="18" charset="0"/>
                <a:cs typeface="Times New Roman" panose="02020603050405020304" pitchFamily="18" charset="0"/>
              </a:rPr>
              <a:t>: lagged values of the series.</a:t>
            </a:r>
          </a:p>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𝜖</a:t>
            </a:r>
            <a:r>
              <a:rPr lang="en-US" sz="2400" baseline="-25000" dirty="0">
                <a:latin typeface="Times New Roman" panose="02020603050405020304" pitchFamily="18" charset="0"/>
                <a:cs typeface="Times New Roman" panose="02020603050405020304" pitchFamily="18" charset="0"/>
              </a:rPr>
              <a:t>𝑡</a:t>
            </a:r>
            <a:r>
              <a:rPr lang="en-US" sz="2400" dirty="0">
                <a:latin typeface="Times New Roman" panose="02020603050405020304" pitchFamily="18" charset="0"/>
                <a:cs typeface="Times New Roman" panose="02020603050405020304" pitchFamily="18" charset="0"/>
              </a:rPr>
              <a:t>: white noise error term at time 𝑡.</a:t>
            </a:r>
          </a:p>
          <a:p>
            <a:pPr marL="0" indent="0">
              <a:buNone/>
            </a:pPr>
            <a:br>
              <a:rPr lang="en-IN" b="0" i="0" dirty="0">
                <a:solidFill>
                  <a:srgbClr val="ECECEC"/>
                </a:solidFill>
                <a:effectLst/>
                <a:highlight>
                  <a:srgbClr val="212121"/>
                </a:highlight>
                <a:latin typeface="KaTeX_Main"/>
              </a:rPr>
            </a:br>
            <a:endParaRPr lang="en-IN" dirty="0"/>
          </a:p>
        </p:txBody>
      </p:sp>
    </p:spTree>
    <p:extLst>
      <p:ext uri="{BB962C8B-B14F-4D97-AF65-F5344CB8AC3E}">
        <p14:creationId xmlns:p14="http://schemas.microsoft.com/office/powerpoint/2010/main" val="27616474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81982-CE77-B6BA-7AA6-2F8743E119A6}"/>
              </a:ext>
            </a:extLst>
          </p:cNvPr>
          <p:cNvSpPr>
            <a:spLocks noGrp="1"/>
          </p:cNvSpPr>
          <p:nvPr>
            <p:ph type="title"/>
          </p:nvPr>
        </p:nvSpPr>
        <p:spPr>
          <a:xfrm>
            <a:off x="609600" y="623430"/>
            <a:ext cx="10972800" cy="536067"/>
          </a:xfrm>
        </p:spPr>
        <p:txBody>
          <a:bodyPr/>
          <a:lstStyle/>
          <a:p>
            <a:r>
              <a:rPr lang="en-US" sz="2800" b="1" dirty="0">
                <a:latin typeface="Times New Roman" panose="02020603050405020304" pitchFamily="18" charset="0"/>
                <a:cs typeface="Times New Roman" panose="02020603050405020304" pitchFamily="18" charset="0"/>
              </a:rPr>
              <a:t>Steps to Build an Autoregressive Model</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0380E3-8574-CEF3-6BC1-A95BD03A8CE8}"/>
              </a:ext>
            </a:extLst>
          </p:cNvPr>
          <p:cNvSpPr>
            <a:spLocks noGrp="1"/>
          </p:cNvSpPr>
          <p:nvPr>
            <p:ph idx="1"/>
          </p:nvPr>
        </p:nvSpPr>
        <p:spPr>
          <a:xfrm>
            <a:off x="609600" y="1225485"/>
            <a:ext cx="10972800" cy="4900679"/>
          </a:xfrm>
        </p:spPr>
        <p:txBody>
          <a:bodyPr/>
          <a:lstStyle/>
          <a:p>
            <a:pPr algn="just"/>
            <a:r>
              <a:rPr lang="en-US" sz="2000" b="1" dirty="0">
                <a:latin typeface="Times New Roman" panose="02020603050405020304" pitchFamily="18" charset="0"/>
                <a:cs typeface="Times New Roman" panose="02020603050405020304" pitchFamily="18" charset="0"/>
              </a:rPr>
              <a:t>Stationarity Check: </a:t>
            </a:r>
            <a:r>
              <a:rPr lang="en-US" sz="2000" dirty="0">
                <a:latin typeface="Times New Roman" panose="02020603050405020304" pitchFamily="18" charset="0"/>
                <a:cs typeface="Times New Roman" panose="02020603050405020304" pitchFamily="18" charset="0"/>
              </a:rPr>
              <a:t>Ensure the time series is stationary. A stationary series has a constant mean and variance over time. Non-stationary series can be made stationary through differencing.</a:t>
            </a:r>
          </a:p>
          <a:p>
            <a:pPr algn="just"/>
            <a:r>
              <a:rPr lang="en-US" sz="2000" b="1" dirty="0">
                <a:latin typeface="Times New Roman" panose="02020603050405020304" pitchFamily="18" charset="0"/>
                <a:cs typeface="Times New Roman" panose="02020603050405020304" pitchFamily="18" charset="0"/>
              </a:rPr>
              <a:t>Determine the Order (p): </a:t>
            </a:r>
            <a:r>
              <a:rPr lang="en-US" sz="2000" dirty="0">
                <a:latin typeface="Times New Roman" panose="02020603050405020304" pitchFamily="18" charset="0"/>
                <a:cs typeface="Times New Roman" panose="02020603050405020304" pitchFamily="18" charset="0"/>
              </a:rPr>
              <a:t>Use criteria like the Akaike Information Criterion (AIC), Bayesian Information Criterion (BIC), and Partial Autocorrelation Function (PACF) to determine the optimal number of lags.</a:t>
            </a:r>
          </a:p>
          <a:p>
            <a:pPr algn="just"/>
            <a:r>
              <a:rPr lang="en-US" sz="2000" b="1" dirty="0">
                <a:latin typeface="Times New Roman" panose="02020603050405020304" pitchFamily="18" charset="0"/>
                <a:cs typeface="Times New Roman" panose="02020603050405020304" pitchFamily="18" charset="0"/>
              </a:rPr>
              <a:t>Parameter Estimation: </a:t>
            </a:r>
            <a:r>
              <a:rPr lang="en-US" sz="2000" dirty="0">
                <a:latin typeface="Times New Roman" panose="02020603050405020304" pitchFamily="18" charset="0"/>
                <a:cs typeface="Times New Roman" panose="02020603050405020304" pitchFamily="18" charset="0"/>
              </a:rPr>
              <a:t>Estimate the coefficients (</a:t>
            </a:r>
            <a:r>
              <a:rPr lang="el-GR" sz="2000" dirty="0">
                <a:solidFill>
                  <a:srgbClr val="202124"/>
                </a:solidFill>
                <a:highlight>
                  <a:srgbClr val="FFFFFF"/>
                </a:highlight>
                <a:latin typeface="Times New Roman" panose="02020603050405020304" pitchFamily="18" charset="0"/>
                <a:cs typeface="Times New Roman" panose="02020603050405020304" pitchFamily="18" charset="0"/>
              </a:rPr>
              <a:t>β</a:t>
            </a:r>
            <a:r>
              <a:rPr lang="en-US" sz="2000" dirty="0">
                <a:latin typeface="Times New Roman" panose="02020603050405020304" pitchFamily="18" charset="0"/>
                <a:cs typeface="Times New Roman" panose="02020603050405020304" pitchFamily="18" charset="0"/>
              </a:rPr>
              <a:t>) using methods such as Ordinary Least Squares (OLS) or Maximum Likelihood Estimation (MLE).</a:t>
            </a:r>
          </a:p>
          <a:p>
            <a:pPr algn="just"/>
            <a:r>
              <a:rPr lang="en-US" sz="2000" b="1" dirty="0">
                <a:latin typeface="Times New Roman" panose="02020603050405020304" pitchFamily="18" charset="0"/>
                <a:cs typeface="Times New Roman" panose="02020603050405020304" pitchFamily="18" charset="0"/>
              </a:rPr>
              <a:t>Model Diagnostic: </a:t>
            </a:r>
            <a:r>
              <a:rPr lang="en-US" sz="2000" dirty="0">
                <a:latin typeface="Times New Roman" panose="02020603050405020304" pitchFamily="18" charset="0"/>
                <a:cs typeface="Times New Roman" panose="02020603050405020304" pitchFamily="18" charset="0"/>
              </a:rPr>
              <a:t>Check the residuals of the model to ensure they resemble white noise, which means they have a constant mean and variance and are uncorrelated. </a:t>
            </a:r>
          </a:p>
          <a:p>
            <a:pPr algn="just"/>
            <a:r>
              <a:rPr lang="en-US" sz="2000" b="1" dirty="0">
                <a:latin typeface="Times New Roman" panose="02020603050405020304" pitchFamily="18" charset="0"/>
                <a:cs typeface="Times New Roman" panose="02020603050405020304" pitchFamily="18" charset="0"/>
              </a:rPr>
              <a:t>Forecasting: </a:t>
            </a:r>
            <a:r>
              <a:rPr lang="en-US" sz="2000" dirty="0">
                <a:latin typeface="Times New Roman" panose="02020603050405020304" pitchFamily="18" charset="0"/>
                <a:cs typeface="Times New Roman" panose="02020603050405020304" pitchFamily="18" charset="0"/>
              </a:rPr>
              <a:t>Once the model is validated, it can be used to forecast future values.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31150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1748-2C26-9A4B-8373-E7E9668D8790}"/>
              </a:ext>
            </a:extLst>
          </p:cNvPr>
          <p:cNvSpPr>
            <a:spLocks noGrp="1"/>
          </p:cNvSpPr>
          <p:nvPr>
            <p:ph type="title"/>
          </p:nvPr>
        </p:nvSpPr>
        <p:spPr>
          <a:xfrm>
            <a:off x="515331" y="764832"/>
            <a:ext cx="10972800" cy="658616"/>
          </a:xfrm>
        </p:spPr>
        <p:txBody>
          <a:bodyPr/>
          <a:lstStyle/>
          <a:p>
            <a:r>
              <a:rPr lang="en-IN" b="1" dirty="0">
                <a:latin typeface="Times New Roman" panose="02020603050405020304" pitchFamily="18" charset="0"/>
                <a:cs typeface="Times New Roman" panose="02020603050405020304" pitchFamily="18" charset="0"/>
              </a:rPr>
              <a:t>Holt-Winters Method</a:t>
            </a:r>
          </a:p>
        </p:txBody>
      </p:sp>
      <p:sp>
        <p:nvSpPr>
          <p:cNvPr id="3" name="Content Placeholder 2">
            <a:extLst>
              <a:ext uri="{FF2B5EF4-FFF2-40B4-BE49-F238E27FC236}">
                <a16:creationId xmlns:a16="http://schemas.microsoft.com/office/drawing/2014/main" id="{7A0291D7-D66E-FCDC-5727-BDB1C8822C04}"/>
              </a:ext>
            </a:extLst>
          </p:cNvPr>
          <p:cNvSpPr>
            <a:spLocks noGrp="1"/>
          </p:cNvSpPr>
          <p:nvPr>
            <p:ph idx="1"/>
          </p:nvPr>
        </p:nvSpPr>
        <p:spPr>
          <a:xfrm>
            <a:off x="609600" y="1545997"/>
            <a:ext cx="10972800" cy="5081046"/>
          </a:xfrm>
        </p:spPr>
        <p:txBody>
          <a:bodyPr/>
          <a:lstStyle/>
          <a:p>
            <a:pPr algn="just"/>
            <a:r>
              <a:rPr lang="en-US" sz="2400" dirty="0">
                <a:latin typeface="Times New Roman" panose="02020603050405020304" pitchFamily="18" charset="0"/>
                <a:cs typeface="Times New Roman" panose="02020603050405020304" pitchFamily="18" charset="0"/>
              </a:rPr>
              <a:t>The Holt-Winters method, also known as the Holt-Winters exponential smoothing method or triple exponential smoothing, is a popular technique used for time series forecasting. Its primary purpose is to capture and forecast the underlying trend, seasonality, and level of a time series dataset. </a:t>
            </a:r>
          </a:p>
          <a:p>
            <a:pPr algn="just"/>
            <a:r>
              <a:rPr lang="en-US" sz="2400" dirty="0">
                <a:latin typeface="Times New Roman" panose="02020603050405020304" pitchFamily="18" charset="0"/>
                <a:cs typeface="Times New Roman" panose="02020603050405020304" pitchFamily="18" charset="0"/>
              </a:rPr>
              <a:t>Exponential Smoothing: Holt-Winters method extends simple exponential smoothing by incorporating multiple components, including level (or base), trend, and seasonality, into the forecasting model.</a:t>
            </a:r>
          </a:p>
          <a:p>
            <a:endParaRPr lang="en-IN" dirty="0"/>
          </a:p>
        </p:txBody>
      </p:sp>
    </p:spTree>
    <p:extLst>
      <p:ext uri="{BB962C8B-B14F-4D97-AF65-F5344CB8AC3E}">
        <p14:creationId xmlns:p14="http://schemas.microsoft.com/office/powerpoint/2010/main" val="239050799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C0EB-77DA-0D2A-6D3F-72A0F49C18B5}"/>
              </a:ext>
            </a:extLst>
          </p:cNvPr>
          <p:cNvSpPr>
            <a:spLocks noGrp="1"/>
          </p:cNvSpPr>
          <p:nvPr>
            <p:ph type="title"/>
          </p:nvPr>
        </p:nvSpPr>
        <p:spPr>
          <a:xfrm>
            <a:off x="609600" y="651710"/>
            <a:ext cx="10972800" cy="743457"/>
          </a:xfrm>
        </p:spPr>
        <p:txBody>
          <a:bodyPr/>
          <a:lstStyle/>
          <a:p>
            <a:r>
              <a:rPr lang="en-IN" b="1" dirty="0">
                <a:latin typeface="Times New Roman" panose="02020603050405020304" pitchFamily="18" charset="0"/>
                <a:cs typeface="Times New Roman" panose="02020603050405020304" pitchFamily="18" charset="0"/>
              </a:rPr>
              <a:t>Holt-Winters Method</a:t>
            </a:r>
            <a:endParaRPr lang="en-IN" dirty="0"/>
          </a:p>
        </p:txBody>
      </p:sp>
      <p:sp>
        <p:nvSpPr>
          <p:cNvPr id="3" name="Content Placeholder 2">
            <a:extLst>
              <a:ext uri="{FF2B5EF4-FFF2-40B4-BE49-F238E27FC236}">
                <a16:creationId xmlns:a16="http://schemas.microsoft.com/office/drawing/2014/main" id="{6E1BC9C7-B098-5D0D-C322-632D504A986E}"/>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The Holt-Winters method is a very common time series forecasting procedure capable of including both trend and seasonality. The Holt-Winters method itself is a combination of 3 other much simpler components, all of which are smoothing methods:</a:t>
            </a:r>
          </a:p>
          <a:p>
            <a:pPr algn="just"/>
            <a:r>
              <a:rPr lang="en-US" sz="2000" b="1" dirty="0">
                <a:latin typeface="Times New Roman" panose="02020603050405020304" pitchFamily="18" charset="0"/>
                <a:cs typeface="Times New Roman" panose="02020603050405020304" pitchFamily="18" charset="0"/>
              </a:rPr>
              <a:t>Simple Exponential Smoothing (SES): </a:t>
            </a:r>
            <a:r>
              <a:rPr lang="en-US" sz="2000" dirty="0">
                <a:latin typeface="Times New Roman" panose="02020603050405020304" pitchFamily="18" charset="0"/>
                <a:cs typeface="Times New Roman" panose="02020603050405020304" pitchFamily="18" charset="0"/>
              </a:rPr>
              <a:t>Simple exponential smoothing assumes that the time series has no change in level. Thus, it can not be used with series that contain trend, seasonality, or both.</a:t>
            </a:r>
          </a:p>
          <a:p>
            <a:pPr algn="just"/>
            <a:r>
              <a:rPr lang="en-US" sz="2000" b="1" dirty="0">
                <a:latin typeface="Times New Roman" panose="02020603050405020304" pitchFamily="18" charset="0"/>
                <a:cs typeface="Times New Roman" panose="02020603050405020304" pitchFamily="18" charset="0"/>
              </a:rPr>
              <a:t>Holt’s Exponential Smoothing (HES): </a:t>
            </a:r>
            <a:r>
              <a:rPr lang="en-US" sz="2000" dirty="0">
                <a:latin typeface="Times New Roman" panose="02020603050405020304" pitchFamily="18" charset="0"/>
                <a:cs typeface="Times New Roman" panose="02020603050405020304" pitchFamily="18" charset="0"/>
              </a:rPr>
              <a:t>Holt’s exponential smoothing is one step above simple exponential smoothing, as it allows the time series data to have a trend component. Holt’s exponential smoothing is still incapable of cope with seasonal data.</a:t>
            </a:r>
          </a:p>
          <a:p>
            <a:pPr algn="just"/>
            <a:r>
              <a:rPr lang="en-US" sz="2000" b="1" dirty="0">
                <a:latin typeface="Times New Roman" panose="02020603050405020304" pitchFamily="18" charset="0"/>
                <a:cs typeface="Times New Roman" panose="02020603050405020304" pitchFamily="18" charset="0"/>
              </a:rPr>
              <a:t>Winter’s Exponential Smoothing (WES): </a:t>
            </a:r>
            <a:r>
              <a:rPr lang="en-US" sz="2000" dirty="0">
                <a:latin typeface="Times New Roman" panose="02020603050405020304" pitchFamily="18" charset="0"/>
                <a:cs typeface="Times New Roman" panose="02020603050405020304" pitchFamily="18" charset="0"/>
              </a:rPr>
              <a:t>Winter’s exponential smoothing is an extension to Holt’s exponential smoothing that finally allows for the inclusion of seasonality. Winter’s exponential smoothing is what is referred to as the Holt-Winters method.</a:t>
            </a:r>
          </a:p>
          <a:p>
            <a:pPr marL="0" indent="0" algn="just">
              <a:buNone/>
            </a:pPr>
            <a:r>
              <a:rPr lang="en-US" sz="2000" b="1" dirty="0">
                <a:latin typeface="Times New Roman" panose="02020603050405020304" pitchFamily="18" charset="0"/>
                <a:cs typeface="Times New Roman" panose="02020603050405020304" pitchFamily="18" charset="0"/>
              </a:rPr>
              <a:t>The Holt-Winters method therefore is often referred to as triple exponential smoothing, as it is literally the combination of 3 smoothing methods built on top of each-other.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2094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51E4-7144-F10C-D7B0-ADCFEAF4FFDA}"/>
              </a:ext>
            </a:extLst>
          </p:cNvPr>
          <p:cNvSpPr>
            <a:spLocks noGrp="1"/>
          </p:cNvSpPr>
          <p:nvPr>
            <p:ph type="title"/>
          </p:nvPr>
        </p:nvSpPr>
        <p:spPr>
          <a:xfrm>
            <a:off x="609600" y="603314"/>
            <a:ext cx="10972800" cy="814323"/>
          </a:xfrm>
        </p:spPr>
        <p:txBody>
          <a:bodyPr/>
          <a:lstStyle/>
          <a:p>
            <a:r>
              <a:rPr lang="en-IN" b="1" dirty="0">
                <a:latin typeface="Times New Roman" panose="02020603050405020304" pitchFamily="18" charset="0"/>
                <a:cs typeface="Times New Roman" panose="02020603050405020304" pitchFamily="18" charset="0"/>
              </a:rPr>
              <a:t>Components of Holt-Winters Method</a:t>
            </a:r>
            <a:br>
              <a:rPr lang="en-IN" dirty="0"/>
            </a:br>
            <a:endParaRPr lang="en-IN" dirty="0"/>
          </a:p>
        </p:txBody>
      </p:sp>
      <p:sp>
        <p:nvSpPr>
          <p:cNvPr id="3" name="Content Placeholder 2">
            <a:extLst>
              <a:ext uri="{FF2B5EF4-FFF2-40B4-BE49-F238E27FC236}">
                <a16:creationId xmlns:a16="http://schemas.microsoft.com/office/drawing/2014/main" id="{A9073FCB-F079-4066-914B-C6D43E31F9B6}"/>
              </a:ext>
            </a:extLst>
          </p:cNvPr>
          <p:cNvSpPr>
            <a:spLocks noGrp="1"/>
          </p:cNvSpPr>
          <p:nvPr>
            <p:ph idx="1"/>
          </p:nvPr>
        </p:nvSpPr>
        <p:spPr>
          <a:xfrm>
            <a:off x="609600" y="1600201"/>
            <a:ext cx="10972800" cy="4923147"/>
          </a:xfrm>
        </p:spPr>
        <p:txBody>
          <a:bodyPr/>
          <a:lstStyle/>
          <a:p>
            <a:pPr algn="just"/>
            <a:r>
              <a:rPr lang="en-US" b="1" dirty="0">
                <a:latin typeface="Times New Roman" panose="02020603050405020304" pitchFamily="18" charset="0"/>
                <a:cs typeface="Times New Roman" panose="02020603050405020304" pitchFamily="18" charset="0"/>
              </a:rPr>
              <a:t>Level (or Base): </a:t>
            </a:r>
            <a:r>
              <a:rPr lang="en-US" dirty="0">
                <a:latin typeface="Times New Roman" panose="02020603050405020304" pitchFamily="18" charset="0"/>
                <a:cs typeface="Times New Roman" panose="02020603050405020304" pitchFamily="18" charset="0"/>
              </a:rPr>
              <a:t>Represents the average value of the time series over time. It reflects the long-term average or underlying level of the data.</a:t>
            </a:r>
          </a:p>
          <a:p>
            <a:pPr algn="just"/>
            <a:r>
              <a:rPr lang="en-US" b="1" dirty="0">
                <a:latin typeface="Times New Roman" panose="02020603050405020304" pitchFamily="18" charset="0"/>
                <a:cs typeface="Times New Roman" panose="02020603050405020304" pitchFamily="18" charset="0"/>
              </a:rPr>
              <a:t>Trend: </a:t>
            </a:r>
            <a:r>
              <a:rPr lang="en-US" dirty="0">
                <a:latin typeface="Times New Roman" panose="02020603050405020304" pitchFamily="18" charset="0"/>
                <a:cs typeface="Times New Roman" panose="02020603050405020304" pitchFamily="18" charset="0"/>
              </a:rPr>
              <a:t>Represents the direction and rate of change in the time series. It captures the systematic linear increase or decrease in the data over time.</a:t>
            </a:r>
          </a:p>
          <a:p>
            <a:pPr algn="just"/>
            <a:r>
              <a:rPr lang="en-US" b="1" dirty="0">
                <a:latin typeface="Times New Roman" panose="02020603050405020304" pitchFamily="18" charset="0"/>
                <a:cs typeface="Times New Roman" panose="02020603050405020304" pitchFamily="18" charset="0"/>
              </a:rPr>
              <a:t>Seasonality: </a:t>
            </a:r>
            <a:r>
              <a:rPr lang="en-US" dirty="0">
                <a:latin typeface="Times New Roman" panose="02020603050405020304" pitchFamily="18" charset="0"/>
                <a:cs typeface="Times New Roman" panose="02020603050405020304" pitchFamily="18" charset="0"/>
              </a:rPr>
              <a:t>Represents the repeating patterns or cycles in the time series that occur at fixed intervals, such as daily, weekly, or monthly.</a:t>
            </a:r>
          </a:p>
          <a:p>
            <a:endParaRPr lang="en-IN" dirty="0"/>
          </a:p>
        </p:txBody>
      </p:sp>
    </p:spTree>
    <p:extLst>
      <p:ext uri="{BB962C8B-B14F-4D97-AF65-F5344CB8AC3E}">
        <p14:creationId xmlns:p14="http://schemas.microsoft.com/office/powerpoint/2010/main" val="246234883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31CC-BB63-E73F-FA03-C0A613F4EDD1}"/>
              </a:ext>
            </a:extLst>
          </p:cNvPr>
          <p:cNvSpPr>
            <a:spLocks noGrp="1"/>
          </p:cNvSpPr>
          <p:nvPr>
            <p:ph type="title"/>
          </p:nvPr>
        </p:nvSpPr>
        <p:spPr>
          <a:xfrm>
            <a:off x="609600" y="480766"/>
            <a:ext cx="10972800" cy="622169"/>
          </a:xfrm>
        </p:spPr>
        <p:txBody>
          <a:bodyPr/>
          <a:lstStyle/>
          <a:p>
            <a:r>
              <a:rPr lang="en-US" sz="3600" b="1" dirty="0">
                <a:latin typeface="Times New Roman" panose="02020603050405020304" pitchFamily="18" charset="0"/>
                <a:cs typeface="Times New Roman" panose="02020603050405020304" pitchFamily="18" charset="0"/>
              </a:rPr>
              <a:t>Primary Purpose</a:t>
            </a:r>
            <a:r>
              <a:rPr lang="en-IN" sz="3600" b="1" dirty="0">
                <a:latin typeface="Times New Roman" panose="02020603050405020304" pitchFamily="18" charset="0"/>
                <a:cs typeface="Times New Roman" panose="02020603050405020304" pitchFamily="18" charset="0"/>
              </a:rPr>
              <a:t> of Holt-Winters Method</a:t>
            </a:r>
            <a:br>
              <a:rPr lang="en-US" sz="3600" dirty="0">
                <a:latin typeface="Times New Roman" panose="02020603050405020304" pitchFamily="18" charset="0"/>
                <a:cs typeface="Times New Roman" panose="02020603050405020304" pitchFamily="18" charset="0"/>
              </a:rPr>
            </a:br>
            <a:endParaRPr lang="en-IN" sz="3600" dirty="0"/>
          </a:p>
        </p:txBody>
      </p:sp>
      <p:sp>
        <p:nvSpPr>
          <p:cNvPr id="3" name="Content Placeholder 2">
            <a:extLst>
              <a:ext uri="{FF2B5EF4-FFF2-40B4-BE49-F238E27FC236}">
                <a16:creationId xmlns:a16="http://schemas.microsoft.com/office/drawing/2014/main" id="{3EDC0F6C-1CF2-43F0-7BE2-40E70340666B}"/>
              </a:ext>
            </a:extLst>
          </p:cNvPr>
          <p:cNvSpPr>
            <a:spLocks noGrp="1"/>
          </p:cNvSpPr>
          <p:nvPr>
            <p:ph idx="1"/>
          </p:nvPr>
        </p:nvSpPr>
        <p:spPr>
          <a:xfrm>
            <a:off x="609600" y="1310327"/>
            <a:ext cx="10972800" cy="4815838"/>
          </a:xfrm>
        </p:spPr>
        <p:txBody>
          <a:bodyPr/>
          <a:lstStyle/>
          <a:p>
            <a:pPr algn="just"/>
            <a:r>
              <a:rPr lang="en-US" sz="2800" dirty="0">
                <a:latin typeface="Times New Roman" panose="02020603050405020304" pitchFamily="18" charset="0"/>
                <a:cs typeface="Times New Roman" panose="02020603050405020304" pitchFamily="18" charset="0"/>
              </a:rPr>
              <a:t>The primary purpose of the Holt-Winters method is to provide accurate forecasts for time series data that exhibit both trend and seasonality. This method achieves this by:</a:t>
            </a:r>
          </a:p>
          <a:p>
            <a:pPr algn="just"/>
            <a:r>
              <a:rPr lang="en-US" sz="2800" b="1" dirty="0">
                <a:latin typeface="Times New Roman" panose="02020603050405020304" pitchFamily="18" charset="0"/>
                <a:cs typeface="Times New Roman" panose="02020603050405020304" pitchFamily="18" charset="0"/>
              </a:rPr>
              <a:t>Smoothing the Data: </a:t>
            </a:r>
            <a:r>
              <a:rPr lang="en-US" sz="2800" dirty="0">
                <a:latin typeface="Times New Roman" panose="02020603050405020304" pitchFamily="18" charset="0"/>
                <a:cs typeface="Times New Roman" panose="02020603050405020304" pitchFamily="18" charset="0"/>
              </a:rPr>
              <a:t>Filtering out noise to focus on the underlying pattern.</a:t>
            </a:r>
          </a:p>
          <a:p>
            <a:pPr algn="just"/>
            <a:r>
              <a:rPr lang="en-US" sz="2800" b="1" dirty="0">
                <a:latin typeface="Times New Roman" panose="02020603050405020304" pitchFamily="18" charset="0"/>
                <a:cs typeface="Times New Roman" panose="02020603050405020304" pitchFamily="18" charset="0"/>
              </a:rPr>
              <a:t>Capturing Trend: </a:t>
            </a:r>
            <a:r>
              <a:rPr lang="en-US" sz="2800" dirty="0">
                <a:latin typeface="Times New Roman" panose="02020603050405020304" pitchFamily="18" charset="0"/>
                <a:cs typeface="Times New Roman" panose="02020603050405020304" pitchFamily="18" charset="0"/>
              </a:rPr>
              <a:t>Identifying and accounting for long-term movements in the data.</a:t>
            </a:r>
          </a:p>
          <a:p>
            <a:pPr algn="just"/>
            <a:r>
              <a:rPr lang="en-US" sz="2800" b="1" dirty="0">
                <a:latin typeface="Times New Roman" panose="02020603050405020304" pitchFamily="18" charset="0"/>
                <a:cs typeface="Times New Roman" panose="02020603050405020304" pitchFamily="18" charset="0"/>
              </a:rPr>
              <a:t>Modeling Seasonality: </a:t>
            </a:r>
            <a:r>
              <a:rPr lang="en-US" sz="2800" dirty="0">
                <a:latin typeface="Times New Roman" panose="02020603050405020304" pitchFamily="18" charset="0"/>
                <a:cs typeface="Times New Roman" panose="02020603050405020304" pitchFamily="18" charset="0"/>
              </a:rPr>
              <a:t>Adjusting for regular, repeating patterns within each season.</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49285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47DA-56D8-46CE-AC92-F8011DD36007}"/>
              </a:ext>
            </a:extLst>
          </p:cNvPr>
          <p:cNvSpPr>
            <a:spLocks noGrp="1"/>
          </p:cNvSpPr>
          <p:nvPr>
            <p:ph type="title"/>
          </p:nvPr>
        </p:nvSpPr>
        <p:spPr>
          <a:xfrm>
            <a:off x="609600" y="585722"/>
            <a:ext cx="10972800" cy="668042"/>
          </a:xfrm>
        </p:spPr>
        <p:txBody>
          <a:bodyPr/>
          <a:lstStyle/>
          <a:p>
            <a:r>
              <a:rPr lang="en-US" sz="3200" b="1" dirty="0">
                <a:latin typeface="Times New Roman" panose="02020603050405020304" pitchFamily="18" charset="0"/>
                <a:cs typeface="Times New Roman" panose="02020603050405020304" pitchFamily="18" charset="0"/>
              </a:rPr>
              <a:t>Additive and Multiplicative Model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08E2A5-72E7-29E2-9E51-E00EE6D4B896}"/>
              </a:ext>
            </a:extLst>
          </p:cNvPr>
          <p:cNvSpPr>
            <a:spLocks noGrp="1"/>
          </p:cNvSpPr>
          <p:nvPr>
            <p:ph idx="1"/>
          </p:nvPr>
        </p:nvSpPr>
        <p:spPr>
          <a:xfrm>
            <a:off x="609600" y="1253765"/>
            <a:ext cx="10972800" cy="4872400"/>
          </a:xfrm>
        </p:spPr>
        <p:txBody>
          <a:bodyPr/>
          <a:lstStyle/>
          <a:p>
            <a:pPr marL="0" indent="0" algn="just">
              <a:buNone/>
            </a:pPr>
            <a:r>
              <a:rPr lang="en-IN" sz="2000" b="1" dirty="0">
                <a:latin typeface="Times New Roman" panose="02020603050405020304" pitchFamily="18" charset="0"/>
                <a:cs typeface="Times New Roman" panose="02020603050405020304" pitchFamily="18" charset="0"/>
              </a:rPr>
              <a:t>The Additive Model</a:t>
            </a:r>
          </a:p>
          <a:p>
            <a:pPr algn="just"/>
            <a:r>
              <a:rPr lang="en-US" sz="2000" dirty="0">
                <a:latin typeface="Times New Roman" panose="02020603050405020304" pitchFamily="18" charset="0"/>
                <a:cs typeface="Times New Roman" panose="02020603050405020304" pitchFamily="18" charset="0"/>
              </a:rPr>
              <a:t>Synthetically it is a model of data in which the effects of the individual factors are differentiated and added to model the data. It can be represented by:</a:t>
            </a:r>
          </a:p>
          <a:p>
            <a:pPr marL="0" indent="0" algn="ctr">
              <a:buNone/>
            </a:pPr>
            <a:r>
              <a:rPr lang="en-US" sz="2000" dirty="0">
                <a:latin typeface="Times New Roman" panose="02020603050405020304" pitchFamily="18" charset="0"/>
                <a:cs typeface="Times New Roman" panose="02020603050405020304" pitchFamily="18" charset="0"/>
              </a:rPr>
              <a:t>y(t) = Level + Trend + Seasonality + Noise</a:t>
            </a:r>
          </a:p>
          <a:p>
            <a:pPr algn="just"/>
            <a:r>
              <a:rPr lang="en-US" sz="2000" dirty="0">
                <a:latin typeface="Times New Roman" panose="02020603050405020304" pitchFamily="18" charset="0"/>
                <a:cs typeface="Times New Roman" panose="02020603050405020304" pitchFamily="18" charset="0"/>
              </a:rPr>
              <a:t>In the additive model, the behavior is linear where changes over time are consistently made by the same amount, like a linear trend. In this situation, the linear seasonality has the same amplitude and frequency.</a:t>
            </a:r>
          </a:p>
          <a:p>
            <a:pPr marL="0" indent="0" algn="just">
              <a:buNone/>
            </a:pPr>
            <a:r>
              <a:rPr lang="en-US" sz="2000" b="1" dirty="0">
                <a:latin typeface="Times New Roman" panose="02020603050405020304" pitchFamily="18" charset="0"/>
                <a:cs typeface="Times New Roman" panose="02020603050405020304" pitchFamily="18" charset="0"/>
              </a:rPr>
              <a:t>The Multiplicative Model</a:t>
            </a:r>
          </a:p>
          <a:p>
            <a:pPr algn="just"/>
            <a:r>
              <a:rPr lang="en-US" sz="2000" dirty="0">
                <a:latin typeface="Times New Roman" panose="02020603050405020304" pitchFamily="18" charset="0"/>
                <a:cs typeface="Times New Roman" panose="02020603050405020304" pitchFamily="18" charset="0"/>
              </a:rPr>
              <a:t>In this situation, trend and seasonal components are multiplied and then added to the error component. It is not linear, can be exponential or quadratic and represented by a curved line as below:</a:t>
            </a:r>
          </a:p>
          <a:p>
            <a:pPr marL="0" indent="0" algn="ctr">
              <a:buNone/>
            </a:pPr>
            <a:r>
              <a:rPr lang="en-US" sz="2000" dirty="0">
                <a:latin typeface="Times New Roman" panose="02020603050405020304" pitchFamily="18" charset="0"/>
                <a:cs typeface="Times New Roman" panose="02020603050405020304" pitchFamily="18" charset="0"/>
              </a:rPr>
              <a:t>y(t) = Level * Trend * Seasonality * Noise</a:t>
            </a:r>
          </a:p>
          <a:p>
            <a:pPr algn="just"/>
            <a:r>
              <a:rPr lang="en-US" sz="2000" dirty="0">
                <a:latin typeface="Times New Roman" panose="02020603050405020304" pitchFamily="18" charset="0"/>
                <a:cs typeface="Times New Roman" panose="02020603050405020304" pitchFamily="18" charset="0"/>
              </a:rPr>
              <a:t>Different from the additive model, the multiplicative model has an increasing or decreasing amplitude and/or frequency over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64271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B0D7-1B31-CD14-CCE8-CD88D0296DB2}"/>
              </a:ext>
            </a:extLst>
          </p:cNvPr>
          <p:cNvSpPr>
            <a:spLocks noGrp="1"/>
          </p:cNvSpPr>
          <p:nvPr>
            <p:ph type="title"/>
          </p:nvPr>
        </p:nvSpPr>
        <p:spPr>
          <a:xfrm>
            <a:off x="355077" y="641654"/>
            <a:ext cx="10972800" cy="555550"/>
          </a:xfrm>
        </p:spPr>
        <p:txBody>
          <a:bodyPr/>
          <a:lstStyle/>
          <a:p>
            <a:r>
              <a:rPr lang="en-US" sz="3200" b="1" dirty="0">
                <a:latin typeface="Times New Roman" panose="02020603050405020304" pitchFamily="18" charset="0"/>
                <a:cs typeface="Times New Roman" panose="02020603050405020304" pitchFamily="18" charset="0"/>
              </a:rPr>
              <a:t>Applications </a:t>
            </a:r>
            <a:r>
              <a:rPr lang="en-IN" sz="3200" b="1" dirty="0">
                <a:latin typeface="Times New Roman" panose="02020603050405020304" pitchFamily="18" charset="0"/>
                <a:cs typeface="Times New Roman" panose="02020603050405020304" pitchFamily="18" charset="0"/>
              </a:rPr>
              <a:t>of Holt-Winters Method</a:t>
            </a:r>
          </a:p>
        </p:txBody>
      </p:sp>
      <p:sp>
        <p:nvSpPr>
          <p:cNvPr id="3" name="Content Placeholder 2">
            <a:extLst>
              <a:ext uri="{FF2B5EF4-FFF2-40B4-BE49-F238E27FC236}">
                <a16:creationId xmlns:a16="http://schemas.microsoft.com/office/drawing/2014/main" id="{346D7015-E174-1EAC-BA64-22B085078C23}"/>
              </a:ext>
            </a:extLst>
          </p:cNvPr>
          <p:cNvSpPr>
            <a:spLocks noGrp="1"/>
          </p:cNvSpPr>
          <p:nvPr>
            <p:ph idx="1"/>
          </p:nvPr>
        </p:nvSpPr>
        <p:spPr>
          <a:xfrm>
            <a:off x="609600" y="1338606"/>
            <a:ext cx="10972800" cy="5156461"/>
          </a:xfrm>
        </p:spPr>
        <p:txBody>
          <a:bodyPr/>
          <a:lstStyle/>
          <a:p>
            <a:pPr algn="just"/>
            <a:r>
              <a:rPr lang="en-US" sz="2800" b="1" dirty="0">
                <a:latin typeface="Times New Roman" panose="02020603050405020304" pitchFamily="18" charset="0"/>
                <a:cs typeface="Times New Roman" panose="02020603050405020304" pitchFamily="18" charset="0"/>
              </a:rPr>
              <a:t>Business and Economics: </a:t>
            </a:r>
            <a:r>
              <a:rPr lang="en-US" sz="2800" dirty="0">
                <a:latin typeface="Times New Roman" panose="02020603050405020304" pitchFamily="18" charset="0"/>
                <a:cs typeface="Times New Roman" panose="02020603050405020304" pitchFamily="18" charset="0"/>
              </a:rPr>
              <a:t>Forecasting sales, inventory, and demand.</a:t>
            </a:r>
          </a:p>
          <a:p>
            <a:pPr algn="just"/>
            <a:r>
              <a:rPr lang="en-US" sz="2800" b="1" dirty="0">
                <a:latin typeface="Times New Roman" panose="02020603050405020304" pitchFamily="18" charset="0"/>
                <a:cs typeface="Times New Roman" panose="02020603050405020304" pitchFamily="18" charset="0"/>
              </a:rPr>
              <a:t>Finance: </a:t>
            </a:r>
            <a:r>
              <a:rPr lang="en-US" sz="2800" dirty="0">
                <a:latin typeface="Times New Roman" panose="02020603050405020304" pitchFamily="18" charset="0"/>
                <a:cs typeface="Times New Roman" panose="02020603050405020304" pitchFamily="18" charset="0"/>
              </a:rPr>
              <a:t>Predicting stock prices, interest rates, and economic indicators.</a:t>
            </a:r>
          </a:p>
          <a:p>
            <a:pPr algn="just"/>
            <a:r>
              <a:rPr lang="en-US" sz="2800" b="1" dirty="0">
                <a:latin typeface="Times New Roman" panose="02020603050405020304" pitchFamily="18" charset="0"/>
                <a:cs typeface="Times New Roman" panose="02020603050405020304" pitchFamily="18" charset="0"/>
              </a:rPr>
              <a:t>Operations Management: </a:t>
            </a:r>
            <a:r>
              <a:rPr lang="en-US" sz="2800" dirty="0">
                <a:latin typeface="Times New Roman" panose="02020603050405020304" pitchFamily="18" charset="0"/>
                <a:cs typeface="Times New Roman" panose="02020603050405020304" pitchFamily="18" charset="0"/>
              </a:rPr>
              <a:t>Planning capacity, workforce, and logistics based on seasonal demand.</a:t>
            </a:r>
          </a:p>
          <a:p>
            <a:pPr algn="just"/>
            <a:r>
              <a:rPr lang="en-US" sz="2800" b="1" dirty="0">
                <a:latin typeface="Times New Roman" panose="02020603050405020304" pitchFamily="18" charset="0"/>
                <a:cs typeface="Times New Roman" panose="02020603050405020304" pitchFamily="18" charset="0"/>
              </a:rPr>
              <a:t>Meteorology: </a:t>
            </a:r>
            <a:r>
              <a:rPr lang="en-US" sz="2800" dirty="0">
                <a:latin typeface="Times New Roman" panose="02020603050405020304" pitchFamily="18" charset="0"/>
                <a:cs typeface="Times New Roman" panose="02020603050405020304" pitchFamily="18" charset="0"/>
              </a:rPr>
              <a:t>Forecasting weather patterns and temperatures.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68885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AB0F-5505-531B-ED7B-20B9C29E1CC0}"/>
              </a:ext>
            </a:extLst>
          </p:cNvPr>
          <p:cNvSpPr>
            <a:spLocks noGrp="1"/>
          </p:cNvSpPr>
          <p:nvPr>
            <p:ph type="title"/>
          </p:nvPr>
        </p:nvSpPr>
        <p:spPr>
          <a:xfrm>
            <a:off x="713295" y="614003"/>
            <a:ext cx="10972800" cy="809444"/>
          </a:xfrm>
        </p:spPr>
        <p:txBody>
          <a:bodyPr/>
          <a:lstStyle/>
          <a:p>
            <a:r>
              <a:rPr lang="en-US" sz="4400" b="1" dirty="0">
                <a:latin typeface="Times New Roman" panose="02020603050405020304" pitchFamily="18" charset="0"/>
                <a:cs typeface="Times New Roman" panose="02020603050405020304" pitchFamily="18" charset="0"/>
              </a:rPr>
              <a:t>Box-Jenkins Methodology</a:t>
            </a:r>
            <a:endParaRPr lang="en-IN" dirty="0"/>
          </a:p>
        </p:txBody>
      </p:sp>
      <p:sp>
        <p:nvSpPr>
          <p:cNvPr id="3" name="Content Placeholder 2">
            <a:extLst>
              <a:ext uri="{FF2B5EF4-FFF2-40B4-BE49-F238E27FC236}">
                <a16:creationId xmlns:a16="http://schemas.microsoft.com/office/drawing/2014/main" id="{5353FB13-3BE2-20A2-0DEF-778707D4B1C6}"/>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The Box-Jenkins methodology is a systematic approach to identifying, fitting, and checking ARIMA models. It was developed by statisticians George Box and Gwilym Jenkins in the 1970s and is widely used for time series analysis and forecasting. </a:t>
            </a:r>
          </a:p>
          <a:p>
            <a:pPr algn="just"/>
            <a:r>
              <a:rPr lang="en-US" sz="2000" dirty="0">
                <a:latin typeface="Times New Roman" panose="02020603050405020304" pitchFamily="18" charset="0"/>
                <a:cs typeface="Times New Roman" panose="02020603050405020304" pitchFamily="18" charset="0"/>
              </a:rPr>
              <a:t>The methodology involves a three-stage iterative process: model identification, parameter estimation, and model validation.</a:t>
            </a:r>
          </a:p>
          <a:p>
            <a:pPr algn="just"/>
            <a:r>
              <a:rPr lang="en-US" sz="2000" b="1" dirty="0">
                <a:latin typeface="Times New Roman" panose="02020603050405020304" pitchFamily="18" charset="0"/>
                <a:cs typeface="Times New Roman" panose="02020603050405020304" pitchFamily="18" charset="0"/>
              </a:rPr>
              <a:t>Steps of the Box-Jenkins Methodology</a:t>
            </a:r>
          </a:p>
          <a:p>
            <a:pPr marL="971550" lvl="2" indent="-1714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Model Identification</a:t>
            </a:r>
          </a:p>
          <a:p>
            <a:pPr marL="971550" lvl="2" indent="-1714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Parameter Estimation</a:t>
            </a:r>
          </a:p>
          <a:p>
            <a:pPr marL="971550" lvl="2" indent="-1714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Model Validation</a:t>
            </a:r>
          </a:p>
        </p:txBody>
      </p:sp>
    </p:spTree>
    <p:extLst>
      <p:ext uri="{BB962C8B-B14F-4D97-AF65-F5344CB8AC3E}">
        <p14:creationId xmlns:p14="http://schemas.microsoft.com/office/powerpoint/2010/main" val="371921370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30C8-9199-556A-83AF-B93B61B588A7}"/>
              </a:ext>
            </a:extLst>
          </p:cNvPr>
          <p:cNvSpPr>
            <a:spLocks noGrp="1"/>
          </p:cNvSpPr>
          <p:nvPr>
            <p:ph type="title"/>
          </p:nvPr>
        </p:nvSpPr>
        <p:spPr>
          <a:xfrm>
            <a:off x="609600" y="731836"/>
            <a:ext cx="10972800" cy="685802"/>
          </a:xfrm>
        </p:spPr>
        <p:txBody>
          <a:bodyPr/>
          <a:lstStyle/>
          <a:p>
            <a:r>
              <a:rPr lang="en-US" sz="3600" b="1" dirty="0">
                <a:latin typeface="Times New Roman" panose="02020603050405020304" pitchFamily="18" charset="0"/>
                <a:cs typeface="Times New Roman" panose="02020603050405020304" pitchFamily="18" charset="0"/>
              </a:rPr>
              <a:t>Examples of Forecasting Model</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FF0282-EE24-F05E-9BB4-6F3A9C45FE4C}"/>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Financial forecasting models: </a:t>
            </a:r>
            <a:r>
              <a:rPr lang="en-US" sz="2400" dirty="0">
                <a:latin typeface="Times New Roman" panose="02020603050405020304" pitchFamily="18" charset="0"/>
                <a:cs typeface="Times New Roman" panose="02020603050405020304" pitchFamily="18" charset="0"/>
              </a:rPr>
              <a:t>In financial planning and budgeting, these models are used to predict future financial outcomes, such as revenues, expenses, profits, and cash flows.</a:t>
            </a:r>
          </a:p>
          <a:p>
            <a:pPr algn="just"/>
            <a:r>
              <a:rPr lang="en-US" sz="2400" b="1" dirty="0">
                <a:latin typeface="Times New Roman" panose="02020603050405020304" pitchFamily="18" charset="0"/>
                <a:cs typeface="Times New Roman" panose="02020603050405020304" pitchFamily="18" charset="0"/>
              </a:rPr>
              <a:t>Sales forecasting models: </a:t>
            </a:r>
            <a:r>
              <a:rPr lang="en-US" sz="2400" dirty="0">
                <a:latin typeface="Times New Roman" panose="02020603050405020304" pitchFamily="18" charset="0"/>
                <a:cs typeface="Times New Roman" panose="02020603050405020304" pitchFamily="18" charset="0"/>
              </a:rPr>
              <a:t>Models like these are used in sales planning and resource allocation to predict future sales trends based on historical sales data, market trends, and other relevant factors.</a:t>
            </a:r>
          </a:p>
          <a:p>
            <a:pPr algn="just"/>
            <a:r>
              <a:rPr lang="en-US" sz="2400" b="1" dirty="0">
                <a:latin typeface="Times New Roman" panose="02020603050405020304" pitchFamily="18" charset="0"/>
                <a:cs typeface="Times New Roman" panose="02020603050405020304" pitchFamily="18" charset="0"/>
              </a:rPr>
              <a:t>Demand forecasting models: </a:t>
            </a:r>
            <a:r>
              <a:rPr lang="en-US" sz="2400" dirty="0">
                <a:latin typeface="Times New Roman" panose="02020603050405020304" pitchFamily="18" charset="0"/>
                <a:cs typeface="Times New Roman" panose="02020603050405020304" pitchFamily="18" charset="0"/>
              </a:rPr>
              <a:t>Using historical data, market trends, and other relevant factors, these models are commonly used in supply chain management and inventory planning to predict future demand.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50586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6F60-B97C-99A3-D17A-046A7CBDB901}"/>
              </a:ext>
            </a:extLst>
          </p:cNvPr>
          <p:cNvSpPr>
            <a:spLocks noGrp="1"/>
          </p:cNvSpPr>
          <p:nvPr>
            <p:ph type="title"/>
          </p:nvPr>
        </p:nvSpPr>
        <p:spPr>
          <a:xfrm>
            <a:off x="609600" y="623430"/>
            <a:ext cx="10972800" cy="724603"/>
          </a:xfrm>
        </p:spPr>
        <p:txBody>
          <a:bodyPr/>
          <a:lstStyle/>
          <a:p>
            <a:r>
              <a:rPr lang="en-US" sz="3200" b="1" dirty="0">
                <a:latin typeface="Times New Roman" panose="02020603050405020304" pitchFamily="18" charset="0"/>
                <a:cs typeface="Times New Roman" panose="02020603050405020304" pitchFamily="18" charset="0"/>
              </a:rPr>
              <a:t>Steps of the Box-Jenkins Methodology</a:t>
            </a:r>
            <a:br>
              <a:rPr lang="en-US" sz="3200" b="1"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7C1288BC-2C81-ADA3-4DCD-FE716F50A118}"/>
              </a:ext>
            </a:extLst>
          </p:cNvPr>
          <p:cNvSpPr>
            <a:spLocks noGrp="1"/>
          </p:cNvSpPr>
          <p:nvPr>
            <p:ph idx="1"/>
          </p:nvPr>
        </p:nvSpPr>
        <p:spPr>
          <a:xfrm>
            <a:off x="609600" y="1166018"/>
            <a:ext cx="10972800" cy="5451598"/>
          </a:xfrm>
        </p:spPr>
        <p:txBody>
          <a:bodyPr/>
          <a:lstStyle/>
          <a:p>
            <a:pPr marL="0" indent="0" algn="just">
              <a:buNone/>
            </a:pPr>
            <a:r>
              <a:rPr lang="en-US" sz="1600" b="1" dirty="0">
                <a:latin typeface="Times New Roman" panose="02020603050405020304" pitchFamily="18" charset="0"/>
                <a:cs typeface="Times New Roman" panose="02020603050405020304" pitchFamily="18" charset="0"/>
              </a:rPr>
              <a:t>1. Model Identification</a:t>
            </a:r>
          </a:p>
          <a:p>
            <a:pPr algn="just"/>
            <a:r>
              <a:rPr lang="en-US" sz="1600" b="1" dirty="0">
                <a:latin typeface="Times New Roman" panose="02020603050405020304" pitchFamily="18" charset="0"/>
                <a:cs typeface="Times New Roman" panose="02020603050405020304" pitchFamily="18" charset="0"/>
              </a:rPr>
              <a:t>Plotting the Data: </a:t>
            </a:r>
            <a:r>
              <a:rPr lang="en-US" sz="1600" dirty="0">
                <a:latin typeface="Times New Roman" panose="02020603050405020304" pitchFamily="18" charset="0"/>
                <a:cs typeface="Times New Roman" panose="02020603050405020304" pitchFamily="18" charset="0"/>
              </a:rPr>
              <a:t>Begin by plotting the time series data to understand its properties, such as trends, seasonality, and any anomalies.</a:t>
            </a:r>
          </a:p>
          <a:p>
            <a:pPr algn="just"/>
            <a:r>
              <a:rPr lang="en-US" sz="1600" b="1" dirty="0">
                <a:latin typeface="Times New Roman" panose="02020603050405020304" pitchFamily="18" charset="0"/>
                <a:cs typeface="Times New Roman" panose="02020603050405020304" pitchFamily="18" charset="0"/>
              </a:rPr>
              <a:t>Stationarity Check: </a:t>
            </a:r>
            <a:r>
              <a:rPr lang="en-US" sz="1600" dirty="0">
                <a:latin typeface="Times New Roman" panose="02020603050405020304" pitchFamily="18" charset="0"/>
                <a:cs typeface="Times New Roman" panose="02020603050405020304" pitchFamily="18" charset="0"/>
              </a:rPr>
              <a:t>Use statistical tests like the Augmented Dickey-Fuller (ADF) test to determine if the time series is stationary. If the series is not stationary, apply differencing until it becomes stationary.</a:t>
            </a:r>
          </a:p>
          <a:p>
            <a:pPr algn="just"/>
            <a:r>
              <a:rPr lang="en-US" sz="1600" b="1" dirty="0">
                <a:latin typeface="Times New Roman" panose="02020603050405020304" pitchFamily="18" charset="0"/>
                <a:cs typeface="Times New Roman" panose="02020603050405020304" pitchFamily="18" charset="0"/>
              </a:rPr>
              <a:t>ACF and PACF Analysis: </a:t>
            </a:r>
            <a:r>
              <a:rPr lang="en-US" sz="1600" dirty="0">
                <a:latin typeface="Times New Roman" panose="02020603050405020304" pitchFamily="18" charset="0"/>
                <a:cs typeface="Times New Roman" panose="02020603050405020304" pitchFamily="18" charset="0"/>
              </a:rPr>
              <a:t>Examine the autocorrelation function (ACF) and partial autocorrelation function (PACF) plots to identify the possible order of the AR (p) and MA (q) components. The number of significant lags in these plots helps to determine the values of p and q.</a:t>
            </a:r>
          </a:p>
          <a:p>
            <a:pPr marL="0" indent="0" algn="just">
              <a:buNone/>
            </a:pPr>
            <a:r>
              <a:rPr lang="en-US" sz="1600" b="1" dirty="0">
                <a:latin typeface="Times New Roman" panose="02020603050405020304" pitchFamily="18" charset="0"/>
                <a:cs typeface="Times New Roman" panose="02020603050405020304" pitchFamily="18" charset="0"/>
              </a:rPr>
              <a:t>2. Parameter Estimation</a:t>
            </a:r>
          </a:p>
          <a:p>
            <a:pPr algn="just"/>
            <a:r>
              <a:rPr lang="en-US" sz="1600" b="1" dirty="0">
                <a:latin typeface="Times New Roman" panose="02020603050405020304" pitchFamily="18" charset="0"/>
                <a:cs typeface="Times New Roman" panose="02020603050405020304" pitchFamily="18" charset="0"/>
              </a:rPr>
              <a:t>Choosing the Initial Model: </a:t>
            </a:r>
            <a:r>
              <a:rPr lang="en-US" sz="1600" dirty="0">
                <a:latin typeface="Times New Roman" panose="02020603050405020304" pitchFamily="18" charset="0"/>
                <a:cs typeface="Times New Roman" panose="02020603050405020304" pitchFamily="18" charset="0"/>
              </a:rPr>
              <a:t>Based on the ACF and PACF analysis, propose an initial ARIMA model with specific values for p, d (the order of differencing), and q.</a:t>
            </a:r>
          </a:p>
          <a:p>
            <a:pPr algn="just"/>
            <a:r>
              <a:rPr lang="en-US" sz="1600" b="1" dirty="0">
                <a:latin typeface="Times New Roman" panose="02020603050405020304" pitchFamily="18" charset="0"/>
                <a:cs typeface="Times New Roman" panose="02020603050405020304" pitchFamily="18" charset="0"/>
              </a:rPr>
              <a:t>Fitting the Model: </a:t>
            </a:r>
            <a:r>
              <a:rPr lang="en-US" sz="1600" dirty="0">
                <a:latin typeface="Times New Roman" panose="02020603050405020304" pitchFamily="18" charset="0"/>
                <a:cs typeface="Times New Roman" panose="02020603050405020304" pitchFamily="18" charset="0"/>
              </a:rPr>
              <a:t>Use software tools (such as R, Python, or specialized time series software) to estimate the parameters of the ARIMA model. This typically involves using maximum likelihood estimation (MLE) or least squares estimation.</a:t>
            </a:r>
          </a:p>
          <a:p>
            <a:pPr marL="0" indent="0" algn="just">
              <a:buNone/>
            </a:pPr>
            <a:r>
              <a:rPr lang="en-US" sz="1600" b="1" dirty="0">
                <a:latin typeface="Times New Roman" panose="02020603050405020304" pitchFamily="18" charset="0"/>
                <a:cs typeface="Times New Roman" panose="02020603050405020304" pitchFamily="18" charset="0"/>
              </a:rPr>
              <a:t>3. Model Validation</a:t>
            </a:r>
          </a:p>
          <a:p>
            <a:pPr algn="just"/>
            <a:r>
              <a:rPr lang="en-US" sz="1600" b="1" dirty="0">
                <a:latin typeface="Times New Roman" panose="02020603050405020304" pitchFamily="18" charset="0"/>
                <a:cs typeface="Times New Roman" panose="02020603050405020304" pitchFamily="18" charset="0"/>
              </a:rPr>
              <a:t>Residual Analysis: </a:t>
            </a:r>
            <a:r>
              <a:rPr lang="en-US" sz="1600" dirty="0">
                <a:latin typeface="Times New Roman" panose="02020603050405020304" pitchFamily="18" charset="0"/>
                <a:cs typeface="Times New Roman" panose="02020603050405020304" pitchFamily="18" charset="0"/>
              </a:rPr>
              <a:t>Examine the residuals (errors) of the fitted model to ensure they behave like white noise (i.e., they are uncorrelated and have a constant mean and variance). This can be checked using the ACF of the residuals and statistical tests like the </a:t>
            </a:r>
            <a:r>
              <a:rPr lang="en-US" sz="1600" dirty="0" err="1">
                <a:latin typeface="Times New Roman" panose="02020603050405020304" pitchFamily="18" charset="0"/>
                <a:cs typeface="Times New Roman" panose="02020603050405020304" pitchFamily="18" charset="0"/>
              </a:rPr>
              <a:t>Ljung</a:t>
            </a:r>
            <a:r>
              <a:rPr lang="en-US" sz="1600" dirty="0">
                <a:latin typeface="Times New Roman" panose="02020603050405020304" pitchFamily="18" charset="0"/>
                <a:cs typeface="Times New Roman" panose="02020603050405020304" pitchFamily="18" charset="0"/>
              </a:rPr>
              <a:t>-Box test.</a:t>
            </a:r>
          </a:p>
          <a:p>
            <a:pPr algn="just"/>
            <a:r>
              <a:rPr lang="en-US" sz="1600" b="1" dirty="0">
                <a:latin typeface="Times New Roman" panose="02020603050405020304" pitchFamily="18" charset="0"/>
                <a:cs typeface="Times New Roman" panose="02020603050405020304" pitchFamily="18" charset="0"/>
              </a:rPr>
              <a:t>Refining the Model: </a:t>
            </a:r>
            <a:r>
              <a:rPr lang="en-US" sz="1600" dirty="0">
                <a:latin typeface="Times New Roman" panose="02020603050405020304" pitchFamily="18" charset="0"/>
                <a:cs typeface="Times New Roman" panose="02020603050405020304" pitchFamily="18" charset="0"/>
              </a:rPr>
              <a:t>If the residuals are not white noise, revise the model by adjusting the orders of p, d, and q, or by incorporating additional terms like seasonal components if needed. Repeat the parameter estimation and validation steps until a satisfactory model is obtained.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76103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6DA1-70FF-167C-87C8-EEBD5B621881}"/>
              </a:ext>
            </a:extLst>
          </p:cNvPr>
          <p:cNvSpPr>
            <a:spLocks noGrp="1"/>
          </p:cNvSpPr>
          <p:nvPr>
            <p:ph type="title"/>
          </p:nvPr>
        </p:nvSpPr>
        <p:spPr>
          <a:xfrm>
            <a:off x="609600" y="731836"/>
            <a:ext cx="10972800" cy="649189"/>
          </a:xfrm>
        </p:spPr>
        <p:txBody>
          <a:bodyPr/>
          <a:lstStyle/>
          <a:p>
            <a:r>
              <a:rPr lang="en-US" sz="2800" b="1" dirty="0">
                <a:latin typeface="Times New Roman" panose="02020603050405020304" pitchFamily="18" charset="0"/>
                <a:cs typeface="Times New Roman" panose="02020603050405020304" pitchFamily="18" charset="0"/>
              </a:rPr>
              <a:t>Practical Application of Box-Jenkins Methodology</a:t>
            </a:r>
            <a:br>
              <a:rPr lang="en-US" dirty="0"/>
            </a:br>
            <a:endParaRPr lang="en-IN" dirty="0"/>
          </a:p>
        </p:txBody>
      </p:sp>
      <p:sp>
        <p:nvSpPr>
          <p:cNvPr id="3" name="Content Placeholder 2">
            <a:extLst>
              <a:ext uri="{FF2B5EF4-FFF2-40B4-BE49-F238E27FC236}">
                <a16:creationId xmlns:a16="http://schemas.microsoft.com/office/drawing/2014/main" id="{99C50210-1974-BF7F-ED45-2F0BA4B6BA13}"/>
              </a:ext>
            </a:extLst>
          </p:cNvPr>
          <p:cNvSpPr>
            <a:spLocks noGrp="1"/>
          </p:cNvSpPr>
          <p:nvPr>
            <p:ph idx="1"/>
          </p:nvPr>
        </p:nvSpPr>
        <p:spPr>
          <a:xfrm>
            <a:off x="609600" y="1263192"/>
            <a:ext cx="10972800" cy="5279009"/>
          </a:xfrm>
        </p:spPr>
        <p:txBody>
          <a:bodyPr/>
          <a:lstStyle/>
          <a:p>
            <a:pPr marL="0" indent="0" algn="just">
              <a:buNone/>
            </a:pPr>
            <a:r>
              <a:rPr lang="en-US" sz="1600" b="1" dirty="0">
                <a:latin typeface="Times New Roman" panose="02020603050405020304" pitchFamily="18" charset="0"/>
                <a:cs typeface="Times New Roman" panose="02020603050405020304" pitchFamily="18" charset="0"/>
              </a:rPr>
              <a:t>Example: Stock Price Forecasting</a:t>
            </a:r>
          </a:p>
          <a:p>
            <a:pPr marL="0" indent="0" algn="just">
              <a:buNone/>
            </a:pPr>
            <a:r>
              <a:rPr lang="en-US" sz="1600" b="1" dirty="0">
                <a:latin typeface="Times New Roman" panose="02020603050405020304" pitchFamily="18" charset="0"/>
                <a:cs typeface="Times New Roman" panose="02020603050405020304" pitchFamily="18" charset="0"/>
              </a:rPr>
              <a:t>Step 1: Model Identification</a:t>
            </a:r>
          </a:p>
          <a:p>
            <a:pPr algn="just"/>
            <a:r>
              <a:rPr lang="en-US" sz="1600" dirty="0">
                <a:latin typeface="Times New Roman" panose="02020603050405020304" pitchFamily="18" charset="0"/>
                <a:cs typeface="Times New Roman" panose="02020603050405020304" pitchFamily="18" charset="0"/>
              </a:rPr>
              <a:t>Plot the Data: Visualize the historical stock price data to observe trends and seasonality.</a:t>
            </a:r>
          </a:p>
          <a:p>
            <a:pPr algn="just"/>
            <a:r>
              <a:rPr lang="en-US" sz="1600" dirty="0">
                <a:latin typeface="Times New Roman" panose="02020603050405020304" pitchFamily="18" charset="0"/>
                <a:cs typeface="Times New Roman" panose="02020603050405020304" pitchFamily="18" charset="0"/>
              </a:rPr>
              <a:t>Stationarity Check: Perform the ADF test. If the data is non-stationary, apply differencing (e.g., first-order differencing).</a:t>
            </a:r>
          </a:p>
          <a:p>
            <a:pPr algn="just"/>
            <a:r>
              <a:rPr lang="en-US" sz="1600" dirty="0">
                <a:latin typeface="Times New Roman" panose="02020603050405020304" pitchFamily="18" charset="0"/>
                <a:cs typeface="Times New Roman" panose="02020603050405020304" pitchFamily="18" charset="0"/>
              </a:rPr>
              <a:t>ACF and PACF Analysis: Analyze the ACF and PACF plots of the differenced data to suggest initial values for p and q. For example, if the ACF shows significant spikes at lag 1 and the PACF cuts off after lag 1, it suggests an ARIMA(1,1,1) model.</a:t>
            </a:r>
          </a:p>
          <a:p>
            <a:pPr marL="0" indent="0" algn="just">
              <a:buNone/>
            </a:pPr>
            <a:r>
              <a:rPr lang="en-US" sz="1600" b="1" dirty="0">
                <a:latin typeface="Times New Roman" panose="02020603050405020304" pitchFamily="18" charset="0"/>
                <a:cs typeface="Times New Roman" panose="02020603050405020304" pitchFamily="18" charset="0"/>
              </a:rPr>
              <a:t>Step 2: Parameter Estimation</a:t>
            </a:r>
          </a:p>
          <a:p>
            <a:pPr algn="just"/>
            <a:r>
              <a:rPr lang="en-US" sz="1600" dirty="0">
                <a:latin typeface="Times New Roman" panose="02020603050405020304" pitchFamily="18" charset="0"/>
                <a:cs typeface="Times New Roman" panose="02020603050405020304" pitchFamily="18" charset="0"/>
              </a:rPr>
              <a:t>Fit the Model: Use statistical software to estimate the parameters of the ARIMA(1,1,1) model. This involves determining the coefficients for the AR and MA terms.</a:t>
            </a:r>
          </a:p>
          <a:p>
            <a:pPr algn="just"/>
            <a:r>
              <a:rPr lang="en-US" sz="1600" dirty="0">
                <a:latin typeface="Times New Roman" panose="02020603050405020304" pitchFamily="18" charset="0"/>
                <a:cs typeface="Times New Roman" panose="02020603050405020304" pitchFamily="18" charset="0"/>
              </a:rPr>
              <a:t>Evaluate Model Fit: Check the summary statistics provided by the software to ensure the model parameters are statistically significant.</a:t>
            </a:r>
          </a:p>
          <a:p>
            <a:pPr marL="0" indent="0" algn="just">
              <a:buNone/>
            </a:pPr>
            <a:r>
              <a:rPr lang="en-US" sz="1600" b="1" dirty="0">
                <a:latin typeface="Times New Roman" panose="02020603050405020304" pitchFamily="18" charset="0"/>
                <a:cs typeface="Times New Roman" panose="02020603050405020304" pitchFamily="18" charset="0"/>
              </a:rPr>
              <a:t>Step 3: Model Validation</a:t>
            </a:r>
          </a:p>
          <a:p>
            <a:pPr algn="just"/>
            <a:r>
              <a:rPr lang="en-US" sz="1600" dirty="0">
                <a:latin typeface="Times New Roman" panose="02020603050405020304" pitchFamily="18" charset="0"/>
                <a:cs typeface="Times New Roman" panose="02020603050405020304" pitchFamily="18" charset="0"/>
              </a:rPr>
              <a:t>Residual Analysis: Plot the residuals and their ACF to ensure they resemble white noise. Conduct the </a:t>
            </a:r>
            <a:r>
              <a:rPr lang="en-US" sz="1600" dirty="0" err="1">
                <a:latin typeface="Times New Roman" panose="02020603050405020304" pitchFamily="18" charset="0"/>
                <a:cs typeface="Times New Roman" panose="02020603050405020304" pitchFamily="18" charset="0"/>
              </a:rPr>
              <a:t>Ljung</a:t>
            </a:r>
            <a:r>
              <a:rPr lang="en-US" sz="1600" dirty="0">
                <a:latin typeface="Times New Roman" panose="02020603050405020304" pitchFamily="18" charset="0"/>
                <a:cs typeface="Times New Roman" panose="02020603050405020304" pitchFamily="18" charset="0"/>
              </a:rPr>
              <a:t>-Box test to statistically confirm this.</a:t>
            </a:r>
          </a:p>
          <a:p>
            <a:pPr algn="just"/>
            <a:r>
              <a:rPr lang="en-US" sz="1600" dirty="0">
                <a:latin typeface="Times New Roman" panose="02020603050405020304" pitchFamily="18" charset="0"/>
                <a:cs typeface="Times New Roman" panose="02020603050405020304" pitchFamily="18" charset="0"/>
              </a:rPr>
              <a:t>Refine the Model: If the residuals are not white noise, adjust the model by exploring different values for p and q or considering seasonal ARIMA models if seasonality is detected.</a:t>
            </a:r>
          </a:p>
          <a:p>
            <a:pPr algn="just"/>
            <a:r>
              <a:rPr lang="en-US" sz="1600" dirty="0">
                <a:latin typeface="Times New Roman" panose="02020603050405020304" pitchFamily="18" charset="0"/>
                <a:cs typeface="Times New Roman" panose="02020603050405020304" pitchFamily="18" charset="0"/>
              </a:rPr>
              <a:t>Forecasting: Once the model is validated, use it to forecast future stock prices. The ARIMA model will provide both point forecasts and confidence intervals.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85550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350B-7AFE-8FC7-5BDF-D0E3E08BAEA8}"/>
              </a:ext>
            </a:extLst>
          </p:cNvPr>
          <p:cNvSpPr>
            <a:spLocks noGrp="1"/>
          </p:cNvSpPr>
          <p:nvPr>
            <p:ph type="title"/>
          </p:nvPr>
        </p:nvSpPr>
        <p:spPr>
          <a:xfrm>
            <a:off x="468198" y="-201417"/>
            <a:ext cx="10972800" cy="658616"/>
          </a:xfrm>
        </p:spPr>
        <p:txBody>
          <a:bodyPr/>
          <a:lstStyle/>
          <a:p>
            <a:r>
              <a:rPr lang="en-US" sz="3200" b="1" dirty="0">
                <a:latin typeface="Times New Roman" panose="02020603050405020304" pitchFamily="18" charset="0"/>
                <a:cs typeface="Times New Roman" panose="02020603050405020304" pitchFamily="18" charset="0"/>
              </a:rPr>
              <a:t>Applications in Inventory Management</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25DB88-89EA-ED52-179D-7F13803DB086}"/>
              </a:ext>
            </a:extLst>
          </p:cNvPr>
          <p:cNvSpPr>
            <a:spLocks noGrp="1"/>
          </p:cNvSpPr>
          <p:nvPr>
            <p:ph idx="1"/>
          </p:nvPr>
        </p:nvSpPr>
        <p:spPr>
          <a:xfrm>
            <a:off x="609600" y="716436"/>
            <a:ext cx="10972800" cy="5938887"/>
          </a:xfrm>
        </p:spPr>
        <p:txBody>
          <a:bodyPr/>
          <a:lstStyle/>
          <a:p>
            <a:pPr marL="0" indent="0" algn="just">
              <a:buNone/>
            </a:pPr>
            <a:r>
              <a:rPr lang="en-US" sz="1600" b="1" dirty="0">
                <a:latin typeface="Times New Roman" panose="02020603050405020304" pitchFamily="18" charset="0"/>
                <a:cs typeface="Times New Roman" panose="02020603050405020304" pitchFamily="18" charset="0"/>
              </a:rPr>
              <a:t>1. Demand Forecasting</a:t>
            </a:r>
          </a:p>
          <a:p>
            <a:pPr algn="just"/>
            <a:r>
              <a:rPr lang="en-US" sz="1400" dirty="0">
                <a:latin typeface="Times New Roman" panose="02020603050405020304" pitchFamily="18" charset="0"/>
                <a:cs typeface="Times New Roman" panose="02020603050405020304" pitchFamily="18" charset="0"/>
              </a:rPr>
              <a:t>Accurate demand forecasting: Use ARIMA models to predict future demand for products based on historical sales data. This helps in planning inventory levels to meet expected demand.</a:t>
            </a:r>
          </a:p>
          <a:p>
            <a:pPr algn="just"/>
            <a:r>
              <a:rPr lang="en-US" sz="1400" dirty="0">
                <a:latin typeface="Times New Roman" panose="02020603050405020304" pitchFamily="18" charset="0"/>
                <a:cs typeface="Times New Roman" panose="02020603050405020304" pitchFamily="18" charset="0"/>
              </a:rPr>
              <a:t>Seasonality Adjustments: Incorporate seasonal ARIMA (SARIMA) models if the demand shows seasonal patterns, ensuring inventory levels account for seasonal fluctuations.</a:t>
            </a:r>
          </a:p>
          <a:p>
            <a:pPr marL="0" indent="0" algn="just">
              <a:buNone/>
            </a:pPr>
            <a:r>
              <a:rPr lang="en-US" sz="1600" b="1"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Inventory Optimization</a:t>
            </a:r>
          </a:p>
          <a:p>
            <a:pPr algn="just"/>
            <a:r>
              <a:rPr lang="en-US" sz="1400" dirty="0">
                <a:latin typeface="Times New Roman" panose="02020603050405020304" pitchFamily="18" charset="0"/>
                <a:cs typeface="Times New Roman" panose="02020603050405020304" pitchFamily="18" charset="0"/>
              </a:rPr>
              <a:t>Optimal Stock Levels: Forecast future inventory requirements to maintain optimal stock levels, minimizing holding costs and reducing the risk of stockouts.</a:t>
            </a:r>
          </a:p>
          <a:p>
            <a:pPr algn="just"/>
            <a:r>
              <a:rPr lang="en-US" sz="1400" dirty="0">
                <a:latin typeface="Times New Roman" panose="02020603050405020304" pitchFamily="18" charset="0"/>
                <a:cs typeface="Times New Roman" panose="02020603050405020304" pitchFamily="18" charset="0"/>
              </a:rPr>
              <a:t>Reorder Points: Determine reorder points based on forecasted demand, ensuring timely replenishment of stock.</a:t>
            </a:r>
          </a:p>
          <a:p>
            <a:pPr marL="0" indent="0" algn="just">
              <a:buNone/>
            </a:pPr>
            <a:r>
              <a:rPr lang="en-US" sz="1600" b="1" dirty="0">
                <a:latin typeface="Times New Roman" panose="02020603050405020304" pitchFamily="18" charset="0"/>
                <a:cs typeface="Times New Roman" panose="02020603050405020304" pitchFamily="18" charset="0"/>
              </a:rPr>
              <a:t>3. Lead Time Management</a:t>
            </a:r>
          </a:p>
          <a:p>
            <a:pPr algn="just"/>
            <a:r>
              <a:rPr lang="en-US" sz="1400" dirty="0">
                <a:latin typeface="Times New Roman" panose="02020603050405020304" pitchFamily="18" charset="0"/>
                <a:cs typeface="Times New Roman" panose="02020603050405020304" pitchFamily="18" charset="0"/>
              </a:rPr>
              <a:t>Managing Lead Times: Predict the required inventory levels considering the lead times from suppliers, ensuring that there is enough stock during the lead time period.</a:t>
            </a:r>
          </a:p>
          <a:p>
            <a:pPr algn="just"/>
            <a:r>
              <a:rPr lang="en-US" sz="1400" dirty="0">
                <a:latin typeface="Times New Roman" panose="02020603050405020304" pitchFamily="18" charset="0"/>
                <a:cs typeface="Times New Roman" panose="02020603050405020304" pitchFamily="18" charset="0"/>
              </a:rPr>
              <a:t>Safety Stock Calculation: Use demand variability forecasts to calculate safety stock levels, providing a buffer against unexpected demand spikes or supply delays.</a:t>
            </a:r>
          </a:p>
          <a:p>
            <a:pPr marL="0" indent="0" algn="just">
              <a:buNone/>
            </a:pPr>
            <a:r>
              <a:rPr lang="en-US" sz="1600" b="1" dirty="0">
                <a:latin typeface="Times New Roman" panose="02020603050405020304" pitchFamily="18" charset="0"/>
                <a:cs typeface="Times New Roman" panose="02020603050405020304" pitchFamily="18" charset="0"/>
              </a:rPr>
              <a:t>4. Supply Chain Coordination</a:t>
            </a:r>
          </a:p>
          <a:p>
            <a:pPr algn="just"/>
            <a:r>
              <a:rPr lang="en-US" sz="1400" dirty="0">
                <a:latin typeface="Times New Roman" panose="02020603050405020304" pitchFamily="18" charset="0"/>
                <a:cs typeface="Times New Roman" panose="02020603050405020304" pitchFamily="18" charset="0"/>
              </a:rPr>
              <a:t>Supplier Collaboration: Share demand forecasts with suppliers to improve supply chain coordination and responsiveness.</a:t>
            </a:r>
          </a:p>
          <a:p>
            <a:pPr algn="just"/>
            <a:r>
              <a:rPr lang="en-US" sz="1400" dirty="0">
                <a:latin typeface="Times New Roman" panose="02020603050405020304" pitchFamily="18" charset="0"/>
                <a:cs typeface="Times New Roman" panose="02020603050405020304" pitchFamily="18" charset="0"/>
              </a:rPr>
              <a:t>Production Planning: Align production schedules with forecasted inventory needs, optimizing production efficiency and inventory levels.</a:t>
            </a:r>
          </a:p>
          <a:p>
            <a:pPr marL="0" indent="0" algn="just">
              <a:buNone/>
            </a:pPr>
            <a:r>
              <a:rPr lang="en-US" sz="1600" b="1" dirty="0">
                <a:latin typeface="Times New Roman" panose="02020603050405020304" pitchFamily="18" charset="0"/>
                <a:cs typeface="Times New Roman" panose="02020603050405020304" pitchFamily="18" charset="0"/>
              </a:rPr>
              <a:t>5. Reducing Costs</a:t>
            </a:r>
          </a:p>
          <a:p>
            <a:pPr algn="just"/>
            <a:r>
              <a:rPr lang="en-US" sz="1400" dirty="0">
                <a:latin typeface="Times New Roman" panose="02020603050405020304" pitchFamily="18" charset="0"/>
                <a:cs typeface="Times New Roman" panose="02020603050405020304" pitchFamily="18" charset="0"/>
              </a:rPr>
              <a:t>Minimizing Holding Costs: Forecasting helps in maintaining optimal inventory levels, reducing excess inventory and associated holding costs.</a:t>
            </a:r>
          </a:p>
          <a:p>
            <a:pPr algn="just"/>
            <a:r>
              <a:rPr lang="en-US" sz="1400" dirty="0">
                <a:latin typeface="Times New Roman" panose="02020603050405020304" pitchFamily="18" charset="0"/>
                <a:cs typeface="Times New Roman" panose="02020603050405020304" pitchFamily="18" charset="0"/>
              </a:rPr>
              <a:t>Avoiding Stockouts: Accurate forecasts ensure sufficient inventory to meet demand, preventing lost sales and customer dissatisfaction.</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21359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646F-AA9D-E7D7-0D31-EED2E1B8939C}"/>
              </a:ext>
            </a:extLst>
          </p:cNvPr>
          <p:cNvSpPr>
            <a:spLocks noGrp="1"/>
          </p:cNvSpPr>
          <p:nvPr>
            <p:ph type="title"/>
          </p:nvPr>
        </p:nvSpPr>
        <p:spPr>
          <a:xfrm>
            <a:off x="2375555" y="265211"/>
            <a:ext cx="6042581" cy="1143000"/>
          </a:xfrm>
        </p:spPr>
        <p:txBody>
          <a:bodyPr/>
          <a:lstStyle/>
          <a:p>
            <a:r>
              <a:rPr lang="en-US" sz="3200" b="1" dirty="0">
                <a:latin typeface="Times New Roman" panose="02020603050405020304" pitchFamily="18" charset="0"/>
                <a:cs typeface="Times New Roman" panose="02020603050405020304" pitchFamily="18" charset="0"/>
              </a:rPr>
              <a:t>Practical Example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Retail Inventory Management</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428108-47B4-E4B4-D3E7-7FFD5D43CA30}"/>
              </a:ext>
            </a:extLst>
          </p:cNvPr>
          <p:cNvSpPr>
            <a:spLocks noGrp="1"/>
          </p:cNvSpPr>
          <p:nvPr>
            <p:ph idx="1"/>
          </p:nvPr>
        </p:nvSpPr>
        <p:spPr/>
        <p:txBody>
          <a:bodyPr/>
          <a:lstStyle/>
          <a:p>
            <a:pPr marL="0" indent="0" algn="just">
              <a:buNone/>
            </a:pPr>
            <a:r>
              <a:rPr lang="en-US" sz="2000" b="1" dirty="0">
                <a:latin typeface="Times New Roman" panose="02020603050405020304" pitchFamily="18" charset="0"/>
                <a:cs typeface="Times New Roman" panose="02020603050405020304" pitchFamily="18" charset="0"/>
              </a:rPr>
              <a:t>Data Collection</a:t>
            </a:r>
          </a:p>
          <a:p>
            <a:pPr algn="just"/>
            <a:r>
              <a:rPr lang="en-US" sz="2000" dirty="0">
                <a:latin typeface="Times New Roman" panose="02020603050405020304" pitchFamily="18" charset="0"/>
                <a:cs typeface="Times New Roman" panose="02020603050405020304" pitchFamily="18" charset="0"/>
              </a:rPr>
              <a:t>Gather historical sales data for various products in a retail store.</a:t>
            </a:r>
          </a:p>
          <a:p>
            <a:pPr marL="0" indent="0" algn="just">
              <a:buNone/>
            </a:pPr>
            <a:r>
              <a:rPr lang="en-US" sz="2000" b="1" dirty="0">
                <a:latin typeface="Times New Roman" panose="02020603050405020304" pitchFamily="18" charset="0"/>
                <a:cs typeface="Times New Roman" panose="02020603050405020304" pitchFamily="18" charset="0"/>
              </a:rPr>
              <a:t>Model Identification</a:t>
            </a:r>
          </a:p>
          <a:p>
            <a:pPr algn="just"/>
            <a:r>
              <a:rPr lang="en-US" sz="2000" dirty="0">
                <a:latin typeface="Times New Roman" panose="02020603050405020304" pitchFamily="18" charset="0"/>
                <a:cs typeface="Times New Roman" panose="02020603050405020304" pitchFamily="18" charset="0"/>
              </a:rPr>
              <a:t>Check for stationarity using the ADF test. Apply differencing if necessary.</a:t>
            </a:r>
          </a:p>
          <a:p>
            <a:pPr algn="just"/>
            <a:r>
              <a:rPr lang="en-US" sz="2000" dirty="0">
                <a:latin typeface="Times New Roman" panose="02020603050405020304" pitchFamily="18" charset="0"/>
                <a:cs typeface="Times New Roman" panose="02020603050405020304" pitchFamily="18" charset="0"/>
              </a:rPr>
              <a:t>Analyze ACF and PACF plots to select initial ARIMA model parameters (p, d, q).</a:t>
            </a:r>
          </a:p>
          <a:p>
            <a:pPr marL="0" indent="0" algn="just">
              <a:buNone/>
            </a:pPr>
            <a:r>
              <a:rPr lang="en-US" sz="2000" b="1" dirty="0">
                <a:latin typeface="Times New Roman" panose="02020603050405020304" pitchFamily="18" charset="0"/>
                <a:cs typeface="Times New Roman" panose="02020603050405020304" pitchFamily="18" charset="0"/>
              </a:rPr>
              <a:t>Parameter Estimation</a:t>
            </a:r>
          </a:p>
          <a:p>
            <a:pPr algn="just"/>
            <a:r>
              <a:rPr lang="en-US" sz="2000" dirty="0">
                <a:latin typeface="Times New Roman" panose="02020603050405020304" pitchFamily="18" charset="0"/>
                <a:cs typeface="Times New Roman" panose="02020603050405020304" pitchFamily="18" charset="0"/>
              </a:rPr>
              <a:t>Fit the ARIMA model using statistical software.</a:t>
            </a:r>
          </a:p>
          <a:p>
            <a:pPr algn="just"/>
            <a:r>
              <a:rPr lang="en-US" sz="2000" dirty="0">
                <a:latin typeface="Times New Roman" panose="02020603050405020304" pitchFamily="18" charset="0"/>
                <a:cs typeface="Times New Roman" panose="02020603050405020304" pitchFamily="18" charset="0"/>
              </a:rPr>
              <a:t>Validate the model by analyzing residuals and adjusting parameters as needed.</a:t>
            </a:r>
          </a:p>
          <a:p>
            <a:pPr marL="0" indent="0" algn="just">
              <a:buNone/>
            </a:pPr>
            <a:r>
              <a:rPr lang="en-US" sz="2000" b="1" dirty="0">
                <a:latin typeface="Times New Roman" panose="02020603050405020304" pitchFamily="18" charset="0"/>
                <a:cs typeface="Times New Roman" panose="02020603050405020304" pitchFamily="18" charset="0"/>
              </a:rPr>
              <a:t>Forecasting and Application</a:t>
            </a:r>
          </a:p>
          <a:p>
            <a:pPr algn="just"/>
            <a:r>
              <a:rPr lang="en-US" sz="2000" dirty="0">
                <a:latin typeface="Times New Roman" panose="02020603050405020304" pitchFamily="18" charset="0"/>
                <a:cs typeface="Times New Roman" panose="02020603050405020304" pitchFamily="18" charset="0"/>
              </a:rPr>
              <a:t>Forecast future demand for each product using the validated ARIMA model.</a:t>
            </a:r>
          </a:p>
          <a:p>
            <a:pPr algn="just"/>
            <a:r>
              <a:rPr lang="en-US" sz="2000" dirty="0">
                <a:latin typeface="Times New Roman" panose="02020603050405020304" pitchFamily="18" charset="0"/>
                <a:cs typeface="Times New Roman" panose="02020603050405020304" pitchFamily="18" charset="0"/>
              </a:rPr>
              <a:t>Determine reorder points and safety stock levels based on forecasts.</a:t>
            </a:r>
          </a:p>
          <a:p>
            <a:pPr algn="just"/>
            <a:r>
              <a:rPr lang="en-US" sz="2000" dirty="0">
                <a:latin typeface="Times New Roman" panose="02020603050405020304" pitchFamily="18" charset="0"/>
                <a:cs typeface="Times New Roman" panose="02020603050405020304" pitchFamily="18" charset="0"/>
              </a:rPr>
              <a:t>Adjust inventory orders and production schedules to align with forecasted demand.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89988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782AC-D2FB-F3C4-5CCE-6B7FD6A32279}"/>
              </a:ext>
            </a:extLst>
          </p:cNvPr>
          <p:cNvSpPr>
            <a:spLocks noGrp="1"/>
          </p:cNvSpPr>
          <p:nvPr>
            <p:ph type="title"/>
          </p:nvPr>
        </p:nvSpPr>
        <p:spPr>
          <a:xfrm>
            <a:off x="609600" y="274638"/>
            <a:ext cx="10972800" cy="762310"/>
          </a:xfrm>
        </p:spPr>
        <p:txBody>
          <a:bodyPr/>
          <a:lstStyle/>
          <a:p>
            <a:r>
              <a:rPr lang="en-IN" sz="2000" b="1" dirty="0">
                <a:latin typeface="Times New Roman" panose="02020603050405020304" pitchFamily="18" charset="0"/>
                <a:cs typeface="Times New Roman" panose="02020603050405020304" pitchFamily="18" charset="0"/>
              </a:rPr>
              <a:t>Time Series Models</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AR, MA, ARMA, ARIMA</a:t>
            </a:r>
          </a:p>
        </p:txBody>
      </p:sp>
      <p:sp>
        <p:nvSpPr>
          <p:cNvPr id="3" name="Content Placeholder 2">
            <a:extLst>
              <a:ext uri="{FF2B5EF4-FFF2-40B4-BE49-F238E27FC236}">
                <a16:creationId xmlns:a16="http://schemas.microsoft.com/office/drawing/2014/main" id="{595471BF-E59F-4E54-72CF-998F813091C8}"/>
              </a:ext>
            </a:extLst>
          </p:cNvPr>
          <p:cNvSpPr>
            <a:spLocks noGrp="1"/>
          </p:cNvSpPr>
          <p:nvPr>
            <p:ph idx="1"/>
          </p:nvPr>
        </p:nvSpPr>
        <p:spPr>
          <a:xfrm>
            <a:off x="609600" y="1036949"/>
            <a:ext cx="10972800" cy="5712644"/>
          </a:xfrm>
        </p:spPr>
        <p:txBody>
          <a:bodyPr/>
          <a:lstStyle/>
          <a:p>
            <a:pPr algn="just"/>
            <a:r>
              <a:rPr lang="en-US" sz="2000" b="0" i="0" dirty="0">
                <a:solidFill>
                  <a:srgbClr val="242424"/>
                </a:solidFill>
                <a:effectLst/>
                <a:highlight>
                  <a:srgbClr val="FFFFFF"/>
                </a:highlight>
                <a:latin typeface="Times New Roman" panose="02020603050405020304" pitchFamily="18" charset="0"/>
                <a:cs typeface="Times New Roman" panose="02020603050405020304" pitchFamily="18" charset="0"/>
              </a:rPr>
              <a:t>AR, MA, ARMA, and ARIMA models are used to forecast the observation at (t+1) based on the historical data of previous time spots recorded for the same observation. However, it is necessary to make sure that the time series is stationary over the historical data of observation overtime period. </a:t>
            </a:r>
          </a:p>
          <a:p>
            <a:pPr algn="just"/>
            <a:r>
              <a:rPr lang="en-US" sz="2000" b="0" i="0" dirty="0">
                <a:solidFill>
                  <a:srgbClr val="242424"/>
                </a:solidFill>
                <a:effectLst/>
                <a:highlight>
                  <a:srgbClr val="FFFFFF"/>
                </a:highlight>
                <a:latin typeface="Times New Roman" panose="02020603050405020304" pitchFamily="18" charset="0"/>
                <a:cs typeface="Times New Roman" panose="02020603050405020304" pitchFamily="18" charset="0"/>
              </a:rPr>
              <a:t>If the time series is not stationary, then we could apply the differencing factor on the records and see if the graph of the time series is a stationary overtime period.</a:t>
            </a:r>
          </a:p>
          <a:p>
            <a:pPr marL="0" indent="0" algn="l">
              <a:buNone/>
            </a:pPr>
            <a:r>
              <a:rPr lang="en-IN" sz="2000" b="1" i="0" dirty="0">
                <a:solidFill>
                  <a:srgbClr val="242424"/>
                </a:solidFill>
                <a:effectLst/>
                <a:highlight>
                  <a:srgbClr val="FFFFFF"/>
                </a:highlight>
                <a:latin typeface="Times New Roman" panose="02020603050405020304" pitchFamily="18" charset="0"/>
                <a:cs typeface="Times New Roman" panose="02020603050405020304" pitchFamily="18" charset="0"/>
              </a:rPr>
              <a:t>ACF (Auto Correlation Function)</a:t>
            </a:r>
          </a:p>
          <a:p>
            <a:pPr algn="just"/>
            <a:r>
              <a:rPr lang="en-US" sz="1600" i="0" dirty="0">
                <a:solidFill>
                  <a:srgbClr val="242424"/>
                </a:solidFill>
                <a:effectLst/>
                <a:highlight>
                  <a:srgbClr val="FFFFFF"/>
                </a:highlight>
                <a:latin typeface="Times New Roman" panose="02020603050405020304" pitchFamily="18" charset="0"/>
                <a:cs typeface="Times New Roman" panose="02020603050405020304" pitchFamily="18" charset="0"/>
              </a:rPr>
              <a:t>Auto Correlation function takes into consideration of all the past observations irrespective of its effect on the future or present time period. It calculates the correlation between the t and (t-k) time period. </a:t>
            </a:r>
          </a:p>
          <a:p>
            <a:pPr algn="just"/>
            <a:r>
              <a:rPr lang="en-US" sz="1600" i="0" dirty="0">
                <a:solidFill>
                  <a:srgbClr val="242424"/>
                </a:solidFill>
                <a:effectLst/>
                <a:highlight>
                  <a:srgbClr val="FFFFFF"/>
                </a:highlight>
                <a:latin typeface="Times New Roman" panose="02020603050405020304" pitchFamily="18" charset="0"/>
                <a:cs typeface="Times New Roman" panose="02020603050405020304" pitchFamily="18" charset="0"/>
              </a:rPr>
              <a:t>It includes all the lags or intervals between t and (t-k) time periods. Correlation is always calculated using the Pearson Correlation formula.</a:t>
            </a:r>
          </a:p>
          <a:p>
            <a:pPr marL="0" indent="0" algn="just">
              <a:buNone/>
            </a:pPr>
            <a:r>
              <a:rPr lang="en-IN" sz="2000" b="1" i="0" dirty="0">
                <a:solidFill>
                  <a:srgbClr val="242424"/>
                </a:solidFill>
                <a:effectLst/>
                <a:highlight>
                  <a:srgbClr val="FFFFFF"/>
                </a:highlight>
                <a:latin typeface="Times New Roman" panose="02020603050405020304" pitchFamily="18" charset="0"/>
                <a:cs typeface="Times New Roman" panose="02020603050405020304" pitchFamily="18" charset="0"/>
              </a:rPr>
              <a:t>PACF(Partial Correlation Function)</a:t>
            </a:r>
          </a:p>
          <a:p>
            <a:pPr algn="just"/>
            <a:r>
              <a:rPr lang="en-US" sz="1400" i="0" dirty="0">
                <a:solidFill>
                  <a:srgbClr val="242424"/>
                </a:solidFill>
                <a:effectLst/>
                <a:highlight>
                  <a:srgbClr val="FFFFFF"/>
                </a:highlight>
                <a:latin typeface="Times New Roman" panose="02020603050405020304" pitchFamily="18" charset="0"/>
                <a:cs typeface="Times New Roman" panose="02020603050405020304" pitchFamily="18" charset="0"/>
              </a:rPr>
              <a:t>The PACF determines the partial correlation between time period t and t-k. It doesn’t take into consideration all the time lags between t and t-k. For e.g. let's assume that today's stock price may be dependent on 3 days prior stock price, but it might not take into consideration yesterday's stock price closure. </a:t>
            </a:r>
          </a:p>
          <a:p>
            <a:pPr algn="just"/>
            <a:r>
              <a:rPr lang="en-US" sz="1400" i="0" dirty="0">
                <a:solidFill>
                  <a:srgbClr val="242424"/>
                </a:solidFill>
                <a:effectLst/>
                <a:highlight>
                  <a:srgbClr val="FFFFFF"/>
                </a:highlight>
                <a:latin typeface="Times New Roman" panose="02020603050405020304" pitchFamily="18" charset="0"/>
                <a:cs typeface="Times New Roman" panose="02020603050405020304" pitchFamily="18" charset="0"/>
              </a:rPr>
              <a:t>Hence, we consider only the time lags having a direct impact on future time period by neglecting the insignificant time lags in between the two-time slots t and t-k.</a:t>
            </a:r>
            <a:endParaRPr lang="en-IN" sz="1400" i="0" dirty="0">
              <a:solidFill>
                <a:srgbClr val="242424"/>
              </a:solidFill>
              <a:effectLst/>
              <a:highlight>
                <a:srgbClr val="FFFFFF"/>
              </a:highlight>
              <a:latin typeface="Times New Roman" panose="02020603050405020304" pitchFamily="18" charset="0"/>
              <a:cs typeface="Times New Roman" panose="02020603050405020304" pitchFamily="18" charset="0"/>
            </a:endParaRPr>
          </a:p>
          <a:p>
            <a:pPr marL="0" indent="0">
              <a:buNone/>
            </a:pPr>
            <a:br>
              <a:rPr lang="en-IN" sz="1200" dirty="0"/>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61499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85D7-C4F6-B605-457B-73290423B607}"/>
              </a:ext>
            </a:extLst>
          </p:cNvPr>
          <p:cNvSpPr>
            <a:spLocks noGrp="1"/>
          </p:cNvSpPr>
          <p:nvPr>
            <p:ph type="title"/>
          </p:nvPr>
        </p:nvSpPr>
        <p:spPr>
          <a:xfrm>
            <a:off x="515332" y="557442"/>
            <a:ext cx="10972800" cy="781164"/>
          </a:xfrm>
        </p:spPr>
        <p:txBody>
          <a:bodyPr/>
          <a:lstStyle/>
          <a:p>
            <a: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t>When to use ACF and PACF</a:t>
            </a:r>
            <a:br>
              <a:rPr lang="en-US" b="1" i="0" dirty="0">
                <a:solidFill>
                  <a:srgbClr val="242424"/>
                </a:solidFill>
                <a:effectLst/>
                <a:highlight>
                  <a:srgbClr val="FFFFFF"/>
                </a:highligh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3A39C5-72DA-F86F-90EE-B50CD2DE1DE5}"/>
              </a:ext>
            </a:extLst>
          </p:cNvPr>
          <p:cNvSpPr>
            <a:spLocks noGrp="1"/>
          </p:cNvSpPr>
          <p:nvPr>
            <p:ph idx="1"/>
          </p:nvPr>
        </p:nvSpPr>
        <p:spPr>
          <a:xfrm>
            <a:off x="609600" y="1527141"/>
            <a:ext cx="10972800" cy="4599023"/>
          </a:xfrm>
        </p:spPr>
        <p:txBody>
          <a:bodyPr/>
          <a:lstStyle/>
          <a:p>
            <a:pPr algn="just"/>
            <a:r>
              <a:rPr lang="en-US" sz="2400" dirty="0">
                <a:latin typeface="Times New Roman" panose="02020603050405020304" pitchFamily="18" charset="0"/>
                <a:cs typeface="Times New Roman" panose="02020603050405020304" pitchFamily="18" charset="0"/>
              </a:rPr>
              <a:t>Let's take an example of sweets sale and income generated in a village over a year. Under the assumption that every 2 months there is a festival in the village, we take out the historical data of sweets sale and income generated for 12 months. </a:t>
            </a:r>
          </a:p>
          <a:p>
            <a:pPr algn="just"/>
            <a:r>
              <a:rPr lang="en-US" sz="2400" dirty="0">
                <a:latin typeface="Times New Roman" panose="02020603050405020304" pitchFamily="18" charset="0"/>
                <a:cs typeface="Times New Roman" panose="02020603050405020304" pitchFamily="18" charset="0"/>
              </a:rPr>
              <a:t>If we plot the time as month then we can observe that when it comes to calculating the sweets sale, we are interested in only alternate months as the sale of sweets increases every two months. </a:t>
            </a:r>
          </a:p>
          <a:p>
            <a:pPr algn="just"/>
            <a:r>
              <a:rPr lang="en-US" sz="2400" dirty="0">
                <a:latin typeface="Times New Roman" panose="02020603050405020304" pitchFamily="18" charset="0"/>
                <a:cs typeface="Times New Roman" panose="02020603050405020304" pitchFamily="18" charset="0"/>
              </a:rPr>
              <a:t>But if we are to consider the income generated next month then we have to take into consideration all the 12 months of last year.</a:t>
            </a:r>
          </a:p>
          <a:p>
            <a:pPr algn="just"/>
            <a:r>
              <a:rPr lang="en-US" sz="2400" dirty="0">
                <a:latin typeface="Times New Roman" panose="02020603050405020304" pitchFamily="18" charset="0"/>
                <a:cs typeface="Times New Roman" panose="02020603050405020304" pitchFamily="18" charset="0"/>
              </a:rPr>
              <a:t>So, in the above situation, we will use ACF to find out the income generated in the future, but we will be using PACF to find out the sweets sold in the next month.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573219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1020-00FD-EF6C-F9EF-4EC25E2E026A}"/>
              </a:ext>
            </a:extLst>
          </p:cNvPr>
          <p:cNvSpPr>
            <a:spLocks noGrp="1"/>
          </p:cNvSpPr>
          <p:nvPr>
            <p:ph type="title"/>
          </p:nvPr>
        </p:nvSpPr>
        <p:spPr>
          <a:xfrm>
            <a:off x="609600" y="274638"/>
            <a:ext cx="10972800" cy="592628"/>
          </a:xfrm>
        </p:spPr>
        <p:txBody>
          <a:bodyPr/>
          <a:lstStyle/>
          <a:p>
            <a:r>
              <a:rPr lang="en-IN" sz="2000" b="1" dirty="0">
                <a:latin typeface="Times New Roman" panose="02020603050405020304" pitchFamily="18" charset="0"/>
                <a:cs typeface="Times New Roman" panose="02020603050405020304" pitchFamily="18" charset="0"/>
              </a:rPr>
              <a:t>Time Series Models</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AR, MA, ARMA, ARIMA</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3F8A89-0CA4-0AD8-89EC-6A1AB6799453}"/>
              </a:ext>
            </a:extLst>
          </p:cNvPr>
          <p:cNvSpPr>
            <a:spLocks noGrp="1"/>
          </p:cNvSpPr>
          <p:nvPr>
            <p:ph idx="1"/>
          </p:nvPr>
        </p:nvSpPr>
        <p:spPr>
          <a:xfrm>
            <a:off x="609600" y="989815"/>
            <a:ext cx="7431464" cy="5136350"/>
          </a:xfrm>
        </p:spPr>
        <p:txBody>
          <a:bodyPr/>
          <a:lstStyle/>
          <a:p>
            <a:pPr marL="0" indent="0">
              <a:buNone/>
            </a:pPr>
            <a:r>
              <a:rPr lang="en-IN" sz="2000" b="1" i="0" dirty="0">
                <a:solidFill>
                  <a:srgbClr val="242424"/>
                </a:solidFill>
                <a:effectLst/>
                <a:highlight>
                  <a:srgbClr val="FFFFFF"/>
                </a:highlight>
                <a:latin typeface="Times New Roman" panose="02020603050405020304" pitchFamily="18" charset="0"/>
                <a:cs typeface="Times New Roman" panose="02020603050405020304" pitchFamily="18" charset="0"/>
              </a:rPr>
              <a:t>AR (Auto-Regressive) Model</a:t>
            </a:r>
          </a:p>
          <a:p>
            <a:r>
              <a:rPr lang="en-US" sz="1800" i="0" dirty="0">
                <a:solidFill>
                  <a:srgbClr val="242424"/>
                </a:solidFill>
                <a:effectLst/>
                <a:highlight>
                  <a:srgbClr val="FFFFFF"/>
                </a:highlight>
                <a:latin typeface="Times New Roman" panose="02020603050405020304" pitchFamily="18" charset="0"/>
                <a:cs typeface="Times New Roman" panose="02020603050405020304" pitchFamily="18" charset="0"/>
              </a:rPr>
              <a:t>The time period at t is impacted by the observation at various slots t-1, t-2, t-3, ….., t-k. The impact of previous time spots is decided by the coefficient factor at that particular period of time. </a:t>
            </a:r>
          </a:p>
          <a:p>
            <a:pPr algn="just"/>
            <a:r>
              <a:rPr lang="en-US" sz="1800" i="0" dirty="0">
                <a:solidFill>
                  <a:srgbClr val="242424"/>
                </a:solidFill>
                <a:effectLst/>
                <a:highlight>
                  <a:srgbClr val="FFFFFF"/>
                </a:highlight>
                <a:latin typeface="Times New Roman" panose="02020603050405020304" pitchFamily="18" charset="0"/>
                <a:cs typeface="Times New Roman" panose="02020603050405020304" pitchFamily="18" charset="0"/>
              </a:rPr>
              <a:t>The price of a share of any particular company X may depend on all the previous share prices in the time series. This kind of model calculates the regression of past time series and calculates the present or future values in the series in know as Auto Regression (AR) model.</a:t>
            </a:r>
          </a:p>
          <a:p>
            <a:pPr marL="0" indent="0" algn="ctr">
              <a:buNone/>
            </a:pPr>
            <a:r>
              <a:rPr lang="en-IN" sz="1400" b="1" i="0" dirty="0" err="1">
                <a:solidFill>
                  <a:srgbClr val="242424"/>
                </a:solidFill>
                <a:effectLst/>
                <a:highlight>
                  <a:srgbClr val="FFFFFF"/>
                </a:highlight>
                <a:latin typeface="Times New Roman" panose="02020603050405020304" pitchFamily="18" charset="0"/>
                <a:cs typeface="Times New Roman" panose="02020603050405020304" pitchFamily="18" charset="0"/>
              </a:rPr>
              <a:t>Yt</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 = </a:t>
            </a:r>
            <a:r>
              <a:rPr lang="el-GR"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β₁* </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y-₁ + </a:t>
            </a:r>
            <a:r>
              <a:rPr lang="el-GR"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β₂* </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yₜ-₂ + </a:t>
            </a:r>
            <a:r>
              <a:rPr lang="el-GR"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β₃ * </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yₜ-₃ + ………… + </a:t>
            </a:r>
            <a:r>
              <a:rPr lang="el-GR"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β</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ₖ * yₜ-ₖ</a:t>
            </a:r>
          </a:p>
          <a:p>
            <a:pPr algn="just"/>
            <a:r>
              <a:rPr lang="en-US" sz="1400" dirty="0">
                <a:latin typeface="Times New Roman" panose="02020603050405020304" pitchFamily="18" charset="0"/>
                <a:cs typeface="Times New Roman" panose="02020603050405020304" pitchFamily="18" charset="0"/>
              </a:rPr>
              <a:t>Consider an example of a milk distribution company that produces milk every month in the country. We want to calculate the amount of milk to be produced current month considering the milk generated in the last year. We begin by calculating the PACF values of all the 12 lags with respect to the current month. If the value of the PACF of any particular month is more than a significant value only those values will be considered for the model analysis.</a:t>
            </a:r>
          </a:p>
          <a:p>
            <a:pPr algn="just"/>
            <a:r>
              <a:rPr lang="en-US" sz="1400" dirty="0">
                <a:latin typeface="Times New Roman" panose="02020603050405020304" pitchFamily="18" charset="0"/>
                <a:cs typeface="Times New Roman" panose="02020603050405020304" pitchFamily="18" charset="0"/>
              </a:rPr>
              <a:t>For </a:t>
            </a:r>
            <a:r>
              <a:rPr lang="en-US" sz="1400" dirty="0" err="1">
                <a:latin typeface="Times New Roman" panose="02020603050405020304" pitchFamily="18" charset="0"/>
                <a:cs typeface="Times New Roman" panose="02020603050405020304" pitchFamily="18" charset="0"/>
              </a:rPr>
              <a:t>e.g</a:t>
            </a:r>
            <a:r>
              <a:rPr lang="en-US" sz="1400" dirty="0">
                <a:latin typeface="Times New Roman" panose="02020603050405020304" pitchFamily="18" charset="0"/>
                <a:cs typeface="Times New Roman" panose="02020603050405020304" pitchFamily="18" charset="0"/>
              </a:rPr>
              <a:t> in the above figure the values 1,2, 3 up to 12 displays the direct effect(PACF) of the milk production in the current month w.r.t the given the lag t. If we consider two significant values above the threshold then the model will be termed as AR(2).</a:t>
            </a: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038194B-3113-F70D-3475-0126B7E21903}"/>
              </a:ext>
            </a:extLst>
          </p:cNvPr>
          <p:cNvPicPr>
            <a:picLocks noChangeAspect="1"/>
          </p:cNvPicPr>
          <p:nvPr/>
        </p:nvPicPr>
        <p:blipFill rotWithShape="1">
          <a:blip r:embed="rId2"/>
          <a:srcRect l="11784" t="8546" r="13558" b="9982"/>
          <a:stretch/>
        </p:blipFill>
        <p:spPr>
          <a:xfrm>
            <a:off x="8144759" y="1536569"/>
            <a:ext cx="3723588" cy="2941163"/>
          </a:xfrm>
          <a:prstGeom prst="rect">
            <a:avLst/>
          </a:prstGeom>
        </p:spPr>
      </p:pic>
    </p:spTree>
    <p:extLst>
      <p:ext uri="{BB962C8B-B14F-4D97-AF65-F5344CB8AC3E}">
        <p14:creationId xmlns:p14="http://schemas.microsoft.com/office/powerpoint/2010/main" val="268410817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0E38-4B8A-9B5D-86E1-5D0E43A60679}"/>
              </a:ext>
            </a:extLst>
          </p:cNvPr>
          <p:cNvSpPr>
            <a:spLocks noGrp="1"/>
          </p:cNvSpPr>
          <p:nvPr>
            <p:ph type="title"/>
          </p:nvPr>
        </p:nvSpPr>
        <p:spPr>
          <a:xfrm>
            <a:off x="609600" y="274638"/>
            <a:ext cx="10972800" cy="800018"/>
          </a:xfrm>
        </p:spPr>
        <p:txBody>
          <a:bodyPr/>
          <a:lstStyle/>
          <a:p>
            <a:r>
              <a:rPr lang="en-IN" sz="2000" b="1" dirty="0">
                <a:latin typeface="Times New Roman" panose="02020603050405020304" pitchFamily="18" charset="0"/>
                <a:cs typeface="Times New Roman" panose="02020603050405020304" pitchFamily="18" charset="0"/>
              </a:rPr>
              <a:t>Time Series Models</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AR, MA, ARMA, ARIMA</a:t>
            </a:r>
            <a:endParaRPr lang="en-IN" sz="2000" dirty="0"/>
          </a:p>
        </p:txBody>
      </p:sp>
      <p:sp>
        <p:nvSpPr>
          <p:cNvPr id="3" name="Content Placeholder 2">
            <a:extLst>
              <a:ext uri="{FF2B5EF4-FFF2-40B4-BE49-F238E27FC236}">
                <a16:creationId xmlns:a16="http://schemas.microsoft.com/office/drawing/2014/main" id="{2F2E65B2-41AC-8ED4-A322-72C56937B09E}"/>
              </a:ext>
            </a:extLst>
          </p:cNvPr>
          <p:cNvSpPr>
            <a:spLocks noGrp="1"/>
          </p:cNvSpPr>
          <p:nvPr>
            <p:ph idx="1"/>
          </p:nvPr>
        </p:nvSpPr>
        <p:spPr>
          <a:xfrm>
            <a:off x="597030" y="1074655"/>
            <a:ext cx="7604289" cy="5590095"/>
          </a:xfrm>
        </p:spPr>
        <p:txBody>
          <a:bodyPr/>
          <a:lstStyle/>
          <a:p>
            <a:pPr marL="0" indent="0" algn="just">
              <a:buNone/>
            </a:pPr>
            <a:r>
              <a:rPr lang="en-IN" sz="1800" b="1" dirty="0">
                <a:latin typeface="Times New Roman" panose="02020603050405020304" pitchFamily="18" charset="0"/>
                <a:cs typeface="Times New Roman" panose="02020603050405020304" pitchFamily="18" charset="0"/>
              </a:rPr>
              <a:t>MA (Moving Average) Model</a:t>
            </a:r>
          </a:p>
          <a:p>
            <a:pPr algn="just"/>
            <a:r>
              <a:rPr lang="en-US" sz="1400" dirty="0">
                <a:latin typeface="Times New Roman" panose="02020603050405020304" pitchFamily="18" charset="0"/>
                <a:cs typeface="Times New Roman" panose="02020603050405020304" pitchFamily="18" charset="0"/>
              </a:rPr>
              <a:t>The time period at t is impacted by the unexpected external factors at various slots t-1, t-2, t-3, ….., t-k. These unexpected impacts are known as Errors or Residuals. </a:t>
            </a:r>
          </a:p>
          <a:p>
            <a:pPr algn="just"/>
            <a:r>
              <a:rPr lang="en-US" sz="1400" dirty="0">
                <a:latin typeface="Times New Roman" panose="02020603050405020304" pitchFamily="18" charset="0"/>
                <a:cs typeface="Times New Roman" panose="02020603050405020304" pitchFamily="18" charset="0"/>
              </a:rPr>
              <a:t>The impact of previous time spots is decided by the coefficient factor α at that particular period of time. The price of a share of any particular company X may depend on some company merger that happened overnight or maybe the company resulted in shutdown due to bankruptcy. </a:t>
            </a:r>
          </a:p>
          <a:p>
            <a:pPr algn="just"/>
            <a:r>
              <a:rPr lang="en-US" sz="1400" dirty="0">
                <a:latin typeface="Times New Roman" panose="02020603050405020304" pitchFamily="18" charset="0"/>
                <a:cs typeface="Times New Roman" panose="02020603050405020304" pitchFamily="18" charset="0"/>
              </a:rPr>
              <a:t>This kind of model calculates the residuals or errors of past time series and calculates the present or future values in the series in know as Moving Average (MA) model.</a:t>
            </a:r>
          </a:p>
          <a:p>
            <a:pPr marL="0" indent="0" algn="ctr">
              <a:buNone/>
            </a:pPr>
            <a:r>
              <a:rPr lang="en-IN" sz="1400" b="1" i="0" dirty="0" err="1">
                <a:solidFill>
                  <a:srgbClr val="242424"/>
                </a:solidFill>
                <a:effectLst/>
                <a:highlight>
                  <a:srgbClr val="FFFFFF"/>
                </a:highlight>
                <a:latin typeface="Times New Roman" panose="02020603050405020304" pitchFamily="18" charset="0"/>
                <a:cs typeface="Times New Roman" panose="02020603050405020304" pitchFamily="18" charset="0"/>
              </a:rPr>
              <a:t>Yt</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 = </a:t>
            </a:r>
            <a:r>
              <a:rPr lang="el-GR"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α₁* </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Ɛₜ-₁ + </a:t>
            </a:r>
            <a:r>
              <a:rPr lang="el-GR"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α₂ * </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Ɛₜ-₂ + </a:t>
            </a:r>
            <a:r>
              <a:rPr lang="el-GR"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α₃ * </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Ɛₜ-₃ + ………… + </a:t>
            </a:r>
            <a:r>
              <a:rPr lang="el-GR"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α</a:t>
            </a:r>
            <a:r>
              <a:rPr lang="en-IN" sz="1400" b="1" i="0" dirty="0">
                <a:solidFill>
                  <a:srgbClr val="242424"/>
                </a:solidFill>
                <a:effectLst/>
                <a:highlight>
                  <a:srgbClr val="FFFFFF"/>
                </a:highlight>
                <a:latin typeface="Times New Roman" panose="02020603050405020304" pitchFamily="18" charset="0"/>
                <a:cs typeface="Times New Roman" panose="02020603050405020304" pitchFamily="18" charset="0"/>
              </a:rPr>
              <a:t>ₖ * Ɛₜ-ₖ</a:t>
            </a:r>
          </a:p>
          <a:p>
            <a:pPr algn="just"/>
            <a:r>
              <a:rPr lang="en-US" sz="1400" dirty="0">
                <a:latin typeface="Times New Roman" panose="02020603050405020304" pitchFamily="18" charset="0"/>
                <a:cs typeface="Times New Roman" panose="02020603050405020304" pitchFamily="18" charset="0"/>
              </a:rPr>
              <a:t>Consider an example of Cake distribution during my birthday. Let's assume that your mom asks you to bring pastries to the party. Every year you miss judging the no of invites to the party and end upbringing more or less no of cakes as per requirement. </a:t>
            </a:r>
          </a:p>
          <a:p>
            <a:pPr algn="just"/>
            <a:r>
              <a:rPr lang="en-US" sz="1400" dirty="0">
                <a:latin typeface="Times New Roman" panose="02020603050405020304" pitchFamily="18" charset="0"/>
                <a:cs typeface="Times New Roman" panose="02020603050405020304" pitchFamily="18" charset="0"/>
              </a:rPr>
              <a:t>The difference in the actual and expected results in the error. So you want to avoid the error for this year hence we apply the moving average model on the time series and calculate the no of pastries needed this year based on past collective errors. </a:t>
            </a:r>
          </a:p>
          <a:p>
            <a:pPr algn="just"/>
            <a:r>
              <a:rPr lang="en-US" sz="1400" dirty="0">
                <a:latin typeface="Times New Roman" panose="02020603050405020304" pitchFamily="18" charset="0"/>
                <a:cs typeface="Times New Roman" panose="02020603050405020304" pitchFamily="18" charset="0"/>
              </a:rPr>
              <a:t>Next, calculate the ACF values of all the lags in the time series. If the value of the ACF of any particular month is more than a significant value only those values will be considered for the model analysis.</a:t>
            </a:r>
          </a:p>
          <a:p>
            <a:pPr algn="just"/>
            <a:r>
              <a:rPr lang="en-US" sz="1400" dirty="0">
                <a:latin typeface="Times New Roman" panose="02020603050405020304" pitchFamily="18" charset="0"/>
                <a:cs typeface="Times New Roman" panose="02020603050405020304" pitchFamily="18" charset="0"/>
              </a:rPr>
              <a:t>For </a:t>
            </a:r>
            <a:r>
              <a:rPr lang="en-US" sz="1400" dirty="0" err="1">
                <a:latin typeface="Times New Roman" panose="02020603050405020304" pitchFamily="18" charset="0"/>
                <a:cs typeface="Times New Roman" panose="02020603050405020304" pitchFamily="18" charset="0"/>
              </a:rPr>
              <a:t>e.g</a:t>
            </a:r>
            <a:r>
              <a:rPr lang="en-US" sz="1400" dirty="0">
                <a:latin typeface="Times New Roman" panose="02020603050405020304" pitchFamily="18" charset="0"/>
                <a:cs typeface="Times New Roman" panose="02020603050405020304" pitchFamily="18" charset="0"/>
              </a:rPr>
              <a:t> in the above figure the values 1,2, 3 up to 12 displays the total error(ACF) of count in pastries current month w.r.t the given the lag t by considering all the in-between lags between time t and current month. If we consider two significant values above the threshold then the model will be termed as MA(2).</a:t>
            </a: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920C24F-2844-C505-A894-7804360C54EE}"/>
              </a:ext>
            </a:extLst>
          </p:cNvPr>
          <p:cNvPicPr>
            <a:picLocks noChangeAspect="1"/>
          </p:cNvPicPr>
          <p:nvPr/>
        </p:nvPicPr>
        <p:blipFill rotWithShape="1">
          <a:blip r:embed="rId2"/>
          <a:srcRect l="12539" t="9762" r="12297" b="8870"/>
          <a:stretch/>
        </p:blipFill>
        <p:spPr>
          <a:xfrm>
            <a:off x="8663233" y="2300140"/>
            <a:ext cx="3299382" cy="2516957"/>
          </a:xfrm>
          <a:prstGeom prst="rect">
            <a:avLst/>
          </a:prstGeom>
        </p:spPr>
      </p:pic>
    </p:spTree>
    <p:extLst>
      <p:ext uri="{BB962C8B-B14F-4D97-AF65-F5344CB8AC3E}">
        <p14:creationId xmlns:p14="http://schemas.microsoft.com/office/powerpoint/2010/main" val="132877373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C63EF-4042-D6C4-B1F7-6992ADBF197F}"/>
              </a:ext>
            </a:extLst>
          </p:cNvPr>
          <p:cNvSpPr>
            <a:spLocks noGrp="1"/>
          </p:cNvSpPr>
          <p:nvPr>
            <p:ph type="title"/>
          </p:nvPr>
        </p:nvSpPr>
        <p:spPr>
          <a:xfrm>
            <a:off x="609600" y="274638"/>
            <a:ext cx="10972800" cy="1143000"/>
          </a:xfrm>
        </p:spPr>
        <p:txBody>
          <a:bodyPr>
            <a:normAutofit/>
          </a:bodyPr>
          <a:lstStyle/>
          <a:p>
            <a:pPr>
              <a:lnSpc>
                <a:spcPct val="90000"/>
              </a:lnSpc>
            </a:pPr>
            <a:r>
              <a:rPr lang="en-IN" sz="2400" b="1" i="0" dirty="0">
                <a:effectLst/>
                <a:highlight>
                  <a:srgbClr val="FFFFFF"/>
                </a:highlight>
                <a:latin typeface="Times New Roman" panose="02020603050405020304" pitchFamily="18" charset="0"/>
                <a:cs typeface="Times New Roman" panose="02020603050405020304" pitchFamily="18" charset="0"/>
              </a:rPr>
              <a:t>ARMA (Auto Regressive Moving Average) Model</a:t>
            </a:r>
            <a:br>
              <a:rPr lang="en-IN" sz="2400" b="1" i="0" dirty="0">
                <a:effectLst/>
                <a:highlight>
                  <a:srgbClr val="FFFFFF"/>
                </a:highligh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F3CAABD6-BC1C-2F71-4777-304977236858}"/>
              </a:ext>
            </a:extLst>
          </p:cNvPr>
          <p:cNvSpPr>
            <a:spLocks noGrp="1"/>
          </p:cNvSpPr>
          <p:nvPr>
            <p:ph sz="half" idx="1"/>
          </p:nvPr>
        </p:nvSpPr>
        <p:spPr>
          <a:xfrm>
            <a:off x="609600" y="999241"/>
            <a:ext cx="7195794" cy="5126923"/>
          </a:xfrm>
        </p:spPr>
        <p:txBody>
          <a:bodyPr/>
          <a:lstStyle/>
          <a:p>
            <a:pPr algn="just"/>
            <a:r>
              <a:rPr lang="en-US" sz="1800" dirty="0">
                <a:latin typeface="Times New Roman" panose="02020603050405020304" pitchFamily="18" charset="0"/>
                <a:cs typeface="Times New Roman" panose="02020603050405020304" pitchFamily="18" charset="0"/>
              </a:rPr>
              <a:t>This is a model that is combined from the AR and MA models. In this model, the impact of previous lags along with the residuals is considered for forecasting the future values of the time series. Here β represents the coefficients of the AR model and α represents the coefficients of the MA model.</a:t>
            </a:r>
          </a:p>
          <a:p>
            <a:pPr algn="just"/>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err="1">
                <a:latin typeface="Times New Roman" panose="02020603050405020304" pitchFamily="18" charset="0"/>
                <a:cs typeface="Times New Roman" panose="02020603050405020304" pitchFamily="18" charset="0"/>
              </a:rPr>
              <a:t>Yt</a:t>
            </a:r>
            <a:r>
              <a:rPr lang="en-US" sz="1800" dirty="0">
                <a:latin typeface="Times New Roman" panose="02020603050405020304" pitchFamily="18" charset="0"/>
                <a:cs typeface="Times New Roman" panose="02020603050405020304" pitchFamily="18" charset="0"/>
              </a:rPr>
              <a:t> = β₁* yₜ-₁ + α₁* Ɛₜ-₁ + β₂* yₜ-₂ + α₂ * Ɛₜ-₂ + β₃ * yₜ-₃ + α₃ * Ɛₜ-₃ +………… + βₖ * yₜ-ₖ + αₖ * Ɛₜ-ₖ</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Consider the above graphs where the MA and AR values are plotted with their respective significant values. Let's assume that we consider only 1 significant value from the AR model and likewise 1 significant value from the MA model. So, the ARMA model will be obtained from the combined values of the other two models will be of the order of ARMA(1,1).</a:t>
            </a:r>
          </a:p>
        </p:txBody>
      </p:sp>
      <p:pic>
        <p:nvPicPr>
          <p:cNvPr id="4" name="Picture 3">
            <a:extLst>
              <a:ext uri="{FF2B5EF4-FFF2-40B4-BE49-F238E27FC236}">
                <a16:creationId xmlns:a16="http://schemas.microsoft.com/office/drawing/2014/main" id="{D7683BF3-1F7E-D69F-BBAF-27D93A57388B}"/>
              </a:ext>
            </a:extLst>
          </p:cNvPr>
          <p:cNvPicPr>
            <a:picLocks noChangeAspect="1"/>
          </p:cNvPicPr>
          <p:nvPr/>
        </p:nvPicPr>
        <p:blipFill rotWithShape="1">
          <a:blip r:embed="rId2"/>
          <a:srcRect l="19391" r="8198"/>
          <a:stretch/>
        </p:blipFill>
        <p:spPr>
          <a:xfrm>
            <a:off x="8144760" y="1178351"/>
            <a:ext cx="3437640" cy="4024300"/>
          </a:xfrm>
          <a:prstGeom prst="rect">
            <a:avLst/>
          </a:prstGeom>
          <a:noFill/>
        </p:spPr>
      </p:pic>
    </p:spTree>
    <p:extLst>
      <p:ext uri="{BB962C8B-B14F-4D97-AF65-F5344CB8AC3E}">
        <p14:creationId xmlns:p14="http://schemas.microsoft.com/office/powerpoint/2010/main" val="110284617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1FD9-E252-AEFB-5183-D189157FE330}"/>
              </a:ext>
            </a:extLst>
          </p:cNvPr>
          <p:cNvSpPr>
            <a:spLocks noGrp="1"/>
          </p:cNvSpPr>
          <p:nvPr>
            <p:ph type="title"/>
          </p:nvPr>
        </p:nvSpPr>
        <p:spPr>
          <a:xfrm>
            <a:off x="609600" y="642283"/>
            <a:ext cx="10972800" cy="677469"/>
          </a:xfrm>
        </p:spPr>
        <p:txBody>
          <a:bodyPr/>
          <a:lstStyle/>
          <a:p>
            <a:r>
              <a:rPr lang="en-IN" sz="2800" b="1" dirty="0">
                <a:latin typeface="Times New Roman" panose="02020603050405020304" pitchFamily="18" charset="0"/>
                <a:cs typeface="Times New Roman" panose="02020603050405020304" pitchFamily="18" charset="0"/>
              </a:rPr>
              <a:t>ARIMA (Auto-Regressive Integrated Moving Average) Model</a:t>
            </a:r>
          </a:p>
        </p:txBody>
      </p:sp>
      <p:sp>
        <p:nvSpPr>
          <p:cNvPr id="3" name="Content Placeholder 2">
            <a:extLst>
              <a:ext uri="{FF2B5EF4-FFF2-40B4-BE49-F238E27FC236}">
                <a16:creationId xmlns:a16="http://schemas.microsoft.com/office/drawing/2014/main" id="{FCA68D63-8B0E-4178-0877-5872AA620B0D}"/>
              </a:ext>
            </a:extLst>
          </p:cNvPr>
          <p:cNvSpPr>
            <a:spLocks noGrp="1"/>
          </p:cNvSpPr>
          <p:nvPr>
            <p:ph idx="1"/>
          </p:nvPr>
        </p:nvSpPr>
        <p:spPr>
          <a:xfrm>
            <a:off x="329938" y="1102936"/>
            <a:ext cx="7154944" cy="5467545"/>
          </a:xfrm>
        </p:spPr>
        <p:txBody>
          <a:bodyPr/>
          <a:lstStyle/>
          <a:p>
            <a:pPr algn="just"/>
            <a:r>
              <a:rPr lang="en-US" sz="1600" dirty="0">
                <a:latin typeface="Times New Roman" panose="02020603050405020304" pitchFamily="18" charset="0"/>
                <a:cs typeface="Times New Roman" panose="02020603050405020304" pitchFamily="18" charset="0"/>
              </a:rPr>
              <a:t>We know that in order to apply the various models we must in the beginning convert the series into Stationary Time Series. In order to achieve the same, we apply the differencing or Integrated method where we subtract the t-1 value from t values of time series. After applying the first differencing if we are still unable to get the Stationary time series then we again apply the second-order differencing.</a:t>
            </a:r>
          </a:p>
          <a:p>
            <a:pPr algn="just"/>
            <a:r>
              <a:rPr lang="en-US" sz="1600" dirty="0">
                <a:latin typeface="Times New Roman" panose="02020603050405020304" pitchFamily="18" charset="0"/>
                <a:cs typeface="Times New Roman" panose="02020603050405020304" pitchFamily="18" charset="0"/>
              </a:rPr>
              <a:t>The ARIMA model is quite similar to the ARMA model other than the fact that it includes one more factor known as Integrated( I ) i.e. differencing which stands for I in the ARIMA model. So in short ARIMA model is a combination of a number of differences already applied on the model in order to make it stationary, the number of previous lags along with residuals errors in order to forecast future values.</a:t>
            </a:r>
          </a:p>
          <a:p>
            <a:pPr algn="just"/>
            <a:r>
              <a:rPr lang="en-US" sz="1600" dirty="0">
                <a:latin typeface="Times New Roman" panose="02020603050405020304" pitchFamily="18" charset="0"/>
                <a:cs typeface="Times New Roman" panose="02020603050405020304" pitchFamily="18" charset="0"/>
              </a:rPr>
              <a:t>Consider the above graphs where the MA and AR values are plotted with their respective significant values. Let's assume that we consider only 1 significant value from the AR model and likewise 1 significant value from the MA model. Also, the graph was initially non-stationary and we had to perform differencing operation once in order to convert into a stationary set. Hence the ARIMA model which will be obtained from the combined values of the other two models along with the Integral operator can be displayed as ARIMA(1,1,1).</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B0D821-9C90-162A-F3F2-A550DB6D0B26}"/>
              </a:ext>
            </a:extLst>
          </p:cNvPr>
          <p:cNvPicPr>
            <a:picLocks noChangeAspect="1"/>
          </p:cNvPicPr>
          <p:nvPr/>
        </p:nvPicPr>
        <p:blipFill rotWithShape="1">
          <a:blip r:embed="rId2"/>
          <a:srcRect l="19011" r="4712"/>
          <a:stretch/>
        </p:blipFill>
        <p:spPr>
          <a:xfrm>
            <a:off x="7673419" y="1780405"/>
            <a:ext cx="4392890" cy="3600450"/>
          </a:xfrm>
          <a:prstGeom prst="rect">
            <a:avLst/>
          </a:prstGeom>
        </p:spPr>
      </p:pic>
    </p:spTree>
    <p:extLst>
      <p:ext uri="{BB962C8B-B14F-4D97-AF65-F5344CB8AC3E}">
        <p14:creationId xmlns:p14="http://schemas.microsoft.com/office/powerpoint/2010/main" val="147633595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DA0B-3107-B855-443A-700FBF9DBE22}"/>
              </a:ext>
            </a:extLst>
          </p:cNvPr>
          <p:cNvSpPr>
            <a:spLocks noGrp="1"/>
          </p:cNvSpPr>
          <p:nvPr>
            <p:ph type="title"/>
          </p:nvPr>
        </p:nvSpPr>
        <p:spPr>
          <a:xfrm>
            <a:off x="609600" y="631596"/>
            <a:ext cx="10972800" cy="786042"/>
          </a:xfrm>
        </p:spPr>
        <p:txBody>
          <a:bodyPr/>
          <a:lstStyle/>
          <a:p>
            <a:r>
              <a:rPr lang="en-IN" b="1" dirty="0">
                <a:latin typeface="Times New Roman" panose="02020603050405020304" pitchFamily="18" charset="0"/>
                <a:cs typeface="Times New Roman" panose="02020603050405020304" pitchFamily="18" charset="0"/>
              </a:rPr>
              <a:t>Time Series </a:t>
            </a:r>
          </a:p>
        </p:txBody>
      </p:sp>
      <p:sp>
        <p:nvSpPr>
          <p:cNvPr id="3" name="Content Placeholder 2">
            <a:extLst>
              <a:ext uri="{FF2B5EF4-FFF2-40B4-BE49-F238E27FC236}">
                <a16:creationId xmlns:a16="http://schemas.microsoft.com/office/drawing/2014/main" id="{67773CAF-78B0-4F84-C0FF-B33C9C8BFFDF}"/>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Time series refers to an arrangement and presentation of statistical data in chronological order. The statistical data is collected over a period of time. </a:t>
            </a:r>
          </a:p>
          <a:p>
            <a:pPr algn="just"/>
            <a:r>
              <a:rPr lang="en-US" sz="2800" dirty="0">
                <a:latin typeface="Times New Roman" panose="02020603050405020304" pitchFamily="18" charset="0"/>
                <a:cs typeface="Times New Roman" panose="02020603050405020304" pitchFamily="18" charset="0"/>
              </a:rPr>
              <a:t>According to Spiegel, “A time series is a set of observations taken at specified times, usually at equal intervals.” There exist various forces that affect the values of the phenomenon in a time series. </a:t>
            </a:r>
          </a:p>
        </p:txBody>
      </p:sp>
    </p:spTree>
    <p:extLst>
      <p:ext uri="{BB962C8B-B14F-4D97-AF65-F5344CB8AC3E}">
        <p14:creationId xmlns:p14="http://schemas.microsoft.com/office/powerpoint/2010/main" val="342350088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167A-BBCD-FB2D-E85E-23BE47FECC5B}"/>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ARIMA</a:t>
            </a:r>
            <a:endParaRPr lang="en-IN" b="1" dirty="0"/>
          </a:p>
        </p:txBody>
      </p:sp>
      <p:sp>
        <p:nvSpPr>
          <p:cNvPr id="3" name="Content Placeholder 2">
            <a:extLst>
              <a:ext uri="{FF2B5EF4-FFF2-40B4-BE49-F238E27FC236}">
                <a16:creationId xmlns:a16="http://schemas.microsoft.com/office/drawing/2014/main" id="{E4A12A00-5770-274C-B86C-6E286F28AE3A}"/>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ARIMA (</a:t>
            </a:r>
            <a:r>
              <a:rPr lang="en-US" sz="2000" dirty="0" err="1">
                <a:latin typeface="Times New Roman" panose="02020603050405020304" pitchFamily="18" charset="0"/>
                <a:cs typeface="Times New Roman" panose="02020603050405020304" pitchFamily="18" charset="0"/>
              </a:rPr>
              <a:t>AutoRegressive</a:t>
            </a:r>
            <a:r>
              <a:rPr lang="en-US" sz="2000" dirty="0">
                <a:latin typeface="Times New Roman" panose="02020603050405020304" pitchFamily="18" charset="0"/>
                <a:cs typeface="Times New Roman" panose="02020603050405020304" pitchFamily="18" charset="0"/>
              </a:rPr>
              <a:t> Integrated Moving Average) models are widely used in financial market predictions due to their ability to handle various types of time series data. Here's a detailed look at how ARIMA models are applied in this context:</a:t>
            </a:r>
          </a:p>
          <a:p>
            <a:pPr marL="0" indent="0" algn="just">
              <a:buNone/>
            </a:pPr>
            <a:r>
              <a:rPr lang="en-US" sz="2400" b="1" dirty="0">
                <a:latin typeface="Times New Roman" panose="02020603050405020304" pitchFamily="18" charset="0"/>
                <a:cs typeface="Times New Roman" panose="02020603050405020304" pitchFamily="18" charset="0"/>
              </a:rPr>
              <a:t>1. Understanding ARIMA Components</a:t>
            </a:r>
          </a:p>
          <a:p>
            <a:pPr marL="0" indent="0" algn="just">
              <a:buNone/>
            </a:pPr>
            <a:r>
              <a:rPr lang="en-US" sz="2000" dirty="0">
                <a:latin typeface="Times New Roman" panose="02020603050405020304" pitchFamily="18" charset="0"/>
                <a:cs typeface="Times New Roman" panose="02020603050405020304" pitchFamily="18" charset="0"/>
              </a:rPr>
              <a:t>ARIMA is a combination of three components:</a:t>
            </a:r>
          </a:p>
          <a:p>
            <a:pPr algn="just"/>
            <a:r>
              <a:rPr lang="en-US" sz="2000" dirty="0">
                <a:latin typeface="Times New Roman" panose="02020603050405020304" pitchFamily="18" charset="0"/>
                <a:cs typeface="Times New Roman" panose="02020603050405020304" pitchFamily="18" charset="0"/>
              </a:rPr>
              <a:t>AR (</a:t>
            </a:r>
            <a:r>
              <a:rPr lang="en-US" sz="2000" dirty="0" err="1">
                <a:latin typeface="Times New Roman" panose="02020603050405020304" pitchFamily="18" charset="0"/>
                <a:cs typeface="Times New Roman" panose="02020603050405020304" pitchFamily="18" charset="0"/>
              </a:rPr>
              <a:t>AutoRegressive</a:t>
            </a:r>
            <a:r>
              <a:rPr lang="en-US" sz="2000" dirty="0">
                <a:latin typeface="Times New Roman" panose="02020603050405020304" pitchFamily="18" charset="0"/>
                <a:cs typeface="Times New Roman" panose="02020603050405020304" pitchFamily="18" charset="0"/>
              </a:rPr>
              <a:t>): This component uses the dependency relationship between an observation and a number of lagged observations.</a:t>
            </a:r>
          </a:p>
          <a:p>
            <a:pPr algn="just"/>
            <a:r>
              <a:rPr lang="en-US" sz="2000" dirty="0">
                <a:latin typeface="Times New Roman" panose="02020603050405020304" pitchFamily="18" charset="0"/>
                <a:cs typeface="Times New Roman" panose="02020603050405020304" pitchFamily="18" charset="0"/>
              </a:rPr>
              <a:t>I (Integrated): This component makes the time series stationary by differencing the data points. A stationary time series has constant mean, variance, and autocovariance.</a:t>
            </a:r>
          </a:p>
          <a:p>
            <a:pPr algn="just"/>
            <a:r>
              <a:rPr lang="en-US" sz="2000" dirty="0">
                <a:latin typeface="Times New Roman" panose="02020603050405020304" pitchFamily="18" charset="0"/>
                <a:cs typeface="Times New Roman" panose="02020603050405020304" pitchFamily="18" charset="0"/>
              </a:rPr>
              <a:t>MA (Moving Average): This component uses the dependency between an observation and a residual error from a moving average model applied to lagged observations.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76708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0FC6-EA9D-3F8F-E51E-7AA34DF12750}"/>
              </a:ext>
            </a:extLst>
          </p:cNvPr>
          <p:cNvSpPr>
            <a:spLocks noGrp="1"/>
          </p:cNvSpPr>
          <p:nvPr>
            <p:ph type="title"/>
          </p:nvPr>
        </p:nvSpPr>
        <p:spPr>
          <a:xfrm>
            <a:off x="609600" y="274638"/>
            <a:ext cx="10972800" cy="781164"/>
          </a:xfrm>
        </p:spPr>
        <p:txBody>
          <a:bodyPr/>
          <a:lstStyle/>
          <a:p>
            <a:r>
              <a:rPr lang="en-US" sz="4400" b="1" dirty="0">
                <a:latin typeface="Times New Roman" panose="02020603050405020304" pitchFamily="18" charset="0"/>
                <a:cs typeface="Times New Roman" panose="02020603050405020304" pitchFamily="18" charset="0"/>
              </a:rPr>
              <a:t>ARIMA</a:t>
            </a:r>
            <a:endParaRPr lang="en-IN" dirty="0"/>
          </a:p>
        </p:txBody>
      </p:sp>
      <p:sp>
        <p:nvSpPr>
          <p:cNvPr id="3" name="Content Placeholder 2">
            <a:extLst>
              <a:ext uri="{FF2B5EF4-FFF2-40B4-BE49-F238E27FC236}">
                <a16:creationId xmlns:a16="http://schemas.microsoft.com/office/drawing/2014/main" id="{04F756D8-C2C3-AF80-2E33-8340A9F702F1}"/>
              </a:ext>
            </a:extLst>
          </p:cNvPr>
          <p:cNvSpPr>
            <a:spLocks noGrp="1"/>
          </p:cNvSpPr>
          <p:nvPr>
            <p:ph idx="1"/>
          </p:nvPr>
        </p:nvSpPr>
        <p:spPr>
          <a:xfrm>
            <a:off x="609600" y="1272619"/>
            <a:ext cx="10972800" cy="5382705"/>
          </a:xfrm>
        </p:spPr>
        <p:txBody>
          <a:bodyPr/>
          <a:lstStyle/>
          <a:p>
            <a:pPr marL="0" indent="0" algn="just">
              <a:buNone/>
            </a:pPr>
            <a:r>
              <a:rPr lang="en-US" sz="1400" b="1" dirty="0">
                <a:latin typeface="Times New Roman" panose="02020603050405020304" pitchFamily="18" charset="0"/>
                <a:cs typeface="Times New Roman" panose="02020603050405020304" pitchFamily="18" charset="0"/>
              </a:rPr>
              <a:t>2. Steps to Apply ARIMA in Financial Market Predictions</a:t>
            </a:r>
          </a:p>
          <a:p>
            <a:pPr marL="0" indent="0" algn="just">
              <a:buNone/>
            </a:pPr>
            <a:r>
              <a:rPr lang="en-US" sz="1400" b="1" dirty="0">
                <a:latin typeface="Times New Roman" panose="02020603050405020304" pitchFamily="18" charset="0"/>
                <a:cs typeface="Times New Roman" panose="02020603050405020304" pitchFamily="18" charset="0"/>
              </a:rPr>
              <a:t>Step 1: Data Preparation</a:t>
            </a:r>
          </a:p>
          <a:p>
            <a:pPr algn="just"/>
            <a:r>
              <a:rPr lang="en-US" sz="1200" dirty="0">
                <a:latin typeface="Times New Roman" panose="02020603050405020304" pitchFamily="18" charset="0"/>
                <a:cs typeface="Times New Roman" panose="02020603050405020304" pitchFamily="18" charset="0"/>
              </a:rPr>
              <a:t>Data Collection: Gather historical financial data, such as stock prices, indices, or exchange rates.</a:t>
            </a:r>
          </a:p>
          <a:p>
            <a:pPr algn="just"/>
            <a:r>
              <a:rPr lang="en-US" sz="1200" dirty="0">
                <a:latin typeface="Times New Roman" panose="02020603050405020304" pitchFamily="18" charset="0"/>
                <a:cs typeface="Times New Roman" panose="02020603050405020304" pitchFamily="18" charset="0"/>
              </a:rPr>
              <a:t>Preprocessing: Clean the data to handle missing values and outliers. Ensure that the data is in a time series format with consistent intervals.</a:t>
            </a:r>
          </a:p>
          <a:p>
            <a:pPr marL="0" indent="0" algn="just">
              <a:buNone/>
            </a:pPr>
            <a:r>
              <a:rPr lang="en-US" sz="1400" b="1" dirty="0">
                <a:latin typeface="Times New Roman" panose="02020603050405020304" pitchFamily="18" charset="0"/>
                <a:cs typeface="Times New Roman" panose="02020603050405020304" pitchFamily="18" charset="0"/>
              </a:rPr>
              <a:t>Step 2: Stationarity Check</a:t>
            </a:r>
          </a:p>
          <a:p>
            <a:pPr algn="just"/>
            <a:r>
              <a:rPr lang="en-US" sz="1200" dirty="0">
                <a:latin typeface="Times New Roman" panose="02020603050405020304" pitchFamily="18" charset="0"/>
                <a:cs typeface="Times New Roman" panose="02020603050405020304" pitchFamily="18" charset="0"/>
              </a:rPr>
              <a:t>Stationarity Test: Use statistical tests like the Augmented Dickey-Fuller (ADF) test to check for stationarity.</a:t>
            </a:r>
          </a:p>
          <a:p>
            <a:pPr algn="just"/>
            <a:r>
              <a:rPr lang="en-US" sz="1200" dirty="0">
                <a:latin typeface="Times New Roman" panose="02020603050405020304" pitchFamily="18" charset="0"/>
                <a:cs typeface="Times New Roman" panose="02020603050405020304" pitchFamily="18" charset="0"/>
              </a:rPr>
              <a:t>Differencing: If the time series is non-stationary, apply differencing to achieve stationarity. This may involve first-order or second-order differencing depending on the series.</a:t>
            </a:r>
          </a:p>
          <a:p>
            <a:pPr marL="0" indent="0" algn="just">
              <a:buNone/>
            </a:pPr>
            <a:r>
              <a:rPr lang="en-US" sz="1400" b="1" dirty="0">
                <a:latin typeface="Times New Roman" panose="02020603050405020304" pitchFamily="18" charset="0"/>
                <a:cs typeface="Times New Roman" panose="02020603050405020304" pitchFamily="18" charset="0"/>
              </a:rPr>
              <a:t>Step 3: Model Identification</a:t>
            </a:r>
          </a:p>
          <a:p>
            <a:pPr algn="just"/>
            <a:r>
              <a:rPr lang="en-US" sz="1200" dirty="0">
                <a:latin typeface="Times New Roman" panose="02020603050405020304" pitchFamily="18" charset="0"/>
                <a:cs typeface="Times New Roman" panose="02020603050405020304" pitchFamily="18" charset="0"/>
              </a:rPr>
              <a:t>Autocorrelation Function (ACF) and Partial Autocorrelation Function (PACF): Analyze the ACF and PACF plots to identify the order of the AR (p) and MA (q) components.</a:t>
            </a:r>
          </a:p>
          <a:p>
            <a:pPr algn="just"/>
            <a:r>
              <a:rPr lang="en-US" sz="1200" dirty="0">
                <a:latin typeface="Times New Roman" panose="02020603050405020304" pitchFamily="18" charset="0"/>
                <a:cs typeface="Times New Roman" panose="02020603050405020304" pitchFamily="18" charset="0"/>
              </a:rPr>
              <a:t>Model Selection: Choose initial values for p, d (order of differencing), and q based on the patterns observed in the ACF and PACF plots.</a:t>
            </a:r>
          </a:p>
          <a:p>
            <a:pPr marL="0" indent="0" algn="just">
              <a:buNone/>
            </a:pPr>
            <a:r>
              <a:rPr lang="en-US" sz="1400" b="1" dirty="0">
                <a:latin typeface="Times New Roman" panose="02020603050405020304" pitchFamily="18" charset="0"/>
                <a:cs typeface="Times New Roman" panose="02020603050405020304" pitchFamily="18" charset="0"/>
              </a:rPr>
              <a:t>Step 4: Parameter Estimation</a:t>
            </a:r>
          </a:p>
          <a:p>
            <a:pPr algn="just"/>
            <a:r>
              <a:rPr lang="en-US" sz="1200" dirty="0">
                <a:latin typeface="Times New Roman" panose="02020603050405020304" pitchFamily="18" charset="0"/>
                <a:cs typeface="Times New Roman" panose="02020603050405020304" pitchFamily="18" charset="0"/>
              </a:rPr>
              <a:t>Fitting the Model: Use statistical software (e.g., R, Python) to estimate the parameters of the ARIMA model. The parameters are typically estimated using maximum likelihood estimation (MLE).</a:t>
            </a:r>
          </a:p>
          <a:p>
            <a:pPr marL="0" indent="0" algn="just">
              <a:buNone/>
            </a:pPr>
            <a:r>
              <a:rPr lang="en-US" sz="1400" b="1" dirty="0">
                <a:latin typeface="Times New Roman" panose="02020603050405020304" pitchFamily="18" charset="0"/>
                <a:cs typeface="Times New Roman" panose="02020603050405020304" pitchFamily="18" charset="0"/>
              </a:rPr>
              <a:t>Step 5: Model Diagnostics</a:t>
            </a:r>
          </a:p>
          <a:p>
            <a:pPr algn="just"/>
            <a:r>
              <a:rPr lang="en-US" sz="1200" dirty="0">
                <a:latin typeface="Times New Roman" panose="02020603050405020304" pitchFamily="18" charset="0"/>
                <a:cs typeface="Times New Roman" panose="02020603050405020304" pitchFamily="18" charset="0"/>
              </a:rPr>
              <a:t>Residual Analysis: Check the residuals of the fitted model to ensure they behave like white noise. This involves checking for autocorrelation in residuals.</a:t>
            </a:r>
          </a:p>
          <a:p>
            <a:pPr algn="just"/>
            <a:r>
              <a:rPr lang="en-US" sz="1200" dirty="0">
                <a:latin typeface="Times New Roman" panose="02020603050405020304" pitchFamily="18" charset="0"/>
                <a:cs typeface="Times New Roman" panose="02020603050405020304" pitchFamily="18" charset="0"/>
              </a:rPr>
              <a:t>Model Validation: Use metrics like AIC (Akaike Information Criterion) or BIC (Bayesian Information Criterion) to compare different ARIMA models and select the best one.</a:t>
            </a:r>
          </a:p>
          <a:p>
            <a:pPr marL="0" indent="0" algn="just">
              <a:buNone/>
            </a:pPr>
            <a:r>
              <a:rPr lang="en-US" sz="1400" b="1" dirty="0">
                <a:latin typeface="Times New Roman" panose="02020603050405020304" pitchFamily="18" charset="0"/>
                <a:cs typeface="Times New Roman" panose="02020603050405020304" pitchFamily="18" charset="0"/>
              </a:rPr>
              <a:t>Step 6: Forecasting</a:t>
            </a:r>
          </a:p>
          <a:p>
            <a:pPr algn="just"/>
            <a:r>
              <a:rPr lang="en-US" sz="1200" dirty="0">
                <a:latin typeface="Times New Roman" panose="02020603050405020304" pitchFamily="18" charset="0"/>
                <a:cs typeface="Times New Roman" panose="02020603050405020304" pitchFamily="18" charset="0"/>
              </a:rPr>
              <a:t>Generating Forecasts: Once the model is validated, use it to forecast future values. This involves predicting future observations and their confidence intervals.</a:t>
            </a:r>
          </a:p>
          <a:p>
            <a:pPr algn="just"/>
            <a:r>
              <a:rPr lang="en-US" sz="1200" dirty="0">
                <a:latin typeface="Times New Roman" panose="02020603050405020304" pitchFamily="18" charset="0"/>
                <a:cs typeface="Times New Roman" panose="02020603050405020304" pitchFamily="18" charset="0"/>
              </a:rPr>
              <a:t>Evaluation: Compare the forecasted values with actual future observations to evaluate the model's accuracy.</a:t>
            </a:r>
          </a:p>
          <a:p>
            <a:pPr algn="just"/>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7860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C59D6-D629-0E89-1305-E43AD415190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ARIMA</a:t>
            </a:r>
            <a:endParaRPr lang="en-IN" b="1" dirty="0"/>
          </a:p>
        </p:txBody>
      </p:sp>
      <p:sp>
        <p:nvSpPr>
          <p:cNvPr id="3" name="Content Placeholder 2">
            <a:extLst>
              <a:ext uri="{FF2B5EF4-FFF2-40B4-BE49-F238E27FC236}">
                <a16:creationId xmlns:a16="http://schemas.microsoft.com/office/drawing/2014/main" id="{0AD454A9-BEF8-6C3D-88BA-DAE3AB2867D1}"/>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3. Practical Applications in Financial Markets</a:t>
            </a:r>
          </a:p>
          <a:p>
            <a:r>
              <a:rPr lang="en-US" sz="2400" b="1" dirty="0">
                <a:latin typeface="Times New Roman" panose="02020603050405020304" pitchFamily="18" charset="0"/>
                <a:cs typeface="Times New Roman" panose="02020603050405020304" pitchFamily="18" charset="0"/>
              </a:rPr>
              <a:t>Stock Price Prediction: </a:t>
            </a:r>
            <a:r>
              <a:rPr lang="en-US" sz="2400" dirty="0">
                <a:latin typeface="Times New Roman" panose="02020603050405020304" pitchFamily="18" charset="0"/>
                <a:cs typeface="Times New Roman" panose="02020603050405020304" pitchFamily="18" charset="0"/>
              </a:rPr>
              <a:t>ARIMA models can be used to predict future stock prices based on historical data. While stock prices are often influenced by external factors, ARIMA can capture underlying patterns.</a:t>
            </a:r>
          </a:p>
          <a:p>
            <a:r>
              <a:rPr lang="en-US" sz="2400" b="1" dirty="0">
                <a:latin typeface="Times New Roman" panose="02020603050405020304" pitchFamily="18" charset="0"/>
                <a:cs typeface="Times New Roman" panose="02020603050405020304" pitchFamily="18" charset="0"/>
              </a:rPr>
              <a:t>Volatility Forecasting: </a:t>
            </a:r>
            <a:r>
              <a:rPr lang="en-US" sz="2400" dirty="0">
                <a:latin typeface="Times New Roman" panose="02020603050405020304" pitchFamily="18" charset="0"/>
                <a:cs typeface="Times New Roman" panose="02020603050405020304" pitchFamily="18" charset="0"/>
              </a:rPr>
              <a:t>ARIMA models can be used to forecast market volatility, which is crucial for risk management and derivative pricing.</a:t>
            </a:r>
          </a:p>
          <a:p>
            <a:r>
              <a:rPr lang="en-US" sz="2400" b="1" dirty="0">
                <a:latin typeface="Times New Roman" panose="02020603050405020304" pitchFamily="18" charset="0"/>
                <a:cs typeface="Times New Roman" panose="02020603050405020304" pitchFamily="18" charset="0"/>
              </a:rPr>
              <a:t>Interest Rate Modeling: </a:t>
            </a:r>
            <a:r>
              <a:rPr lang="en-US" sz="2400" dirty="0">
                <a:latin typeface="Times New Roman" panose="02020603050405020304" pitchFamily="18" charset="0"/>
                <a:cs typeface="Times New Roman" panose="02020603050405020304" pitchFamily="18" charset="0"/>
              </a:rPr>
              <a:t>Financial institutions use ARIMA models to forecast interest rates, which can impact bond pricing and investment decisions.</a:t>
            </a:r>
          </a:p>
          <a:p>
            <a:r>
              <a:rPr lang="en-US" sz="2400" b="1" dirty="0">
                <a:latin typeface="Times New Roman" panose="02020603050405020304" pitchFamily="18" charset="0"/>
                <a:cs typeface="Times New Roman" panose="02020603050405020304" pitchFamily="18" charset="0"/>
              </a:rPr>
              <a:t>Currency Exchange Rates: </a:t>
            </a:r>
            <a:r>
              <a:rPr lang="en-US" sz="2400" dirty="0">
                <a:latin typeface="Times New Roman" panose="02020603050405020304" pitchFamily="18" charset="0"/>
                <a:cs typeface="Times New Roman" panose="02020603050405020304" pitchFamily="18" charset="0"/>
              </a:rPr>
              <a:t>ARIMA models help predict future currency exchange rates, aiding in forex trading and international business planning.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15386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BD6F8-06A4-79E7-3B0F-B258C3998EB7}"/>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ARIMA </a:t>
            </a:r>
            <a:endParaRPr lang="en-IN" b="1" dirty="0"/>
          </a:p>
        </p:txBody>
      </p:sp>
      <p:sp>
        <p:nvSpPr>
          <p:cNvPr id="3" name="Content Placeholder 2">
            <a:extLst>
              <a:ext uri="{FF2B5EF4-FFF2-40B4-BE49-F238E27FC236}">
                <a16:creationId xmlns:a16="http://schemas.microsoft.com/office/drawing/2014/main" id="{84A4A679-A6B5-15BA-4CE9-4A2966B314B8}"/>
              </a:ext>
            </a:extLst>
          </p:cNvPr>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4. Challenges and Limitations</a:t>
            </a:r>
          </a:p>
          <a:p>
            <a:r>
              <a:rPr lang="en-US" sz="2800" b="1" dirty="0">
                <a:latin typeface="Times New Roman" panose="02020603050405020304" pitchFamily="18" charset="0"/>
                <a:cs typeface="Times New Roman" panose="02020603050405020304" pitchFamily="18" charset="0"/>
              </a:rPr>
              <a:t>Non-Linearity: </a:t>
            </a:r>
            <a:r>
              <a:rPr lang="en-US" sz="2800" dirty="0">
                <a:latin typeface="Times New Roman" panose="02020603050405020304" pitchFamily="18" charset="0"/>
                <a:cs typeface="Times New Roman" panose="02020603050405020304" pitchFamily="18" charset="0"/>
              </a:rPr>
              <a:t>Financial markets often exhibit non-linear behaviors that ARIMA models may not capture well.</a:t>
            </a:r>
          </a:p>
          <a:p>
            <a:r>
              <a:rPr lang="en-US" sz="2800" b="1" dirty="0">
                <a:latin typeface="Times New Roman" panose="02020603050405020304" pitchFamily="18" charset="0"/>
                <a:cs typeface="Times New Roman" panose="02020603050405020304" pitchFamily="18" charset="0"/>
              </a:rPr>
              <a:t>External Factors: </a:t>
            </a:r>
            <a:r>
              <a:rPr lang="en-US" sz="2800" dirty="0">
                <a:latin typeface="Times New Roman" panose="02020603050405020304" pitchFamily="18" charset="0"/>
                <a:cs typeface="Times New Roman" panose="02020603050405020304" pitchFamily="18" charset="0"/>
              </a:rPr>
              <a:t>ARIMA models rely solely on historical data and may not account for external factors like economic indicators or political events.</a:t>
            </a:r>
          </a:p>
          <a:p>
            <a:r>
              <a:rPr lang="en-US" sz="2800" b="1" dirty="0">
                <a:latin typeface="Times New Roman" panose="02020603050405020304" pitchFamily="18" charset="0"/>
                <a:cs typeface="Times New Roman" panose="02020603050405020304" pitchFamily="18" charset="0"/>
              </a:rPr>
              <a:t>Overfitting: </a:t>
            </a:r>
            <a:r>
              <a:rPr lang="en-US" sz="2800" dirty="0">
                <a:latin typeface="Times New Roman" panose="02020603050405020304" pitchFamily="18" charset="0"/>
                <a:cs typeface="Times New Roman" panose="02020603050405020304" pitchFamily="18" charset="0"/>
              </a:rPr>
              <a:t>There is a risk of overfitting the model to historical data, which can reduce its predictive power on new data.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16570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CBCD-EA4B-F86A-3A1D-262360D9A8DA}"/>
              </a:ext>
            </a:extLst>
          </p:cNvPr>
          <p:cNvSpPr>
            <a:spLocks noGrp="1"/>
          </p:cNvSpPr>
          <p:nvPr>
            <p:ph type="title"/>
          </p:nvPr>
        </p:nvSpPr>
        <p:spPr>
          <a:xfrm>
            <a:off x="430491" y="0"/>
            <a:ext cx="10972800" cy="752884"/>
          </a:xfrm>
        </p:spPr>
        <p:txBody>
          <a:bodyPr/>
          <a:lstStyle/>
          <a:p>
            <a:r>
              <a:rPr lang="en-US" b="1" dirty="0">
                <a:latin typeface="Times New Roman" panose="02020603050405020304" pitchFamily="18" charset="0"/>
                <a:cs typeface="Times New Roman" panose="02020603050405020304" pitchFamily="18" charset="0"/>
              </a:rPr>
              <a:t>ARIMA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F17759-EFC9-4395-6B02-6DD5FA85594B}"/>
              </a:ext>
            </a:extLst>
          </p:cNvPr>
          <p:cNvSpPr>
            <a:spLocks noGrp="1"/>
          </p:cNvSpPr>
          <p:nvPr>
            <p:ph idx="1"/>
          </p:nvPr>
        </p:nvSpPr>
        <p:spPr>
          <a:xfrm>
            <a:off x="609600" y="1112363"/>
            <a:ext cx="10972800" cy="5467546"/>
          </a:xfrm>
        </p:spPr>
        <p:txBody>
          <a:bodyPr/>
          <a:lstStyle/>
          <a:p>
            <a:pPr algn="just"/>
            <a:r>
              <a:rPr lang="en-US" sz="1800" dirty="0">
                <a:latin typeface="Times New Roman" panose="02020603050405020304" pitchFamily="18" charset="0"/>
                <a:cs typeface="Times New Roman" panose="02020603050405020304" pitchFamily="18" charset="0"/>
              </a:rPr>
              <a:t>ARIMA stands for Auto Regressive Integrated Moving Average. There are seasonal and Non-seasonal ARIMA models that can be used for forecasting.</a:t>
            </a:r>
          </a:p>
          <a:p>
            <a:pPr marL="0" indent="0" algn="just">
              <a:buNone/>
            </a:pPr>
            <a:r>
              <a:rPr lang="en-US" sz="1800" b="1" dirty="0">
                <a:latin typeface="Times New Roman" panose="02020603050405020304" pitchFamily="18" charset="0"/>
                <a:cs typeface="Times New Roman" panose="02020603050405020304" pitchFamily="18" charset="0"/>
              </a:rPr>
              <a:t>Non-Seasonal ARIMA model:</a:t>
            </a:r>
          </a:p>
          <a:p>
            <a:pPr algn="just"/>
            <a:r>
              <a:rPr lang="en-US" sz="1600" dirty="0">
                <a:latin typeface="Times New Roman" panose="02020603050405020304" pitchFamily="18" charset="0"/>
                <a:cs typeface="Times New Roman" panose="02020603050405020304" pitchFamily="18" charset="0"/>
              </a:rPr>
              <a:t>This method has three variables to account for</a:t>
            </a:r>
          </a:p>
          <a:p>
            <a:pPr algn="just"/>
            <a:r>
              <a:rPr lang="en-US" sz="1600" dirty="0">
                <a:latin typeface="Times New Roman" panose="02020603050405020304" pitchFamily="18" charset="0"/>
                <a:cs typeface="Times New Roman" panose="02020603050405020304" pitchFamily="18" charset="0"/>
              </a:rPr>
              <a:t>P = Periods to lag for </a:t>
            </a:r>
            <a:r>
              <a:rPr lang="en-US" sz="1600" dirty="0" err="1">
                <a:latin typeface="Times New Roman" panose="02020603050405020304" pitchFamily="18" charset="0"/>
                <a:cs typeface="Times New Roman" panose="02020603050405020304" pitchFamily="18" charset="0"/>
              </a:rPr>
              <a:t>eg</a:t>
            </a:r>
            <a:r>
              <a:rPr lang="en-US" sz="1600" dirty="0">
                <a:latin typeface="Times New Roman" panose="02020603050405020304" pitchFamily="18" charset="0"/>
                <a:cs typeface="Times New Roman" panose="02020603050405020304" pitchFamily="18" charset="0"/>
              </a:rPr>
              <a:t>: (if P= 3 then we will use the three previous periods of our time series in the autoregressive portion of the calculation) P helps adjust the line that is being fitted to forecast the series</a:t>
            </a:r>
          </a:p>
          <a:p>
            <a:pPr algn="just"/>
            <a:r>
              <a:rPr lang="en-US" sz="1600" dirty="0">
                <a:latin typeface="Times New Roman" panose="02020603050405020304" pitchFamily="18" charset="0"/>
                <a:cs typeface="Times New Roman" panose="02020603050405020304" pitchFamily="18" charset="0"/>
              </a:rPr>
              <a:t>Purely autoregressive models resemble a linear regression where the predictive variables are P number of previous periods</a:t>
            </a:r>
          </a:p>
          <a:p>
            <a:pPr algn="just"/>
            <a:r>
              <a:rPr lang="en-US" sz="1600" dirty="0">
                <a:latin typeface="Times New Roman" panose="02020603050405020304" pitchFamily="18" charset="0"/>
                <a:cs typeface="Times New Roman" panose="02020603050405020304" pitchFamily="18" charset="0"/>
              </a:rPr>
              <a:t>D = In an ARIMA model we transform a time series into stationary one(series without trend or seasonality) using differencing. D refers to the number of differencing transformations required by the time series to get stationary.</a:t>
            </a:r>
          </a:p>
          <a:p>
            <a:pPr algn="just"/>
            <a:r>
              <a:rPr lang="en-US" sz="1600" dirty="0">
                <a:latin typeface="Times New Roman" panose="02020603050405020304" pitchFamily="18" charset="0"/>
                <a:cs typeface="Times New Roman" panose="02020603050405020304" pitchFamily="18" charset="0"/>
              </a:rPr>
              <a:t>Stationary time series is when the mean and variance are constant over time. It is easier to predict when the series is stationary.</a:t>
            </a:r>
          </a:p>
          <a:p>
            <a:pPr algn="just"/>
            <a:r>
              <a:rPr lang="en-US" sz="1600" dirty="0">
                <a:latin typeface="Times New Roman" panose="02020603050405020304" pitchFamily="18" charset="0"/>
                <a:cs typeface="Times New Roman" panose="02020603050405020304" pitchFamily="18" charset="0"/>
              </a:rPr>
              <a:t>Differencing is a method of transforming a non-stationary time series into a stationary one. This is an important step in preparing data to be used in an ARIMA model.</a:t>
            </a:r>
          </a:p>
          <a:p>
            <a:pPr algn="just"/>
            <a:r>
              <a:rPr lang="en-US" sz="1600" dirty="0">
                <a:latin typeface="Times New Roman" panose="02020603050405020304" pitchFamily="18" charset="0"/>
                <a:cs typeface="Times New Roman" panose="02020603050405020304" pitchFamily="18" charset="0"/>
              </a:rPr>
              <a:t>The first differencing value is the difference between the current time period and the previous time period. If these values fail to revolve around a constant mean and variance then we find the second differencing using the values of the first differencing. We repeat this until we get a stationary series</a:t>
            </a:r>
          </a:p>
          <a:p>
            <a:pPr algn="just"/>
            <a:r>
              <a:rPr lang="en-US" sz="1600" dirty="0">
                <a:latin typeface="Times New Roman" panose="02020603050405020304" pitchFamily="18" charset="0"/>
                <a:cs typeface="Times New Roman" panose="02020603050405020304" pitchFamily="18" charset="0"/>
              </a:rPr>
              <a:t>The best way to determine whether or not the series is sufficiently differenced is to plot the differenced series and check to see if there is a constant mean and variance.</a:t>
            </a:r>
          </a:p>
          <a:p>
            <a:pPr algn="just"/>
            <a:r>
              <a:rPr lang="en-US" sz="1600" dirty="0">
                <a:latin typeface="Times New Roman" panose="02020603050405020304" pitchFamily="18" charset="0"/>
                <a:cs typeface="Times New Roman" panose="02020603050405020304" pitchFamily="18" charset="0"/>
              </a:rPr>
              <a:t>Q = This variable denotes the lag of the error component, where error component is a part of the time series not explained by trend or seasonality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82994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8B89-0F18-DF1E-17D7-71C3BBD394E4}"/>
              </a:ext>
            </a:extLst>
          </p:cNvPr>
          <p:cNvSpPr>
            <a:spLocks noGrp="1"/>
          </p:cNvSpPr>
          <p:nvPr>
            <p:ph type="title"/>
          </p:nvPr>
        </p:nvSpPr>
        <p:spPr>
          <a:xfrm>
            <a:off x="609600" y="274638"/>
            <a:ext cx="10972800" cy="866005"/>
          </a:xfrm>
        </p:spPr>
        <p:txBody>
          <a:bodyPr/>
          <a:lstStyle/>
          <a:p>
            <a:r>
              <a:rPr lang="en-US" b="1" dirty="0">
                <a:latin typeface="Times New Roman" panose="02020603050405020304" pitchFamily="18" charset="0"/>
                <a:cs typeface="Times New Roman" panose="02020603050405020304" pitchFamily="18" charset="0"/>
              </a:rPr>
              <a:t>ARIMA</a:t>
            </a:r>
            <a:endParaRPr lang="en-IN" dirty="0"/>
          </a:p>
        </p:txBody>
      </p:sp>
      <p:sp>
        <p:nvSpPr>
          <p:cNvPr id="3" name="Content Placeholder 2">
            <a:extLst>
              <a:ext uri="{FF2B5EF4-FFF2-40B4-BE49-F238E27FC236}">
                <a16:creationId xmlns:a16="http://schemas.microsoft.com/office/drawing/2014/main" id="{156E4080-2504-4EBD-7118-0E29E61F10A9}"/>
              </a:ext>
            </a:extLst>
          </p:cNvPr>
          <p:cNvSpPr>
            <a:spLocks noGrp="1"/>
          </p:cNvSpPr>
          <p:nvPr>
            <p:ph idx="1"/>
          </p:nvPr>
        </p:nvSpPr>
        <p:spPr>
          <a:xfrm>
            <a:off x="458771" y="1140643"/>
            <a:ext cx="10972800" cy="5363852"/>
          </a:xfrm>
        </p:spPr>
        <p:txBody>
          <a:bodyPr/>
          <a:lstStyle/>
          <a:p>
            <a:pPr marL="0" indent="0" algn="just">
              <a:buNone/>
            </a:pPr>
            <a:r>
              <a:rPr lang="en-US" sz="1400" b="1" dirty="0">
                <a:latin typeface="Times New Roman" panose="02020603050405020304" pitchFamily="18" charset="0"/>
                <a:cs typeface="Times New Roman" panose="02020603050405020304" pitchFamily="18" charset="0"/>
              </a:rPr>
              <a:t>This method has three variables to account for</a:t>
            </a:r>
          </a:p>
          <a:p>
            <a:pPr algn="just"/>
            <a:r>
              <a:rPr lang="en-US" sz="1400" dirty="0">
                <a:latin typeface="Times New Roman" panose="02020603050405020304" pitchFamily="18" charset="0"/>
                <a:cs typeface="Times New Roman" panose="02020603050405020304" pitchFamily="18" charset="0"/>
              </a:rPr>
              <a:t>P = Periods to lag for </a:t>
            </a:r>
            <a:r>
              <a:rPr lang="en-US" sz="1400" dirty="0" err="1">
                <a:latin typeface="Times New Roman" panose="02020603050405020304" pitchFamily="18" charset="0"/>
                <a:cs typeface="Times New Roman" panose="02020603050405020304" pitchFamily="18" charset="0"/>
              </a:rPr>
              <a:t>eg</a:t>
            </a:r>
            <a:r>
              <a:rPr lang="en-US" sz="1400" dirty="0">
                <a:latin typeface="Times New Roman" panose="02020603050405020304" pitchFamily="18" charset="0"/>
                <a:cs typeface="Times New Roman" panose="02020603050405020304" pitchFamily="18" charset="0"/>
              </a:rPr>
              <a:t>: (if P= 3 then we will use the three previous periods of our time series in the autoregressive portion of the calculation) P helps adjust the line that is being fitted to forecast the series</a:t>
            </a:r>
          </a:p>
          <a:p>
            <a:pPr algn="just"/>
            <a:r>
              <a:rPr lang="en-US" sz="1400" dirty="0">
                <a:latin typeface="Times New Roman" panose="02020603050405020304" pitchFamily="18" charset="0"/>
                <a:cs typeface="Times New Roman" panose="02020603050405020304" pitchFamily="18" charset="0"/>
              </a:rPr>
              <a:t>Purely autoregressive models resemble a linear regression where the predictive variables are P number of previous periods</a:t>
            </a:r>
          </a:p>
          <a:p>
            <a:pPr algn="just"/>
            <a:r>
              <a:rPr lang="en-US" sz="1400" dirty="0">
                <a:latin typeface="Times New Roman" panose="02020603050405020304" pitchFamily="18" charset="0"/>
                <a:cs typeface="Times New Roman" panose="02020603050405020304" pitchFamily="18" charset="0"/>
              </a:rPr>
              <a:t>D = In an ARIMA model we transform a time series into stationary one(series without trend or seasonality) using differencing. D refers to the number of differencing transformations required by the time series to get stationary.</a:t>
            </a:r>
          </a:p>
          <a:p>
            <a:pPr algn="just"/>
            <a:r>
              <a:rPr lang="en-US" sz="1400" dirty="0">
                <a:latin typeface="Times New Roman" panose="02020603050405020304" pitchFamily="18" charset="0"/>
                <a:cs typeface="Times New Roman" panose="02020603050405020304" pitchFamily="18" charset="0"/>
              </a:rPr>
              <a:t>Stationary time series is when the mean and variance are constant over time. It is easier to predict when the series is stationary.</a:t>
            </a:r>
          </a:p>
          <a:p>
            <a:pPr algn="just"/>
            <a:r>
              <a:rPr lang="en-US" sz="1400" dirty="0">
                <a:latin typeface="Times New Roman" panose="02020603050405020304" pitchFamily="18" charset="0"/>
                <a:cs typeface="Times New Roman" panose="02020603050405020304" pitchFamily="18" charset="0"/>
              </a:rPr>
              <a:t>Differencing is a method of transforming a non-stationary time series into a stationary one. This is an important step in preparing data to be used in an ARIMA model.</a:t>
            </a:r>
          </a:p>
          <a:p>
            <a:pPr algn="just"/>
            <a:r>
              <a:rPr lang="en-US" sz="1400" dirty="0">
                <a:latin typeface="Times New Roman" panose="02020603050405020304" pitchFamily="18" charset="0"/>
                <a:cs typeface="Times New Roman" panose="02020603050405020304" pitchFamily="18" charset="0"/>
              </a:rPr>
              <a:t>The first differencing value is the difference between the current time period and the previous time period. If these values fail to revolve around a constant mean and variance then we find the second differencing using the values of the first differencing. We repeat this until we get a stationary series</a:t>
            </a:r>
          </a:p>
          <a:p>
            <a:pPr algn="just"/>
            <a:r>
              <a:rPr lang="en-US" sz="1400" dirty="0">
                <a:latin typeface="Times New Roman" panose="02020603050405020304" pitchFamily="18" charset="0"/>
                <a:cs typeface="Times New Roman" panose="02020603050405020304" pitchFamily="18" charset="0"/>
              </a:rPr>
              <a:t>The best way to determine whether or not the series is sufficiently differenced is to plot the differenced series and check to see if there is a constant mean and variance.</a:t>
            </a:r>
          </a:p>
          <a:p>
            <a:pPr algn="just"/>
            <a:r>
              <a:rPr lang="en-US" sz="1400" dirty="0">
                <a:latin typeface="Times New Roman" panose="02020603050405020304" pitchFamily="18" charset="0"/>
                <a:cs typeface="Times New Roman" panose="02020603050405020304" pitchFamily="18" charset="0"/>
              </a:rPr>
              <a:t>Q = This variable denotes the lag of the error component, where error component is a part of the time series not explained by trend or seasonality</a:t>
            </a:r>
          </a:p>
          <a:p>
            <a:pPr marL="0" indent="0" algn="just">
              <a:buNone/>
            </a:pPr>
            <a:r>
              <a:rPr lang="en-US" sz="1400" b="1" dirty="0">
                <a:latin typeface="Times New Roman" panose="02020603050405020304" pitchFamily="18" charset="0"/>
                <a:cs typeface="Times New Roman" panose="02020603050405020304" pitchFamily="18" charset="0"/>
              </a:rPr>
              <a:t>Autocorrelation function plot (ACF)</a:t>
            </a:r>
          </a:p>
          <a:p>
            <a:pPr algn="just"/>
            <a:r>
              <a:rPr lang="en-US" sz="1400" dirty="0">
                <a:latin typeface="Times New Roman" panose="02020603050405020304" pitchFamily="18" charset="0"/>
                <a:cs typeface="Times New Roman" panose="02020603050405020304" pitchFamily="18" charset="0"/>
              </a:rPr>
              <a:t>Autocorrelation refers to how correlated a time series is with its past values whereas the ACF is the plot used to see the correlation between the points, up to and including the lag unit. In ACF, the correlation coefficient is in the x-axis whereas the number of lags is shown in the y-axis.</a:t>
            </a:r>
          </a:p>
          <a:p>
            <a:pPr algn="just"/>
            <a:r>
              <a:rPr lang="en-US" sz="1400" dirty="0">
                <a:latin typeface="Times New Roman" panose="02020603050405020304" pitchFamily="18" charset="0"/>
                <a:cs typeface="Times New Roman" panose="02020603050405020304" pitchFamily="18" charset="0"/>
              </a:rPr>
              <a:t>The Autocorrelation function plot will let you know how the given time series is correlated with itself</a:t>
            </a:r>
          </a:p>
        </p:txBody>
      </p:sp>
    </p:spTree>
    <p:extLst>
      <p:ext uri="{BB962C8B-B14F-4D97-AF65-F5344CB8AC3E}">
        <p14:creationId xmlns:p14="http://schemas.microsoft.com/office/powerpoint/2010/main" val="269243251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BB56-E874-B2AF-8336-41FD3B6EA5FD}"/>
              </a:ext>
            </a:extLst>
          </p:cNvPr>
          <p:cNvSpPr>
            <a:spLocks noGrp="1"/>
          </p:cNvSpPr>
          <p:nvPr>
            <p:ph type="title"/>
          </p:nvPr>
        </p:nvSpPr>
        <p:spPr>
          <a:xfrm>
            <a:off x="355076" y="-75414"/>
            <a:ext cx="10972800" cy="829559"/>
          </a:xfrm>
        </p:spPr>
        <p:txBody>
          <a:bodyPr/>
          <a:lstStyle/>
          <a:p>
            <a:r>
              <a:rPr lang="en-US" b="1" dirty="0">
                <a:latin typeface="Times New Roman" panose="02020603050405020304" pitchFamily="18" charset="0"/>
                <a:cs typeface="Times New Roman" panose="02020603050405020304" pitchFamily="18" charset="0"/>
              </a:rPr>
              <a:t>ARIMA</a:t>
            </a:r>
            <a:endParaRPr lang="en-IN" dirty="0"/>
          </a:p>
        </p:txBody>
      </p:sp>
      <p:sp>
        <p:nvSpPr>
          <p:cNvPr id="3" name="Content Placeholder 2">
            <a:extLst>
              <a:ext uri="{FF2B5EF4-FFF2-40B4-BE49-F238E27FC236}">
                <a16:creationId xmlns:a16="http://schemas.microsoft.com/office/drawing/2014/main" id="{4D0DAAC0-FAC1-95F7-8059-5686F1FC60E8}"/>
              </a:ext>
            </a:extLst>
          </p:cNvPr>
          <p:cNvSpPr>
            <a:spLocks noGrp="1"/>
          </p:cNvSpPr>
          <p:nvPr>
            <p:ph idx="1"/>
          </p:nvPr>
        </p:nvSpPr>
        <p:spPr>
          <a:xfrm>
            <a:off x="725864" y="838986"/>
            <a:ext cx="10972800" cy="5938886"/>
          </a:xfrm>
        </p:spPr>
        <p:txBody>
          <a:bodyPr/>
          <a:lstStyle/>
          <a:p>
            <a:pPr algn="just"/>
            <a:r>
              <a:rPr lang="en-US" sz="1400" dirty="0">
                <a:latin typeface="Times New Roman" panose="02020603050405020304" pitchFamily="18" charset="0"/>
                <a:cs typeface="Times New Roman" panose="02020603050405020304" pitchFamily="18" charset="0"/>
              </a:rPr>
              <a:t>Normally in an ARIMA model, we make use of either the AR term or the MA term. We use both of these terms only on rare occasions. We use the ACF plot to decide which one of these terms we would use for our time series</a:t>
            </a:r>
          </a:p>
          <a:p>
            <a:pPr algn="just"/>
            <a:r>
              <a:rPr lang="en-US" sz="1400" dirty="0">
                <a:latin typeface="Times New Roman" panose="02020603050405020304" pitchFamily="18" charset="0"/>
                <a:cs typeface="Times New Roman" panose="02020603050405020304" pitchFamily="18" charset="0"/>
              </a:rPr>
              <a:t>If there is a Positive autocorrelation at lag 1 then we use the AR model</a:t>
            </a:r>
          </a:p>
          <a:p>
            <a:pPr algn="just"/>
            <a:r>
              <a:rPr lang="en-US" sz="1400" dirty="0">
                <a:latin typeface="Times New Roman" panose="02020603050405020304" pitchFamily="18" charset="0"/>
                <a:cs typeface="Times New Roman" panose="02020603050405020304" pitchFamily="18" charset="0"/>
              </a:rPr>
              <a:t>If there is a Negative autocorrelation at lag 1 then we use the MA model</a:t>
            </a:r>
          </a:p>
          <a:p>
            <a:pPr algn="just"/>
            <a:r>
              <a:rPr lang="en-US" sz="1400" dirty="0">
                <a:latin typeface="Times New Roman" panose="02020603050405020304" pitchFamily="18" charset="0"/>
                <a:cs typeface="Times New Roman" panose="02020603050405020304" pitchFamily="18" charset="0"/>
              </a:rPr>
              <a:t>After plotting the ACF plot we move to Partial Autocorrelation Function plots (PACF). A partial autocorrelation is a summary of the relationship between an observation in a time series with observations at prior time steps with the relationships of intervening observations removed.</a:t>
            </a:r>
          </a:p>
          <a:p>
            <a:pPr algn="just"/>
            <a:r>
              <a:rPr lang="en-US" sz="1400" dirty="0">
                <a:latin typeface="Times New Roman" panose="02020603050405020304" pitchFamily="18" charset="0"/>
                <a:cs typeface="Times New Roman" panose="02020603050405020304" pitchFamily="18" charset="0"/>
              </a:rPr>
              <a:t>The partial autocorrelation at lag k is the correlation that results after removing the effect of any correlations due to the terms at shorter lags.</a:t>
            </a:r>
          </a:p>
          <a:p>
            <a:pPr algn="just"/>
            <a:r>
              <a:rPr lang="en-US" sz="1400" dirty="0">
                <a:latin typeface="Times New Roman" panose="02020603050405020304" pitchFamily="18" charset="0"/>
                <a:cs typeface="Times New Roman" panose="02020603050405020304" pitchFamily="18" charset="0"/>
              </a:rPr>
              <a:t>If the PACF plot drops off at lag n, then use an AR(n) model and if the drop in PACF is more gradual then we use the MA term</a:t>
            </a:r>
          </a:p>
          <a:p>
            <a:pPr algn="just"/>
            <a:r>
              <a:rPr lang="en-US" sz="1400" dirty="0">
                <a:latin typeface="Times New Roman" panose="02020603050405020304" pitchFamily="18" charset="0"/>
                <a:cs typeface="Times New Roman" panose="02020603050405020304" pitchFamily="18" charset="0"/>
              </a:rPr>
              <a:t>Autoregressive component: A purely AR model forecasts only using a combination of the past values </a:t>
            </a:r>
            <a:r>
              <a:rPr lang="en-US" sz="1400" dirty="0" err="1">
                <a:latin typeface="Times New Roman" panose="02020603050405020304" pitchFamily="18" charset="0"/>
                <a:cs typeface="Times New Roman" panose="02020603050405020304" pitchFamily="18" charset="0"/>
              </a:rPr>
              <a:t>sorta</a:t>
            </a:r>
            <a:r>
              <a:rPr lang="en-US" sz="1400" dirty="0">
                <a:latin typeface="Times New Roman" panose="02020603050405020304" pitchFamily="18" charset="0"/>
                <a:cs typeface="Times New Roman" panose="02020603050405020304" pitchFamily="18" charset="0"/>
              </a:rPr>
              <a:t> like linear regression where the number of AR terms used is directly proportional to the number of previous periods taken into consideration for the forecasting.</a:t>
            </a:r>
          </a:p>
          <a:p>
            <a:pPr marL="0" indent="0" algn="just">
              <a:buNone/>
            </a:pPr>
            <a:r>
              <a:rPr lang="en-US" sz="1400" b="1" dirty="0">
                <a:latin typeface="Times New Roman" panose="02020603050405020304" pitchFamily="18" charset="0"/>
                <a:cs typeface="Times New Roman" panose="02020603050405020304" pitchFamily="18" charset="0"/>
              </a:rPr>
              <a:t>Use AR terms in the model when the</a:t>
            </a:r>
          </a:p>
          <a:p>
            <a:pPr algn="just"/>
            <a:r>
              <a:rPr lang="en-US" sz="1400" dirty="0">
                <a:latin typeface="Times New Roman" panose="02020603050405020304" pitchFamily="18" charset="0"/>
                <a:cs typeface="Times New Roman" panose="02020603050405020304" pitchFamily="18" charset="0"/>
              </a:rPr>
              <a:t>ACF plots show autocorrelation decaying towards zero</a:t>
            </a:r>
          </a:p>
          <a:p>
            <a:pPr algn="just"/>
            <a:r>
              <a:rPr lang="en-US" sz="1400" dirty="0">
                <a:latin typeface="Times New Roman" panose="02020603050405020304" pitchFamily="18" charset="0"/>
                <a:cs typeface="Times New Roman" panose="02020603050405020304" pitchFamily="18" charset="0"/>
              </a:rPr>
              <a:t>PACF plot cuts off quickly towards zero</a:t>
            </a:r>
          </a:p>
          <a:p>
            <a:pPr algn="just"/>
            <a:r>
              <a:rPr lang="en-US" sz="1400" dirty="0">
                <a:latin typeface="Times New Roman" panose="02020603050405020304" pitchFamily="18" charset="0"/>
                <a:cs typeface="Times New Roman" panose="02020603050405020304" pitchFamily="18" charset="0"/>
              </a:rPr>
              <a:t>ACF of a stationary series shows positive at lag-1</a:t>
            </a:r>
          </a:p>
          <a:p>
            <a:pPr algn="just"/>
            <a:r>
              <a:rPr lang="en-US" sz="1400" dirty="0">
                <a:latin typeface="Times New Roman" panose="02020603050405020304" pitchFamily="18" charset="0"/>
                <a:cs typeface="Times New Roman" panose="02020603050405020304" pitchFamily="18" charset="0"/>
              </a:rPr>
              <a:t>Moving Averages: Random jumps in the time series plot whose effect is felt in two or more consecutive periods. These jumps represent the error calculated in our ARIMA model and represent what the MA component would lag for. A purely MA model would smooth out these sudden jumps like the exponential smoothing method.</a:t>
            </a:r>
          </a:p>
          <a:p>
            <a:pPr marL="0" indent="0" algn="just">
              <a:buNone/>
            </a:pPr>
            <a:r>
              <a:rPr lang="en-US" sz="1400" b="1" dirty="0">
                <a:latin typeface="Times New Roman" panose="02020603050405020304" pitchFamily="18" charset="0"/>
                <a:cs typeface="Times New Roman" panose="02020603050405020304" pitchFamily="18" charset="0"/>
              </a:rPr>
              <a:t>Use MA terms in the model when the model is</a:t>
            </a:r>
          </a:p>
          <a:p>
            <a:pPr algn="just"/>
            <a:r>
              <a:rPr lang="en-US" sz="1200" dirty="0">
                <a:latin typeface="Times New Roman" panose="02020603050405020304" pitchFamily="18" charset="0"/>
                <a:cs typeface="Times New Roman" panose="02020603050405020304" pitchFamily="18" charset="0"/>
              </a:rPr>
              <a:t>Negatively Autocorrelated at Lag — 1</a:t>
            </a:r>
          </a:p>
          <a:p>
            <a:pPr algn="just"/>
            <a:r>
              <a:rPr lang="en-US" sz="1200" dirty="0">
                <a:latin typeface="Times New Roman" panose="02020603050405020304" pitchFamily="18" charset="0"/>
                <a:cs typeface="Times New Roman" panose="02020603050405020304" pitchFamily="18" charset="0"/>
              </a:rPr>
              <a:t>ACF that drops sharply after a few lags</a:t>
            </a:r>
          </a:p>
          <a:p>
            <a:pPr algn="just"/>
            <a:r>
              <a:rPr lang="en-US" sz="1200" dirty="0">
                <a:latin typeface="Times New Roman" panose="02020603050405020304" pitchFamily="18" charset="0"/>
                <a:cs typeface="Times New Roman" panose="02020603050405020304" pitchFamily="18" charset="0"/>
              </a:rPr>
              <a:t>PACF decreases more gradually</a:t>
            </a:r>
          </a:p>
          <a:p>
            <a:pPr algn="just"/>
            <a:r>
              <a:rPr lang="en-US" sz="1200" dirty="0">
                <a:latin typeface="Times New Roman" panose="02020603050405020304" pitchFamily="18" charset="0"/>
                <a:cs typeface="Times New Roman" panose="02020603050405020304" pitchFamily="18" charset="0"/>
              </a:rPr>
              <a:t>Integrated component: This component comes into action when the time series is not stationary. The number of times we have to difference the series to make it stationary is the parameter(</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-term) for the integrated component</a:t>
            </a:r>
          </a:p>
          <a:p>
            <a:pPr algn="just"/>
            <a:r>
              <a:rPr lang="en-US" sz="1200" dirty="0">
                <a:latin typeface="Times New Roman" panose="02020603050405020304" pitchFamily="18" charset="0"/>
                <a:cs typeface="Times New Roman" panose="02020603050405020304" pitchFamily="18" charset="0"/>
              </a:rPr>
              <a:t>We can represent our model as ARIMA(</a:t>
            </a:r>
            <a:r>
              <a:rPr lang="en-US" sz="1200" dirty="0" err="1">
                <a:latin typeface="Times New Roman" panose="02020603050405020304" pitchFamily="18" charset="0"/>
                <a:cs typeface="Times New Roman" panose="02020603050405020304" pitchFamily="18" charset="0"/>
              </a:rPr>
              <a:t>ar</a:t>
            </a:r>
            <a:r>
              <a:rPr lang="en-US" sz="1200" dirty="0">
                <a:latin typeface="Times New Roman" panose="02020603050405020304" pitchFamily="18" charset="0"/>
                <a:cs typeface="Times New Roman" panose="02020603050405020304" pitchFamily="18" charset="0"/>
              </a:rPr>
              <a:t>-term, ma-term, </a:t>
            </a:r>
            <a:r>
              <a:rPr lang="en-US" sz="1200" dirty="0" err="1">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-term)</a:t>
            </a:r>
          </a:p>
          <a:p>
            <a:pPr algn="just"/>
            <a:r>
              <a:rPr lang="en-US" sz="1200" dirty="0">
                <a:latin typeface="Times New Roman" panose="02020603050405020304" pitchFamily="18" charset="0"/>
                <a:cs typeface="Times New Roman" panose="02020603050405020304" pitchFamily="18" charset="0"/>
              </a:rPr>
              <a:t>Finding the correct model is an iterative process.</a:t>
            </a:r>
          </a:p>
          <a:p>
            <a:pPr algn="just"/>
            <a:endParaRPr lang="en-IN" sz="1200" dirty="0"/>
          </a:p>
        </p:txBody>
      </p:sp>
    </p:spTree>
    <p:extLst>
      <p:ext uri="{BB962C8B-B14F-4D97-AF65-F5344CB8AC3E}">
        <p14:creationId xmlns:p14="http://schemas.microsoft.com/office/powerpoint/2010/main" val="299494294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207D-6722-DA4D-68CC-CA94E059C57D}"/>
              </a:ext>
            </a:extLst>
          </p:cNvPr>
          <p:cNvSpPr>
            <a:spLocks noGrp="1"/>
          </p:cNvSpPr>
          <p:nvPr>
            <p:ph type="title"/>
          </p:nvPr>
        </p:nvSpPr>
        <p:spPr>
          <a:xfrm>
            <a:off x="694441" y="86101"/>
            <a:ext cx="10972800" cy="645735"/>
          </a:xfrm>
        </p:spPr>
        <p:txBody>
          <a:bodyPr/>
          <a:lstStyle/>
          <a:p>
            <a:r>
              <a:rPr lang="en-IN" sz="3600" b="1" dirty="0">
                <a:latin typeface="Times New Roman" panose="02020603050405020304" pitchFamily="18" charset="0"/>
                <a:cs typeface="Times New Roman" panose="02020603050405020304" pitchFamily="18" charset="0"/>
              </a:rPr>
              <a:t>Seasonal ARIMA (SARIMA) models</a:t>
            </a:r>
          </a:p>
        </p:txBody>
      </p:sp>
      <p:sp>
        <p:nvSpPr>
          <p:cNvPr id="3" name="Content Placeholder 2">
            <a:extLst>
              <a:ext uri="{FF2B5EF4-FFF2-40B4-BE49-F238E27FC236}">
                <a16:creationId xmlns:a16="http://schemas.microsoft.com/office/drawing/2014/main" id="{AF2F1222-5205-8851-0831-380B203A5CAB}"/>
              </a:ext>
            </a:extLst>
          </p:cNvPr>
          <p:cNvSpPr>
            <a:spLocks noGrp="1"/>
          </p:cNvSpPr>
          <p:nvPr>
            <p:ph idx="1"/>
          </p:nvPr>
        </p:nvSpPr>
        <p:spPr>
          <a:xfrm>
            <a:off x="609599" y="801278"/>
            <a:ext cx="11057641" cy="5788057"/>
          </a:xfrm>
        </p:spPr>
        <p:txBody>
          <a:bodyPr/>
          <a:lstStyle/>
          <a:p>
            <a:pPr algn="just"/>
            <a:r>
              <a:rPr lang="en-US" sz="2000" dirty="0">
                <a:latin typeface="Times New Roman" panose="02020603050405020304" pitchFamily="18" charset="0"/>
                <a:cs typeface="Times New Roman" panose="02020603050405020304" pitchFamily="18" charset="0"/>
              </a:rPr>
              <a:t>As the name suggests, this model is used when the time series exhibits seasonality. This model is similar to ARIMA models, we just have to add in a few parameters to account for the seasons</a:t>
            </a:r>
          </a:p>
          <a:p>
            <a:pPr marL="0" indent="0" algn="just">
              <a:buNone/>
            </a:pPr>
            <a:r>
              <a:rPr lang="en-US" sz="2000" b="1" dirty="0">
                <a:latin typeface="Times New Roman" panose="02020603050405020304" pitchFamily="18" charset="0"/>
                <a:cs typeface="Times New Roman" panose="02020603050405020304" pitchFamily="18" charset="0"/>
              </a:rPr>
              <a:t>We write SARIMA as</a:t>
            </a:r>
          </a:p>
          <a:p>
            <a:pPr algn="just"/>
            <a:r>
              <a:rPr lang="en-US" sz="2000" dirty="0">
                <a:latin typeface="Times New Roman" panose="02020603050405020304" pitchFamily="18" charset="0"/>
                <a:cs typeface="Times New Roman" panose="02020603050405020304" pitchFamily="18" charset="0"/>
              </a:rPr>
              <a:t>ARIMA(</a:t>
            </a:r>
            <a:r>
              <a:rPr lang="en-US" sz="2000" dirty="0" err="1">
                <a:latin typeface="Times New Roman" panose="02020603050405020304" pitchFamily="18" charset="0"/>
                <a:cs typeface="Times New Roman" panose="02020603050405020304" pitchFamily="18" charset="0"/>
              </a:rPr>
              <a:t>p,d,q</a:t>
            </a:r>
            <a:r>
              <a:rPr lang="en-US" sz="2000" dirty="0">
                <a:latin typeface="Times New Roman" panose="02020603050405020304" pitchFamily="18" charset="0"/>
                <a:cs typeface="Times New Roman" panose="02020603050405020304" pitchFamily="18" charset="0"/>
              </a:rPr>
              <a:t>)(P, D, Q)m,</a:t>
            </a:r>
          </a:p>
          <a:p>
            <a:pPr algn="just"/>
            <a:r>
              <a:rPr lang="en-US" sz="2000" dirty="0">
                <a:latin typeface="Times New Roman" panose="02020603050405020304" pitchFamily="18" charset="0"/>
                <a:cs typeface="Times New Roman" panose="02020603050405020304" pitchFamily="18" charset="0"/>
              </a:rPr>
              <a:t>p — the number of autoregressive</a:t>
            </a:r>
          </a:p>
          <a:p>
            <a:pPr algn="just"/>
            <a:r>
              <a:rPr lang="en-US" sz="2000" dirty="0">
                <a:latin typeface="Times New Roman" panose="02020603050405020304" pitchFamily="18" charset="0"/>
                <a:cs typeface="Times New Roman" panose="02020603050405020304" pitchFamily="18" charset="0"/>
              </a:rPr>
              <a:t>d — degree of differencing</a:t>
            </a:r>
          </a:p>
          <a:p>
            <a:pPr algn="just"/>
            <a:r>
              <a:rPr lang="en-US" sz="2000" dirty="0">
                <a:latin typeface="Times New Roman" panose="02020603050405020304" pitchFamily="18" charset="0"/>
                <a:cs typeface="Times New Roman" panose="02020603050405020304" pitchFamily="18" charset="0"/>
              </a:rPr>
              <a:t>q — the number of moving average terms</a:t>
            </a:r>
          </a:p>
          <a:p>
            <a:pPr algn="just"/>
            <a:r>
              <a:rPr lang="en-US" sz="2000" dirty="0">
                <a:latin typeface="Times New Roman" panose="02020603050405020304" pitchFamily="18" charset="0"/>
                <a:cs typeface="Times New Roman" panose="02020603050405020304" pitchFamily="18" charset="0"/>
              </a:rPr>
              <a:t>m — refers to the number of periods in each season</a:t>
            </a:r>
          </a:p>
          <a:p>
            <a:pPr algn="just"/>
            <a:r>
              <a:rPr lang="en-US" sz="2000" dirty="0">
                <a:latin typeface="Times New Roman" panose="02020603050405020304" pitchFamily="18" charset="0"/>
                <a:cs typeface="Times New Roman" panose="02020603050405020304" pitchFamily="18" charset="0"/>
              </a:rPr>
              <a:t>(P, D, Q )— represents the (</a:t>
            </a:r>
            <a:r>
              <a:rPr lang="en-US" sz="2000" dirty="0" err="1">
                <a:latin typeface="Times New Roman" panose="02020603050405020304" pitchFamily="18" charset="0"/>
                <a:cs typeface="Times New Roman" panose="02020603050405020304" pitchFamily="18" charset="0"/>
              </a:rPr>
              <a:t>p,d,q</a:t>
            </a:r>
            <a:r>
              <a:rPr lang="en-US" sz="2000" dirty="0">
                <a:latin typeface="Times New Roman" panose="02020603050405020304" pitchFamily="18" charset="0"/>
                <a:cs typeface="Times New Roman" panose="02020603050405020304" pitchFamily="18" charset="0"/>
              </a:rPr>
              <a:t>) for the seasonal part of the time series</a:t>
            </a:r>
          </a:p>
          <a:p>
            <a:pPr lvl="1" algn="just"/>
            <a:r>
              <a:rPr lang="en-US" sz="2000" dirty="0">
                <a:latin typeface="Times New Roman" panose="02020603050405020304" pitchFamily="18" charset="0"/>
                <a:cs typeface="Times New Roman" panose="02020603050405020304" pitchFamily="18" charset="0"/>
              </a:rPr>
              <a:t>Seasonal differencing takes into account the seasons and differences the current value and it’s value in the previous season. In Purely seasonal AR model, ACF decays slowly while PACF cuts off to zero</a:t>
            </a:r>
          </a:p>
          <a:p>
            <a:pPr lvl="1" algn="just"/>
            <a:r>
              <a:rPr lang="en-US" sz="2000" dirty="0">
                <a:latin typeface="Times New Roman" panose="02020603050405020304" pitchFamily="18" charset="0"/>
                <a:cs typeface="Times New Roman" panose="02020603050405020304" pitchFamily="18" charset="0"/>
              </a:rPr>
              <a:t>AR models are used when seasonal auto-correlation is positive</a:t>
            </a:r>
          </a:p>
          <a:p>
            <a:pPr lvl="1" algn="just"/>
            <a:r>
              <a:rPr lang="en-US" sz="2000" dirty="0">
                <a:latin typeface="Times New Roman" panose="02020603050405020304" pitchFamily="18" charset="0"/>
                <a:cs typeface="Times New Roman" panose="02020603050405020304" pitchFamily="18" charset="0"/>
              </a:rPr>
              <a:t>In Purely seasonal MA model, ACF cuts off to zero and vice versa</a:t>
            </a:r>
          </a:p>
          <a:p>
            <a:pPr lvl="1" algn="just"/>
            <a:r>
              <a:rPr lang="en-US" sz="2000" dirty="0">
                <a:latin typeface="Times New Roman" panose="02020603050405020304" pitchFamily="18" charset="0"/>
                <a:cs typeface="Times New Roman" panose="02020603050405020304" pitchFamily="18" charset="0"/>
              </a:rPr>
              <a:t>MA models are used when seasonal auto-correlation is negative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91359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609F6-001F-0A05-AA09-29D2DE687438}"/>
              </a:ext>
            </a:extLst>
          </p:cNvPr>
          <p:cNvSpPr>
            <a:spLocks noGrp="1"/>
          </p:cNvSpPr>
          <p:nvPr>
            <p:ph type="title"/>
          </p:nvPr>
        </p:nvSpPr>
        <p:spPr>
          <a:xfrm>
            <a:off x="317369" y="0"/>
            <a:ext cx="10972800" cy="771737"/>
          </a:xfrm>
        </p:spPr>
        <p:txBody>
          <a:bodyPr/>
          <a:lstStyle/>
          <a:p>
            <a:r>
              <a:rPr lang="en-IN" b="1" dirty="0">
                <a:latin typeface="Times New Roman" panose="02020603050405020304" pitchFamily="18" charset="0"/>
                <a:cs typeface="Times New Roman" panose="02020603050405020304" pitchFamily="18" charset="0"/>
              </a:rPr>
              <a:t>ARIMA</a:t>
            </a:r>
          </a:p>
        </p:txBody>
      </p:sp>
      <p:sp>
        <p:nvSpPr>
          <p:cNvPr id="3" name="Content Placeholder 2">
            <a:extLst>
              <a:ext uri="{FF2B5EF4-FFF2-40B4-BE49-F238E27FC236}">
                <a16:creationId xmlns:a16="http://schemas.microsoft.com/office/drawing/2014/main" id="{F9665746-9BD1-2F15-BC8F-DB4D2D03FB11}"/>
              </a:ext>
            </a:extLst>
          </p:cNvPr>
          <p:cNvSpPr>
            <a:spLocks noGrp="1"/>
          </p:cNvSpPr>
          <p:nvPr>
            <p:ph idx="1"/>
          </p:nvPr>
        </p:nvSpPr>
        <p:spPr>
          <a:xfrm>
            <a:off x="609600" y="1159496"/>
            <a:ext cx="10972800" cy="5476973"/>
          </a:xfrm>
        </p:spPr>
        <p:txBody>
          <a:bodyPr/>
          <a:lstStyle/>
          <a:p>
            <a:pPr algn="just"/>
            <a:r>
              <a:rPr lang="en-US" sz="2000" b="1" dirty="0">
                <a:latin typeface="Times New Roman" panose="02020603050405020304" pitchFamily="18" charset="0"/>
                <a:cs typeface="Times New Roman" panose="02020603050405020304" pitchFamily="18" charset="0"/>
              </a:rPr>
              <a:t>Step 1 — </a:t>
            </a:r>
            <a:r>
              <a:rPr lang="en-US" sz="2000" dirty="0">
                <a:latin typeface="Times New Roman" panose="02020603050405020304" pitchFamily="18" charset="0"/>
                <a:cs typeface="Times New Roman" panose="02020603050405020304" pitchFamily="18" charset="0"/>
              </a:rPr>
              <a:t>Check stationarity: If a time series has a trend or seasonality component, it must be made stationary before we can use ARIMA to forecast. .</a:t>
            </a:r>
          </a:p>
          <a:p>
            <a:pPr algn="just"/>
            <a:r>
              <a:rPr lang="en-US" sz="2000" b="1" dirty="0">
                <a:latin typeface="Times New Roman" panose="02020603050405020304" pitchFamily="18" charset="0"/>
                <a:cs typeface="Times New Roman" panose="02020603050405020304" pitchFamily="18" charset="0"/>
              </a:rPr>
              <a:t>Step 2 — </a:t>
            </a:r>
            <a:r>
              <a:rPr lang="en-US" sz="2000" dirty="0">
                <a:latin typeface="Times New Roman" panose="02020603050405020304" pitchFamily="18" charset="0"/>
                <a:cs typeface="Times New Roman" panose="02020603050405020304" pitchFamily="18" charset="0"/>
              </a:rPr>
              <a:t>Difference: If the time series is not stationary, it needs to be </a:t>
            </a:r>
            <a:r>
              <a:rPr lang="en-US" sz="2000" dirty="0" err="1">
                <a:latin typeface="Times New Roman" panose="02020603050405020304" pitchFamily="18" charset="0"/>
                <a:cs typeface="Times New Roman" panose="02020603050405020304" pitchFamily="18" charset="0"/>
              </a:rPr>
              <a:t>stationarized</a:t>
            </a:r>
            <a:r>
              <a:rPr lang="en-US" sz="2000" dirty="0">
                <a:latin typeface="Times New Roman" panose="02020603050405020304" pitchFamily="18" charset="0"/>
                <a:cs typeface="Times New Roman" panose="02020603050405020304" pitchFamily="18" charset="0"/>
              </a:rPr>
              <a:t> through differencing. Take the first difference, then check for stationarity. Take as many differences as it takes. Make sure you check seasonal differencing as well.</a:t>
            </a:r>
          </a:p>
          <a:p>
            <a:pPr algn="just"/>
            <a:r>
              <a:rPr lang="en-US" sz="2000" b="1" dirty="0">
                <a:latin typeface="Times New Roman" panose="02020603050405020304" pitchFamily="18" charset="0"/>
                <a:cs typeface="Times New Roman" panose="02020603050405020304" pitchFamily="18" charset="0"/>
              </a:rPr>
              <a:t>Step 3 — </a:t>
            </a:r>
            <a:r>
              <a:rPr lang="en-US" sz="2000" dirty="0">
                <a:latin typeface="Times New Roman" panose="02020603050405020304" pitchFamily="18" charset="0"/>
                <a:cs typeface="Times New Roman" panose="02020603050405020304" pitchFamily="18" charset="0"/>
              </a:rPr>
              <a:t>Filter out a validation sample: This will be used to validate how accurate our model is. Use train test validation split to achieve this</a:t>
            </a:r>
          </a:p>
          <a:p>
            <a:pPr algn="just"/>
            <a:r>
              <a:rPr lang="en-US" sz="2000" b="1" dirty="0">
                <a:latin typeface="Times New Roman" panose="02020603050405020304" pitchFamily="18" charset="0"/>
                <a:cs typeface="Times New Roman" panose="02020603050405020304" pitchFamily="18" charset="0"/>
              </a:rPr>
              <a:t>Step 4 — </a:t>
            </a:r>
            <a:r>
              <a:rPr lang="en-US" sz="2000" dirty="0">
                <a:latin typeface="Times New Roman" panose="02020603050405020304" pitchFamily="18" charset="0"/>
                <a:cs typeface="Times New Roman" panose="02020603050405020304" pitchFamily="18" charset="0"/>
              </a:rPr>
              <a:t>Select AR and MA terms: Use the ACF and PACF to decide whether to include an AR term(s), MA term(s), or both.</a:t>
            </a:r>
          </a:p>
          <a:p>
            <a:pPr algn="just"/>
            <a:r>
              <a:rPr lang="en-US" sz="2000" b="1" dirty="0">
                <a:latin typeface="Times New Roman" panose="02020603050405020304" pitchFamily="18" charset="0"/>
                <a:cs typeface="Times New Roman" panose="02020603050405020304" pitchFamily="18" charset="0"/>
              </a:rPr>
              <a:t>Step 5 — </a:t>
            </a:r>
            <a:r>
              <a:rPr lang="en-US" sz="2000" dirty="0">
                <a:latin typeface="Times New Roman" panose="02020603050405020304" pitchFamily="18" charset="0"/>
                <a:cs typeface="Times New Roman" panose="02020603050405020304" pitchFamily="18" charset="0"/>
              </a:rPr>
              <a:t>Build the model: Build the model and set the number of periods to forecast to N (depends on your needs).</a:t>
            </a:r>
          </a:p>
          <a:p>
            <a:pPr algn="just"/>
            <a:r>
              <a:rPr lang="en-US" sz="2000" b="1" dirty="0">
                <a:latin typeface="Times New Roman" panose="02020603050405020304" pitchFamily="18" charset="0"/>
                <a:cs typeface="Times New Roman" panose="02020603050405020304" pitchFamily="18" charset="0"/>
              </a:rPr>
              <a:t>Step 6 — </a:t>
            </a:r>
            <a:r>
              <a:rPr lang="en-US" sz="2000" dirty="0">
                <a:latin typeface="Times New Roman" panose="02020603050405020304" pitchFamily="18" charset="0"/>
                <a:cs typeface="Times New Roman" panose="02020603050405020304" pitchFamily="18" charset="0"/>
              </a:rPr>
              <a:t>Validate model: Compare the predicted values to the actuals in the validation sample.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37494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88F7-3FF8-17D4-B2C9-95C47DDBA62F}"/>
              </a:ext>
            </a:extLst>
          </p:cNvPr>
          <p:cNvSpPr>
            <a:spLocks noGrp="1"/>
          </p:cNvSpPr>
          <p:nvPr>
            <p:ph type="title"/>
          </p:nvPr>
        </p:nvSpPr>
        <p:spPr>
          <a:xfrm>
            <a:off x="820132" y="255784"/>
            <a:ext cx="9370244" cy="903713"/>
          </a:xfrm>
        </p:spPr>
        <p:txBody>
          <a:bodyPr/>
          <a:lstStyle/>
          <a:p>
            <a:r>
              <a:rPr lang="en-US" sz="2800" b="1" dirty="0">
                <a:latin typeface="Times New Roman" panose="02020603050405020304" pitchFamily="18" charset="0"/>
                <a:cs typeface="Times New Roman" panose="02020603050405020304" pitchFamily="18" charset="0"/>
              </a:rPr>
              <a:t>Applications of Time Series in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Financial Markets</a:t>
            </a:r>
            <a:endParaRPr lang="en-IN" sz="2800" dirty="0"/>
          </a:p>
        </p:txBody>
      </p:sp>
      <p:sp>
        <p:nvSpPr>
          <p:cNvPr id="3" name="Content Placeholder 2">
            <a:extLst>
              <a:ext uri="{FF2B5EF4-FFF2-40B4-BE49-F238E27FC236}">
                <a16:creationId xmlns:a16="http://schemas.microsoft.com/office/drawing/2014/main" id="{C4C968C3-A346-9727-45D6-E565B67979C6}"/>
              </a:ext>
            </a:extLst>
          </p:cNvPr>
          <p:cNvSpPr>
            <a:spLocks noGrp="1"/>
          </p:cNvSpPr>
          <p:nvPr>
            <p:ph idx="1"/>
          </p:nvPr>
        </p:nvSpPr>
        <p:spPr>
          <a:xfrm>
            <a:off x="656734" y="1159497"/>
            <a:ext cx="11107918" cy="5194797"/>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Cyclical Components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Definition</a:t>
            </a:r>
          </a:p>
          <a:p>
            <a:pPr lvl="1" algn="just"/>
            <a:r>
              <a:rPr lang="en-US" sz="1600" dirty="0">
                <a:latin typeface="Times New Roman" panose="02020603050405020304" pitchFamily="18" charset="0"/>
                <a:cs typeface="Times New Roman" panose="02020603050405020304" pitchFamily="18" charset="0"/>
              </a:rPr>
              <a:t>Cyclical components refer to fluctuations that occur at irregular intervals and are often influenced by broader economic cycles, such as business cycles.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Periodicity</a:t>
            </a:r>
          </a:p>
          <a:p>
            <a:pPr lvl="1" algn="just"/>
            <a:r>
              <a:rPr lang="en-US" sz="1600" dirty="0">
                <a:latin typeface="Times New Roman" panose="02020603050405020304" pitchFamily="18" charset="0"/>
                <a:cs typeface="Times New Roman" panose="02020603050405020304" pitchFamily="18" charset="0"/>
              </a:rPr>
              <a:t>Cyclical patterns do not have a fixed period. Their duration and timing can vary widely depending on economic conditions.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Duration</a:t>
            </a:r>
          </a:p>
          <a:p>
            <a:pPr lvl="1" algn="just"/>
            <a:r>
              <a:rPr lang="en-US" sz="1600" dirty="0">
                <a:latin typeface="Times New Roman" panose="02020603050405020304" pitchFamily="18" charset="0"/>
                <a:cs typeface="Times New Roman" panose="02020603050405020304" pitchFamily="18" charset="0"/>
              </a:rPr>
              <a:t>The duration of a cyclical cycle can range from several months to several years. These cycles are longer and less regular than seasonal cycles.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Examples in Finance</a:t>
            </a:r>
          </a:p>
          <a:p>
            <a:pPr lvl="1" algn="just"/>
            <a:r>
              <a:rPr lang="en-US" sz="1600" dirty="0">
                <a:latin typeface="Times New Roman" panose="02020603050405020304" pitchFamily="18" charset="0"/>
                <a:cs typeface="Times New Roman" panose="02020603050405020304" pitchFamily="18" charset="0"/>
              </a:rPr>
              <a:t>Business Cycles: Economic expansions and recessions that affect overall market performance.</a:t>
            </a:r>
          </a:p>
          <a:p>
            <a:pPr lvl="1" algn="just"/>
            <a:r>
              <a:rPr lang="en-US" sz="1600" dirty="0">
                <a:latin typeface="Times New Roman" panose="02020603050405020304" pitchFamily="18" charset="0"/>
                <a:cs typeface="Times New Roman" panose="02020603050405020304" pitchFamily="18" charset="0"/>
              </a:rPr>
              <a:t>Credit Cycles: Fluctuations in credit availability and borrowing costs that influence investment and spending behavior.</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Identification</a:t>
            </a:r>
          </a:p>
          <a:p>
            <a:pPr lvl="1" algn="just"/>
            <a:r>
              <a:rPr lang="en-US" sz="1600" dirty="0">
                <a:latin typeface="Times New Roman" panose="02020603050405020304" pitchFamily="18" charset="0"/>
                <a:cs typeface="Times New Roman" panose="02020603050405020304" pitchFamily="18" charset="0"/>
              </a:rPr>
              <a:t>Cyclical components can be identified using filtering techniques.</a:t>
            </a:r>
          </a:p>
          <a:p>
            <a:pPr lvl="1" algn="just"/>
            <a:r>
              <a:rPr lang="en-US" sz="1600" dirty="0">
                <a:latin typeface="Times New Roman" panose="02020603050405020304" pitchFamily="18" charset="0"/>
                <a:cs typeface="Times New Roman" panose="02020603050405020304" pitchFamily="18" charset="0"/>
              </a:rPr>
              <a:t>Economic indicators and business cycle indicators can also help identify cyclical patterns.</a:t>
            </a:r>
          </a:p>
          <a:p>
            <a:pPr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Impact</a:t>
            </a:r>
          </a:p>
          <a:p>
            <a:pPr lvl="1" algn="just"/>
            <a:r>
              <a:rPr lang="en-US" sz="1600" dirty="0">
                <a:latin typeface="Times New Roman" panose="02020603050405020304" pitchFamily="18" charset="0"/>
                <a:cs typeface="Times New Roman" panose="02020603050405020304" pitchFamily="18" charset="0"/>
              </a:rPr>
              <a:t>Cyclical components can affect long-term investment strategies and economic policies, influencing decisions over multi-year horizons.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8254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7B93-ACCC-82C3-3671-F65949F5C588}"/>
              </a:ext>
            </a:extLst>
          </p:cNvPr>
          <p:cNvSpPr>
            <a:spLocks noGrp="1"/>
          </p:cNvSpPr>
          <p:nvPr>
            <p:ph type="title"/>
          </p:nvPr>
        </p:nvSpPr>
        <p:spPr>
          <a:xfrm>
            <a:off x="515332" y="604576"/>
            <a:ext cx="10972800" cy="649189"/>
          </a:xfrm>
        </p:spPr>
        <p:txBody>
          <a:bodyPr/>
          <a:lstStyle/>
          <a:p>
            <a:r>
              <a:rPr lang="en-IN" sz="3600" b="1" dirty="0">
                <a:latin typeface="Times New Roman" panose="02020603050405020304" pitchFamily="18" charset="0"/>
                <a:cs typeface="Times New Roman" panose="02020603050405020304" pitchFamily="18" charset="0"/>
              </a:rPr>
              <a:t>Components of Time Series</a:t>
            </a:r>
          </a:p>
        </p:txBody>
      </p:sp>
      <p:sp>
        <p:nvSpPr>
          <p:cNvPr id="3" name="Content Placeholder 2">
            <a:extLst>
              <a:ext uri="{FF2B5EF4-FFF2-40B4-BE49-F238E27FC236}">
                <a16:creationId xmlns:a16="http://schemas.microsoft.com/office/drawing/2014/main" id="{E7522348-0083-182E-B8F0-33A317F8F900}"/>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Level: </a:t>
            </a:r>
            <a:r>
              <a:rPr lang="en-US" dirty="0">
                <a:latin typeface="Times New Roman" panose="02020603050405020304" pitchFamily="18" charset="0"/>
                <a:cs typeface="Times New Roman" panose="02020603050405020304" pitchFamily="18" charset="0"/>
              </a:rPr>
              <a:t>The base value for the series if it were a straight line.</a:t>
            </a:r>
          </a:p>
          <a:p>
            <a:pPr algn="just"/>
            <a:r>
              <a:rPr lang="en-US" b="1" dirty="0">
                <a:latin typeface="Times New Roman" panose="02020603050405020304" pitchFamily="18" charset="0"/>
                <a:cs typeface="Times New Roman" panose="02020603050405020304" pitchFamily="18" charset="0"/>
              </a:rPr>
              <a:t>Trend: </a:t>
            </a:r>
            <a:r>
              <a:rPr lang="en-US" dirty="0">
                <a:latin typeface="Times New Roman" panose="02020603050405020304" pitchFamily="18" charset="0"/>
                <a:cs typeface="Times New Roman" panose="02020603050405020304" pitchFamily="18" charset="0"/>
              </a:rPr>
              <a:t>The linear increasing or decreasing behavior of the series over time.</a:t>
            </a:r>
          </a:p>
          <a:p>
            <a:pPr algn="just"/>
            <a:r>
              <a:rPr lang="en-US" b="1" dirty="0">
                <a:latin typeface="Times New Roman" panose="02020603050405020304" pitchFamily="18" charset="0"/>
                <a:cs typeface="Times New Roman" panose="02020603050405020304" pitchFamily="18" charset="0"/>
              </a:rPr>
              <a:t>Seasonality: </a:t>
            </a:r>
            <a:r>
              <a:rPr lang="en-US" dirty="0">
                <a:latin typeface="Times New Roman" panose="02020603050405020304" pitchFamily="18" charset="0"/>
                <a:cs typeface="Times New Roman" panose="02020603050405020304" pitchFamily="18" charset="0"/>
              </a:rPr>
              <a:t>The repeating patterns or cycles of behavior over time.</a:t>
            </a:r>
          </a:p>
          <a:p>
            <a:pPr algn="just"/>
            <a:r>
              <a:rPr lang="en-US" b="1" dirty="0">
                <a:latin typeface="Times New Roman" panose="02020603050405020304" pitchFamily="18" charset="0"/>
                <a:cs typeface="Times New Roman" panose="02020603050405020304" pitchFamily="18" charset="0"/>
              </a:rPr>
              <a:t>Noise: </a:t>
            </a:r>
            <a:r>
              <a:rPr lang="en-US" dirty="0">
                <a:latin typeface="Times New Roman" panose="02020603050405020304" pitchFamily="18" charset="0"/>
                <a:cs typeface="Times New Roman" panose="02020603050405020304" pitchFamily="18" charset="0"/>
              </a:rPr>
              <a:t>The variability in the observations that cannot be explained by the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284301"/>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2837-5B5D-90A4-94CB-4E0DD0E4205C}"/>
              </a:ext>
            </a:extLst>
          </p:cNvPr>
          <p:cNvSpPr>
            <a:spLocks noGrp="1"/>
          </p:cNvSpPr>
          <p:nvPr>
            <p:ph type="title"/>
          </p:nvPr>
        </p:nvSpPr>
        <p:spPr>
          <a:xfrm>
            <a:off x="109980" y="-149568"/>
            <a:ext cx="10972800" cy="1224223"/>
          </a:xfrm>
        </p:spPr>
        <p:txBody>
          <a:bodyPr/>
          <a:lstStyle/>
          <a:p>
            <a:r>
              <a:rPr lang="en-US" sz="3200" b="1" dirty="0">
                <a:latin typeface="Times New Roman" panose="02020603050405020304" pitchFamily="18" charset="0"/>
                <a:cs typeface="Times New Roman" panose="02020603050405020304" pitchFamily="18" charset="0"/>
              </a:rPr>
              <a:t>Applications of Time Series in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Financial Markets</a:t>
            </a:r>
            <a:br>
              <a:rPr lang="en-US" sz="4800" dirty="0"/>
            </a:br>
            <a:endParaRPr lang="en-IN" sz="4800" dirty="0"/>
          </a:p>
        </p:txBody>
      </p:sp>
      <p:sp>
        <p:nvSpPr>
          <p:cNvPr id="3" name="Content Placeholder 2">
            <a:extLst>
              <a:ext uri="{FF2B5EF4-FFF2-40B4-BE49-F238E27FC236}">
                <a16:creationId xmlns:a16="http://schemas.microsoft.com/office/drawing/2014/main" id="{F46FA42D-3BD6-EB49-EBC0-F44006E61378}"/>
              </a:ext>
            </a:extLst>
          </p:cNvPr>
          <p:cNvSpPr>
            <a:spLocks noGrp="1"/>
          </p:cNvSpPr>
          <p:nvPr>
            <p:ph idx="1"/>
          </p:nvPr>
        </p:nvSpPr>
        <p:spPr>
          <a:xfrm>
            <a:off x="609599" y="1074655"/>
            <a:ext cx="11362441" cy="5561815"/>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In financial time series analysis, it's essential to differentiate between cyclical and seasonal components as they represent different types of patterns and have distinct characteristics. </a:t>
            </a:r>
          </a:p>
          <a:p>
            <a:pPr marL="0" indent="0">
              <a:buNone/>
            </a:pPr>
            <a:r>
              <a:rPr lang="en-US" sz="2000" b="1" dirty="0">
                <a:latin typeface="Times New Roman" panose="02020603050405020304" pitchFamily="18" charset="0"/>
                <a:cs typeface="Times New Roman" panose="02020603050405020304" pitchFamily="18" charset="0"/>
              </a:rPr>
              <a:t>Seasonal Components</a:t>
            </a:r>
          </a:p>
          <a:p>
            <a:pPr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Definition</a:t>
            </a:r>
          </a:p>
          <a:p>
            <a:pPr lvl="1" algn="just"/>
            <a:r>
              <a:rPr lang="en-US" sz="1400" dirty="0">
                <a:latin typeface="Times New Roman" panose="02020603050405020304" pitchFamily="18" charset="0"/>
                <a:cs typeface="Times New Roman" panose="02020603050405020304" pitchFamily="18" charset="0"/>
              </a:rPr>
              <a:t>Seasonal components refer to regular, predictable fluctuations that occur at fixed intervals within a year, such as monthly, quarterly, or yearly patterns.</a:t>
            </a:r>
          </a:p>
          <a:p>
            <a:pPr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Periodicity</a:t>
            </a:r>
          </a:p>
          <a:p>
            <a:pPr lvl="1" algn="just"/>
            <a:r>
              <a:rPr lang="en-US" sz="1400" dirty="0">
                <a:latin typeface="Times New Roman" panose="02020603050405020304" pitchFamily="18" charset="0"/>
                <a:cs typeface="Times New Roman" panose="02020603050405020304" pitchFamily="18" charset="0"/>
              </a:rPr>
              <a:t>Seasonal patterns have a fixed and known period. For example, retail sales often increase during the holiday season every year.</a:t>
            </a:r>
          </a:p>
          <a:p>
            <a:pPr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Duration</a:t>
            </a:r>
          </a:p>
          <a:p>
            <a:pPr lvl="1" algn="just"/>
            <a:r>
              <a:rPr lang="en-US" sz="1400" dirty="0">
                <a:latin typeface="Times New Roman" panose="02020603050405020304" pitchFamily="18" charset="0"/>
                <a:cs typeface="Times New Roman" panose="02020603050405020304" pitchFamily="18" charset="0"/>
              </a:rPr>
              <a:t>The duration of a seasonal cycle is typically short and consistent, such as weekly, monthly, or yearly intervals.</a:t>
            </a:r>
          </a:p>
          <a:p>
            <a:pPr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Examples in Finance</a:t>
            </a:r>
          </a:p>
          <a:p>
            <a:pPr lvl="1" algn="just"/>
            <a:r>
              <a:rPr lang="en-US" sz="1400" dirty="0">
                <a:latin typeface="Times New Roman" panose="02020603050405020304" pitchFamily="18" charset="0"/>
                <a:cs typeface="Times New Roman" panose="02020603050405020304" pitchFamily="18" charset="0"/>
              </a:rPr>
              <a:t>Monthly Effects: Certain stocks might show patterns tied to specific months, such as the January effect where stock prices tend to rise.</a:t>
            </a:r>
          </a:p>
          <a:p>
            <a:pPr lvl="1" algn="just"/>
            <a:r>
              <a:rPr lang="en-US" sz="1400" dirty="0">
                <a:latin typeface="Times New Roman" panose="02020603050405020304" pitchFamily="18" charset="0"/>
                <a:cs typeface="Times New Roman" panose="02020603050405020304" pitchFamily="18" charset="0"/>
              </a:rPr>
              <a:t>Quarterly Earnings Reports: Company performance may spike or dip around quarterly earnings announcements.</a:t>
            </a:r>
          </a:p>
          <a:p>
            <a:pPr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Identification</a:t>
            </a:r>
          </a:p>
          <a:p>
            <a:pPr lvl="1" algn="just"/>
            <a:r>
              <a:rPr lang="en-US" sz="1400" dirty="0">
                <a:latin typeface="Times New Roman" panose="02020603050405020304" pitchFamily="18" charset="0"/>
                <a:cs typeface="Times New Roman" panose="02020603050405020304" pitchFamily="18" charset="0"/>
              </a:rPr>
              <a:t>Seasonal components can be identified using methods like decomposition techniques (e.g., Seasonal-Trend Decomposition using Loess, STL) and visual inspections of time series plots. </a:t>
            </a:r>
          </a:p>
          <a:p>
            <a:pPr lvl="1" algn="just"/>
            <a:r>
              <a:rPr lang="en-US" sz="1400" dirty="0">
                <a:latin typeface="Times New Roman" panose="02020603050405020304" pitchFamily="18" charset="0"/>
                <a:cs typeface="Times New Roman" panose="02020603050405020304" pitchFamily="18" charset="0"/>
              </a:rPr>
              <a:t>The seasonal subseries plot can also be used to visualize and confirm seasonality.</a:t>
            </a:r>
          </a:p>
          <a:p>
            <a:pPr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Impact </a:t>
            </a:r>
          </a:p>
          <a:p>
            <a:pPr lvl="1" algn="just"/>
            <a:r>
              <a:rPr lang="en-US" sz="1400" dirty="0">
                <a:latin typeface="Times New Roman" panose="02020603050405020304" pitchFamily="18" charset="0"/>
                <a:cs typeface="Times New Roman" panose="02020603050405020304" pitchFamily="18" charset="0"/>
              </a:rPr>
              <a:t>Seasonality can impact short-term financial strategies, such as trading strategies based on monthly or quarterly patterns.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69740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843C-1550-E458-64C0-D9D5A86AFC2A}"/>
              </a:ext>
            </a:extLst>
          </p:cNvPr>
          <p:cNvSpPr>
            <a:spLocks noGrp="1"/>
          </p:cNvSpPr>
          <p:nvPr>
            <p:ph type="title"/>
          </p:nvPr>
        </p:nvSpPr>
        <p:spPr>
          <a:xfrm>
            <a:off x="609600" y="731836"/>
            <a:ext cx="10972800" cy="685802"/>
          </a:xfrm>
        </p:spPr>
        <p:txBody>
          <a:bodyPr/>
          <a:lstStyle/>
          <a:p>
            <a:r>
              <a:rPr lang="en-US" b="1" dirty="0">
                <a:latin typeface="Times New Roman" panose="02020603050405020304" pitchFamily="18" charset="0"/>
                <a:cs typeface="Times New Roman" panose="02020603050405020304" pitchFamily="18" charset="0"/>
              </a:rPr>
              <a:t>Practical Example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1E16D3-BD01-5395-4C2B-35E9B875F7AD}"/>
              </a:ext>
            </a:extLst>
          </p:cNvPr>
          <p:cNvSpPr>
            <a:spLocks noGrp="1"/>
          </p:cNvSpPr>
          <p:nvPr>
            <p:ph idx="1"/>
          </p:nvPr>
        </p:nvSpPr>
        <p:spPr/>
        <p:txBody>
          <a:bodyPr/>
          <a:lstStyle/>
          <a:p>
            <a:pPr algn="just"/>
            <a:r>
              <a:rPr lang="en-US" b="1" dirty="0">
                <a:latin typeface="Times New Roman" panose="02020603050405020304" pitchFamily="18" charset="0"/>
                <a:cs typeface="Times New Roman" panose="02020603050405020304" pitchFamily="18" charset="0"/>
              </a:rPr>
              <a:t>Seasonal Component: </a:t>
            </a:r>
            <a:r>
              <a:rPr lang="en-US" dirty="0">
                <a:latin typeface="Times New Roman" panose="02020603050405020304" pitchFamily="18" charset="0"/>
                <a:cs typeface="Times New Roman" panose="02020603050405020304" pitchFamily="18" charset="0"/>
              </a:rPr>
              <a:t>The company might experience higher stock prices every year during the holiday season due to increased sales.</a:t>
            </a:r>
          </a:p>
          <a:p>
            <a:pPr algn="just"/>
            <a:r>
              <a:rPr lang="en-US" b="1" dirty="0">
                <a:latin typeface="Times New Roman" panose="02020603050405020304" pitchFamily="18" charset="0"/>
                <a:cs typeface="Times New Roman" panose="02020603050405020304" pitchFamily="18" charset="0"/>
              </a:rPr>
              <a:t>Cyclical Component: </a:t>
            </a:r>
            <a:r>
              <a:rPr lang="en-US" dirty="0">
                <a:latin typeface="Times New Roman" panose="02020603050405020304" pitchFamily="18" charset="0"/>
                <a:cs typeface="Times New Roman" panose="02020603050405020304" pitchFamily="18" charset="0"/>
              </a:rPr>
              <a:t>Over a period of several years, the company's stock price might go through cycles of booms and busts in response to broader economic conditions, such as a recession or economic expansion.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19174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71F0FFE-1017-3749-CEAE-60E638B54F64}"/>
              </a:ext>
            </a:extLst>
          </p:cNvPr>
          <p:cNvGraphicFramePr>
            <a:graphicFrameLocks noGrp="1"/>
          </p:cNvGraphicFramePr>
          <p:nvPr>
            <p:ph idx="1"/>
            <p:extLst>
              <p:ext uri="{D42A27DB-BD31-4B8C-83A1-F6EECF244321}">
                <p14:modId xmlns:p14="http://schemas.microsoft.com/office/powerpoint/2010/main" val="2803798863"/>
              </p:ext>
            </p:extLst>
          </p:nvPr>
        </p:nvGraphicFramePr>
        <p:xfrm>
          <a:off x="1998481" y="1046376"/>
          <a:ext cx="8795209" cy="5260155"/>
        </p:xfrm>
        <a:graphic>
          <a:graphicData uri="http://schemas.openxmlformats.org/drawingml/2006/table">
            <a:tbl>
              <a:tblPr>
                <a:tableStyleId>{3C2FFA5D-87B4-456A-9821-1D502468CF0F}</a:tableStyleId>
              </a:tblPr>
              <a:tblGrid>
                <a:gridCol w="1716875">
                  <a:extLst>
                    <a:ext uri="{9D8B030D-6E8A-4147-A177-3AD203B41FA5}">
                      <a16:colId xmlns:a16="http://schemas.microsoft.com/office/drawing/2014/main" val="3648045080"/>
                    </a:ext>
                  </a:extLst>
                </a:gridCol>
                <a:gridCol w="3614468">
                  <a:extLst>
                    <a:ext uri="{9D8B030D-6E8A-4147-A177-3AD203B41FA5}">
                      <a16:colId xmlns:a16="http://schemas.microsoft.com/office/drawing/2014/main" val="1386045314"/>
                    </a:ext>
                  </a:extLst>
                </a:gridCol>
                <a:gridCol w="3463866">
                  <a:extLst>
                    <a:ext uri="{9D8B030D-6E8A-4147-A177-3AD203B41FA5}">
                      <a16:colId xmlns:a16="http://schemas.microsoft.com/office/drawing/2014/main" val="2814258683"/>
                    </a:ext>
                  </a:extLst>
                </a:gridCol>
              </a:tblGrid>
              <a:tr h="497008">
                <a:tc>
                  <a:txBody>
                    <a:bodyPr/>
                    <a:lstStyle/>
                    <a:p>
                      <a:pPr algn="ctr" fontAlgn="b"/>
                      <a:r>
                        <a:rPr lang="en-IN" sz="1800" b="1" dirty="0">
                          <a:effectLst/>
                          <a:latin typeface="Times New Roman" panose="02020603050405020304" pitchFamily="18" charset="0"/>
                          <a:cs typeface="Times New Roman" panose="02020603050405020304" pitchFamily="18" charset="0"/>
                        </a:rPr>
                        <a:t>Feature</a:t>
                      </a:r>
                    </a:p>
                  </a:txBody>
                  <a:tcPr marL="57291" marR="57291" marT="28645" marB="28645" anchor="b"/>
                </a:tc>
                <a:tc>
                  <a:txBody>
                    <a:bodyPr/>
                    <a:lstStyle/>
                    <a:p>
                      <a:pPr algn="ctr" fontAlgn="b"/>
                      <a:r>
                        <a:rPr lang="en-IN" sz="1800" b="1" dirty="0">
                          <a:effectLst/>
                          <a:latin typeface="Times New Roman" panose="02020603050405020304" pitchFamily="18" charset="0"/>
                          <a:cs typeface="Times New Roman" panose="02020603050405020304" pitchFamily="18" charset="0"/>
                        </a:rPr>
                        <a:t>Seasonal Components</a:t>
                      </a:r>
                    </a:p>
                  </a:txBody>
                  <a:tcPr marL="57291" marR="57291" marT="28645" marB="28645" anchor="b"/>
                </a:tc>
                <a:tc>
                  <a:txBody>
                    <a:bodyPr/>
                    <a:lstStyle/>
                    <a:p>
                      <a:pPr algn="ctr" fontAlgn="b"/>
                      <a:r>
                        <a:rPr lang="en-IN" sz="1800" b="1" dirty="0">
                          <a:effectLst/>
                          <a:latin typeface="Times New Roman" panose="02020603050405020304" pitchFamily="18" charset="0"/>
                          <a:cs typeface="Times New Roman" panose="02020603050405020304" pitchFamily="18" charset="0"/>
                        </a:rPr>
                        <a:t>Cyclical Components</a:t>
                      </a:r>
                    </a:p>
                  </a:txBody>
                  <a:tcPr marL="57291" marR="57291" marT="28645" marB="28645" anchor="b"/>
                </a:tc>
                <a:extLst>
                  <a:ext uri="{0D108BD9-81ED-4DB2-BD59-A6C34878D82A}">
                    <a16:rowId xmlns:a16="http://schemas.microsoft.com/office/drawing/2014/main" val="2336695509"/>
                  </a:ext>
                </a:extLst>
              </a:tr>
              <a:tr h="710009">
                <a:tc>
                  <a:txBody>
                    <a:bodyPr/>
                    <a:lstStyle/>
                    <a:p>
                      <a:pPr algn="ctr" fontAlgn="base"/>
                      <a:r>
                        <a:rPr lang="en-IN" sz="1600" b="1">
                          <a:effectLst/>
                          <a:latin typeface="Times New Roman" panose="02020603050405020304" pitchFamily="18" charset="0"/>
                          <a:cs typeface="Times New Roman" panose="02020603050405020304" pitchFamily="18" charset="0"/>
                        </a:rPr>
                        <a:t>Nature</a:t>
                      </a:r>
                      <a:endParaRPr lang="en-IN" sz="1600">
                        <a:effectLst/>
                        <a:latin typeface="Times New Roman" panose="02020603050405020304" pitchFamily="18" charset="0"/>
                        <a:cs typeface="Times New Roman" panose="02020603050405020304" pitchFamily="18" charset="0"/>
                      </a:endParaRPr>
                    </a:p>
                  </a:txBody>
                  <a:tcPr marL="57291" marR="57291" marT="28645" marB="28645" anchor="ctr"/>
                </a:tc>
                <a:tc>
                  <a:txBody>
                    <a:bodyPr/>
                    <a:lstStyle/>
                    <a:p>
                      <a:pPr algn="ctr" fontAlgn="base"/>
                      <a:r>
                        <a:rPr lang="en-IN" sz="1400" dirty="0">
                          <a:effectLst/>
                          <a:latin typeface="Times New Roman" panose="02020603050405020304" pitchFamily="18" charset="0"/>
                          <a:cs typeface="Times New Roman" panose="02020603050405020304" pitchFamily="18" charset="0"/>
                        </a:rPr>
                        <a:t>Regular, predictable fluctuations</a:t>
                      </a:r>
                    </a:p>
                  </a:txBody>
                  <a:tcPr marL="57291" marR="57291" marT="28645" marB="28645" anchor="ctr"/>
                </a:tc>
                <a:tc>
                  <a:txBody>
                    <a:bodyPr/>
                    <a:lstStyle/>
                    <a:p>
                      <a:pPr algn="ctr" fontAlgn="base"/>
                      <a:r>
                        <a:rPr lang="en-IN" sz="1400">
                          <a:effectLst/>
                          <a:latin typeface="Times New Roman" panose="02020603050405020304" pitchFamily="18" charset="0"/>
                          <a:cs typeface="Times New Roman" panose="02020603050405020304" pitchFamily="18" charset="0"/>
                        </a:rPr>
                        <a:t>Irregular, longer-term fluctuations</a:t>
                      </a:r>
                    </a:p>
                  </a:txBody>
                  <a:tcPr marL="57291" marR="57291" marT="28645" marB="28645" anchor="ctr"/>
                </a:tc>
                <a:extLst>
                  <a:ext uri="{0D108BD9-81ED-4DB2-BD59-A6C34878D82A}">
                    <a16:rowId xmlns:a16="http://schemas.microsoft.com/office/drawing/2014/main" val="2801018513"/>
                  </a:ext>
                </a:extLst>
              </a:tr>
              <a:tr h="710009">
                <a:tc>
                  <a:txBody>
                    <a:bodyPr/>
                    <a:lstStyle/>
                    <a:p>
                      <a:pPr algn="ctr" fontAlgn="base"/>
                      <a:r>
                        <a:rPr lang="en-IN" sz="1600" b="1">
                          <a:effectLst/>
                          <a:latin typeface="Times New Roman" panose="02020603050405020304" pitchFamily="18" charset="0"/>
                          <a:cs typeface="Times New Roman" panose="02020603050405020304" pitchFamily="18" charset="0"/>
                        </a:rPr>
                        <a:t>Periodicity</a:t>
                      </a:r>
                      <a:endParaRPr lang="en-IN" sz="1600">
                        <a:effectLst/>
                        <a:latin typeface="Times New Roman" panose="02020603050405020304" pitchFamily="18" charset="0"/>
                        <a:cs typeface="Times New Roman" panose="02020603050405020304" pitchFamily="18" charset="0"/>
                      </a:endParaRPr>
                    </a:p>
                  </a:txBody>
                  <a:tcPr marL="57291" marR="57291" marT="28645" marB="28645" anchor="ctr"/>
                </a:tc>
                <a:tc>
                  <a:txBody>
                    <a:bodyPr/>
                    <a:lstStyle/>
                    <a:p>
                      <a:pPr algn="ctr" fontAlgn="base"/>
                      <a:r>
                        <a:rPr lang="en-US" sz="1400">
                          <a:effectLst/>
                          <a:latin typeface="Times New Roman" panose="02020603050405020304" pitchFamily="18" charset="0"/>
                          <a:cs typeface="Times New Roman" panose="02020603050405020304" pitchFamily="18" charset="0"/>
                        </a:rPr>
                        <a:t>Fixed, known intervals (e.g., monthly, yearly)</a:t>
                      </a:r>
                    </a:p>
                  </a:txBody>
                  <a:tcPr marL="57291" marR="57291" marT="28645" marB="28645" anchor="ctr"/>
                </a:tc>
                <a:tc>
                  <a:txBody>
                    <a:bodyPr/>
                    <a:lstStyle/>
                    <a:p>
                      <a:pPr algn="ctr" fontAlgn="base"/>
                      <a:r>
                        <a:rPr lang="en-IN" sz="1400">
                          <a:effectLst/>
                          <a:latin typeface="Times New Roman" panose="02020603050405020304" pitchFamily="18" charset="0"/>
                          <a:cs typeface="Times New Roman" panose="02020603050405020304" pitchFamily="18" charset="0"/>
                        </a:rPr>
                        <a:t>Variable, not fixed</a:t>
                      </a:r>
                    </a:p>
                  </a:txBody>
                  <a:tcPr marL="57291" marR="57291" marT="28645" marB="28645" anchor="ctr"/>
                </a:tc>
                <a:extLst>
                  <a:ext uri="{0D108BD9-81ED-4DB2-BD59-A6C34878D82A}">
                    <a16:rowId xmlns:a16="http://schemas.microsoft.com/office/drawing/2014/main" val="1634161326"/>
                  </a:ext>
                </a:extLst>
              </a:tr>
              <a:tr h="710009">
                <a:tc>
                  <a:txBody>
                    <a:bodyPr/>
                    <a:lstStyle/>
                    <a:p>
                      <a:pPr algn="ctr" fontAlgn="base"/>
                      <a:r>
                        <a:rPr lang="en-IN" sz="1600" b="1">
                          <a:effectLst/>
                          <a:latin typeface="Times New Roman" panose="02020603050405020304" pitchFamily="18" charset="0"/>
                          <a:cs typeface="Times New Roman" panose="02020603050405020304" pitchFamily="18" charset="0"/>
                        </a:rPr>
                        <a:t>Duration</a:t>
                      </a:r>
                      <a:endParaRPr lang="en-IN" sz="1600">
                        <a:effectLst/>
                        <a:latin typeface="Times New Roman" panose="02020603050405020304" pitchFamily="18" charset="0"/>
                        <a:cs typeface="Times New Roman" panose="02020603050405020304" pitchFamily="18" charset="0"/>
                      </a:endParaRPr>
                    </a:p>
                  </a:txBody>
                  <a:tcPr marL="57291" marR="57291" marT="28645" marB="28645" anchor="ctr"/>
                </a:tc>
                <a:tc>
                  <a:txBody>
                    <a:bodyPr/>
                    <a:lstStyle/>
                    <a:p>
                      <a:pPr algn="ctr" fontAlgn="base"/>
                      <a:r>
                        <a:rPr lang="en-US" sz="1400">
                          <a:effectLst/>
                          <a:latin typeface="Times New Roman" panose="02020603050405020304" pitchFamily="18" charset="0"/>
                          <a:cs typeface="Times New Roman" panose="02020603050405020304" pitchFamily="18" charset="0"/>
                        </a:rPr>
                        <a:t>Short-term (weeks, months, a year)</a:t>
                      </a:r>
                    </a:p>
                  </a:txBody>
                  <a:tcPr marL="57291" marR="57291" marT="28645" marB="28645" anchor="ctr"/>
                </a:tc>
                <a:tc>
                  <a:txBody>
                    <a:bodyPr/>
                    <a:lstStyle/>
                    <a:p>
                      <a:pPr algn="ctr" fontAlgn="base"/>
                      <a:r>
                        <a:rPr lang="en-IN" sz="1400" dirty="0">
                          <a:effectLst/>
                          <a:latin typeface="Times New Roman" panose="02020603050405020304" pitchFamily="18" charset="0"/>
                          <a:cs typeface="Times New Roman" panose="02020603050405020304" pitchFamily="18" charset="0"/>
                        </a:rPr>
                        <a:t>Long-term (months to years)</a:t>
                      </a:r>
                    </a:p>
                  </a:txBody>
                  <a:tcPr marL="57291" marR="57291" marT="28645" marB="28645" anchor="ctr"/>
                </a:tc>
                <a:extLst>
                  <a:ext uri="{0D108BD9-81ED-4DB2-BD59-A6C34878D82A}">
                    <a16:rowId xmlns:a16="http://schemas.microsoft.com/office/drawing/2014/main" val="1115408577"/>
                  </a:ext>
                </a:extLst>
              </a:tr>
              <a:tr h="1136017">
                <a:tc>
                  <a:txBody>
                    <a:bodyPr/>
                    <a:lstStyle/>
                    <a:p>
                      <a:pPr algn="ctr" fontAlgn="base"/>
                      <a:r>
                        <a:rPr lang="en-IN" sz="1600" b="1">
                          <a:effectLst/>
                          <a:latin typeface="Times New Roman" panose="02020603050405020304" pitchFamily="18" charset="0"/>
                          <a:cs typeface="Times New Roman" panose="02020603050405020304" pitchFamily="18" charset="0"/>
                        </a:rPr>
                        <a:t>Examples</a:t>
                      </a:r>
                      <a:endParaRPr lang="en-IN" sz="1600">
                        <a:effectLst/>
                        <a:latin typeface="Times New Roman" panose="02020603050405020304" pitchFamily="18" charset="0"/>
                        <a:cs typeface="Times New Roman" panose="02020603050405020304" pitchFamily="18" charset="0"/>
                      </a:endParaRPr>
                    </a:p>
                  </a:txBody>
                  <a:tcPr marL="57291" marR="57291" marT="28645" marB="28645" anchor="ctr"/>
                </a:tc>
                <a:tc>
                  <a:txBody>
                    <a:bodyPr/>
                    <a:lstStyle/>
                    <a:p>
                      <a:pPr algn="ctr" fontAlgn="base"/>
                      <a:r>
                        <a:rPr lang="en-US" sz="1400">
                          <a:effectLst/>
                          <a:latin typeface="Times New Roman" panose="02020603050405020304" pitchFamily="18" charset="0"/>
                          <a:cs typeface="Times New Roman" panose="02020603050405020304" pitchFamily="18" charset="0"/>
                        </a:rPr>
                        <a:t>Monthly sales patterns, holiday effects</a:t>
                      </a:r>
                    </a:p>
                  </a:txBody>
                  <a:tcPr marL="57291" marR="57291" marT="28645" marB="28645" anchor="ctr"/>
                </a:tc>
                <a:tc>
                  <a:txBody>
                    <a:bodyPr/>
                    <a:lstStyle/>
                    <a:p>
                      <a:pPr algn="ctr" fontAlgn="base"/>
                      <a:r>
                        <a:rPr lang="en-IN" sz="1400">
                          <a:effectLst/>
                          <a:latin typeface="Times New Roman" panose="02020603050405020304" pitchFamily="18" charset="0"/>
                          <a:cs typeface="Times New Roman" panose="02020603050405020304" pitchFamily="18" charset="0"/>
                        </a:rPr>
                        <a:t>Business cycles, economic expansions/contractions</a:t>
                      </a:r>
                    </a:p>
                  </a:txBody>
                  <a:tcPr marL="57291" marR="57291" marT="28645" marB="28645" anchor="ctr"/>
                </a:tc>
                <a:extLst>
                  <a:ext uri="{0D108BD9-81ED-4DB2-BD59-A6C34878D82A}">
                    <a16:rowId xmlns:a16="http://schemas.microsoft.com/office/drawing/2014/main" val="654081338"/>
                  </a:ext>
                </a:extLst>
              </a:tr>
              <a:tr h="923013">
                <a:tc>
                  <a:txBody>
                    <a:bodyPr/>
                    <a:lstStyle/>
                    <a:p>
                      <a:pPr algn="ctr" fontAlgn="base"/>
                      <a:r>
                        <a:rPr lang="en-IN" sz="1600" b="1">
                          <a:effectLst/>
                          <a:latin typeface="Times New Roman" panose="02020603050405020304" pitchFamily="18" charset="0"/>
                          <a:cs typeface="Times New Roman" panose="02020603050405020304" pitchFamily="18" charset="0"/>
                        </a:rPr>
                        <a:t>Identification Methods</a:t>
                      </a:r>
                      <a:endParaRPr lang="en-IN" sz="1600">
                        <a:effectLst/>
                        <a:latin typeface="Times New Roman" panose="02020603050405020304" pitchFamily="18" charset="0"/>
                        <a:cs typeface="Times New Roman" panose="02020603050405020304" pitchFamily="18" charset="0"/>
                      </a:endParaRPr>
                    </a:p>
                  </a:txBody>
                  <a:tcPr marL="57291" marR="57291" marT="28645" marB="28645" anchor="ctr"/>
                </a:tc>
                <a:tc>
                  <a:txBody>
                    <a:bodyPr/>
                    <a:lstStyle/>
                    <a:p>
                      <a:pPr algn="ctr" fontAlgn="base"/>
                      <a:r>
                        <a:rPr lang="en-IN" sz="1400">
                          <a:effectLst/>
                          <a:latin typeface="Times New Roman" panose="02020603050405020304" pitchFamily="18" charset="0"/>
                          <a:cs typeface="Times New Roman" panose="02020603050405020304" pitchFamily="18" charset="0"/>
                        </a:rPr>
                        <a:t>Decomposition, seasonal subseries plots</a:t>
                      </a:r>
                    </a:p>
                  </a:txBody>
                  <a:tcPr marL="57291" marR="57291" marT="28645" marB="28645" anchor="ctr"/>
                </a:tc>
                <a:tc>
                  <a:txBody>
                    <a:bodyPr/>
                    <a:lstStyle/>
                    <a:p>
                      <a:pPr algn="ctr" fontAlgn="base"/>
                      <a:r>
                        <a:rPr lang="en-IN" sz="1400">
                          <a:effectLst/>
                          <a:latin typeface="Times New Roman" panose="02020603050405020304" pitchFamily="18" charset="0"/>
                          <a:cs typeface="Times New Roman" panose="02020603050405020304" pitchFamily="18" charset="0"/>
                        </a:rPr>
                        <a:t>Filtering techniques, spectral analysis</a:t>
                      </a:r>
                    </a:p>
                  </a:txBody>
                  <a:tcPr marL="57291" marR="57291" marT="28645" marB="28645" anchor="ctr"/>
                </a:tc>
                <a:extLst>
                  <a:ext uri="{0D108BD9-81ED-4DB2-BD59-A6C34878D82A}">
                    <a16:rowId xmlns:a16="http://schemas.microsoft.com/office/drawing/2014/main" val="1623972351"/>
                  </a:ext>
                </a:extLst>
              </a:tr>
              <a:tr h="574090">
                <a:tc>
                  <a:txBody>
                    <a:bodyPr/>
                    <a:lstStyle/>
                    <a:p>
                      <a:pPr algn="ctr" fontAlgn="base"/>
                      <a:r>
                        <a:rPr lang="en-IN" sz="1600" b="1" dirty="0">
                          <a:effectLst/>
                          <a:latin typeface="Times New Roman" panose="02020603050405020304" pitchFamily="18" charset="0"/>
                          <a:cs typeface="Times New Roman" panose="02020603050405020304" pitchFamily="18" charset="0"/>
                        </a:rPr>
                        <a:t>Impact</a:t>
                      </a:r>
                      <a:endParaRPr lang="en-IN" sz="1600" dirty="0">
                        <a:effectLst/>
                        <a:latin typeface="Times New Roman" panose="02020603050405020304" pitchFamily="18" charset="0"/>
                        <a:cs typeface="Times New Roman" panose="02020603050405020304" pitchFamily="18" charset="0"/>
                      </a:endParaRPr>
                    </a:p>
                  </a:txBody>
                  <a:tcPr marL="57291" marR="57291" marT="28645" marB="28645" anchor="ctr"/>
                </a:tc>
                <a:tc>
                  <a:txBody>
                    <a:bodyPr/>
                    <a:lstStyle/>
                    <a:p>
                      <a:pPr algn="ctr" fontAlgn="base"/>
                      <a:r>
                        <a:rPr lang="en-IN" sz="1400">
                          <a:effectLst/>
                          <a:latin typeface="Times New Roman" panose="02020603050405020304" pitchFamily="18" charset="0"/>
                          <a:cs typeface="Times New Roman" panose="02020603050405020304" pitchFamily="18" charset="0"/>
                        </a:rPr>
                        <a:t>Short-term financial strategies</a:t>
                      </a:r>
                    </a:p>
                  </a:txBody>
                  <a:tcPr marL="57291" marR="57291" marT="28645" marB="28645" anchor="ctr"/>
                </a:tc>
                <a:tc>
                  <a:txBody>
                    <a:bodyPr/>
                    <a:lstStyle/>
                    <a:p>
                      <a:pPr algn="ctr" fontAlgn="base"/>
                      <a:r>
                        <a:rPr lang="en-US" sz="1400" dirty="0">
                          <a:effectLst/>
                          <a:latin typeface="Times New Roman" panose="02020603050405020304" pitchFamily="18" charset="0"/>
                          <a:cs typeface="Times New Roman" panose="02020603050405020304" pitchFamily="18" charset="0"/>
                        </a:rPr>
                        <a:t>Long-term investment and economic policies</a:t>
                      </a:r>
                    </a:p>
                  </a:txBody>
                  <a:tcPr marL="57291" marR="57291" marT="28645" marB="28645" anchor="ctr"/>
                </a:tc>
                <a:extLst>
                  <a:ext uri="{0D108BD9-81ED-4DB2-BD59-A6C34878D82A}">
                    <a16:rowId xmlns:a16="http://schemas.microsoft.com/office/drawing/2014/main" val="19000512"/>
                  </a:ext>
                </a:extLst>
              </a:tr>
            </a:tbl>
          </a:graphicData>
        </a:graphic>
      </p:graphicFrame>
    </p:spTree>
    <p:extLst>
      <p:ext uri="{BB962C8B-B14F-4D97-AF65-F5344CB8AC3E}">
        <p14:creationId xmlns:p14="http://schemas.microsoft.com/office/powerpoint/2010/main" val="25372084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3585-2B00-9328-179C-7A9685AD936C}"/>
              </a:ext>
            </a:extLst>
          </p:cNvPr>
          <p:cNvSpPr>
            <a:spLocks noGrp="1"/>
          </p:cNvSpPr>
          <p:nvPr>
            <p:ph type="title"/>
          </p:nvPr>
        </p:nvSpPr>
        <p:spPr>
          <a:xfrm>
            <a:off x="609600" y="731836"/>
            <a:ext cx="10972800" cy="685802"/>
          </a:xfrm>
        </p:spPr>
        <p:txBody>
          <a:bodyPr/>
          <a:lstStyle/>
          <a:p>
            <a:r>
              <a:rPr lang="en-US" b="1" dirty="0">
                <a:latin typeface="Times New Roman" panose="02020603050405020304" pitchFamily="18" charset="0"/>
                <a:cs typeface="Times New Roman" panose="02020603050405020304" pitchFamily="18" charset="0"/>
              </a:rPr>
              <a:t>Components of the Time Series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13598-544A-A492-90FB-14FFEDBE8DF1}"/>
              </a:ext>
            </a:extLst>
          </p:cNvPr>
          <p:cNvSpPr>
            <a:spLocks noGrp="1"/>
          </p:cNvSpPr>
          <p:nvPr>
            <p:ph idx="1"/>
          </p:nvPr>
        </p:nvSpPr>
        <p:spPr>
          <a:xfrm>
            <a:off x="609600" y="1600201"/>
            <a:ext cx="10972800" cy="4904294"/>
          </a:xfrm>
        </p:spPr>
        <p:txBody>
          <a:bodyPr/>
          <a:lstStyle/>
          <a:p>
            <a:pPr algn="just"/>
            <a:r>
              <a:rPr lang="en-US" sz="1600" b="1" dirty="0">
                <a:latin typeface="Times New Roman" panose="02020603050405020304" pitchFamily="18" charset="0"/>
                <a:cs typeface="Times New Roman" panose="02020603050405020304" pitchFamily="18" charset="0"/>
              </a:rPr>
              <a:t>Secular Trend or Simple trend or Long term movement: </a:t>
            </a:r>
            <a:r>
              <a:rPr lang="en-US" sz="1600" dirty="0">
                <a:latin typeface="Times New Roman" panose="02020603050405020304" pitchFamily="18" charset="0"/>
                <a:cs typeface="Times New Roman" panose="02020603050405020304" pitchFamily="18" charset="0"/>
              </a:rPr>
              <a:t>Secular trend refers to the general tendency of data to increase or decrease or stagnate over a long period of time. Time series relating to Economic, Business, and Commerce may show an upward or increasing tendency. Whereas, the time series relating to death rates, birth rates, share prices, etc. may show a downward or decreasing tendency.</a:t>
            </a:r>
          </a:p>
          <a:p>
            <a:pPr algn="just"/>
            <a:r>
              <a:rPr lang="en-US" sz="1600" b="1" dirty="0">
                <a:latin typeface="Times New Roman" panose="02020603050405020304" pitchFamily="18" charset="0"/>
                <a:cs typeface="Times New Roman" panose="02020603050405020304" pitchFamily="18" charset="0"/>
              </a:rPr>
              <a:t>Seasonal variations: </a:t>
            </a:r>
            <a:r>
              <a:rPr lang="en-US" sz="1600" dirty="0">
                <a:latin typeface="Times New Roman" panose="02020603050405020304" pitchFamily="18" charset="0"/>
                <a:cs typeface="Times New Roman" panose="02020603050405020304" pitchFamily="18" charset="0"/>
              </a:rPr>
              <a:t>Seasonal variations refer to the changes that take place due to the rhythmic forces which operate in a regular and periodic manner. These forces usually have the same or most similar pattern year after year. When we record data weekly, monthly or quarterly, we can see and calculate seasonal variations. Thus, when a time series consists of data only based on annual figures, there will be seen no seasonal variations. These variations may be due to seasons, weather conditions, habits, customs or traditions. For example, in summers the sale of ice-cream increases and at the time of Diwali the sale of </a:t>
            </a:r>
            <a:r>
              <a:rPr lang="en-US" sz="1600" dirty="0" err="1">
                <a:latin typeface="Times New Roman" panose="02020603050405020304" pitchFamily="18" charset="0"/>
                <a:cs typeface="Times New Roman" panose="02020603050405020304" pitchFamily="18" charset="0"/>
              </a:rPr>
              <a:t>diyas</a:t>
            </a:r>
            <a:r>
              <a:rPr lang="en-US" sz="1600" dirty="0">
                <a:latin typeface="Times New Roman" panose="02020603050405020304" pitchFamily="18" charset="0"/>
                <a:cs typeface="Times New Roman" panose="02020603050405020304" pitchFamily="18" charset="0"/>
              </a:rPr>
              <a:t>, crackers, etc. go up.</a:t>
            </a:r>
          </a:p>
          <a:p>
            <a:pPr algn="just"/>
            <a:r>
              <a:rPr lang="en-US" sz="1600" b="1" dirty="0">
                <a:latin typeface="Times New Roman" panose="02020603050405020304" pitchFamily="18" charset="0"/>
                <a:cs typeface="Times New Roman" panose="02020603050405020304" pitchFamily="18" charset="0"/>
              </a:rPr>
              <a:t>Cyclical variations: </a:t>
            </a:r>
            <a:r>
              <a:rPr lang="en-US" sz="1600" dirty="0">
                <a:latin typeface="Times New Roman" panose="02020603050405020304" pitchFamily="18" charset="0"/>
                <a:cs typeface="Times New Roman" panose="02020603050405020304" pitchFamily="18" charset="0"/>
              </a:rPr>
              <a:t>Cyclical variations are due to the ups and downs recurring after a period from time to time. These are due to the business cycle and every organization has to phase all the four phases of a business cycle some time or the other. Prosperity or boom, recession, depression, and recovery are the four phases of a business cycle.</a:t>
            </a:r>
          </a:p>
          <a:p>
            <a:pPr algn="just"/>
            <a:r>
              <a:rPr lang="en-US" sz="1600" b="1" dirty="0">
                <a:latin typeface="Times New Roman" panose="02020603050405020304" pitchFamily="18" charset="0"/>
                <a:cs typeface="Times New Roman" panose="02020603050405020304" pitchFamily="18" charset="0"/>
              </a:rPr>
              <a:t>Random or irregular variations: </a:t>
            </a:r>
            <a:r>
              <a:rPr lang="en-US" sz="1600" dirty="0">
                <a:latin typeface="Times New Roman" panose="02020603050405020304" pitchFamily="18" charset="0"/>
                <a:cs typeface="Times New Roman" panose="02020603050405020304" pitchFamily="18" charset="0"/>
              </a:rPr>
              <a:t>Random variations are fluctuations which are a result of unforeseen and unpredictable forces. These forces operate in an absolutely random or erratic manner and do not have any definite pattern. Thus, these variations may be due to floods, famines, earthquakes, strikes, etc.</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7321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6888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14BE-5C69-2730-3F01-B0389DF15A0E}"/>
              </a:ext>
            </a:extLst>
          </p:cNvPr>
          <p:cNvSpPr>
            <a:spLocks noGrp="1"/>
          </p:cNvSpPr>
          <p:nvPr>
            <p:ph type="title"/>
          </p:nvPr>
        </p:nvSpPr>
        <p:spPr>
          <a:xfrm>
            <a:off x="534186" y="731836"/>
            <a:ext cx="10972800" cy="789496"/>
          </a:xfrm>
        </p:spPr>
        <p:txBody>
          <a:bodyPr/>
          <a:lstStyle/>
          <a:p>
            <a:r>
              <a:rPr lang="en-IN" sz="3600" b="1" dirty="0">
                <a:solidFill>
                  <a:schemeClr val="tx1"/>
                </a:solidFill>
                <a:latin typeface="Times New Roman" panose="02020603050405020304" pitchFamily="18" charset="0"/>
                <a:cs typeface="Times New Roman" panose="02020603050405020304" pitchFamily="18" charset="0"/>
              </a:rPr>
              <a:t>Time Series Forecasting </a:t>
            </a:r>
            <a:r>
              <a:rPr lang="en-IN" sz="3600" b="1" dirty="0">
                <a:latin typeface="Times New Roman" panose="02020603050405020304" pitchFamily="18" charset="0"/>
                <a:cs typeface="Times New Roman" panose="02020603050405020304" pitchFamily="18" charset="0"/>
              </a:rPr>
              <a:t>Vs </a:t>
            </a:r>
            <a:r>
              <a:rPr lang="en-US" sz="3600" b="1" dirty="0">
                <a:latin typeface="Times New Roman" panose="02020603050405020304" pitchFamily="18" charset="0"/>
                <a:cs typeface="Times New Roman" panose="02020603050405020304" pitchFamily="18" charset="0"/>
              </a:rPr>
              <a:t>Time Series Analysis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EC8B9D-ABD1-77F0-753C-B77E3E09345B}"/>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Time series forecasting belongs to a part of predictive modelling whereas time series analysis belongs to a part of descriptive analysis. </a:t>
            </a:r>
          </a:p>
          <a:p>
            <a:pPr algn="just"/>
            <a:r>
              <a:rPr lang="en-US" dirty="0">
                <a:latin typeface="Times New Roman" panose="02020603050405020304" pitchFamily="18" charset="0"/>
                <a:cs typeface="Times New Roman" panose="02020603050405020304" pitchFamily="18" charset="0"/>
              </a:rPr>
              <a:t>The output of time series forecasting is always a single value at a specific factor in time. </a:t>
            </a:r>
          </a:p>
          <a:p>
            <a:pPr algn="just"/>
            <a:r>
              <a:rPr lang="en-US" dirty="0">
                <a:latin typeface="Times New Roman" panose="02020603050405020304" pitchFamily="18" charset="0"/>
                <a:cs typeface="Times New Roman" panose="02020603050405020304" pitchFamily="18" charset="0"/>
              </a:rPr>
              <a:t>The time series analysis is conducted to look for the significant trends and seasonal patterns over data including the factors affecting the previous decisions.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89DC15-1726-4301-85E2-07528F98FC95}"/>
              </a:ext>
            </a:extLst>
          </p:cNvPr>
          <p:cNvSpPr txBox="1"/>
          <p:nvPr/>
        </p:nvSpPr>
        <p:spPr>
          <a:xfrm>
            <a:off x="10898957" y="6427113"/>
            <a:ext cx="1216058" cy="43088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Shradha Dubey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Assistant Professor</a:t>
            </a:r>
          </a:p>
        </p:txBody>
      </p:sp>
    </p:spTree>
    <p:extLst>
      <p:ext uri="{BB962C8B-B14F-4D97-AF65-F5344CB8AC3E}">
        <p14:creationId xmlns:p14="http://schemas.microsoft.com/office/powerpoint/2010/main" val="4091198156"/>
      </p:ext>
    </p:extLst>
  </p:cSld>
  <p:clrMapOvr>
    <a:masterClrMapping/>
  </p:clrMapOvr>
  <p:transition/>
</p:sld>
</file>

<file path=ppt/theme/theme1.xml><?xml version="1.0" encoding="utf-8"?>
<a:theme xmlns:a="http://schemas.openxmlformats.org/drawingml/2006/main" name="Amity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mity Theme" id="{F4C5259B-E453-4455-A522-320EA5639511}" vid="{D046BD01-5095-466B-BCFE-2735C3F56792}"/>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2171</TotalTime>
  <Words>9904</Words>
  <Application>Microsoft Macintosh PowerPoint</Application>
  <PresentationFormat>Widescreen</PresentationFormat>
  <Paragraphs>540</Paragraphs>
  <Slides>62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Arial</vt:lpstr>
      <vt:lpstr>Calibri</vt:lpstr>
      <vt:lpstr>Garamond</vt:lpstr>
      <vt:lpstr>Google Sans</vt:lpstr>
      <vt:lpstr>KaTeX_Main</vt:lpstr>
      <vt:lpstr>Times New Roman</vt:lpstr>
      <vt:lpstr>Wingdings</vt:lpstr>
      <vt:lpstr>Amity Theme</vt:lpstr>
      <vt:lpstr>Module IV  Forecasting and Prediction</vt:lpstr>
      <vt:lpstr>Forecasting models</vt:lpstr>
      <vt:lpstr>Benefits of Forecasting model</vt:lpstr>
      <vt:lpstr>Examples of Forecasting Model</vt:lpstr>
      <vt:lpstr>Time Series </vt:lpstr>
      <vt:lpstr>Components of Time Series</vt:lpstr>
      <vt:lpstr>Components of the Time Series</vt:lpstr>
      <vt:lpstr>PowerPoint Presentation</vt:lpstr>
      <vt:lpstr>Time Series Forecasting Vs Time Series Analysis </vt:lpstr>
      <vt:lpstr>Applications of Time-Series Forecasting</vt:lpstr>
      <vt:lpstr>Time Series Forecasting Application</vt:lpstr>
      <vt:lpstr>Time Series Forecasting Application</vt:lpstr>
      <vt:lpstr>Time Series Forecasting Application</vt:lpstr>
      <vt:lpstr>Time Series Forecasting Application</vt:lpstr>
      <vt:lpstr>Time Series Forecasting Application</vt:lpstr>
      <vt:lpstr>Trend Analysis </vt:lpstr>
      <vt:lpstr>Trend Analysis </vt:lpstr>
      <vt:lpstr>Components of Trend Analysis </vt:lpstr>
      <vt:lpstr>Trend Analysis Steps</vt:lpstr>
      <vt:lpstr>Trend Analysis Example</vt:lpstr>
      <vt:lpstr>Seasonal Analysis </vt:lpstr>
      <vt:lpstr>Characteristics of Seasonality </vt:lpstr>
      <vt:lpstr>Steps for Seasonal Analysis</vt:lpstr>
      <vt:lpstr>Applications of Seasonal Analysis</vt:lpstr>
      <vt:lpstr>Cyclical analysis</vt:lpstr>
      <vt:lpstr>Characteristics of Cyclical Patterns</vt:lpstr>
      <vt:lpstr>Steps for Cyclical Analysis</vt:lpstr>
      <vt:lpstr>Applications of Cyclical Analysis</vt:lpstr>
      <vt:lpstr>Autoregression Models </vt:lpstr>
      <vt:lpstr>Autoregression Model (AR)</vt:lpstr>
      <vt:lpstr>Mathematical Formulation</vt:lpstr>
      <vt:lpstr>Steps to Build an Autoregressive Model</vt:lpstr>
      <vt:lpstr>Holt-Winters Method</vt:lpstr>
      <vt:lpstr>Holt-Winters Method</vt:lpstr>
      <vt:lpstr>Components of Holt-Winters Method </vt:lpstr>
      <vt:lpstr>Primary Purpose of Holt-Winters Method </vt:lpstr>
      <vt:lpstr>Additive and Multiplicative Model</vt:lpstr>
      <vt:lpstr>Applications of Holt-Winters Method</vt:lpstr>
      <vt:lpstr>Box-Jenkins Methodology</vt:lpstr>
      <vt:lpstr>Steps of the Box-Jenkins Methodology </vt:lpstr>
      <vt:lpstr>Practical Application of Box-Jenkins Methodology </vt:lpstr>
      <vt:lpstr>Applications in Inventory Management </vt:lpstr>
      <vt:lpstr>Practical Example  Retail Inventory Management </vt:lpstr>
      <vt:lpstr>Time Series Models AR, MA, ARMA, ARIMA</vt:lpstr>
      <vt:lpstr>When to use ACF and PACF </vt:lpstr>
      <vt:lpstr>Time Series Models AR, MA, ARMA, ARIMA</vt:lpstr>
      <vt:lpstr>Time Series Models AR, MA, ARMA, ARIMA</vt:lpstr>
      <vt:lpstr>ARMA (Auto Regressive Moving Average) Model </vt:lpstr>
      <vt:lpstr>ARIMA (Auto-Regressive Integrated Moving Average) Model</vt:lpstr>
      <vt:lpstr>ARIMA</vt:lpstr>
      <vt:lpstr>ARIMA</vt:lpstr>
      <vt:lpstr>ARIMA</vt:lpstr>
      <vt:lpstr> ARIMA </vt:lpstr>
      <vt:lpstr>ARIMA</vt:lpstr>
      <vt:lpstr>ARIMA</vt:lpstr>
      <vt:lpstr>ARIMA</vt:lpstr>
      <vt:lpstr>Seasonal ARIMA (SARIMA) models</vt:lpstr>
      <vt:lpstr>ARIMA</vt:lpstr>
      <vt:lpstr>Applications of Time Series in  Financial Markets</vt:lpstr>
      <vt:lpstr>Applications of Time Series in  Financial Markets </vt:lpstr>
      <vt:lpstr>Practical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IV  Forecasting and Prediction</dc:title>
  <dc:creator>Shradha Dubey</dc:creator>
  <cp:lastModifiedBy>Microsoft Office User</cp:lastModifiedBy>
  <cp:revision>22</cp:revision>
  <dcterms:created xsi:type="dcterms:W3CDTF">2024-05-18T09:59:21Z</dcterms:created>
  <dcterms:modified xsi:type="dcterms:W3CDTF">2025-05-19T10:33:53Z</dcterms:modified>
</cp:coreProperties>
</file>