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83" r:id="rId2"/>
    <p:sldId id="284" r:id="rId3"/>
    <p:sldId id="285" r:id="rId4"/>
    <p:sldId id="286" r:id="rId5"/>
    <p:sldId id="288" r:id="rId6"/>
    <p:sldId id="287" r:id="rId7"/>
    <p:sldId id="289" r:id="rId8"/>
    <p:sldId id="290" r:id="rId9"/>
    <p:sldId id="291" r:id="rId10"/>
    <p:sldId id="292" r:id="rId11"/>
    <p:sldId id="294" r:id="rId12"/>
    <p:sldId id="295" r:id="rId13"/>
    <p:sldId id="293" r:id="rId14"/>
    <p:sldId id="296" r:id="rId15"/>
    <p:sldId id="297" r:id="rId16"/>
    <p:sldId id="298" r:id="rId17"/>
    <p:sldId id="299" r:id="rId18"/>
    <p:sldId id="300" r:id="rId19"/>
    <p:sldId id="301" r:id="rId20"/>
    <p:sldId id="302" r:id="rId21"/>
    <p:sldId id="303" r:id="rId22"/>
    <p:sldId id="304" r:id="rId23"/>
    <p:sldId id="307" r:id="rId24"/>
    <p:sldId id="305" r:id="rId25"/>
    <p:sldId id="306" r:id="rId26"/>
    <p:sldId id="308" r:id="rId27"/>
    <p:sldId id="30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26"/>
  </p:normalViewPr>
  <p:slideViewPr>
    <p:cSldViewPr snapToGrid="0">
      <p:cViewPr varScale="1">
        <p:scale>
          <a:sx n="105" d="100"/>
          <a:sy n="105" d="100"/>
        </p:scale>
        <p:origin x="5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2A3837-D5F7-44D5-BD85-F1A1C1F7177C}" type="datetimeFigureOut">
              <a:rPr lang="en-IN" smtClean="0"/>
              <a:t>31/01/25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4D1510-1DD3-4BBE-AADC-3384CA659FAC}" type="slidenum">
              <a:rPr lang="en-IN" smtClean="0"/>
              <a:t>‹#›</a:t>
            </a:fld>
            <a:endParaRPr lang="en-IN"/>
          </a:p>
        </p:txBody>
      </p:sp>
    </p:spTree>
    <p:extLst>
      <p:ext uri="{BB962C8B-B14F-4D97-AF65-F5344CB8AC3E}">
        <p14:creationId xmlns:p14="http://schemas.microsoft.com/office/powerpoint/2010/main" val="1722581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D4D1510-1DD3-4BBE-AADC-3384CA659FAC}" type="slidenum">
              <a:rPr lang="en-IN" smtClean="0"/>
              <a:t>3</a:t>
            </a:fld>
            <a:endParaRPr lang="en-IN"/>
          </a:p>
        </p:txBody>
      </p:sp>
    </p:spTree>
    <p:extLst>
      <p:ext uri="{BB962C8B-B14F-4D97-AF65-F5344CB8AC3E}">
        <p14:creationId xmlns:p14="http://schemas.microsoft.com/office/powerpoint/2010/main" val="81247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2167652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8787665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4716879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r>
              <a:rPr lang="en-US" noProof="0" dirty="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1796707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36169984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26880571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09916882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8538463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3268524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2707452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70992053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78018420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r:embed="rId14" cstate="print"/>
          <a:srcRect b="83365"/>
          <a:stretch>
            <a:fillRect/>
          </a:stretch>
        </p:blipFill>
        <p:spPr bwMode="auto">
          <a:xfrm>
            <a:off x="0" y="-304800"/>
            <a:ext cx="12183533"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1" y="6553200"/>
            <a:ext cx="531284"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vl1pPr>
          </a:lstStyle>
          <a:p>
            <a:fld id="{54CDECFD-BE60-4FC2-9DFD-2D8D2F1C5878}" type="slidenum">
              <a:rPr lang="en-IN" smtClean="0"/>
              <a:t>‹#›</a:t>
            </a:fld>
            <a:endParaRPr lang="en-IN" dirty="0"/>
          </a:p>
        </p:txBody>
      </p:sp>
      <p:sp>
        <p:nvSpPr>
          <p:cNvPr id="1032" name="Rectangle 8"/>
          <p:cNvSpPr>
            <a:spLocks noChangeArrowheads="1"/>
          </p:cNvSpPr>
          <p:nvPr/>
        </p:nvSpPr>
        <p:spPr bwMode="auto">
          <a:xfrm>
            <a:off x="5486400" y="304800"/>
            <a:ext cx="6197600" cy="304800"/>
          </a:xfrm>
          <a:prstGeom prst="rect">
            <a:avLst/>
          </a:prstGeom>
          <a:noFill/>
          <a:ln w="9525">
            <a:noFill/>
            <a:miter lim="800000"/>
            <a:headEnd/>
            <a:tailEnd/>
          </a:ln>
          <a:effectLst/>
        </p:spPr>
        <p:txBody>
          <a:bodyPr/>
          <a:lstStyle/>
          <a:p>
            <a:pPr algn="r">
              <a:defRPr/>
            </a:pPr>
            <a:r>
              <a:rPr lang="en-US" sz="1600" b="1" dirty="0">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3251200" y="6705600"/>
            <a:ext cx="8940800" cy="152400"/>
          </a:xfrm>
          <a:prstGeom prst="rect">
            <a:avLst/>
          </a:prstGeom>
          <a:solidFill>
            <a:srgbClr val="F1B43B"/>
          </a:solidFill>
          <a:ln w="9525">
            <a:noFill/>
            <a:miter lim="800000"/>
            <a:headEnd/>
            <a:tailEnd/>
          </a:ln>
          <a:effectLst/>
        </p:spPr>
        <p:txBody>
          <a:bodyPr wrap="none" anchor="ctr"/>
          <a:lstStyle/>
          <a:p>
            <a:pPr>
              <a:defRPr/>
            </a:pPr>
            <a:endParaRPr lang="en-US" sz="1800" dirty="0"/>
          </a:p>
        </p:txBody>
      </p:sp>
    </p:spTree>
    <p:extLst>
      <p:ext uri="{BB962C8B-B14F-4D97-AF65-F5344CB8AC3E}">
        <p14:creationId xmlns:p14="http://schemas.microsoft.com/office/powerpoint/2010/main" val="557788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62" y="2121193"/>
            <a:ext cx="9312676" cy="2326520"/>
          </a:xfrm>
        </p:spPr>
        <p:txBody>
          <a:bodyPr/>
          <a:lstStyle/>
          <a:p>
            <a:r>
              <a:rPr lang="en-US" sz="2800" b="1" dirty="0">
                <a:latin typeface="Times New Roman" panose="02020603050405020304" pitchFamily="18" charset="0"/>
                <a:cs typeface="Times New Roman" panose="02020603050405020304" pitchFamily="18" charset="0"/>
              </a:rPr>
              <a:t>Module V</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Recommender Systems</a:t>
            </a:r>
          </a:p>
        </p:txBody>
      </p:sp>
    </p:spTree>
    <p:extLst>
      <p:ext uri="{BB962C8B-B14F-4D97-AF65-F5344CB8AC3E}">
        <p14:creationId xmlns:p14="http://schemas.microsoft.com/office/powerpoint/2010/main" val="2377978167"/>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FD47C-F666-0E51-E488-2FB075E6F33D}"/>
              </a:ext>
            </a:extLst>
          </p:cNvPr>
          <p:cNvSpPr>
            <a:spLocks noGrp="1"/>
          </p:cNvSpPr>
          <p:nvPr>
            <p:ph type="title"/>
          </p:nvPr>
        </p:nvSpPr>
        <p:spPr>
          <a:xfrm>
            <a:off x="1318727" y="418794"/>
            <a:ext cx="8207829" cy="514267"/>
          </a:xfrm>
        </p:spPr>
        <p:txBody>
          <a:bodyPr/>
          <a:lstStyle/>
          <a:p>
            <a:r>
              <a:rPr lang="en-IN" sz="2800" b="1" i="0" dirty="0">
                <a:solidFill>
                  <a:schemeClr val="tx1"/>
                </a:solidFill>
                <a:effectLst/>
                <a:highlight>
                  <a:srgbClr val="FFFFFF"/>
                </a:highlight>
                <a:latin typeface="Times New Roman" panose="02020603050405020304" pitchFamily="18" charset="0"/>
                <a:cs typeface="Times New Roman" panose="02020603050405020304" pitchFamily="18" charset="0"/>
              </a:rPr>
              <a:t>User-Based Collaborative Filtering</a:t>
            </a:r>
            <a:endParaRPr lang="en-IN" sz="28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180E5-3D8B-2CA5-B08C-8A7F5AB05F64}"/>
              </a:ext>
            </a:extLst>
          </p:cNvPr>
          <p:cNvSpPr>
            <a:spLocks noGrp="1"/>
          </p:cNvSpPr>
          <p:nvPr>
            <p:ph idx="1"/>
          </p:nvPr>
        </p:nvSpPr>
        <p:spPr>
          <a:xfrm>
            <a:off x="609599" y="1105209"/>
            <a:ext cx="11053665" cy="5333997"/>
          </a:xfrm>
        </p:spPr>
        <p:txBody>
          <a:bodyPr/>
          <a:lstStyle/>
          <a:p>
            <a:pPr algn="just"/>
            <a:r>
              <a:rPr lang="en-US" sz="2000" dirty="0">
                <a:latin typeface="Times New Roman" panose="02020603050405020304" pitchFamily="18" charset="0"/>
                <a:cs typeface="Times New Roman" panose="02020603050405020304" pitchFamily="18" charset="0"/>
              </a:rPr>
              <a:t>User-based collaborative filtering recommends items to a user based on the preferences of similar users. The basic idea is that if two users have similar tastes or preferences in the past, they are likely to have similar tastes in the future as well. </a:t>
            </a:r>
          </a:p>
          <a:p>
            <a:pPr algn="just"/>
            <a:r>
              <a:rPr lang="en-US" sz="2000" b="1" dirty="0">
                <a:latin typeface="Times New Roman" panose="02020603050405020304" pitchFamily="18" charset="0"/>
                <a:cs typeface="Times New Roman" panose="02020603050405020304" pitchFamily="18" charset="0"/>
              </a:rPr>
              <a:t>Similarity Calculation: </a:t>
            </a:r>
            <a:r>
              <a:rPr lang="en-US" sz="2000" dirty="0">
                <a:latin typeface="Times New Roman" panose="02020603050405020304" pitchFamily="18" charset="0"/>
                <a:cs typeface="Times New Roman" panose="02020603050405020304" pitchFamily="18" charset="0"/>
              </a:rPr>
              <a:t>The system calculates the similarity between users based on their past interactions with items. This similarity is often computed using metrics like Pearson correlation, cosine similarity, or Jaccard similarity.</a:t>
            </a:r>
          </a:p>
          <a:p>
            <a:pPr algn="just"/>
            <a:r>
              <a:rPr lang="en-US" sz="2000" b="1" dirty="0">
                <a:latin typeface="Times New Roman" panose="02020603050405020304" pitchFamily="18" charset="0"/>
                <a:cs typeface="Times New Roman" panose="02020603050405020304" pitchFamily="18" charset="0"/>
              </a:rPr>
              <a:t>Neighborhood Selection: </a:t>
            </a:r>
            <a:r>
              <a:rPr lang="en-US" sz="2000" dirty="0">
                <a:latin typeface="Times New Roman" panose="02020603050405020304" pitchFamily="18" charset="0"/>
                <a:cs typeface="Times New Roman" panose="02020603050405020304" pitchFamily="18" charset="0"/>
              </a:rPr>
              <a:t>Once the similarity scores are calculated, the system selects a subset of users who are most similar to the target user. This subset is often referred to as the "neighborhood."</a:t>
            </a:r>
          </a:p>
          <a:p>
            <a:pPr algn="just"/>
            <a:r>
              <a:rPr lang="en-US" sz="2000" b="1" dirty="0">
                <a:latin typeface="Times New Roman" panose="02020603050405020304" pitchFamily="18" charset="0"/>
                <a:cs typeface="Times New Roman" panose="02020603050405020304" pitchFamily="18" charset="0"/>
              </a:rPr>
              <a:t>Recommendation Generation: </a:t>
            </a:r>
            <a:r>
              <a:rPr lang="en-US" sz="2000" dirty="0">
                <a:latin typeface="Times New Roman" panose="02020603050405020304" pitchFamily="18" charset="0"/>
                <a:cs typeface="Times New Roman" panose="02020603050405020304" pitchFamily="18" charset="0"/>
              </a:rPr>
              <a:t>Finally, the system recommends items to the target user based on the items liked or rated highly by users in the neighborhood but not yet interacted with by the target user.</a:t>
            </a:r>
            <a:endParaRPr lang="en-IN" sz="2000" dirty="0">
              <a:latin typeface="Times New Roman" panose="02020603050405020304" pitchFamily="18" charset="0"/>
              <a:cs typeface="Times New Roman" panose="02020603050405020304" pitchFamily="18" charset="0"/>
            </a:endParaRPr>
          </a:p>
        </p:txBody>
      </p:sp>
      <p:sp>
        <p:nvSpPr>
          <p:cNvPr id="5" name="AutoShape 2">
            <a:extLst>
              <a:ext uri="{FF2B5EF4-FFF2-40B4-BE49-F238E27FC236}">
                <a16:creationId xmlns:a16="http://schemas.microsoft.com/office/drawing/2014/main" id="{F3799988-12D5-1DB6-E495-0D15402EBBA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592059876"/>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9A31E-FB36-882B-2BD4-A2ACD2B2E868}"/>
              </a:ext>
            </a:extLst>
          </p:cNvPr>
          <p:cNvSpPr>
            <a:spLocks noGrp="1"/>
          </p:cNvSpPr>
          <p:nvPr>
            <p:ph type="title"/>
          </p:nvPr>
        </p:nvSpPr>
        <p:spPr>
          <a:xfrm>
            <a:off x="1635968" y="625153"/>
            <a:ext cx="8366449" cy="541175"/>
          </a:xfrm>
        </p:spPr>
        <p:txBody>
          <a:bodyPr/>
          <a:lstStyle/>
          <a:p>
            <a:r>
              <a:rPr lang="en-IN" sz="3200" b="1" dirty="0">
                <a:latin typeface="Times New Roman" panose="02020603050405020304" pitchFamily="18" charset="0"/>
                <a:cs typeface="Times New Roman" panose="02020603050405020304" pitchFamily="18" charset="0"/>
              </a:rPr>
              <a:t>Item-Based Collaborative Filtering</a:t>
            </a:r>
          </a:p>
        </p:txBody>
      </p:sp>
      <p:sp>
        <p:nvSpPr>
          <p:cNvPr id="3" name="Content Placeholder 2">
            <a:extLst>
              <a:ext uri="{FF2B5EF4-FFF2-40B4-BE49-F238E27FC236}">
                <a16:creationId xmlns:a16="http://schemas.microsoft.com/office/drawing/2014/main" id="{9CF3C729-03BC-D83D-55C9-981389214DF6}"/>
              </a:ext>
            </a:extLst>
          </p:cNvPr>
          <p:cNvSpPr>
            <a:spLocks noGrp="1"/>
          </p:cNvSpPr>
          <p:nvPr>
            <p:ph idx="1"/>
          </p:nvPr>
        </p:nvSpPr>
        <p:spPr>
          <a:xfrm>
            <a:off x="609600" y="1586203"/>
            <a:ext cx="10972800" cy="4823927"/>
          </a:xfrm>
        </p:spPr>
        <p:txBody>
          <a:bodyPr/>
          <a:lstStyle/>
          <a:p>
            <a:pPr algn="just"/>
            <a:r>
              <a:rPr lang="en-US" sz="2400" dirty="0">
                <a:latin typeface="Times New Roman" panose="02020603050405020304" pitchFamily="18" charset="0"/>
                <a:cs typeface="Times New Roman" panose="02020603050405020304" pitchFamily="18" charset="0"/>
              </a:rPr>
              <a:t>Item-based collaborative filtering recommends items to a user based on the similarity between items. The underlying assumption is that if a user likes or interacts with one item, they are likely to enjoy items similar to it. </a:t>
            </a:r>
          </a:p>
          <a:p>
            <a:pPr algn="just"/>
            <a:r>
              <a:rPr lang="en-US" sz="2400" b="1" dirty="0">
                <a:latin typeface="Times New Roman" panose="02020603050405020304" pitchFamily="18" charset="0"/>
                <a:cs typeface="Times New Roman" panose="02020603050405020304" pitchFamily="18" charset="0"/>
              </a:rPr>
              <a:t>Item Similarity Calculation: </a:t>
            </a:r>
            <a:r>
              <a:rPr lang="en-US" sz="2400" dirty="0">
                <a:latin typeface="Times New Roman" panose="02020603050405020304" pitchFamily="18" charset="0"/>
                <a:cs typeface="Times New Roman" panose="02020603050405020304" pitchFamily="18" charset="0"/>
              </a:rPr>
              <a:t>The system calculates the similarity between items based on how users have interacted with them in the past. Similarity metrics like cosine similarity or Pearson correlation are commonly used for this purpose.</a:t>
            </a:r>
          </a:p>
          <a:p>
            <a:pPr algn="just"/>
            <a:r>
              <a:rPr lang="en-US" sz="2400" b="1" dirty="0">
                <a:latin typeface="Times New Roman" panose="02020603050405020304" pitchFamily="18" charset="0"/>
                <a:cs typeface="Times New Roman" panose="02020603050405020304" pitchFamily="18" charset="0"/>
              </a:rPr>
              <a:t>Recommendation Generation: </a:t>
            </a:r>
            <a:r>
              <a:rPr lang="en-US" sz="2400" dirty="0">
                <a:latin typeface="Times New Roman" panose="02020603050405020304" pitchFamily="18" charset="0"/>
                <a:cs typeface="Times New Roman" panose="02020603050405020304" pitchFamily="18" charset="0"/>
              </a:rPr>
              <a:t>When a user interacts with an item, the system identifies similar items based on their similarity scores with the interacted item. It then recommends these similar items to the user.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239319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60C66-3E9A-C6ED-2C46-EDED83F1D74D}"/>
              </a:ext>
            </a:extLst>
          </p:cNvPr>
          <p:cNvSpPr>
            <a:spLocks noGrp="1"/>
          </p:cNvSpPr>
          <p:nvPr>
            <p:ph type="title"/>
          </p:nvPr>
        </p:nvSpPr>
        <p:spPr>
          <a:xfrm>
            <a:off x="609599" y="625151"/>
            <a:ext cx="11165633" cy="792487"/>
          </a:xfrm>
        </p:spPr>
        <p:txBody>
          <a:bodyPr/>
          <a:lstStyle/>
          <a:p>
            <a:r>
              <a:rPr lang="en-US" sz="2800" b="1" dirty="0">
                <a:latin typeface="Times New Roman" panose="02020603050405020304" pitchFamily="18" charset="0"/>
                <a:cs typeface="Times New Roman" panose="02020603050405020304" pitchFamily="18" charset="0"/>
              </a:rPr>
              <a:t>User Based Collaborative Filtering and </a:t>
            </a:r>
            <a:br>
              <a:rPr lang="en-US" sz="2800" b="1" dirty="0">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Item Based Collaborative Filtering</a:t>
            </a:r>
            <a:br>
              <a:rPr lang="en-US" sz="5400" b="1" dirty="0">
                <a:latin typeface="Times New Roman" panose="02020603050405020304" pitchFamily="18" charset="0"/>
                <a:cs typeface="Times New Roman" panose="02020603050405020304" pitchFamily="18" charset="0"/>
              </a:rPr>
            </a:br>
            <a:endParaRPr lang="en-IN" sz="5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218C962D-E9E5-984E-17BC-D75EC4BFBBEE}"/>
              </a:ext>
            </a:extLst>
          </p:cNvPr>
          <p:cNvPicPr>
            <a:picLocks noGrp="1" noChangeAspect="1"/>
          </p:cNvPicPr>
          <p:nvPr>
            <p:ph idx="1"/>
          </p:nvPr>
        </p:nvPicPr>
        <p:blipFill>
          <a:blip r:embed="rId2"/>
          <a:stretch>
            <a:fillRect/>
          </a:stretch>
        </p:blipFill>
        <p:spPr>
          <a:xfrm>
            <a:off x="1352939" y="1726164"/>
            <a:ext cx="8791186" cy="3770556"/>
          </a:xfrm>
          <a:prstGeom prst="rect">
            <a:avLst/>
          </a:prstGeom>
        </p:spPr>
      </p:pic>
      <p:sp>
        <p:nvSpPr>
          <p:cNvPr id="5" name="TextBox 4">
            <a:extLst>
              <a:ext uri="{FF2B5EF4-FFF2-40B4-BE49-F238E27FC236}">
                <a16:creationId xmlns:a16="http://schemas.microsoft.com/office/drawing/2014/main" id="{864102CA-65CA-4F34-D74C-FC8BA63A164F}"/>
              </a:ext>
            </a:extLst>
          </p:cNvPr>
          <p:cNvSpPr txBox="1"/>
          <p:nvPr/>
        </p:nvSpPr>
        <p:spPr>
          <a:xfrm>
            <a:off x="2164702" y="5962261"/>
            <a:ext cx="8096250"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(a) User Based Collaborative Filtering (b) Item Based Collaborative Filtering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86193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1C87C0-6536-FB0C-2BBE-4EF0806D081A}"/>
              </a:ext>
            </a:extLst>
          </p:cNvPr>
          <p:cNvSpPr>
            <a:spLocks noGrp="1"/>
          </p:cNvSpPr>
          <p:nvPr>
            <p:ph type="title"/>
          </p:nvPr>
        </p:nvSpPr>
        <p:spPr>
          <a:xfrm>
            <a:off x="115078" y="50316"/>
            <a:ext cx="10972800" cy="639762"/>
          </a:xfrm>
        </p:spPr>
        <p:txBody>
          <a:bodyPr/>
          <a:lstStyle/>
          <a:p>
            <a:r>
              <a:rPr lang="en-US" sz="3600" b="1" dirty="0">
                <a:latin typeface="Times New Roman" panose="02020603050405020304" pitchFamily="18" charset="0"/>
                <a:cs typeface="Times New Roman" panose="02020603050405020304" pitchFamily="18" charset="0"/>
              </a:rPr>
              <a:t>Real World Example</a:t>
            </a:r>
            <a:endParaRPr lang="en-IN" sz="36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1CCF36BA-93CE-D6CC-D233-5919AAB64F92}"/>
              </a:ext>
            </a:extLst>
          </p:cNvPr>
          <p:cNvSpPr>
            <a:spLocks noGrp="1"/>
          </p:cNvSpPr>
          <p:nvPr>
            <p:ph type="body" idx="1"/>
          </p:nvPr>
        </p:nvSpPr>
        <p:spPr>
          <a:xfrm>
            <a:off x="611716" y="868257"/>
            <a:ext cx="5386917" cy="402059"/>
          </a:xfrm>
        </p:spPr>
        <p:txBody>
          <a:bodyPr/>
          <a:lstStyle/>
          <a:p>
            <a:r>
              <a:rPr lang="en-IN" dirty="0">
                <a:latin typeface="Times New Roman" panose="02020603050405020304" pitchFamily="18" charset="0"/>
                <a:cs typeface="Times New Roman" panose="02020603050405020304" pitchFamily="18" charset="0"/>
              </a:rPr>
              <a:t>User-Based Collaborative Filtering</a:t>
            </a:r>
          </a:p>
        </p:txBody>
      </p:sp>
      <p:sp>
        <p:nvSpPr>
          <p:cNvPr id="6" name="Content Placeholder 5">
            <a:extLst>
              <a:ext uri="{FF2B5EF4-FFF2-40B4-BE49-F238E27FC236}">
                <a16:creationId xmlns:a16="http://schemas.microsoft.com/office/drawing/2014/main" id="{0A225EF6-09A1-CF5D-C2F5-1BCA3338627E}"/>
              </a:ext>
            </a:extLst>
          </p:cNvPr>
          <p:cNvSpPr>
            <a:spLocks noGrp="1"/>
          </p:cNvSpPr>
          <p:nvPr>
            <p:ph sz="half" idx="2"/>
          </p:nvPr>
        </p:nvSpPr>
        <p:spPr>
          <a:xfrm>
            <a:off x="354563" y="1300948"/>
            <a:ext cx="5838805" cy="5353907"/>
          </a:xfrm>
        </p:spPr>
        <p:txBody>
          <a:bodyPr/>
          <a:lstStyle/>
          <a:p>
            <a:pPr algn="just"/>
            <a:r>
              <a:rPr lang="en-US" sz="1800" b="1" dirty="0">
                <a:latin typeface="Times New Roman" panose="02020603050405020304" pitchFamily="18" charset="0"/>
                <a:cs typeface="Times New Roman" panose="02020603050405020304" pitchFamily="18" charset="0"/>
              </a:rPr>
              <a:t>Netflix: </a:t>
            </a:r>
            <a:r>
              <a:rPr lang="en-US" sz="1800" dirty="0">
                <a:latin typeface="Times New Roman" panose="02020603050405020304" pitchFamily="18" charset="0"/>
                <a:cs typeface="Times New Roman" panose="02020603050405020304" pitchFamily="18" charset="0"/>
              </a:rPr>
              <a:t>Netflix utilizes user-based collaborative filtering to recommend movies and TV shows to its subscribers. When a user watches and rates movies or TV shows, Netflix compares their preferences to other users with similar tastes. If two users have watched and rated many of the same movies similarly, the system assumes they have similar tastes and recommends movies that one user has liked to the other user.</a:t>
            </a:r>
          </a:p>
          <a:p>
            <a:pPr algn="just"/>
            <a:r>
              <a:rPr lang="en-US" sz="1800" b="1" dirty="0">
                <a:latin typeface="Times New Roman" panose="02020603050405020304" pitchFamily="18" charset="0"/>
                <a:cs typeface="Times New Roman" panose="02020603050405020304" pitchFamily="18" charset="0"/>
              </a:rPr>
              <a:t>Amazon: </a:t>
            </a:r>
            <a:r>
              <a:rPr lang="en-US" sz="1800" dirty="0">
                <a:latin typeface="Times New Roman" panose="02020603050405020304" pitchFamily="18" charset="0"/>
                <a:cs typeface="Times New Roman" panose="02020603050405020304" pitchFamily="18" charset="0"/>
              </a:rPr>
              <a:t>Amazon uses collaborative filtering to recommend products to its customers. When a customer purchases a product, Amazon looks at other customers who have purchased the same or similar products and recommends other items they have bought to the current customer. For example, if a customer buys a camera, Amazon might recommend lenses or camera accessories that other customers have purchased along with that camera.</a:t>
            </a:r>
          </a:p>
        </p:txBody>
      </p:sp>
      <p:sp>
        <p:nvSpPr>
          <p:cNvPr id="7" name="Text Placeholder 6">
            <a:extLst>
              <a:ext uri="{FF2B5EF4-FFF2-40B4-BE49-F238E27FC236}">
                <a16:creationId xmlns:a16="http://schemas.microsoft.com/office/drawing/2014/main" id="{4592E326-5DCC-6AE3-B07B-63096737D2DD}"/>
              </a:ext>
            </a:extLst>
          </p:cNvPr>
          <p:cNvSpPr>
            <a:spLocks noGrp="1"/>
          </p:cNvSpPr>
          <p:nvPr>
            <p:ph type="body" sz="quarter" idx="3"/>
          </p:nvPr>
        </p:nvSpPr>
        <p:spPr>
          <a:xfrm>
            <a:off x="6193368" y="910468"/>
            <a:ext cx="5389033" cy="364736"/>
          </a:xfrm>
        </p:spPr>
        <p:txBody>
          <a:bodyPr/>
          <a:lstStyle/>
          <a:p>
            <a:r>
              <a:rPr lang="en-IN" dirty="0">
                <a:latin typeface="Times New Roman" panose="02020603050405020304" pitchFamily="18" charset="0"/>
                <a:cs typeface="Times New Roman" panose="02020603050405020304" pitchFamily="18" charset="0"/>
              </a:rPr>
              <a:t>Item-Based Collaborative Filtering</a:t>
            </a:r>
          </a:p>
        </p:txBody>
      </p:sp>
      <p:sp>
        <p:nvSpPr>
          <p:cNvPr id="8" name="Content Placeholder 7">
            <a:extLst>
              <a:ext uri="{FF2B5EF4-FFF2-40B4-BE49-F238E27FC236}">
                <a16:creationId xmlns:a16="http://schemas.microsoft.com/office/drawing/2014/main" id="{549BCE57-5352-C3E7-E043-86E9EAE40227}"/>
              </a:ext>
            </a:extLst>
          </p:cNvPr>
          <p:cNvSpPr>
            <a:spLocks noGrp="1"/>
          </p:cNvSpPr>
          <p:nvPr>
            <p:ph sz="quarter" idx="4"/>
          </p:nvPr>
        </p:nvSpPr>
        <p:spPr>
          <a:xfrm>
            <a:off x="6264426" y="1270317"/>
            <a:ext cx="5246915" cy="5537368"/>
          </a:xfrm>
        </p:spPr>
        <p:txBody>
          <a:bodyPr/>
          <a:lstStyle/>
          <a:p>
            <a:pPr algn="just"/>
            <a:r>
              <a:rPr lang="en-US" sz="1600" b="1" dirty="0">
                <a:latin typeface="Times New Roman" panose="02020603050405020304" pitchFamily="18" charset="0"/>
                <a:cs typeface="Times New Roman" panose="02020603050405020304" pitchFamily="18" charset="0"/>
              </a:rPr>
              <a:t>Pandora: </a:t>
            </a:r>
            <a:r>
              <a:rPr lang="en-US" sz="1600" dirty="0">
                <a:latin typeface="Times New Roman" panose="02020603050405020304" pitchFamily="18" charset="0"/>
                <a:cs typeface="Times New Roman" panose="02020603050405020304" pitchFamily="18" charset="0"/>
              </a:rPr>
              <a:t>Pandora, the music streaming service, employs item-based collaborative filtering to suggest songs to its users. Pandora analyzes the musical attributes of songs (such as genre, tempo, instrumentation) and creates a profile for each user based on the songs they have liked or disliked. Then, it recommends songs with similar musical attributes to those the user has liked in the past.</a:t>
            </a:r>
          </a:p>
          <a:p>
            <a:pPr algn="just"/>
            <a:r>
              <a:rPr lang="en-US" sz="1600" b="1" dirty="0">
                <a:latin typeface="Times New Roman" panose="02020603050405020304" pitchFamily="18" charset="0"/>
                <a:cs typeface="Times New Roman" panose="02020603050405020304" pitchFamily="18" charset="0"/>
              </a:rPr>
              <a:t>Spotify: </a:t>
            </a:r>
            <a:r>
              <a:rPr lang="en-US" sz="1600" dirty="0">
                <a:latin typeface="Times New Roman" panose="02020603050405020304" pitchFamily="18" charset="0"/>
                <a:cs typeface="Times New Roman" panose="02020603050405020304" pitchFamily="18" charset="0"/>
              </a:rPr>
              <a:t>Spotify also utilizes item-based collaborative filtering to recommend music tracks to its users. It analyzes the characteristics of songs, such as genre, tempo, mood, and instrumentation, and recommends similar songs based on the user's listening history. If a user frequently listens to rock music, Spotify may recommend other rock songs with similar attributes.</a:t>
            </a:r>
          </a:p>
          <a:p>
            <a:pPr marL="0" indent="0" algn="just">
              <a:buNone/>
            </a:pPr>
            <a:endParaRPr lang="en-US" sz="1600" b="1" dirty="0">
              <a:latin typeface="Times New Roman" panose="02020603050405020304" pitchFamily="18" charset="0"/>
              <a:cs typeface="Times New Roman" panose="02020603050405020304" pitchFamily="18" charset="0"/>
            </a:endParaRPr>
          </a:p>
          <a:p>
            <a:pPr marL="0" indent="0" algn="just">
              <a:buNone/>
            </a:pPr>
            <a:r>
              <a:rPr lang="en-US" sz="1600" b="1" dirty="0">
                <a:latin typeface="Times New Roman" panose="02020603050405020304" pitchFamily="18" charset="0"/>
                <a:cs typeface="Times New Roman" panose="02020603050405020304" pitchFamily="18" charset="0"/>
              </a:rPr>
              <a:t>In both user-based and item-based collaborative filtering, the recommendations are based on similarities either between users or between items. These systems leverage the collective behavior of users to provide personalized recommendations, enhancing user experience and engagement.</a:t>
            </a:r>
            <a:endParaRPr lang="en-IN" sz="1600" b="1"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75072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174A-0E10-5157-1502-8C352EE927D5}"/>
              </a:ext>
            </a:extLst>
          </p:cNvPr>
          <p:cNvSpPr>
            <a:spLocks noGrp="1"/>
          </p:cNvSpPr>
          <p:nvPr>
            <p:ph type="title"/>
          </p:nvPr>
        </p:nvSpPr>
        <p:spPr>
          <a:xfrm>
            <a:off x="609600" y="662472"/>
            <a:ext cx="10972800" cy="755165"/>
          </a:xfrm>
        </p:spPr>
        <p:txBody>
          <a:bodyPr/>
          <a:lstStyle/>
          <a:p>
            <a:r>
              <a:rPr lang="en-IN" sz="4400" b="1" dirty="0">
                <a:latin typeface="Times New Roman" panose="02020603050405020304" pitchFamily="18" charset="0"/>
                <a:cs typeface="Times New Roman" panose="02020603050405020304" pitchFamily="18" charset="0"/>
              </a:rPr>
              <a:t>Collaborative Filtering</a:t>
            </a:r>
            <a:endParaRPr lang="en-IN" dirty="0"/>
          </a:p>
        </p:txBody>
      </p:sp>
      <p:sp>
        <p:nvSpPr>
          <p:cNvPr id="3" name="Text Placeholder 2">
            <a:extLst>
              <a:ext uri="{FF2B5EF4-FFF2-40B4-BE49-F238E27FC236}">
                <a16:creationId xmlns:a16="http://schemas.microsoft.com/office/drawing/2014/main" id="{32C8A13F-DFD0-DE9A-D077-101A3406FF80}"/>
              </a:ext>
            </a:extLst>
          </p:cNvPr>
          <p:cNvSpPr>
            <a:spLocks noGrp="1"/>
          </p:cNvSpPr>
          <p:nvPr>
            <p:ph type="body" idx="1"/>
          </p:nvPr>
        </p:nvSpPr>
        <p:spPr/>
        <p:txBody>
          <a:bodyPr/>
          <a:lstStyle/>
          <a:p>
            <a:r>
              <a:rPr lang="en-IN" dirty="0">
                <a:latin typeface="Times New Roman" panose="02020603050405020304" pitchFamily="18" charset="0"/>
                <a:cs typeface="Times New Roman" panose="02020603050405020304" pitchFamily="18" charset="0"/>
              </a:rPr>
              <a:t>Advantage</a:t>
            </a:r>
          </a:p>
        </p:txBody>
      </p:sp>
      <p:sp>
        <p:nvSpPr>
          <p:cNvPr id="4" name="Content Placeholder 3">
            <a:extLst>
              <a:ext uri="{FF2B5EF4-FFF2-40B4-BE49-F238E27FC236}">
                <a16:creationId xmlns:a16="http://schemas.microsoft.com/office/drawing/2014/main" id="{859A92F1-3E1E-9DA0-8B1C-34279F8BCD63}"/>
              </a:ext>
            </a:extLst>
          </p:cNvPr>
          <p:cNvSpPr>
            <a:spLocks noGrp="1"/>
          </p:cNvSpPr>
          <p:nvPr>
            <p:ph sz="half" idx="2"/>
          </p:nvPr>
        </p:nvSpPr>
        <p:spPr/>
        <p:txBody>
          <a:bodyPr/>
          <a:lstStyle/>
          <a:p>
            <a:pPr algn="just"/>
            <a:r>
              <a:rPr lang="en-US" dirty="0">
                <a:latin typeface="Times New Roman" panose="02020603050405020304" pitchFamily="18" charset="0"/>
                <a:cs typeface="Times New Roman" panose="02020603050405020304" pitchFamily="18" charset="0"/>
              </a:rPr>
              <a:t>It works well even if the data is small.</a:t>
            </a:r>
          </a:p>
          <a:p>
            <a:pPr algn="just"/>
            <a:r>
              <a:rPr lang="en-US" dirty="0">
                <a:latin typeface="Times New Roman" panose="02020603050405020304" pitchFamily="18" charset="0"/>
                <a:cs typeface="Times New Roman" panose="02020603050405020304" pitchFamily="18" charset="0"/>
              </a:rPr>
              <a:t>This model helps the users to discover a new interest in a given item but the model might still recommend it because similar users are interested in that item.</a:t>
            </a:r>
          </a:p>
          <a:p>
            <a:pPr algn="just"/>
            <a:r>
              <a:rPr lang="en-US" dirty="0">
                <a:latin typeface="Times New Roman" panose="02020603050405020304" pitchFamily="18" charset="0"/>
                <a:cs typeface="Times New Roman" panose="02020603050405020304" pitchFamily="18" charset="0"/>
              </a:rPr>
              <a:t>No need for Domain Knowledge</a:t>
            </a: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3CC5DF20-0AC2-5BCB-1D24-BF0CED5B36F1}"/>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Disadvantage</a:t>
            </a:r>
          </a:p>
        </p:txBody>
      </p:sp>
      <p:sp>
        <p:nvSpPr>
          <p:cNvPr id="6" name="Content Placeholder 5">
            <a:extLst>
              <a:ext uri="{FF2B5EF4-FFF2-40B4-BE49-F238E27FC236}">
                <a16:creationId xmlns:a16="http://schemas.microsoft.com/office/drawing/2014/main" id="{001196E2-47CC-30BF-F461-FC78D3CD45C4}"/>
              </a:ext>
            </a:extLst>
          </p:cNvPr>
          <p:cNvSpPr>
            <a:spLocks noGrp="1"/>
          </p:cNvSpPr>
          <p:nvPr>
            <p:ph sz="quarter" idx="4"/>
          </p:nvPr>
        </p:nvSpPr>
        <p:spPr/>
        <p:txBody>
          <a:bodyPr/>
          <a:lstStyle/>
          <a:p>
            <a:pPr algn="just"/>
            <a:r>
              <a:rPr lang="en-US" dirty="0">
                <a:latin typeface="Times New Roman" panose="02020603050405020304" pitchFamily="18" charset="0"/>
                <a:cs typeface="Times New Roman" panose="02020603050405020304" pitchFamily="18" charset="0"/>
              </a:rPr>
              <a:t>It cannot handle new items because the model doesn’t get trained on the newly added items in the database. This problem is known as Cold Start Problem.</a:t>
            </a:r>
          </a:p>
          <a:p>
            <a:pPr algn="just"/>
            <a:r>
              <a:rPr lang="en-US" dirty="0">
                <a:latin typeface="Times New Roman" panose="02020603050405020304" pitchFamily="18" charset="0"/>
                <a:cs typeface="Times New Roman" panose="02020603050405020304" pitchFamily="18" charset="0"/>
              </a:rPr>
              <a:t>Side Feature Doesn’t have much importance. Here Side features can be actor name or releasing year in the context of movie recommendation.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03386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5486B-5A9C-9C43-44BC-7891C4D51FCC}"/>
              </a:ext>
            </a:extLst>
          </p:cNvPr>
          <p:cNvSpPr>
            <a:spLocks noGrp="1"/>
          </p:cNvSpPr>
          <p:nvPr>
            <p:ph type="title"/>
          </p:nvPr>
        </p:nvSpPr>
        <p:spPr>
          <a:xfrm>
            <a:off x="609600" y="643812"/>
            <a:ext cx="10972800" cy="773826"/>
          </a:xfrm>
        </p:spPr>
        <p:txBody>
          <a:bodyPr/>
          <a:lstStyle/>
          <a:p>
            <a:r>
              <a:rPr lang="en-US" sz="3600" b="1" dirty="0">
                <a:solidFill>
                  <a:schemeClr val="tx1"/>
                </a:solidFill>
                <a:latin typeface="Times New Roman" panose="02020603050405020304" pitchFamily="18" charset="0"/>
                <a:cs typeface="Times New Roman" panose="02020603050405020304" pitchFamily="18" charset="0"/>
              </a:rPr>
              <a:t>Singular value Decomposition–Based Recommenders</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1B166BA-354B-F410-7635-37D92207F460}"/>
              </a:ext>
            </a:extLst>
          </p:cNvPr>
          <p:cNvSpPr>
            <a:spLocks noGrp="1"/>
          </p:cNvSpPr>
          <p:nvPr>
            <p:ph idx="1"/>
          </p:nvPr>
        </p:nvSpPr>
        <p:spPr>
          <a:xfrm>
            <a:off x="609600" y="1600201"/>
            <a:ext cx="10972800" cy="4931228"/>
          </a:xfrm>
        </p:spPr>
        <p:txBody>
          <a:bodyPr/>
          <a:lstStyle/>
          <a:p>
            <a:pPr algn="just"/>
            <a:r>
              <a:rPr lang="en-US" sz="2400" dirty="0">
                <a:latin typeface="Times New Roman" panose="02020603050405020304" pitchFamily="18" charset="0"/>
                <a:cs typeface="Times New Roman" panose="02020603050405020304" pitchFamily="18" charset="0"/>
              </a:rPr>
              <a:t>SVD is a matrix </a:t>
            </a:r>
            <a:r>
              <a:rPr lang="en-US" sz="2400" dirty="0" err="1">
                <a:latin typeface="Times New Roman" panose="02020603050405020304" pitchFamily="18" charset="0"/>
                <a:cs typeface="Times New Roman" panose="02020603050405020304" pitchFamily="18" charset="0"/>
              </a:rPr>
              <a:t>factorisation</a:t>
            </a:r>
            <a:r>
              <a:rPr lang="en-US" sz="2400" dirty="0">
                <a:latin typeface="Times New Roman" panose="02020603050405020304" pitchFamily="18" charset="0"/>
                <a:cs typeface="Times New Roman" panose="02020603050405020304" pitchFamily="18" charset="0"/>
              </a:rPr>
              <a:t> technique, which reduces the number of features of a dataset by reducing the space dimension from N-dimension to K-dimension (where K&lt;N). </a:t>
            </a:r>
          </a:p>
          <a:p>
            <a:pPr algn="just"/>
            <a:r>
              <a:rPr lang="en-US" sz="2400" dirty="0">
                <a:latin typeface="Times New Roman" panose="02020603050405020304" pitchFamily="18" charset="0"/>
                <a:cs typeface="Times New Roman" panose="02020603050405020304" pitchFamily="18" charset="0"/>
              </a:rPr>
              <a:t>In the context of the recommender system, the SVD is used as a collaborative filtering technique. </a:t>
            </a:r>
          </a:p>
          <a:p>
            <a:pPr algn="just"/>
            <a:r>
              <a:rPr lang="en-US" sz="2400" dirty="0">
                <a:latin typeface="Times New Roman" panose="02020603050405020304" pitchFamily="18" charset="0"/>
                <a:cs typeface="Times New Roman" panose="02020603050405020304" pitchFamily="18" charset="0"/>
              </a:rPr>
              <a:t>It uses a matrix structure where each row represents a user, and each column represents an item. </a:t>
            </a:r>
          </a:p>
          <a:p>
            <a:pPr algn="just"/>
            <a:r>
              <a:rPr lang="en-US" sz="2400" dirty="0">
                <a:latin typeface="Times New Roman" panose="02020603050405020304" pitchFamily="18" charset="0"/>
                <a:cs typeface="Times New Roman" panose="02020603050405020304" pitchFamily="18" charset="0"/>
              </a:rPr>
              <a:t>The elements of this matrix are the ratings that are given to items by users.</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3E4A517-0CD4-9B36-6567-659BE54C50E1}"/>
              </a:ext>
            </a:extLst>
          </p:cNvPr>
          <p:cNvPicPr>
            <a:picLocks noChangeAspect="1"/>
          </p:cNvPicPr>
          <p:nvPr/>
        </p:nvPicPr>
        <p:blipFill>
          <a:blip r:embed="rId2"/>
          <a:stretch>
            <a:fillRect/>
          </a:stretch>
        </p:blipFill>
        <p:spPr>
          <a:xfrm>
            <a:off x="4356910" y="4771100"/>
            <a:ext cx="2668995" cy="973398"/>
          </a:xfrm>
          <a:prstGeom prst="rect">
            <a:avLst/>
          </a:prstGeom>
        </p:spPr>
      </p:pic>
    </p:spTree>
    <p:extLst>
      <p:ext uri="{BB962C8B-B14F-4D97-AF65-F5344CB8AC3E}">
        <p14:creationId xmlns:p14="http://schemas.microsoft.com/office/powerpoint/2010/main" val="9940714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5141-05FD-5D6C-C2C0-C865B4B25484}"/>
              </a:ext>
            </a:extLst>
          </p:cNvPr>
          <p:cNvSpPr>
            <a:spLocks noGrp="1"/>
          </p:cNvSpPr>
          <p:nvPr>
            <p:ph type="title"/>
          </p:nvPr>
        </p:nvSpPr>
        <p:spPr>
          <a:xfrm>
            <a:off x="609600" y="485192"/>
            <a:ext cx="10972800" cy="578498"/>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Singular value Decomposition–Based Recommenders</a:t>
            </a:r>
            <a:endParaRPr lang="en-IN" sz="2800" dirty="0"/>
          </a:p>
        </p:txBody>
      </p:sp>
      <p:sp>
        <p:nvSpPr>
          <p:cNvPr id="3" name="Content Placeholder 2">
            <a:extLst>
              <a:ext uri="{FF2B5EF4-FFF2-40B4-BE49-F238E27FC236}">
                <a16:creationId xmlns:a16="http://schemas.microsoft.com/office/drawing/2014/main" id="{EF582A35-15C7-F6A8-0AA8-65B6F829D3DA}"/>
              </a:ext>
            </a:extLst>
          </p:cNvPr>
          <p:cNvSpPr>
            <a:spLocks noGrp="1"/>
          </p:cNvSpPr>
          <p:nvPr>
            <p:ph idx="1"/>
          </p:nvPr>
        </p:nvSpPr>
        <p:spPr>
          <a:xfrm>
            <a:off x="609600" y="1492899"/>
            <a:ext cx="10972800" cy="5075852"/>
          </a:xfrm>
        </p:spPr>
        <p:txBody>
          <a:bodyPr/>
          <a:lstStyle/>
          <a:p>
            <a:endParaRPr lang="en-IN" sz="1800" dirty="0">
              <a:latin typeface="Times New Roman" panose="02020603050405020304" pitchFamily="18" charset="0"/>
              <a:cs typeface="Times New Roman" panose="02020603050405020304" pitchFamily="18" charset="0"/>
            </a:endParaRPr>
          </a:p>
          <a:p>
            <a:pPr lvl="1"/>
            <a:r>
              <a:rPr lang="en-IN" sz="1600" dirty="0">
                <a:latin typeface="Times New Roman" panose="02020603050405020304" pitchFamily="18" charset="0"/>
                <a:cs typeface="Times New Roman" panose="02020603050405020304" pitchFamily="18" charset="0"/>
              </a:rPr>
              <a:t>Matrix U: singular matrix of (user*latent factors)</a:t>
            </a:r>
          </a:p>
          <a:p>
            <a:pPr lvl="1"/>
            <a:r>
              <a:rPr lang="en-IN" sz="1600" dirty="0">
                <a:latin typeface="Times New Roman" panose="02020603050405020304" pitchFamily="18" charset="0"/>
                <a:cs typeface="Times New Roman" panose="02020603050405020304" pitchFamily="18" charset="0"/>
              </a:rPr>
              <a:t>Matrix S: diagonal matrix (shows the strength of each latent factor)</a:t>
            </a:r>
          </a:p>
          <a:p>
            <a:pPr lvl="1"/>
            <a:r>
              <a:rPr lang="en-IN" sz="1600" dirty="0">
                <a:latin typeface="Times New Roman" panose="02020603050405020304" pitchFamily="18" charset="0"/>
                <a:cs typeface="Times New Roman" panose="02020603050405020304" pitchFamily="18" charset="0"/>
              </a:rPr>
              <a:t>Matrix U: singular matrix of (item*latent factors)</a:t>
            </a:r>
          </a:p>
          <a:p>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factorisation</a:t>
            </a:r>
            <a:r>
              <a:rPr lang="en-US" sz="1800" dirty="0">
                <a:latin typeface="Times New Roman" panose="02020603050405020304" pitchFamily="18" charset="0"/>
                <a:cs typeface="Times New Roman" panose="02020603050405020304" pitchFamily="18" charset="0"/>
              </a:rPr>
              <a:t> of this matrix is done by the singular value decomposition. It finds factors of matrices from the </a:t>
            </a:r>
            <a:r>
              <a:rPr lang="en-US" sz="1800" dirty="0" err="1">
                <a:latin typeface="Times New Roman" panose="02020603050405020304" pitchFamily="18" charset="0"/>
                <a:cs typeface="Times New Roman" panose="02020603050405020304" pitchFamily="18" charset="0"/>
              </a:rPr>
              <a:t>factorisation</a:t>
            </a:r>
            <a:r>
              <a:rPr lang="en-US" sz="1800" dirty="0">
                <a:latin typeface="Times New Roman" panose="02020603050405020304" pitchFamily="18" charset="0"/>
                <a:cs typeface="Times New Roman" panose="02020603050405020304" pitchFamily="18" charset="0"/>
              </a:rPr>
              <a:t> of a high-level (user-item-rating) matrix. </a:t>
            </a:r>
          </a:p>
          <a:p>
            <a:r>
              <a:rPr lang="en-US" sz="1800" dirty="0">
                <a:latin typeface="Times New Roman" panose="02020603050405020304" pitchFamily="18" charset="0"/>
                <a:cs typeface="Times New Roman" panose="02020603050405020304" pitchFamily="18" charset="0"/>
              </a:rPr>
              <a:t>The singular value decomposition is a method of decomposing a matrix into three other matrices as given below: </a:t>
            </a:r>
          </a:p>
          <a:p>
            <a:pPr lvl="1"/>
            <a:r>
              <a:rPr lang="en-US" sz="1800" dirty="0">
                <a:latin typeface="Times New Roman" panose="02020603050405020304" pitchFamily="18" charset="0"/>
                <a:cs typeface="Times New Roman" panose="02020603050405020304" pitchFamily="18" charset="0"/>
              </a:rPr>
              <a:t>where, A is a m x n utility matrix, </a:t>
            </a:r>
          </a:p>
          <a:p>
            <a:pPr lvl="1"/>
            <a:r>
              <a:rPr lang="en-US" sz="1800" dirty="0">
                <a:latin typeface="Times New Roman" panose="02020603050405020304" pitchFamily="18" charset="0"/>
                <a:cs typeface="Times New Roman" panose="02020603050405020304" pitchFamily="18" charset="0"/>
              </a:rPr>
              <a:t>U is a m x r orthogonal left singular matrix, which represents the relationship between users and latent factors, </a:t>
            </a:r>
          </a:p>
          <a:p>
            <a:pPr lvl="1"/>
            <a:r>
              <a:rPr lang="en-US" sz="1800" dirty="0">
                <a:latin typeface="Times New Roman" panose="02020603050405020304" pitchFamily="18" charset="0"/>
                <a:cs typeface="Times New Roman" panose="02020603050405020304" pitchFamily="18" charset="0"/>
              </a:rPr>
              <a:t>S is a r x r diagonal matrix, which describes the strength of each latent factor and </a:t>
            </a:r>
          </a:p>
          <a:p>
            <a:pPr lvl="1"/>
            <a:r>
              <a:rPr lang="en-US" sz="1800" dirty="0">
                <a:latin typeface="Times New Roman" panose="02020603050405020304" pitchFamily="18" charset="0"/>
                <a:cs typeface="Times New Roman" panose="02020603050405020304" pitchFamily="18" charset="0"/>
              </a:rPr>
              <a:t>V is a r x n diagonal right singular matrix, which indicates the similarity between items and latent factors. </a:t>
            </a:r>
          </a:p>
          <a:p>
            <a:r>
              <a:rPr lang="en-US" sz="1800" dirty="0">
                <a:latin typeface="Times New Roman" panose="02020603050405020304" pitchFamily="18" charset="0"/>
                <a:cs typeface="Times New Roman" panose="02020603050405020304" pitchFamily="18" charset="0"/>
              </a:rPr>
              <a:t>The latent factors here are the characteristics of the items, for example, the genre of the music. The SVD decreases the dimension of the utility matrix A by extracting its latent factors. </a:t>
            </a:r>
          </a:p>
          <a:p>
            <a:r>
              <a:rPr lang="en-US" sz="1800" dirty="0">
                <a:latin typeface="Times New Roman" panose="02020603050405020304" pitchFamily="18" charset="0"/>
                <a:cs typeface="Times New Roman" panose="02020603050405020304" pitchFamily="18" charset="0"/>
              </a:rPr>
              <a:t>It maps each user and each item into a r-dimensional latent space.</a:t>
            </a:r>
            <a:endParaRPr lang="en-IN" sz="1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7D41F0A-5634-F4C9-B047-B12804A25634}"/>
              </a:ext>
            </a:extLst>
          </p:cNvPr>
          <p:cNvPicPr>
            <a:picLocks noChangeAspect="1"/>
          </p:cNvPicPr>
          <p:nvPr/>
        </p:nvPicPr>
        <p:blipFill>
          <a:blip r:embed="rId2"/>
          <a:stretch>
            <a:fillRect/>
          </a:stretch>
        </p:blipFill>
        <p:spPr>
          <a:xfrm>
            <a:off x="4611571" y="1030848"/>
            <a:ext cx="1568405" cy="569353"/>
          </a:xfrm>
          <a:prstGeom prst="rect">
            <a:avLst/>
          </a:prstGeom>
        </p:spPr>
      </p:pic>
    </p:spTree>
    <p:extLst>
      <p:ext uri="{BB962C8B-B14F-4D97-AF65-F5344CB8AC3E}">
        <p14:creationId xmlns:p14="http://schemas.microsoft.com/office/powerpoint/2010/main" val="321477220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EBDC-2FFC-34D0-BE72-2BF59C705B25}"/>
              </a:ext>
            </a:extLst>
          </p:cNvPr>
          <p:cNvSpPr>
            <a:spLocks noGrp="1"/>
          </p:cNvSpPr>
          <p:nvPr>
            <p:ph type="title"/>
          </p:nvPr>
        </p:nvSpPr>
        <p:spPr>
          <a:xfrm>
            <a:off x="609600" y="507903"/>
            <a:ext cx="10972800" cy="481142"/>
          </a:xfrm>
        </p:spPr>
        <p:txBody>
          <a:bodyPr/>
          <a:lstStyle/>
          <a:p>
            <a:r>
              <a:rPr lang="en-US" sz="2800" b="1" dirty="0">
                <a:solidFill>
                  <a:schemeClr val="tx1"/>
                </a:solidFill>
                <a:latin typeface="Times New Roman" panose="02020603050405020304" pitchFamily="18" charset="0"/>
                <a:cs typeface="Times New Roman" panose="02020603050405020304" pitchFamily="18" charset="0"/>
              </a:rPr>
              <a:t>Singular value Decomposition–Based Recommenders</a:t>
            </a:r>
            <a:endParaRPr lang="en-IN" sz="2800" dirty="0"/>
          </a:p>
        </p:txBody>
      </p:sp>
      <p:sp>
        <p:nvSpPr>
          <p:cNvPr id="3" name="Content Placeholder 2">
            <a:extLst>
              <a:ext uri="{FF2B5EF4-FFF2-40B4-BE49-F238E27FC236}">
                <a16:creationId xmlns:a16="http://schemas.microsoft.com/office/drawing/2014/main" id="{1F5DF12C-24C8-9436-DC36-25755A0D2A48}"/>
              </a:ext>
            </a:extLst>
          </p:cNvPr>
          <p:cNvSpPr>
            <a:spLocks noGrp="1"/>
          </p:cNvSpPr>
          <p:nvPr>
            <p:ph idx="1"/>
          </p:nvPr>
        </p:nvSpPr>
        <p:spPr>
          <a:xfrm>
            <a:off x="609600" y="1212980"/>
            <a:ext cx="10972800" cy="5495729"/>
          </a:xfrm>
        </p:spPr>
        <p:txBody>
          <a:bodyPr/>
          <a:lstStyle/>
          <a:p>
            <a:pPr algn="just"/>
            <a:r>
              <a:rPr lang="en-US" sz="2000" b="1" dirty="0">
                <a:latin typeface="Times New Roman" panose="02020603050405020304" pitchFamily="18" charset="0"/>
                <a:cs typeface="Times New Roman" panose="02020603050405020304" pitchFamily="18" charset="0"/>
              </a:rPr>
              <a:t>Matrix Representation: </a:t>
            </a:r>
            <a:r>
              <a:rPr lang="en-US" sz="2000" dirty="0">
                <a:latin typeface="Times New Roman" panose="02020603050405020304" pitchFamily="18" charset="0"/>
                <a:cs typeface="Times New Roman" panose="02020603050405020304" pitchFamily="18" charset="0"/>
              </a:rPr>
              <a:t>In a recommendation system, user-item interactions are often represented as a matrix, where rows correspond to users, columns correspond to items, and the entries represent user-item interactions (e.g., ratings, clicks, purchases).</a:t>
            </a:r>
          </a:p>
          <a:p>
            <a:pPr algn="just"/>
            <a:r>
              <a:rPr lang="en-US" sz="2000" b="1" dirty="0">
                <a:latin typeface="Times New Roman" panose="02020603050405020304" pitchFamily="18" charset="0"/>
                <a:cs typeface="Times New Roman" panose="02020603050405020304" pitchFamily="18" charset="0"/>
              </a:rPr>
              <a:t>Matrix Factorization: </a:t>
            </a:r>
            <a:r>
              <a:rPr lang="en-US" sz="2000" dirty="0">
                <a:latin typeface="Times New Roman" panose="02020603050405020304" pitchFamily="18" charset="0"/>
                <a:cs typeface="Times New Roman" panose="02020603050405020304" pitchFamily="18" charset="0"/>
              </a:rPr>
              <a:t>SVD decomposes this interaction matrix into three matrices:</a:t>
            </a:r>
          </a:p>
          <a:p>
            <a:pPr algn="just"/>
            <a:r>
              <a:rPr lang="en-US" sz="2000" b="1" dirty="0">
                <a:latin typeface="Times New Roman" panose="02020603050405020304" pitchFamily="18" charset="0"/>
                <a:cs typeface="Times New Roman" panose="02020603050405020304" pitchFamily="18" charset="0"/>
              </a:rPr>
              <a:t>The user matrix: </a:t>
            </a:r>
            <a:r>
              <a:rPr lang="en-US" sz="2000" dirty="0">
                <a:latin typeface="Times New Roman" panose="02020603050405020304" pitchFamily="18" charset="0"/>
                <a:cs typeface="Times New Roman" panose="02020603050405020304" pitchFamily="18" charset="0"/>
              </a:rPr>
              <a:t>Represents users in terms of latent factors.</a:t>
            </a:r>
          </a:p>
          <a:p>
            <a:pPr algn="just"/>
            <a:r>
              <a:rPr lang="en-US" sz="2000" b="1" dirty="0">
                <a:latin typeface="Times New Roman" panose="02020603050405020304" pitchFamily="18" charset="0"/>
                <a:cs typeface="Times New Roman" panose="02020603050405020304" pitchFamily="18" charset="0"/>
              </a:rPr>
              <a:t>The item matrix: </a:t>
            </a:r>
            <a:r>
              <a:rPr lang="en-US" sz="2000" dirty="0">
                <a:latin typeface="Times New Roman" panose="02020603050405020304" pitchFamily="18" charset="0"/>
                <a:cs typeface="Times New Roman" panose="02020603050405020304" pitchFamily="18" charset="0"/>
              </a:rPr>
              <a:t>Represents items in terms of the same latent factors.</a:t>
            </a:r>
          </a:p>
          <a:p>
            <a:pPr algn="just"/>
            <a:r>
              <a:rPr lang="en-US" sz="2000" b="1" dirty="0">
                <a:latin typeface="Times New Roman" panose="02020603050405020304" pitchFamily="18" charset="0"/>
                <a:cs typeface="Times New Roman" panose="02020603050405020304" pitchFamily="18" charset="0"/>
              </a:rPr>
              <a:t>The diagonal matrix: </a:t>
            </a:r>
            <a:r>
              <a:rPr lang="en-US" sz="2000" dirty="0">
                <a:latin typeface="Times New Roman" panose="02020603050405020304" pitchFamily="18" charset="0"/>
                <a:cs typeface="Times New Roman" panose="02020603050405020304" pitchFamily="18" charset="0"/>
              </a:rPr>
              <a:t>Contains singular values, representing the strength of each latent factor.</a:t>
            </a:r>
          </a:p>
          <a:p>
            <a:pPr algn="just"/>
            <a:r>
              <a:rPr lang="en-US" sz="2000" b="1" dirty="0">
                <a:latin typeface="Times New Roman" panose="02020603050405020304" pitchFamily="18" charset="0"/>
                <a:cs typeface="Times New Roman" panose="02020603050405020304" pitchFamily="18" charset="0"/>
              </a:rPr>
              <a:t>Dimensionality Reduction: </a:t>
            </a:r>
            <a:r>
              <a:rPr lang="en-US" sz="2000" dirty="0">
                <a:latin typeface="Times New Roman" panose="02020603050405020304" pitchFamily="18" charset="0"/>
                <a:cs typeface="Times New Roman" panose="02020603050405020304" pitchFamily="18" charset="0"/>
              </a:rPr>
              <a:t>SVD retains only the top k singular values and their corresponding vectors, effectively reducing the dimensionality of the matrices. This reduces noise in the data and captures the most important patterns.</a:t>
            </a:r>
          </a:p>
          <a:p>
            <a:pPr algn="just"/>
            <a:r>
              <a:rPr lang="en-US" sz="2000" b="1" dirty="0">
                <a:latin typeface="Times New Roman" panose="02020603050405020304" pitchFamily="18" charset="0"/>
                <a:cs typeface="Times New Roman" panose="02020603050405020304" pitchFamily="18" charset="0"/>
              </a:rPr>
              <a:t>Recommendation Generation:</a:t>
            </a:r>
            <a:r>
              <a:rPr lang="en-US" sz="2000" dirty="0">
                <a:latin typeface="Times New Roman" panose="02020603050405020304" pitchFamily="18" charset="0"/>
                <a:cs typeface="Times New Roman" panose="02020603050405020304" pitchFamily="18" charset="0"/>
              </a:rPr>
              <a:t> To generate recommendations, the system reconstructs the original interaction matrix using the reduced-dimensional matrices obtained from SVD. This reconstructed matrix represents the predicted user-item interactions.</a:t>
            </a:r>
          </a:p>
          <a:p>
            <a:pPr algn="just"/>
            <a:r>
              <a:rPr lang="en-US" sz="2000" b="1" dirty="0">
                <a:latin typeface="Times New Roman" panose="02020603050405020304" pitchFamily="18" charset="0"/>
                <a:cs typeface="Times New Roman" panose="02020603050405020304" pitchFamily="18" charset="0"/>
              </a:rPr>
              <a:t>Top-N Recommendations: </a:t>
            </a:r>
            <a:r>
              <a:rPr lang="en-US" sz="2000" dirty="0">
                <a:latin typeface="Times New Roman" panose="02020603050405020304" pitchFamily="18" charset="0"/>
                <a:cs typeface="Times New Roman" panose="02020603050405020304" pitchFamily="18" charset="0"/>
              </a:rPr>
              <a:t>Once the reconstructed matrix is obtained, the system can recommend the top-N items to each user based on their predicted preferences. These recommendations are typically generated by selecting the items with the highest predicted ratings for each user.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04205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C79C-1267-D214-3CD1-2F8AB3A8AE36}"/>
              </a:ext>
            </a:extLst>
          </p:cNvPr>
          <p:cNvSpPr>
            <a:spLocks noGrp="1"/>
          </p:cNvSpPr>
          <p:nvPr>
            <p:ph type="title"/>
          </p:nvPr>
        </p:nvSpPr>
        <p:spPr>
          <a:xfrm>
            <a:off x="609600" y="615820"/>
            <a:ext cx="10972800" cy="559837"/>
          </a:xfrm>
        </p:spPr>
        <p:txBody>
          <a:bodyPr/>
          <a:lstStyle/>
          <a:p>
            <a:r>
              <a:rPr lang="en-US" sz="3200" b="1" dirty="0">
                <a:latin typeface="Times New Roman" panose="02020603050405020304" pitchFamily="18" charset="0"/>
                <a:cs typeface="Times New Roman" panose="02020603050405020304" pitchFamily="18" charset="0"/>
              </a:rPr>
              <a:t>Singular value Decomposition–Based Recommenders</a:t>
            </a:r>
            <a:endParaRPr lang="en-IN" sz="3200"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AB5C603-B338-D6D3-A652-63B77028C36E}"/>
              </a:ext>
            </a:extLst>
          </p:cNvPr>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Advantage</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D0B22D5-9FDF-25EA-6A1C-D75268109D63}"/>
              </a:ext>
            </a:extLst>
          </p:cNvPr>
          <p:cNvSpPr>
            <a:spLocks noGrp="1"/>
          </p:cNvSpPr>
          <p:nvPr>
            <p:ph sz="half" idx="2"/>
          </p:nvPr>
        </p:nvSpPr>
        <p:spPr/>
        <p:txBody>
          <a:bodyPr/>
          <a:lstStyle/>
          <a:p>
            <a:pPr algn="just"/>
            <a:r>
              <a:rPr lang="en-US" sz="1800" b="1" dirty="0">
                <a:latin typeface="Times New Roman" panose="02020603050405020304" pitchFamily="18" charset="0"/>
                <a:cs typeface="Times New Roman" panose="02020603050405020304" pitchFamily="18" charset="0"/>
              </a:rPr>
              <a:t>Interpretability: </a:t>
            </a:r>
            <a:r>
              <a:rPr lang="en-US" sz="1800" dirty="0">
                <a:latin typeface="Times New Roman" panose="02020603050405020304" pitchFamily="18" charset="0"/>
                <a:cs typeface="Times New Roman" panose="02020603050405020304" pitchFamily="18" charset="0"/>
              </a:rPr>
              <a:t>The latent factors learned by SVD often correspond to meaningful characteristics of users and items, making the recommendations interpretable.</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Efficiency: </a:t>
            </a:r>
            <a:r>
              <a:rPr lang="en-US" sz="1800" dirty="0">
                <a:latin typeface="Times New Roman" panose="02020603050405020304" pitchFamily="18" charset="0"/>
                <a:cs typeface="Times New Roman" panose="02020603050405020304" pitchFamily="18" charset="0"/>
              </a:rPr>
              <a:t>SVD can efficiently handle large-scale recommendation problems by reducing the dimensionality of the data.</a:t>
            </a:r>
          </a:p>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Scalability: </a:t>
            </a:r>
            <a:r>
              <a:rPr lang="en-US" sz="1800" dirty="0">
                <a:latin typeface="Times New Roman" panose="02020603050405020304" pitchFamily="18" charset="0"/>
                <a:cs typeface="Times New Roman" panose="02020603050405020304" pitchFamily="18" charset="0"/>
              </a:rPr>
              <a:t>Despite being computationally intensive, SVD can be parallelized and optimized for scalability in distributed computing environments.</a:t>
            </a:r>
            <a:endParaRPr lang="en-IN"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D0AD80DA-4083-2C8B-B8B6-C759A264727F}"/>
              </a:ext>
            </a:extLst>
          </p:cNvPr>
          <p:cNvSpPr>
            <a:spLocks noGrp="1"/>
          </p:cNvSpPr>
          <p:nvPr>
            <p:ph type="body" sz="quarter" idx="3"/>
          </p:nvPr>
        </p:nvSpPr>
        <p:spPr/>
        <p:txBody>
          <a:bodyPr/>
          <a:lstStyle/>
          <a:p>
            <a:r>
              <a:rPr lang="en-US" dirty="0">
                <a:latin typeface="Times New Roman" panose="02020603050405020304" pitchFamily="18" charset="0"/>
                <a:cs typeface="Times New Roman" panose="02020603050405020304" pitchFamily="18" charset="0"/>
              </a:rPr>
              <a:t>Disadvantage</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06B6022-1B38-CBB0-CD70-88ACFE71FD38}"/>
              </a:ext>
            </a:extLst>
          </p:cNvPr>
          <p:cNvSpPr>
            <a:spLocks noGrp="1"/>
          </p:cNvSpPr>
          <p:nvPr>
            <p:ph sz="quarter" idx="4"/>
          </p:nvPr>
        </p:nvSpPr>
        <p:spPr/>
        <p:txBody>
          <a:bodyPr/>
          <a:lstStyle/>
          <a:p>
            <a:pPr algn="just"/>
            <a:r>
              <a:rPr lang="en-US" sz="2000" b="1" dirty="0">
                <a:latin typeface="Times New Roman" panose="02020603050405020304" pitchFamily="18" charset="0"/>
                <a:cs typeface="Times New Roman" panose="02020603050405020304" pitchFamily="18" charset="0"/>
              </a:rPr>
              <a:t>Cold Start Problem: </a:t>
            </a:r>
            <a:r>
              <a:rPr lang="en-US" sz="2000" dirty="0">
                <a:latin typeface="Times New Roman" panose="02020603050405020304" pitchFamily="18" charset="0"/>
                <a:cs typeface="Times New Roman" panose="02020603050405020304" pitchFamily="18" charset="0"/>
              </a:rPr>
              <a:t>SVD-based recommenders may struggle with cold-start scenarios, where there is limited or no historical data for new users or items.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Sparsity: </a:t>
            </a:r>
            <a:r>
              <a:rPr lang="en-US" sz="2000" dirty="0">
                <a:latin typeface="Times New Roman" panose="02020603050405020304" pitchFamily="18" charset="0"/>
                <a:cs typeface="Times New Roman" panose="02020603050405020304" pitchFamily="18" charset="0"/>
              </a:rPr>
              <a:t>In highly sparse matrices (i.e., when users have interacted with only a small fraction of items), SVD may suffer from overfitting and produce less accurate recommendations.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654536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252A-AC1D-6338-4C46-95A1945768DA}"/>
              </a:ext>
            </a:extLst>
          </p:cNvPr>
          <p:cNvSpPr>
            <a:spLocks noGrp="1"/>
          </p:cNvSpPr>
          <p:nvPr>
            <p:ph type="title"/>
          </p:nvPr>
        </p:nvSpPr>
        <p:spPr/>
        <p:txBody>
          <a:bodyPr/>
          <a:lstStyle/>
          <a:p>
            <a:r>
              <a:rPr lang="en-IN" b="1" dirty="0">
                <a:solidFill>
                  <a:schemeClr val="tx1"/>
                </a:solidFill>
                <a:latin typeface="Times New Roman" panose="02020603050405020304" pitchFamily="18" charset="0"/>
                <a:cs typeface="Times New Roman" panose="02020603050405020304" pitchFamily="18" charset="0"/>
              </a:rPr>
              <a:t>Customer Segmentation </a:t>
            </a:r>
          </a:p>
        </p:txBody>
      </p:sp>
      <p:sp>
        <p:nvSpPr>
          <p:cNvPr id="3" name="Content Placeholder 2">
            <a:extLst>
              <a:ext uri="{FF2B5EF4-FFF2-40B4-BE49-F238E27FC236}">
                <a16:creationId xmlns:a16="http://schemas.microsoft.com/office/drawing/2014/main" id="{CC2C200D-F517-B3F2-9EC2-6156553FB186}"/>
              </a:ext>
            </a:extLst>
          </p:cNvPr>
          <p:cNvSpPr>
            <a:spLocks noGrp="1"/>
          </p:cNvSpPr>
          <p:nvPr>
            <p:ph sz="half" idx="1"/>
          </p:nvPr>
        </p:nvSpPr>
        <p:spPr>
          <a:xfrm>
            <a:off x="609600" y="942393"/>
            <a:ext cx="5384800" cy="5728995"/>
          </a:xfrm>
        </p:spPr>
        <p:txBody>
          <a:bodyPr/>
          <a:lstStyle/>
          <a:p>
            <a:pPr algn="just"/>
            <a:r>
              <a:rPr lang="en-US" sz="1800" dirty="0">
                <a:latin typeface="Times New Roman" panose="02020603050405020304" pitchFamily="18" charset="0"/>
                <a:cs typeface="Times New Roman" panose="02020603050405020304" pitchFamily="18" charset="0"/>
              </a:rPr>
              <a:t>Customer segmentation is the process of dividing customers into distinct groups based on shared characteristics or behaviors. This strategy allows businesses to better understand their customer base and tailor their products, services, and marketing efforts to meet the specific needs and preferences of each segment.</a:t>
            </a:r>
          </a:p>
          <a:p>
            <a:pPr algn="just"/>
            <a:r>
              <a:rPr lang="en-US" sz="1800" dirty="0">
                <a:latin typeface="Times New Roman" panose="02020603050405020304" pitchFamily="18" charset="0"/>
                <a:cs typeface="Times New Roman" panose="02020603050405020304" pitchFamily="18" charset="0"/>
              </a:rPr>
              <a:t>Not only do companies strive to divide their customers into measurable segments according to their needs, behaviors or demographics, but they also aim to determine the profit potential of each segment by analyzing its revenue and cost impacts. </a:t>
            </a:r>
          </a:p>
          <a:p>
            <a:pPr algn="just"/>
            <a:r>
              <a:rPr lang="en-US" sz="1800" dirty="0">
                <a:latin typeface="Times New Roman" panose="02020603050405020304" pitchFamily="18" charset="0"/>
                <a:cs typeface="Times New Roman" panose="02020603050405020304" pitchFamily="18" charset="0"/>
              </a:rPr>
              <a:t>Value-based segmentation evaluates groups of customers in terms of the revenue they generate and the costs of establishing and maintaining relationships with them. It also helps companies determine which segments are the most and least profitable so they can adjust their marketing budgets accordingly.</a:t>
            </a:r>
          </a:p>
          <a:p>
            <a:pPr algn="just"/>
            <a:endParaRPr lang="en-US"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5B54D70A-EB2A-1335-7FA2-62DA9C74AB8E}"/>
              </a:ext>
            </a:extLst>
          </p:cNvPr>
          <p:cNvSpPr>
            <a:spLocks noGrp="1"/>
          </p:cNvSpPr>
          <p:nvPr>
            <p:ph sz="half" idx="2"/>
          </p:nvPr>
        </p:nvSpPr>
        <p:spPr>
          <a:xfrm>
            <a:off x="6197600" y="1063691"/>
            <a:ext cx="5384800" cy="5062474"/>
          </a:xfrm>
        </p:spPr>
        <p:txBody>
          <a:bodyPr/>
          <a:lstStyle/>
          <a:p>
            <a:pPr algn="just"/>
            <a:r>
              <a:rPr lang="en-US" sz="1400" dirty="0">
                <a:latin typeface="Times New Roman" panose="02020603050405020304" pitchFamily="18" charset="0"/>
                <a:cs typeface="Times New Roman" panose="02020603050405020304" pitchFamily="18" charset="0"/>
              </a:rPr>
              <a:t>Customer segmentation can have a major effect on customer management because dividing customers into different groups that share similar needs enables the company to market to each group differently and focus on what each kind of customer needs at any given moment. Large or small, niche customer segments can be targeted depending on the company's resources or needs.</a:t>
            </a:r>
          </a:p>
          <a:p>
            <a:pPr algn="just"/>
            <a:r>
              <a:rPr lang="en-US" sz="1400" dirty="0">
                <a:latin typeface="Times New Roman" panose="02020603050405020304" pitchFamily="18" charset="0"/>
                <a:cs typeface="Times New Roman" panose="02020603050405020304" pitchFamily="18" charset="0"/>
              </a:rPr>
              <a:t>In business-to-business marketing, a company might segment customers based on a wide range of factors, including:</a:t>
            </a:r>
          </a:p>
          <a:p>
            <a:pPr lvl="1" algn="just"/>
            <a:r>
              <a:rPr lang="en-US" sz="1400" dirty="0">
                <a:latin typeface="Times New Roman" panose="02020603050405020304" pitchFamily="18" charset="0"/>
                <a:cs typeface="Times New Roman" panose="02020603050405020304" pitchFamily="18" charset="0"/>
              </a:rPr>
              <a:t>Industry</a:t>
            </a:r>
          </a:p>
          <a:p>
            <a:pPr lvl="1" algn="just"/>
            <a:r>
              <a:rPr lang="en-US" sz="1400" dirty="0">
                <a:latin typeface="Times New Roman" panose="02020603050405020304" pitchFamily="18" charset="0"/>
                <a:cs typeface="Times New Roman" panose="02020603050405020304" pitchFamily="18" charset="0"/>
              </a:rPr>
              <a:t>Number of employees</a:t>
            </a:r>
          </a:p>
          <a:p>
            <a:pPr lvl="1" algn="just"/>
            <a:r>
              <a:rPr lang="en-US" sz="1400" dirty="0">
                <a:latin typeface="Times New Roman" panose="02020603050405020304" pitchFamily="18" charset="0"/>
                <a:cs typeface="Times New Roman" panose="02020603050405020304" pitchFamily="18" charset="0"/>
              </a:rPr>
              <a:t>Products previously purchased from the company</a:t>
            </a:r>
          </a:p>
          <a:p>
            <a:pPr lvl="1" algn="just"/>
            <a:r>
              <a:rPr lang="en-US" sz="1400" dirty="0">
                <a:latin typeface="Times New Roman" panose="02020603050405020304" pitchFamily="18" charset="0"/>
                <a:cs typeface="Times New Roman" panose="02020603050405020304" pitchFamily="18" charset="0"/>
              </a:rPr>
              <a:t>Location</a:t>
            </a:r>
          </a:p>
          <a:p>
            <a:pPr algn="just"/>
            <a:r>
              <a:rPr lang="en-US" sz="1400" dirty="0">
                <a:latin typeface="Times New Roman" panose="02020603050405020304" pitchFamily="18" charset="0"/>
                <a:cs typeface="Times New Roman" panose="02020603050405020304" pitchFamily="18" charset="0"/>
              </a:rPr>
              <a:t>In business-to-consumer marketing, companies often segment customers according to demographics that include:</a:t>
            </a:r>
          </a:p>
          <a:p>
            <a:pPr lvl="1" algn="just"/>
            <a:r>
              <a:rPr lang="en-US" sz="1400" dirty="0">
                <a:latin typeface="Times New Roman" panose="02020603050405020304" pitchFamily="18" charset="0"/>
                <a:cs typeface="Times New Roman" panose="02020603050405020304" pitchFamily="18" charset="0"/>
              </a:rPr>
              <a:t>Age</a:t>
            </a:r>
          </a:p>
          <a:p>
            <a:pPr lvl="1" algn="just"/>
            <a:r>
              <a:rPr lang="en-US" sz="1400" dirty="0">
                <a:latin typeface="Times New Roman" panose="02020603050405020304" pitchFamily="18" charset="0"/>
                <a:cs typeface="Times New Roman" panose="02020603050405020304" pitchFamily="18" charset="0"/>
              </a:rPr>
              <a:t>Gender</a:t>
            </a:r>
          </a:p>
          <a:p>
            <a:pPr lvl="1" algn="just"/>
            <a:r>
              <a:rPr lang="en-US" sz="1400" dirty="0">
                <a:latin typeface="Times New Roman" panose="02020603050405020304" pitchFamily="18" charset="0"/>
                <a:cs typeface="Times New Roman" panose="02020603050405020304" pitchFamily="18" charset="0"/>
              </a:rPr>
              <a:t>Marital status</a:t>
            </a:r>
          </a:p>
          <a:p>
            <a:pPr lvl="1" algn="just"/>
            <a:r>
              <a:rPr lang="en-US" sz="1400" dirty="0">
                <a:latin typeface="Times New Roman" panose="02020603050405020304" pitchFamily="18" charset="0"/>
                <a:cs typeface="Times New Roman" panose="02020603050405020304" pitchFamily="18" charset="0"/>
              </a:rPr>
              <a:t>Location (urban, suburban, rural)</a:t>
            </a:r>
          </a:p>
          <a:p>
            <a:pPr lvl="1" algn="just"/>
            <a:r>
              <a:rPr lang="en-US" sz="1400" dirty="0">
                <a:latin typeface="Times New Roman" panose="02020603050405020304" pitchFamily="18" charset="0"/>
                <a:cs typeface="Times New Roman" panose="02020603050405020304" pitchFamily="18" charset="0"/>
              </a:rPr>
              <a:t>Life stage (single, married, divorced, empty-nester, retired, etc.)</a:t>
            </a:r>
          </a:p>
          <a:p>
            <a:endParaRPr lang="en-IN" dirty="0"/>
          </a:p>
        </p:txBody>
      </p:sp>
    </p:spTree>
    <p:extLst>
      <p:ext uri="{BB962C8B-B14F-4D97-AF65-F5344CB8AC3E}">
        <p14:creationId xmlns:p14="http://schemas.microsoft.com/office/powerpoint/2010/main" val="17342513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389D-F786-51D5-54C4-FB170B33CAF5}"/>
              </a:ext>
            </a:extLst>
          </p:cNvPr>
          <p:cNvSpPr>
            <a:spLocks noGrp="1"/>
          </p:cNvSpPr>
          <p:nvPr>
            <p:ph type="title"/>
          </p:nvPr>
        </p:nvSpPr>
        <p:spPr>
          <a:xfrm>
            <a:off x="609600" y="625150"/>
            <a:ext cx="10972800" cy="792487"/>
          </a:xfrm>
        </p:spPr>
        <p:txBody>
          <a:bodyPr/>
          <a:lstStyle/>
          <a:p>
            <a:r>
              <a:rPr lang="en-IN" b="1" dirty="0">
                <a:latin typeface="Times New Roman" panose="02020603050405020304" pitchFamily="18" charset="0"/>
                <a:cs typeface="Times New Roman" panose="02020603050405020304" pitchFamily="18" charset="0"/>
              </a:rPr>
              <a:t>Recommendation Systems </a:t>
            </a:r>
            <a:endParaRPr lang="en-IN" dirty="0"/>
          </a:p>
        </p:txBody>
      </p:sp>
      <p:sp>
        <p:nvSpPr>
          <p:cNvPr id="3" name="Content Placeholder 2">
            <a:extLst>
              <a:ext uri="{FF2B5EF4-FFF2-40B4-BE49-F238E27FC236}">
                <a16:creationId xmlns:a16="http://schemas.microsoft.com/office/drawing/2014/main" id="{18C8C166-B90B-B616-1B57-571A52536F82}"/>
              </a:ext>
            </a:extLst>
          </p:cNvPr>
          <p:cNvSpPr>
            <a:spLocks noGrp="1"/>
          </p:cNvSpPr>
          <p:nvPr>
            <p:ph idx="1"/>
          </p:nvPr>
        </p:nvSpPr>
        <p:spPr>
          <a:xfrm>
            <a:off x="609600" y="1600201"/>
            <a:ext cx="10972800" cy="4983161"/>
          </a:xfrm>
        </p:spPr>
        <p:txBody>
          <a:bodyPr/>
          <a:lstStyle/>
          <a:p>
            <a:pPr algn="just"/>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A recommendation system is a type of machine learning system that provides personalized recommendations to users based on their past behaviors, preferences, and patterns. It is a subclass of information filtering systems that use algorithms to recommend items to users based on their interests or behaviors.</a:t>
            </a:r>
          </a:p>
          <a:p>
            <a:pPr algn="just"/>
            <a:r>
              <a:rPr lang="en-US" sz="2400" dirty="0">
                <a:latin typeface="Times New Roman" panose="02020603050405020304" pitchFamily="18" charset="0"/>
                <a:cs typeface="Times New Roman" panose="02020603050405020304" pitchFamily="18" charset="0"/>
              </a:rPr>
              <a:t>A recommendation system is a data filtering engine that uses deep learning concepts and algorithms to suggest potential products depending on previous preferences or secondary filtering.</a:t>
            </a:r>
          </a:p>
          <a:p>
            <a:pPr algn="just"/>
            <a:r>
              <a:rPr lang="en-US" sz="2400" dirty="0">
                <a:latin typeface="Times New Roman" panose="02020603050405020304" pitchFamily="18" charset="0"/>
                <a:cs typeface="Times New Roman" panose="02020603050405020304" pitchFamily="18" charset="0"/>
              </a:rPr>
              <a:t>The concept behind such algorithms is finding patterns in a consumer or similar consumer behavior towards a service or product.</a:t>
            </a:r>
          </a:p>
          <a:p>
            <a:pPr algn="just"/>
            <a:r>
              <a:rPr lang="en-US" sz="2400" dirty="0">
                <a:latin typeface="Times New Roman" panose="02020603050405020304" pitchFamily="18" charset="0"/>
                <a:cs typeface="Times New Roman" panose="02020603050405020304" pitchFamily="18" charset="0"/>
              </a:rPr>
              <a:t>The method by which data is collected varies greatly depending on the type of products or services sold. For example, data collected on e-commerce websites would be in review ratings, while </a:t>
            </a:r>
            <a:r>
              <a:rPr lang="en-US" sz="2400" dirty="0" err="1">
                <a:latin typeface="Times New Roman" panose="02020603050405020304" pitchFamily="18" charset="0"/>
                <a:cs typeface="Times New Roman" panose="02020603050405020304" pitchFamily="18" charset="0"/>
              </a:rPr>
              <a:t>Youtube</a:t>
            </a:r>
            <a:r>
              <a:rPr lang="en-US" sz="2400" dirty="0">
                <a:latin typeface="Times New Roman" panose="02020603050405020304" pitchFamily="18" charset="0"/>
                <a:cs typeface="Times New Roman" panose="02020603050405020304" pitchFamily="18" charset="0"/>
              </a:rPr>
              <a:t> would save liked and disliked videos.</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824248067"/>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20C6-DDDF-6DA0-10A1-10EE709FD551}"/>
              </a:ext>
            </a:extLst>
          </p:cNvPr>
          <p:cNvSpPr>
            <a:spLocks noGrp="1"/>
          </p:cNvSpPr>
          <p:nvPr>
            <p:ph type="title"/>
          </p:nvPr>
        </p:nvSpPr>
        <p:spPr>
          <a:xfrm>
            <a:off x="609600" y="647863"/>
            <a:ext cx="10972800" cy="565117"/>
          </a:xfrm>
        </p:spPr>
        <p:txBody>
          <a:bodyPr/>
          <a:lstStyle/>
          <a:p>
            <a:r>
              <a:rPr lang="en-IN" sz="3600" b="1" dirty="0">
                <a:latin typeface="Times New Roman" panose="02020603050405020304" pitchFamily="18" charset="0"/>
                <a:cs typeface="Times New Roman" panose="02020603050405020304" pitchFamily="18" charset="0"/>
              </a:rPr>
              <a:t>Need of Customer Segmentation</a:t>
            </a:r>
          </a:p>
        </p:txBody>
      </p:sp>
      <p:sp>
        <p:nvSpPr>
          <p:cNvPr id="3" name="Content Placeholder 2">
            <a:extLst>
              <a:ext uri="{FF2B5EF4-FFF2-40B4-BE49-F238E27FC236}">
                <a16:creationId xmlns:a16="http://schemas.microsoft.com/office/drawing/2014/main" id="{08B21708-37ED-1222-2416-06443D188098}"/>
              </a:ext>
            </a:extLst>
          </p:cNvPr>
          <p:cNvSpPr>
            <a:spLocks noGrp="1"/>
          </p:cNvSpPr>
          <p:nvPr>
            <p:ph idx="1"/>
          </p:nvPr>
        </p:nvSpPr>
        <p:spPr>
          <a:xfrm>
            <a:off x="609600" y="1362269"/>
            <a:ext cx="10972800" cy="4763895"/>
          </a:xfrm>
        </p:spPr>
        <p:txBody>
          <a:bodyPr/>
          <a:lstStyle/>
          <a:p>
            <a:pPr algn="just"/>
            <a:r>
              <a:rPr lang="en-US" sz="1800" dirty="0">
                <a:latin typeface="Times New Roman" panose="02020603050405020304" pitchFamily="18" charset="0"/>
                <a:cs typeface="Times New Roman" panose="02020603050405020304" pitchFamily="18" charset="0"/>
              </a:rPr>
              <a:t>Segmentation allows marketers to better tailor their marketing efforts to various audience subsets. Those efforts can relate to both communications and product development. Specifically, segmentation helps a company:</a:t>
            </a:r>
          </a:p>
          <a:p>
            <a:pPr algn="just"/>
            <a:r>
              <a:rPr lang="en-US" sz="1800" dirty="0">
                <a:latin typeface="Times New Roman" panose="02020603050405020304" pitchFamily="18" charset="0"/>
                <a:cs typeface="Times New Roman" panose="02020603050405020304" pitchFamily="18" charset="0"/>
              </a:rPr>
              <a:t>Create and communicate targeted marketing messages that will resonate with specific groups of customers, but not with others (who will receive messages tailored to their needs and interests instead)</a:t>
            </a:r>
          </a:p>
          <a:p>
            <a:pPr algn="just"/>
            <a:r>
              <a:rPr lang="en-US" sz="1800" dirty="0">
                <a:latin typeface="Times New Roman" panose="02020603050405020304" pitchFamily="18" charset="0"/>
                <a:cs typeface="Times New Roman" panose="02020603050405020304" pitchFamily="18" charset="0"/>
              </a:rPr>
              <a:t>Select the best communication channel for the segment, which might be email, social media posts, radio advertising, or another approach, depending on the segment</a:t>
            </a:r>
          </a:p>
          <a:p>
            <a:pPr algn="just"/>
            <a:r>
              <a:rPr lang="en-US" sz="1800" dirty="0">
                <a:latin typeface="Times New Roman" panose="02020603050405020304" pitchFamily="18" charset="0"/>
                <a:cs typeface="Times New Roman" panose="02020603050405020304" pitchFamily="18" charset="0"/>
              </a:rPr>
              <a:t>Identify ways to improve products or new product or service opportunities</a:t>
            </a:r>
          </a:p>
          <a:p>
            <a:pPr algn="just"/>
            <a:r>
              <a:rPr lang="en-US" sz="1800" dirty="0">
                <a:latin typeface="Times New Roman" panose="02020603050405020304" pitchFamily="18" charset="0"/>
                <a:cs typeface="Times New Roman" panose="02020603050405020304" pitchFamily="18" charset="0"/>
              </a:rPr>
              <a:t>Establish better customer relationships</a:t>
            </a:r>
          </a:p>
          <a:p>
            <a:pPr algn="just"/>
            <a:r>
              <a:rPr lang="en-US" sz="1800" dirty="0">
                <a:latin typeface="Times New Roman" panose="02020603050405020304" pitchFamily="18" charset="0"/>
                <a:cs typeface="Times New Roman" panose="02020603050405020304" pitchFamily="18" charset="0"/>
              </a:rPr>
              <a:t>Test pricing options</a:t>
            </a:r>
          </a:p>
          <a:p>
            <a:pPr algn="just"/>
            <a:r>
              <a:rPr lang="en-US" sz="1800" dirty="0">
                <a:latin typeface="Times New Roman" panose="02020603050405020304" pitchFamily="18" charset="0"/>
                <a:cs typeface="Times New Roman" panose="02020603050405020304" pitchFamily="18" charset="0"/>
              </a:rPr>
              <a:t>Focus on the most profitable customers</a:t>
            </a:r>
          </a:p>
          <a:p>
            <a:pPr algn="just"/>
            <a:r>
              <a:rPr lang="en-US" sz="1800" dirty="0">
                <a:latin typeface="Times New Roman" panose="02020603050405020304" pitchFamily="18" charset="0"/>
                <a:cs typeface="Times New Roman" panose="02020603050405020304" pitchFamily="18" charset="0"/>
              </a:rPr>
              <a:t>Improve customer service</a:t>
            </a:r>
          </a:p>
          <a:p>
            <a:pPr algn="just"/>
            <a:r>
              <a:rPr lang="en-US" sz="1800" dirty="0">
                <a:latin typeface="Times New Roman" panose="02020603050405020304" pitchFamily="18" charset="0"/>
                <a:cs typeface="Times New Roman" panose="02020603050405020304" pitchFamily="18" charset="0"/>
              </a:rPr>
              <a:t>Upsell and cross-sell other products and services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082622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B4B3C-92BB-B3D2-4C04-062C5351EF77}"/>
              </a:ext>
            </a:extLst>
          </p:cNvPr>
          <p:cNvSpPr>
            <a:spLocks noGrp="1"/>
          </p:cNvSpPr>
          <p:nvPr>
            <p:ph type="title"/>
          </p:nvPr>
        </p:nvSpPr>
        <p:spPr>
          <a:xfrm>
            <a:off x="609600" y="731836"/>
            <a:ext cx="10972800" cy="685802"/>
          </a:xfrm>
        </p:spPr>
        <p:txBody>
          <a:bodyPr/>
          <a:lstStyle/>
          <a:p>
            <a:r>
              <a:rPr lang="en-US" sz="4400" b="1" dirty="0">
                <a:latin typeface="Times New Roman" panose="02020603050405020304" pitchFamily="18" charset="0"/>
                <a:cs typeface="Times New Roman" panose="02020603050405020304" pitchFamily="18" charset="0"/>
              </a:rPr>
              <a:t>Benefits of customer segmentation</a:t>
            </a:r>
            <a:br>
              <a:rPr lang="en-US"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2A66552-7E62-EC76-9498-874A4D113C20}"/>
              </a:ext>
            </a:extLst>
          </p:cNvPr>
          <p:cNvSpPr>
            <a:spLocks noGrp="1"/>
          </p:cNvSpPr>
          <p:nvPr>
            <p:ph idx="1"/>
          </p:nvPr>
        </p:nvSpPr>
        <p:spPr>
          <a:xfrm>
            <a:off x="609600" y="1600201"/>
            <a:ext cx="10972800" cy="5052526"/>
          </a:xfrm>
        </p:spPr>
        <p:txBody>
          <a:bodyPr/>
          <a:lstStyle/>
          <a:p>
            <a:pPr marL="0" indent="0" algn="just">
              <a:buNone/>
            </a:pPr>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Efficient use of marketing resources. </a:t>
            </a:r>
            <a:r>
              <a:rPr lang="en-US" sz="1600" dirty="0">
                <a:latin typeface="Times New Roman" panose="02020603050405020304" pitchFamily="18" charset="0"/>
                <a:cs typeface="Times New Roman" panose="02020603050405020304" pitchFamily="18" charset="0"/>
              </a:rPr>
              <a:t>By enabling companies to target groups of customers, a customer segmentation model provides for the effective allocation of marketing resources and the maximization of cross- and up-selling opportunities.</a:t>
            </a:r>
          </a:p>
          <a:p>
            <a:pPr algn="just"/>
            <a:r>
              <a:rPr lang="en-US" sz="1600" b="1" dirty="0">
                <a:latin typeface="Times New Roman" panose="02020603050405020304" pitchFamily="18" charset="0"/>
                <a:cs typeface="Times New Roman" panose="02020603050405020304" pitchFamily="18" charset="0"/>
              </a:rPr>
              <a:t>More accurate deal offerings. </a:t>
            </a:r>
            <a:r>
              <a:rPr lang="en-US" sz="1600" dirty="0">
                <a:latin typeface="Times New Roman" panose="02020603050405020304" pitchFamily="18" charset="0"/>
                <a:cs typeface="Times New Roman" panose="02020603050405020304" pitchFamily="18" charset="0"/>
              </a:rPr>
              <a:t>When customers groups are sent personalized messages as part of a marketing mix that's designed around their needs, it's easier for companies to send those customers special offers meant to encourage them to buy more products.</a:t>
            </a:r>
          </a:p>
          <a:p>
            <a:pPr algn="just"/>
            <a:r>
              <a:rPr lang="en-US" sz="1600" b="1" dirty="0">
                <a:latin typeface="Times New Roman" panose="02020603050405020304" pitchFamily="18" charset="0"/>
                <a:cs typeface="Times New Roman" panose="02020603050405020304" pitchFamily="18" charset="0"/>
              </a:rPr>
              <a:t>Improved customer loyalty and retention. </a:t>
            </a:r>
            <a:r>
              <a:rPr lang="en-US" sz="1600" dirty="0">
                <a:latin typeface="Times New Roman" panose="02020603050405020304" pitchFamily="18" charset="0"/>
                <a:cs typeface="Times New Roman" panose="02020603050405020304" pitchFamily="18" charset="0"/>
              </a:rPr>
              <a:t>Customer service, loyalty and retention are improved as a byproduct of customer segmentation's personalized nature. For example, marketing materials sent out using customer segmentation tend to be more valued and appreciated by customers who receive them, as opposed to impersonal brand messaging that doesn't acknowledge purchase history or any kind of customer relationship.</a:t>
            </a:r>
          </a:p>
          <a:p>
            <a:pPr algn="just"/>
            <a:r>
              <a:rPr lang="en-US" sz="1600" b="1" dirty="0">
                <a:latin typeface="Times New Roman" panose="02020603050405020304" pitchFamily="18" charset="0"/>
                <a:cs typeface="Times New Roman" panose="02020603050405020304" pitchFamily="18" charset="0"/>
              </a:rPr>
              <a:t>Competition. </a:t>
            </a:r>
            <a:r>
              <a:rPr lang="en-US" sz="1600" dirty="0">
                <a:latin typeface="Times New Roman" panose="02020603050405020304" pitchFamily="18" charset="0"/>
                <a:cs typeface="Times New Roman" panose="02020603050405020304" pitchFamily="18" charset="0"/>
              </a:rPr>
              <a:t>Customer segmentation also enables a business to stay a step ahead of competitors in specific sections of the market by identifying new or existing products that potential customers could be interested in or by improving products to meet customer expectations.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7646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99E3C-9BFD-D2BE-628F-ACFDC1136D09}"/>
              </a:ext>
            </a:extLst>
          </p:cNvPr>
          <p:cNvSpPr>
            <a:spLocks noGrp="1"/>
          </p:cNvSpPr>
          <p:nvPr>
            <p:ph type="title"/>
          </p:nvPr>
        </p:nvSpPr>
        <p:spPr>
          <a:xfrm>
            <a:off x="609600" y="638533"/>
            <a:ext cx="10972800" cy="485189"/>
          </a:xfrm>
        </p:spPr>
        <p:txBody>
          <a:bodyPr/>
          <a:lstStyle/>
          <a:p>
            <a:r>
              <a:rPr lang="en-US" sz="2400" b="1" dirty="0">
                <a:solidFill>
                  <a:schemeClr val="tx1"/>
                </a:solidFill>
                <a:latin typeface="Times New Roman" panose="02020603050405020304" pitchFamily="18" charset="0"/>
                <a:cs typeface="Times New Roman" panose="02020603050405020304" pitchFamily="18" charset="0"/>
              </a:rPr>
              <a:t>Customer Segmentation Contribution in Personalized Recommendations</a:t>
            </a:r>
            <a:endParaRPr lang="en-IN"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07B242-7BE9-2AE0-7A4C-58FA215C0C2A}"/>
              </a:ext>
            </a:extLst>
          </p:cNvPr>
          <p:cNvSpPr>
            <a:spLocks noGrp="1"/>
          </p:cNvSpPr>
          <p:nvPr>
            <p:ph idx="1"/>
          </p:nvPr>
        </p:nvSpPr>
        <p:spPr>
          <a:xfrm>
            <a:off x="609600" y="1278295"/>
            <a:ext cx="10972800" cy="4847870"/>
          </a:xfrm>
        </p:spPr>
        <p:txBody>
          <a:bodyPr/>
          <a:lstStyle/>
          <a:p>
            <a:pPr algn="just"/>
            <a:r>
              <a:rPr lang="en-US" sz="1400" b="1" dirty="0">
                <a:latin typeface="Times New Roman" panose="02020603050405020304" pitchFamily="18" charset="0"/>
                <a:cs typeface="Times New Roman" panose="02020603050405020304" pitchFamily="18" charset="0"/>
              </a:rPr>
              <a:t>Understanding Diverse Customer Groups: </a:t>
            </a:r>
            <a:r>
              <a:rPr lang="en-US" sz="1400" dirty="0">
                <a:latin typeface="Times New Roman" panose="02020603050405020304" pitchFamily="18" charset="0"/>
                <a:cs typeface="Times New Roman" panose="02020603050405020304" pitchFamily="18" charset="0"/>
              </a:rPr>
              <a:t>Customer segmentation helps divide the user base into distinct groups based on shared characteristics such as demographics, behavior, preferences, and purchasing patterns. By understanding these segments, recommendation systems can tailor recommendations to better meet the specific needs and preferences of each group.</a:t>
            </a:r>
          </a:p>
          <a:p>
            <a:pPr algn="just"/>
            <a:r>
              <a:rPr lang="en-US" sz="1400" b="1" dirty="0">
                <a:latin typeface="Times New Roman" panose="02020603050405020304" pitchFamily="18" charset="0"/>
                <a:cs typeface="Times New Roman" panose="02020603050405020304" pitchFamily="18" charset="0"/>
              </a:rPr>
              <a:t>Targeted Content Recommendations: </a:t>
            </a:r>
            <a:r>
              <a:rPr lang="en-US" sz="1400" dirty="0">
                <a:latin typeface="Times New Roman" panose="02020603050405020304" pitchFamily="18" charset="0"/>
                <a:cs typeface="Times New Roman" panose="02020603050405020304" pitchFamily="18" charset="0"/>
              </a:rPr>
              <a:t>Once customer segments are identified, recommendation systems can deliver targeted content recommendations to each segment. For example, different segments may have varying preferences for products, services, or content. By segmenting customers, the system can recommend items that are most relevant and appealing to each segment, thereby improving user satisfaction and engagement.</a:t>
            </a:r>
          </a:p>
          <a:p>
            <a:pPr algn="just"/>
            <a:r>
              <a:rPr lang="en-US" sz="1400" b="1" dirty="0">
                <a:latin typeface="Times New Roman" panose="02020603050405020304" pitchFamily="18" charset="0"/>
                <a:cs typeface="Times New Roman" panose="02020603050405020304" pitchFamily="18" charset="0"/>
              </a:rPr>
              <a:t>Personalization at Scale: </a:t>
            </a:r>
            <a:r>
              <a:rPr lang="en-US" sz="1400" dirty="0">
                <a:latin typeface="Times New Roman" panose="02020603050405020304" pitchFamily="18" charset="0"/>
                <a:cs typeface="Times New Roman" panose="02020603050405020304" pitchFamily="18" charset="0"/>
              </a:rPr>
              <a:t>Segmentation allows recommendation systems to personalize recommendations at scale by applying similar recommendations to users within the same segment. Instead of treating each user as unique, the system can leverage insights gained from segment analysis to make more accurate and efficient recommendations to a large user base.</a:t>
            </a:r>
          </a:p>
          <a:p>
            <a:pPr algn="just"/>
            <a:r>
              <a:rPr lang="en-US" sz="1400" b="1" dirty="0">
                <a:latin typeface="Times New Roman" panose="02020603050405020304" pitchFamily="18" charset="0"/>
                <a:cs typeface="Times New Roman" panose="02020603050405020304" pitchFamily="18" charset="0"/>
              </a:rPr>
              <a:t>Improved Recommendation Accuracy: </a:t>
            </a:r>
            <a:r>
              <a:rPr lang="en-US" sz="1400" dirty="0">
                <a:latin typeface="Times New Roman" panose="02020603050405020304" pitchFamily="18" charset="0"/>
                <a:cs typeface="Times New Roman" panose="02020603050405020304" pitchFamily="18" charset="0"/>
              </a:rPr>
              <a:t>Segment-specific recommendation models can be trained to capture the unique preferences and behaviors of each segment. These models can incorporate segment-specific features and patterns to generate more accurate recommendations tailored to the characteristics of each segment, leading to higher relevance and effectiveness of recommendations.</a:t>
            </a:r>
          </a:p>
          <a:p>
            <a:pPr algn="just"/>
            <a:r>
              <a:rPr lang="en-US" sz="1400" b="1" dirty="0">
                <a:latin typeface="Times New Roman" panose="02020603050405020304" pitchFamily="18" charset="0"/>
                <a:cs typeface="Times New Roman" panose="02020603050405020304" pitchFamily="18" charset="0"/>
              </a:rPr>
              <a:t>Adapting to Changes Over Time: </a:t>
            </a:r>
            <a:r>
              <a:rPr lang="en-US" sz="1400" dirty="0">
                <a:latin typeface="Times New Roman" panose="02020603050405020304" pitchFamily="18" charset="0"/>
                <a:cs typeface="Times New Roman" panose="02020603050405020304" pitchFamily="18" charset="0"/>
              </a:rPr>
              <a:t>Customer segments are not static and may evolve over time due to changes in preferences, trends, or market conditions. Recommendation systems can continuously analyze customer behavior and adapt segmentation models to reflect these changes, ensuring that recommendations remain relevant and up-to-date.</a:t>
            </a:r>
          </a:p>
          <a:p>
            <a:pPr algn="just"/>
            <a:r>
              <a:rPr lang="en-US" sz="1400" b="1" dirty="0">
                <a:latin typeface="Times New Roman" panose="02020603050405020304" pitchFamily="18" charset="0"/>
                <a:cs typeface="Times New Roman" panose="02020603050405020304" pitchFamily="18" charset="0"/>
              </a:rPr>
              <a:t>Enhanced Customer Engagement and Loyalty: </a:t>
            </a:r>
            <a:r>
              <a:rPr lang="en-US" sz="1400" dirty="0">
                <a:latin typeface="Times New Roman" panose="02020603050405020304" pitchFamily="18" charset="0"/>
                <a:cs typeface="Times New Roman" panose="02020603050405020304" pitchFamily="18" charset="0"/>
              </a:rPr>
              <a:t>By delivering personalized recommendations that resonate with each customer segment, recommendation systems can increase user engagement, drive repeat purchases, and foster customer loyalty. Customers are more likely to engage with a platform or service that understands their needs and preferences and delivers relevant recommendations accordingly.</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89835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7C038-4499-CED3-94E0-F6B237BF35FD}"/>
              </a:ext>
            </a:extLst>
          </p:cNvPr>
          <p:cNvSpPr>
            <a:spLocks noGrp="1"/>
          </p:cNvSpPr>
          <p:nvPr>
            <p:ph type="title"/>
          </p:nvPr>
        </p:nvSpPr>
        <p:spPr>
          <a:xfrm>
            <a:off x="609600" y="629201"/>
            <a:ext cx="10972800" cy="705076"/>
          </a:xfrm>
        </p:spPr>
        <p:txBody>
          <a:bodyPr/>
          <a:lstStyle/>
          <a:p>
            <a:r>
              <a:rPr lang="en-US" sz="4400" b="1" dirty="0">
                <a:latin typeface="Times New Roman" panose="02020603050405020304" pitchFamily="18" charset="0"/>
                <a:cs typeface="Times New Roman" panose="02020603050405020304" pitchFamily="18" charset="0"/>
              </a:rPr>
              <a:t>Social Network Analysis</a:t>
            </a:r>
            <a:endParaRPr lang="en-IN" dirty="0"/>
          </a:p>
        </p:txBody>
      </p:sp>
      <p:sp>
        <p:nvSpPr>
          <p:cNvPr id="3" name="Content Placeholder 2">
            <a:extLst>
              <a:ext uri="{FF2B5EF4-FFF2-40B4-BE49-F238E27FC236}">
                <a16:creationId xmlns:a16="http://schemas.microsoft.com/office/drawing/2014/main" id="{E822E065-DEE5-EA1E-2C6B-B084847E950A}"/>
              </a:ext>
            </a:extLst>
          </p:cNvPr>
          <p:cNvSpPr>
            <a:spLocks noGrp="1"/>
          </p:cNvSpPr>
          <p:nvPr>
            <p:ph idx="1"/>
          </p:nvPr>
        </p:nvSpPr>
        <p:spPr/>
        <p:txBody>
          <a:bodyPr/>
          <a:lstStyle/>
          <a:p>
            <a:pPr algn="just"/>
            <a:r>
              <a:rPr lang="en-US" sz="1800" dirty="0">
                <a:latin typeface="Times New Roman" panose="02020603050405020304" pitchFamily="18" charset="0"/>
                <a:cs typeface="Times New Roman" panose="02020603050405020304" pitchFamily="18" charset="0"/>
              </a:rPr>
              <a:t>Social Network Analysis (SNA) is a powerful methodological approach that examines the relationships and connections between individuals, groups, or entities within a social system. It delves into the structure, patterns, and dynamics of these connections, offering insights into how information flows, how influence is exerted, and how communities or networks function.</a:t>
            </a:r>
          </a:p>
          <a:p>
            <a:pPr marL="0" indent="0" algn="just">
              <a:buNone/>
            </a:pPr>
            <a:r>
              <a:rPr lang="en-US" sz="1800" b="1" dirty="0">
                <a:latin typeface="Times New Roman" panose="02020603050405020304" pitchFamily="18" charset="0"/>
                <a:cs typeface="Times New Roman" panose="02020603050405020304" pitchFamily="18" charset="0"/>
              </a:rPr>
              <a:t>Core Components of Social Network Analysis</a:t>
            </a:r>
          </a:p>
          <a:p>
            <a:pPr algn="just"/>
            <a:r>
              <a:rPr lang="en-US" sz="1800" b="1" dirty="0">
                <a:latin typeface="Times New Roman" panose="02020603050405020304" pitchFamily="18" charset="0"/>
                <a:cs typeface="Times New Roman" panose="02020603050405020304" pitchFamily="18" charset="0"/>
              </a:rPr>
              <a:t>Nodes and Edges: </a:t>
            </a:r>
            <a:r>
              <a:rPr lang="en-US" sz="1800" dirty="0">
                <a:latin typeface="Times New Roman" panose="02020603050405020304" pitchFamily="18" charset="0"/>
                <a:cs typeface="Times New Roman" panose="02020603050405020304" pitchFamily="18" charset="0"/>
              </a:rPr>
              <a:t>Networks consist of nodes (also known as vertices or actors) representing individuals or entities, and edges (also called ties or links) representing the relationships or interactions between these nodes. These connections can be friendships, collaborations, interactions, transactions, or any other type of relationship.</a:t>
            </a:r>
          </a:p>
          <a:p>
            <a:pPr algn="just"/>
            <a:r>
              <a:rPr lang="en-US" sz="1800" b="1" dirty="0">
                <a:latin typeface="Times New Roman" panose="02020603050405020304" pitchFamily="18" charset="0"/>
                <a:cs typeface="Times New Roman" panose="02020603050405020304" pitchFamily="18" charset="0"/>
              </a:rPr>
              <a:t>Network Metrics and Measures: </a:t>
            </a:r>
            <a:r>
              <a:rPr lang="en-US" sz="1800" dirty="0">
                <a:latin typeface="Times New Roman" panose="02020603050405020304" pitchFamily="18" charset="0"/>
                <a:cs typeface="Times New Roman" panose="02020603050405020304" pitchFamily="18" charset="0"/>
              </a:rPr>
              <a:t>SNA employs various metrics to analyze networks. Degree centrality measures the number of connections a node has, while betweenness centrality assesses a node's importance in connecting different parts of the network. Other measures include closeness centrality, clustering coefficients, and network density, all providing different insights into the structure and dynamics of the network.</a:t>
            </a:r>
          </a:p>
          <a:p>
            <a:pPr algn="just"/>
            <a:r>
              <a:rPr lang="en-US" sz="1800" b="1" dirty="0">
                <a:latin typeface="Times New Roman" panose="02020603050405020304" pitchFamily="18" charset="0"/>
                <a:cs typeface="Times New Roman" panose="02020603050405020304" pitchFamily="18" charset="0"/>
              </a:rPr>
              <a:t>Network Visualization: </a:t>
            </a:r>
            <a:r>
              <a:rPr lang="en-US" sz="1800" dirty="0">
                <a:latin typeface="Times New Roman" panose="02020603050405020304" pitchFamily="18" charset="0"/>
                <a:cs typeface="Times New Roman" panose="02020603050405020304" pitchFamily="18" charset="0"/>
              </a:rPr>
              <a:t>Visual representations of networks through graphs or diagrams help in understanding complex relationships. Nodes are depicted as points, and edges as lines or arcs connecting them, allowing for a clear visualization of connections and patterns within the network.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188288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D5C80-367E-E1D0-0C58-E94F092E5F02}"/>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Social Networking Analysis</a:t>
            </a:r>
          </a:p>
        </p:txBody>
      </p:sp>
      <p:sp>
        <p:nvSpPr>
          <p:cNvPr id="3" name="Content Placeholder 2">
            <a:extLst>
              <a:ext uri="{FF2B5EF4-FFF2-40B4-BE49-F238E27FC236}">
                <a16:creationId xmlns:a16="http://schemas.microsoft.com/office/drawing/2014/main" id="{ADF5724B-6E19-E544-ACC4-5596CD013006}"/>
              </a:ext>
            </a:extLst>
          </p:cNvPr>
          <p:cNvSpPr>
            <a:spLocks noGrp="1"/>
          </p:cNvSpPr>
          <p:nvPr>
            <p:ph sz="half" idx="1"/>
          </p:nvPr>
        </p:nvSpPr>
        <p:spPr>
          <a:xfrm>
            <a:off x="609600" y="905069"/>
            <a:ext cx="5384800" cy="5952931"/>
          </a:xfrm>
        </p:spPr>
        <p:txBody>
          <a:bodyPr/>
          <a:lstStyle/>
          <a:p>
            <a:pPr algn="just"/>
            <a:r>
              <a:rPr lang="en-US" sz="1400" dirty="0">
                <a:latin typeface="Times New Roman" panose="02020603050405020304" pitchFamily="18" charset="0"/>
                <a:cs typeface="Times New Roman" panose="02020603050405020304" pitchFamily="18" charset="0"/>
              </a:rPr>
              <a:t>Social network analysis (SNA) is a field of study that examines social structures through the use of network and graph theory. It focuses on analyzing the relationships and interactions between individuals, groups, or organizations within a social network. Here's an overview of social network analysis:</a:t>
            </a:r>
          </a:p>
          <a:p>
            <a:pPr algn="just"/>
            <a:r>
              <a:rPr lang="en-US" sz="1400" b="1" dirty="0">
                <a:latin typeface="Times New Roman" panose="02020603050405020304" pitchFamily="18" charset="0"/>
                <a:cs typeface="Times New Roman" panose="02020603050405020304" pitchFamily="18" charset="0"/>
              </a:rPr>
              <a:t>Network Representation: </a:t>
            </a:r>
            <a:r>
              <a:rPr lang="en-US" sz="1400" dirty="0">
                <a:latin typeface="Times New Roman" panose="02020603050405020304" pitchFamily="18" charset="0"/>
                <a:cs typeface="Times New Roman" panose="02020603050405020304" pitchFamily="18" charset="0"/>
              </a:rPr>
              <a:t>In social network analysis, social structures are represented as networks, which consist of nodes (representing entities such as individuals, organizations, or concepts) and edges (representing relationships or interactions between nodes). These networks can be visualized as graphs, with nodes as points and edges as lines connecting them.</a:t>
            </a:r>
          </a:p>
          <a:p>
            <a:pPr algn="just"/>
            <a:r>
              <a:rPr lang="en-US" sz="1400" b="1" dirty="0">
                <a:latin typeface="Times New Roman" panose="02020603050405020304" pitchFamily="18" charset="0"/>
                <a:cs typeface="Times New Roman" panose="02020603050405020304" pitchFamily="18" charset="0"/>
              </a:rPr>
              <a:t>Node Attributes: </a:t>
            </a:r>
            <a:r>
              <a:rPr lang="en-US" sz="1400" dirty="0">
                <a:latin typeface="Times New Roman" panose="02020603050405020304" pitchFamily="18" charset="0"/>
                <a:cs typeface="Times New Roman" panose="02020603050405020304" pitchFamily="18" charset="0"/>
              </a:rPr>
              <a:t>Nodes in a social network may have attributes or characteristics associated with them, such as demographics, interests, or behaviors. Analyzing these attributes alongside network structure can provide insights into the roles and behaviors of individuals within the network.</a:t>
            </a:r>
          </a:p>
          <a:p>
            <a:pPr algn="just"/>
            <a:r>
              <a:rPr lang="en-US" sz="1400" b="1" dirty="0">
                <a:latin typeface="Times New Roman" panose="02020603050405020304" pitchFamily="18" charset="0"/>
                <a:cs typeface="Times New Roman" panose="02020603050405020304" pitchFamily="18" charset="0"/>
              </a:rPr>
              <a:t>Edge Attributes: </a:t>
            </a:r>
            <a:r>
              <a:rPr lang="en-US" sz="1400" dirty="0">
                <a:latin typeface="Times New Roman" panose="02020603050405020304" pitchFamily="18" charset="0"/>
                <a:cs typeface="Times New Roman" panose="02020603050405020304" pitchFamily="18" charset="0"/>
              </a:rPr>
              <a:t>Similarly, edges in a social network may have attributes, such as the strength or type of relationship between nodes. Analyzing these edge attributes can reveal patterns of interaction and influence within the network.</a:t>
            </a:r>
          </a:p>
          <a:p>
            <a:pPr algn="just"/>
            <a:r>
              <a:rPr lang="en-US" sz="1400" b="1" dirty="0">
                <a:latin typeface="Times New Roman" panose="02020603050405020304" pitchFamily="18" charset="0"/>
                <a:cs typeface="Times New Roman" panose="02020603050405020304" pitchFamily="18" charset="0"/>
              </a:rPr>
              <a:t>Centrality Measures: </a:t>
            </a:r>
            <a:r>
              <a:rPr lang="en-US" sz="1400" dirty="0">
                <a:latin typeface="Times New Roman" panose="02020603050405020304" pitchFamily="18" charset="0"/>
                <a:cs typeface="Times New Roman" panose="02020603050405020304" pitchFamily="18" charset="0"/>
              </a:rPr>
              <a:t>Centrality measures quantify the importance or prominence of nodes within a network. Common centrality measures include degree centrality (the number of connections a node has), betweenness centrality (the extent to which a node lies on the shortest paths between other nodes), and closeness centrality (the average distance of a node to all other nodes).</a:t>
            </a:r>
          </a:p>
          <a:p>
            <a:pPr algn="just"/>
            <a:endParaRPr lang="en-US" sz="18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70E64051-A988-F0EB-9B05-DFF9DDCF9FD3}"/>
              </a:ext>
            </a:extLst>
          </p:cNvPr>
          <p:cNvSpPr>
            <a:spLocks noGrp="1"/>
          </p:cNvSpPr>
          <p:nvPr>
            <p:ph sz="half" idx="2"/>
          </p:nvPr>
        </p:nvSpPr>
        <p:spPr>
          <a:xfrm>
            <a:off x="6197600" y="905069"/>
            <a:ext cx="5384800" cy="5822302"/>
          </a:xfrm>
        </p:spPr>
        <p:txBody>
          <a:bodyPr/>
          <a:lstStyle/>
          <a:p>
            <a:pPr algn="just"/>
            <a:r>
              <a:rPr lang="en-US" sz="1400" b="1" dirty="0">
                <a:latin typeface="Times New Roman" panose="02020603050405020304" pitchFamily="18" charset="0"/>
                <a:cs typeface="Times New Roman" panose="02020603050405020304" pitchFamily="18" charset="0"/>
              </a:rPr>
              <a:t>Community Detection: </a:t>
            </a:r>
            <a:r>
              <a:rPr lang="en-US" sz="1400" dirty="0">
                <a:latin typeface="Times New Roman" panose="02020603050405020304" pitchFamily="18" charset="0"/>
                <a:cs typeface="Times New Roman" panose="02020603050405020304" pitchFamily="18" charset="0"/>
              </a:rPr>
              <a:t>Community detection algorithms identify groups or clusters of nodes within a network that are densely connected internally but sparsely connected to nodes in other groups. These communities represent cohesive subgroups within the larger network and can provide insights into social structures and dynamics.</a:t>
            </a:r>
          </a:p>
          <a:p>
            <a:pPr algn="just"/>
            <a:r>
              <a:rPr lang="en-US" sz="1400" b="1" dirty="0">
                <a:latin typeface="Times New Roman" panose="02020603050405020304" pitchFamily="18" charset="0"/>
                <a:cs typeface="Times New Roman" panose="02020603050405020304" pitchFamily="18" charset="0"/>
              </a:rPr>
              <a:t>Influence and Diffusion: </a:t>
            </a:r>
            <a:r>
              <a:rPr lang="en-US" sz="1400" dirty="0">
                <a:latin typeface="Times New Roman" panose="02020603050405020304" pitchFamily="18" charset="0"/>
                <a:cs typeface="Times New Roman" panose="02020603050405020304" pitchFamily="18" charset="0"/>
              </a:rPr>
              <a:t>Social network analysis can also explore the spread of information, behaviors, or influence within a network. This includes studying processes such as information diffusion, opinion formation, and the adoption of innovations or behaviors through social influence mechanisms.</a:t>
            </a:r>
          </a:p>
          <a:p>
            <a:pPr algn="just"/>
            <a:r>
              <a:rPr lang="en-US" sz="1400" b="1" dirty="0">
                <a:latin typeface="Times New Roman" panose="02020603050405020304" pitchFamily="18" charset="0"/>
                <a:cs typeface="Times New Roman" panose="02020603050405020304" pitchFamily="18" charset="0"/>
              </a:rPr>
              <a:t>Applications: </a:t>
            </a:r>
            <a:r>
              <a:rPr lang="en-US" sz="1400" dirty="0">
                <a:latin typeface="Times New Roman" panose="02020603050405020304" pitchFamily="18" charset="0"/>
                <a:cs typeface="Times New Roman" panose="02020603050405020304" pitchFamily="18" charset="0"/>
              </a:rPr>
              <a:t>Social network analysis has diverse applications across various domains, including sociology, anthropology, psychology, marketing, epidemiology, and organizational studies. It is used to study social relationships, organizational structures, information flow, collaboration networks, and the dynamics of online communities and social media platforms.</a:t>
            </a:r>
          </a:p>
          <a:p>
            <a:endParaRPr lang="en-IN" sz="1400" dirty="0"/>
          </a:p>
        </p:txBody>
      </p:sp>
    </p:spTree>
    <p:extLst>
      <p:ext uri="{BB962C8B-B14F-4D97-AF65-F5344CB8AC3E}">
        <p14:creationId xmlns:p14="http://schemas.microsoft.com/office/powerpoint/2010/main" val="18068965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DB9D9-1966-EFA5-8636-3C41EBFAC63A}"/>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Social Networking Analysis</a:t>
            </a:r>
            <a:endParaRPr lang="en-IN" dirty="0"/>
          </a:p>
        </p:txBody>
      </p:sp>
      <p:sp>
        <p:nvSpPr>
          <p:cNvPr id="4" name="Text Placeholder 3">
            <a:extLst>
              <a:ext uri="{FF2B5EF4-FFF2-40B4-BE49-F238E27FC236}">
                <a16:creationId xmlns:a16="http://schemas.microsoft.com/office/drawing/2014/main" id="{AA3FC0EC-D37D-B33D-56F3-C8CF9CAF048A}"/>
              </a:ext>
            </a:extLst>
          </p:cNvPr>
          <p:cNvSpPr>
            <a:spLocks noGrp="1"/>
          </p:cNvSpPr>
          <p:nvPr>
            <p:ph type="body" idx="1"/>
          </p:nvPr>
        </p:nvSpPr>
        <p:spPr>
          <a:xfrm>
            <a:off x="609599" y="1093206"/>
            <a:ext cx="5386917" cy="383170"/>
          </a:xfrm>
        </p:spPr>
        <p:txBody>
          <a:bodyPr/>
          <a:lstStyle/>
          <a:p>
            <a:r>
              <a:rPr lang="en-US" dirty="0">
                <a:latin typeface="Times New Roman" panose="02020603050405020304" pitchFamily="18" charset="0"/>
                <a:cs typeface="Times New Roman" panose="02020603050405020304" pitchFamily="18" charset="0"/>
              </a:rPr>
              <a:t>Ego Network Analysis</a:t>
            </a:r>
          </a:p>
        </p:txBody>
      </p:sp>
      <p:sp>
        <p:nvSpPr>
          <p:cNvPr id="5" name="Content Placeholder 4">
            <a:extLst>
              <a:ext uri="{FF2B5EF4-FFF2-40B4-BE49-F238E27FC236}">
                <a16:creationId xmlns:a16="http://schemas.microsoft.com/office/drawing/2014/main" id="{4A29C8ED-E6BD-0CD8-EEFD-673436C57E29}"/>
              </a:ext>
            </a:extLst>
          </p:cNvPr>
          <p:cNvSpPr>
            <a:spLocks noGrp="1"/>
          </p:cNvSpPr>
          <p:nvPr>
            <p:ph sz="half" idx="2"/>
          </p:nvPr>
        </p:nvSpPr>
        <p:spPr>
          <a:xfrm>
            <a:off x="149290" y="1535114"/>
            <a:ext cx="5847227" cy="5048248"/>
          </a:xfrm>
        </p:spPr>
        <p:txBody>
          <a:bodyPr/>
          <a:lstStyle/>
          <a:p>
            <a:pPr algn="just"/>
            <a:r>
              <a:rPr lang="en-US" sz="1600" dirty="0">
                <a:latin typeface="Times New Roman" panose="02020603050405020304" pitchFamily="18" charset="0"/>
                <a:cs typeface="Times New Roman" panose="02020603050405020304" pitchFamily="18" charset="0"/>
              </a:rPr>
              <a:t>Ego network Analysis is the one that finds the relationship among people. The analysis is done for a particular sample of people chosen from the whole population. This sampling is done randomly to analyze the relationship. The attributes involved in this ego network analysis are a person’s size, diversity, etc. </a:t>
            </a:r>
          </a:p>
          <a:p>
            <a:pPr algn="just"/>
            <a:r>
              <a:rPr lang="en-US" sz="1600" dirty="0">
                <a:latin typeface="Times New Roman" panose="02020603050405020304" pitchFamily="18" charset="0"/>
                <a:cs typeface="Times New Roman" panose="02020603050405020304" pitchFamily="18" charset="0"/>
              </a:rPr>
              <a:t>This analysis is done by traditional surveys. The surveys involve that they people are asked with whom they interact with and their name of the relationship between them. It is not focused to find the relationship between everyone in the sample. It is an effort to find the density of the network in those samples. This hypothesis is tested using some statistical hypothesis testing techniques.</a:t>
            </a:r>
          </a:p>
          <a:p>
            <a:pPr algn="just"/>
            <a:r>
              <a:rPr lang="en-US" sz="1600" dirty="0">
                <a:latin typeface="Times New Roman" panose="02020603050405020304" pitchFamily="18" charset="0"/>
                <a:cs typeface="Times New Roman" panose="02020603050405020304" pitchFamily="18" charset="0"/>
              </a:rPr>
              <a:t>The following functions are served by Ego Networks:</a:t>
            </a:r>
          </a:p>
          <a:p>
            <a:pPr algn="just"/>
            <a:r>
              <a:rPr lang="en-US" sz="1600" dirty="0">
                <a:latin typeface="Times New Roman" panose="02020603050405020304" pitchFamily="18" charset="0"/>
                <a:cs typeface="Times New Roman" panose="02020603050405020304" pitchFamily="18" charset="0"/>
              </a:rPr>
              <a:t>Propagation of information efficiently.</a:t>
            </a:r>
          </a:p>
          <a:p>
            <a:pPr algn="just"/>
            <a:r>
              <a:rPr lang="en-US" sz="1600" dirty="0">
                <a:latin typeface="Times New Roman" panose="02020603050405020304" pitchFamily="18" charset="0"/>
                <a:cs typeface="Times New Roman" panose="02020603050405020304" pitchFamily="18" charset="0"/>
              </a:rPr>
              <a:t>Sensemaking from links, For example, Social links, relationships.</a:t>
            </a:r>
          </a:p>
          <a:p>
            <a:pPr algn="just"/>
            <a:r>
              <a:rPr lang="en-US" sz="1600" dirty="0">
                <a:latin typeface="Times New Roman" panose="02020603050405020304" pitchFamily="18" charset="0"/>
                <a:cs typeface="Times New Roman" panose="02020603050405020304" pitchFamily="18" charset="0"/>
              </a:rPr>
              <a:t>Access to resources, efficient connection path generation.</a:t>
            </a:r>
          </a:p>
          <a:p>
            <a:pPr algn="just"/>
            <a:r>
              <a:rPr lang="en-US" sz="1600" dirty="0">
                <a:latin typeface="Times New Roman" panose="02020603050405020304" pitchFamily="18" charset="0"/>
                <a:cs typeface="Times New Roman" panose="02020603050405020304" pitchFamily="18" charset="0"/>
              </a:rPr>
              <a:t>Community detection, identification of the formation of groups.</a:t>
            </a:r>
          </a:p>
          <a:p>
            <a:pPr algn="just"/>
            <a:r>
              <a:rPr lang="en-US" sz="1600" dirty="0">
                <a:latin typeface="Times New Roman" panose="02020603050405020304" pitchFamily="18" charset="0"/>
                <a:cs typeface="Times New Roman" panose="02020603050405020304" pitchFamily="18" charset="0"/>
              </a:rPr>
              <a:t>Analysis of the ties among individuals for social support.</a:t>
            </a:r>
            <a:endParaRPr lang="en-IN" sz="160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82E6AA0F-A7A0-348C-866D-73DAA0964E44}"/>
              </a:ext>
            </a:extLst>
          </p:cNvPr>
          <p:cNvSpPr>
            <a:spLocks noGrp="1"/>
          </p:cNvSpPr>
          <p:nvPr>
            <p:ph type="body" sz="quarter" idx="3"/>
          </p:nvPr>
        </p:nvSpPr>
        <p:spPr>
          <a:xfrm>
            <a:off x="6193367" y="1126705"/>
            <a:ext cx="5389033" cy="349671"/>
          </a:xfrm>
        </p:spPr>
        <p:txBody>
          <a:bodyPr/>
          <a:lstStyle/>
          <a:p>
            <a:r>
              <a:rPr lang="en-IN" dirty="0">
                <a:latin typeface="Times New Roman" panose="02020603050405020304" pitchFamily="18" charset="0"/>
                <a:cs typeface="Times New Roman" panose="02020603050405020304" pitchFamily="18" charset="0"/>
              </a:rPr>
              <a:t>Complete Network Analysis</a:t>
            </a:r>
          </a:p>
        </p:txBody>
      </p:sp>
      <p:sp>
        <p:nvSpPr>
          <p:cNvPr id="7" name="Content Placeholder 6">
            <a:extLst>
              <a:ext uri="{FF2B5EF4-FFF2-40B4-BE49-F238E27FC236}">
                <a16:creationId xmlns:a16="http://schemas.microsoft.com/office/drawing/2014/main" id="{1917ED88-B427-4B83-698B-8B07497C7AE3}"/>
              </a:ext>
            </a:extLst>
          </p:cNvPr>
          <p:cNvSpPr>
            <a:spLocks noGrp="1"/>
          </p:cNvSpPr>
          <p:nvPr>
            <p:ph sz="quarter" idx="4"/>
          </p:nvPr>
        </p:nvSpPr>
        <p:spPr>
          <a:xfrm>
            <a:off x="6193368" y="1476376"/>
            <a:ext cx="5389033" cy="5106986"/>
          </a:xfrm>
        </p:spPr>
        <p:txBody>
          <a:bodyPr/>
          <a:lstStyle/>
          <a:p>
            <a:pPr algn="just"/>
            <a:r>
              <a:rPr lang="en-US" sz="1800" dirty="0">
                <a:latin typeface="Times New Roman" panose="02020603050405020304" pitchFamily="18" charset="0"/>
                <a:cs typeface="Times New Roman" panose="02020603050405020304" pitchFamily="18" charset="0"/>
              </a:rPr>
              <a:t>Complete network analysis is the analysis that is used in all network analyses. It analyses the relationship among the sample of people chosen from the large population. Subgroup analysis, centrality measure, and equivalence analysis are based on the complete network analysis. This analysis measure helps the organization or the company to make any decision with the help of their relationship. Testing the sample will show the relationship in the whole network since the sample is taken from a single set of domains. </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540500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CE2B1-FFD9-2974-DAE9-555C2228F1F2}"/>
              </a:ext>
            </a:extLst>
          </p:cNvPr>
          <p:cNvSpPr>
            <a:spLocks noGrp="1"/>
          </p:cNvSpPr>
          <p:nvPr>
            <p:ph type="title"/>
          </p:nvPr>
        </p:nvSpPr>
        <p:spPr>
          <a:xfrm>
            <a:off x="609600" y="731836"/>
            <a:ext cx="10972800" cy="565117"/>
          </a:xfrm>
        </p:spPr>
        <p:txBody>
          <a:bodyPr/>
          <a:lstStyle/>
          <a:p>
            <a:r>
              <a:rPr lang="en-US" sz="3200" b="1" i="0" dirty="0">
                <a:effectLst/>
                <a:highlight>
                  <a:srgbClr val="FFFFFF"/>
                </a:highlight>
                <a:latin typeface="Times New Roman" panose="02020603050405020304" pitchFamily="18" charset="0"/>
                <a:cs typeface="Times New Roman" panose="02020603050405020304" pitchFamily="18" charset="0"/>
              </a:rPr>
              <a:t>Applications of Social Network Analysis</a:t>
            </a:r>
            <a:endParaRPr lang="en-IN" sz="3200" dirty="0"/>
          </a:p>
        </p:txBody>
      </p:sp>
      <p:sp>
        <p:nvSpPr>
          <p:cNvPr id="3" name="Content Placeholder 2">
            <a:extLst>
              <a:ext uri="{FF2B5EF4-FFF2-40B4-BE49-F238E27FC236}">
                <a16:creationId xmlns:a16="http://schemas.microsoft.com/office/drawing/2014/main" id="{E19A80D9-EAEE-3295-0DDC-D9B8A36E20B5}"/>
              </a:ext>
            </a:extLst>
          </p:cNvPr>
          <p:cNvSpPr>
            <a:spLocks noGrp="1"/>
          </p:cNvSpPr>
          <p:nvPr>
            <p:ph idx="1"/>
          </p:nvPr>
        </p:nvSpPr>
        <p:spPr/>
        <p:txBody>
          <a:bodyPr/>
          <a:lstStyle/>
          <a:p>
            <a:pPr algn="just" fontAlgn="auto"/>
            <a:r>
              <a:rPr lang="en-US" sz="2000" b="1" i="0" dirty="0">
                <a:effectLst/>
                <a:highlight>
                  <a:srgbClr val="FFFFFF"/>
                </a:highlight>
                <a:latin typeface="Times New Roman" panose="02020603050405020304" pitchFamily="18" charset="0"/>
                <a:cs typeface="Times New Roman" panose="02020603050405020304" pitchFamily="18" charset="0"/>
              </a:rPr>
              <a:t>Social Sciences:</a:t>
            </a:r>
            <a:r>
              <a:rPr lang="en-US" sz="2000" b="0" i="0" dirty="0">
                <a:effectLst/>
                <a:highlight>
                  <a:srgbClr val="FFFFFF"/>
                </a:highlight>
                <a:latin typeface="Times New Roman" panose="02020603050405020304" pitchFamily="18" charset="0"/>
                <a:cs typeface="Times New Roman" panose="02020603050405020304" pitchFamily="18" charset="0"/>
              </a:rPr>
              <a:t> SNA is extensively used in sociology, anthropology, and psychology to study social structures, influence, information flow, and social behavior within communities or societies.</a:t>
            </a:r>
          </a:p>
          <a:p>
            <a:pPr algn="just" fontAlgn="auto"/>
            <a:r>
              <a:rPr lang="en-US" sz="2000" b="1" i="0" dirty="0">
                <a:effectLst/>
                <a:highlight>
                  <a:srgbClr val="FFFFFF"/>
                </a:highlight>
                <a:latin typeface="Times New Roman" panose="02020603050405020304" pitchFamily="18" charset="0"/>
                <a:cs typeface="Times New Roman" panose="02020603050405020304" pitchFamily="18" charset="0"/>
              </a:rPr>
              <a:t>Business and Organizational Studies:</a:t>
            </a:r>
            <a:r>
              <a:rPr lang="en-US" sz="2000" b="0" i="0" dirty="0">
                <a:effectLst/>
                <a:highlight>
                  <a:srgbClr val="FFFFFF"/>
                </a:highlight>
                <a:latin typeface="Times New Roman" panose="02020603050405020304" pitchFamily="18" charset="0"/>
                <a:cs typeface="Times New Roman" panose="02020603050405020304" pitchFamily="18" charset="0"/>
              </a:rPr>
              <a:t> In the corporate world, SNA is applied to analyze organizational structures, communication patterns, team dynamics, and knowledge sharing within companies. It helps identify key influencers, streamline workflows, and enhance collaboration.</a:t>
            </a:r>
          </a:p>
          <a:p>
            <a:pPr algn="just" fontAlgn="auto"/>
            <a:r>
              <a:rPr lang="en-US" sz="2000" b="1" i="0" dirty="0">
                <a:effectLst/>
                <a:highlight>
                  <a:srgbClr val="FFFFFF"/>
                </a:highlight>
                <a:latin typeface="Times New Roman" panose="02020603050405020304" pitchFamily="18" charset="0"/>
                <a:cs typeface="Times New Roman" panose="02020603050405020304" pitchFamily="18" charset="0"/>
              </a:rPr>
              <a:t>Healthcare:</a:t>
            </a:r>
            <a:r>
              <a:rPr lang="en-US" sz="2000" b="0" i="0" dirty="0">
                <a:effectLst/>
                <a:highlight>
                  <a:srgbClr val="FFFFFF"/>
                </a:highlight>
                <a:latin typeface="Times New Roman" panose="02020603050405020304" pitchFamily="18" charset="0"/>
                <a:cs typeface="Times New Roman" panose="02020603050405020304" pitchFamily="18" charset="0"/>
              </a:rPr>
              <a:t> SNA plays a crucial role in healthcare by analyzing patient-provider networks, disease spread, healthcare collaborations, and information flow within healthcare systems. It assists in identifying influential healthcare providers and understanding how information or diseases disseminate within populations.</a:t>
            </a:r>
          </a:p>
          <a:p>
            <a:pPr algn="just" fontAlgn="auto"/>
            <a:r>
              <a:rPr lang="en-US" sz="2000" b="1" i="0" dirty="0">
                <a:effectLst/>
                <a:highlight>
                  <a:srgbClr val="FFFFFF"/>
                </a:highlight>
                <a:latin typeface="Times New Roman" panose="02020603050405020304" pitchFamily="18" charset="0"/>
                <a:cs typeface="Times New Roman" panose="02020603050405020304" pitchFamily="18" charset="0"/>
              </a:rPr>
              <a:t>Online Social Networks:</a:t>
            </a:r>
            <a:r>
              <a:rPr lang="en-US" sz="2000" b="0" i="0" dirty="0">
                <a:effectLst/>
                <a:highlight>
                  <a:srgbClr val="FFFFFF"/>
                </a:highlight>
                <a:latin typeface="Times New Roman" panose="02020603050405020304" pitchFamily="18" charset="0"/>
                <a:cs typeface="Times New Roman" panose="02020603050405020304" pitchFamily="18" charset="0"/>
              </a:rPr>
              <a:t> With the rise of digital platforms, SNA is essential for understanding interactions, user behavior, community formation, and information diffusion on platforms like Facebook, Twitter, LinkedIn, and more.</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3055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4E4D-AA41-C656-CCA3-EE46FE9AA739}"/>
              </a:ext>
            </a:extLst>
          </p:cNvPr>
          <p:cNvSpPr>
            <a:spLocks noGrp="1"/>
          </p:cNvSpPr>
          <p:nvPr>
            <p:ph type="title"/>
          </p:nvPr>
        </p:nvSpPr>
        <p:spPr>
          <a:xfrm>
            <a:off x="609600" y="643812"/>
            <a:ext cx="10972800" cy="773826"/>
          </a:xfrm>
        </p:spPr>
        <p:txBody>
          <a:bodyPr/>
          <a:lstStyle/>
          <a:p>
            <a:r>
              <a:rPr lang="en-IN" sz="4000" b="1" i="0" dirty="0">
                <a:effectLst/>
                <a:highlight>
                  <a:srgbClr val="FFFFFF"/>
                </a:highlight>
                <a:latin typeface="Times New Roman" panose="02020603050405020304" pitchFamily="18" charset="0"/>
                <a:cs typeface="Times New Roman" panose="02020603050405020304" pitchFamily="18" charset="0"/>
              </a:rPr>
              <a:t>Challenges and Future Trends</a:t>
            </a:r>
            <a:br>
              <a:rPr lang="en-IN" sz="4000" b="1" i="0" dirty="0">
                <a:effectLst/>
                <a:highlight>
                  <a:srgbClr val="FFFFFF"/>
                </a:highlight>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397B30-C2E1-0A0D-B48A-D93ECCDBB883}"/>
              </a:ext>
            </a:extLst>
          </p:cNvPr>
          <p:cNvSpPr>
            <a:spLocks noGrp="1"/>
          </p:cNvSpPr>
          <p:nvPr>
            <p:ph idx="1"/>
          </p:nvPr>
        </p:nvSpPr>
        <p:spPr/>
        <p:txBody>
          <a:bodyPr/>
          <a:lstStyle/>
          <a:p>
            <a:pPr algn="just" fontAlgn="auto"/>
            <a:r>
              <a:rPr lang="en-US" sz="2400" b="1" i="0" dirty="0">
                <a:effectLst/>
                <a:highlight>
                  <a:srgbClr val="FFFFFF"/>
                </a:highlight>
                <a:latin typeface="Times New Roman" panose="02020603050405020304" pitchFamily="18" charset="0"/>
                <a:cs typeface="Times New Roman" panose="02020603050405020304" pitchFamily="18" charset="0"/>
              </a:rPr>
              <a:t>Data Collection and Quality:</a:t>
            </a:r>
            <a:r>
              <a:rPr lang="en-US" sz="2400" b="0" i="0" dirty="0">
                <a:effectLst/>
                <a:highlight>
                  <a:srgbClr val="FFFFFF"/>
                </a:highlight>
                <a:latin typeface="Times New Roman" panose="02020603050405020304" pitchFamily="18" charset="0"/>
                <a:cs typeface="Times New Roman" panose="02020603050405020304" pitchFamily="18" charset="0"/>
              </a:rPr>
              <a:t> Collecting comprehensive and reliable network data can be challenging, especially in large-scale networks. Ethical considerations regarding privacy and consent also need to be addressed.</a:t>
            </a:r>
          </a:p>
          <a:p>
            <a:pPr algn="just" fontAlgn="auto"/>
            <a:r>
              <a:rPr lang="en-US" sz="2400" b="1" i="0" dirty="0">
                <a:effectLst/>
                <a:highlight>
                  <a:srgbClr val="FFFFFF"/>
                </a:highlight>
                <a:latin typeface="Times New Roman" panose="02020603050405020304" pitchFamily="18" charset="0"/>
                <a:cs typeface="Times New Roman" panose="02020603050405020304" pitchFamily="18" charset="0"/>
              </a:rPr>
              <a:t>Complexity and Interpretation:</a:t>
            </a:r>
            <a:r>
              <a:rPr lang="en-US" sz="2400" b="0" i="0" dirty="0">
                <a:effectLst/>
                <a:highlight>
                  <a:srgbClr val="FFFFFF"/>
                </a:highlight>
                <a:latin typeface="Times New Roman" panose="02020603050405020304" pitchFamily="18" charset="0"/>
                <a:cs typeface="Times New Roman" panose="02020603050405020304" pitchFamily="18" charset="0"/>
              </a:rPr>
              <a:t> Analyzing complex networks and deriving meaningful insights can be challenging. Understanding causality and the dynamics of relationships requires advanced analysis techniques.</a:t>
            </a:r>
          </a:p>
          <a:p>
            <a:pPr algn="just" fontAlgn="auto"/>
            <a:r>
              <a:rPr lang="en-US" sz="2400" b="1" i="0" dirty="0">
                <a:effectLst/>
                <a:highlight>
                  <a:srgbClr val="FFFFFF"/>
                </a:highlight>
                <a:latin typeface="Times New Roman" panose="02020603050405020304" pitchFamily="18" charset="0"/>
                <a:cs typeface="Times New Roman" panose="02020603050405020304" pitchFamily="18" charset="0"/>
              </a:rPr>
              <a:t>Future Trends:</a:t>
            </a:r>
            <a:r>
              <a:rPr lang="en-US" sz="2400" b="0" i="0" dirty="0">
                <a:effectLst/>
                <a:highlight>
                  <a:srgbClr val="FFFFFF"/>
                </a:highlight>
                <a:latin typeface="Times New Roman" panose="02020603050405020304" pitchFamily="18" charset="0"/>
                <a:cs typeface="Times New Roman" panose="02020603050405020304" pitchFamily="18" charset="0"/>
              </a:rPr>
              <a:t> The future of SNA involves leveraging advancements in technology, big data analytics, and machine learning to handle larger datasets, perform predictive modeling, and gain deeper insights into network behaviors. Integrating SNA with other disciplines like AI and natural language processing will unlock new possibilities in understanding and utilizing social networks.</a:t>
            </a:r>
          </a:p>
          <a:p>
            <a:pPr algn="just"/>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44FA412-00AE-215E-6CA0-EB5F6C7C235C}"/>
              </a:ext>
            </a:extLst>
          </p:cNvPr>
          <p:cNvSpPr txBox="1"/>
          <p:nvPr/>
        </p:nvSpPr>
        <p:spPr>
          <a:xfrm>
            <a:off x="10544783" y="6308727"/>
            <a:ext cx="1647217" cy="33855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Shradha Dubey</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Assistant Professor</a:t>
            </a:r>
          </a:p>
        </p:txBody>
      </p:sp>
    </p:spTree>
    <p:extLst>
      <p:ext uri="{BB962C8B-B14F-4D97-AF65-F5344CB8AC3E}">
        <p14:creationId xmlns:p14="http://schemas.microsoft.com/office/powerpoint/2010/main" val="10872693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020A5-2957-6B24-6725-E4E65FF5B750}"/>
              </a:ext>
            </a:extLst>
          </p:cNvPr>
          <p:cNvSpPr>
            <a:spLocks noGrp="1"/>
          </p:cNvSpPr>
          <p:nvPr>
            <p:ph type="title"/>
          </p:nvPr>
        </p:nvSpPr>
        <p:spPr>
          <a:xfrm>
            <a:off x="609600" y="274638"/>
            <a:ext cx="10972800" cy="677085"/>
          </a:xfrm>
        </p:spPr>
        <p:txBody>
          <a:bodyPr/>
          <a:lstStyle/>
          <a:p>
            <a:r>
              <a:rPr lang="en-IN" sz="3600" b="1" dirty="0">
                <a:latin typeface="Times New Roman" panose="02020603050405020304" pitchFamily="18" charset="0"/>
                <a:cs typeface="Times New Roman" panose="02020603050405020304" pitchFamily="18" charset="0"/>
              </a:rPr>
              <a:t>Recommendation Systems Lifecycle</a:t>
            </a:r>
            <a:endParaRPr lang="en-IN" sz="3600" dirty="0"/>
          </a:p>
        </p:txBody>
      </p:sp>
      <p:sp>
        <p:nvSpPr>
          <p:cNvPr id="3" name="Content Placeholder 2">
            <a:extLst>
              <a:ext uri="{FF2B5EF4-FFF2-40B4-BE49-F238E27FC236}">
                <a16:creationId xmlns:a16="http://schemas.microsoft.com/office/drawing/2014/main" id="{A1C8F498-3CBC-A129-3E33-11B1EC0981C9}"/>
              </a:ext>
            </a:extLst>
          </p:cNvPr>
          <p:cNvSpPr>
            <a:spLocks noGrp="1"/>
          </p:cNvSpPr>
          <p:nvPr>
            <p:ph idx="1"/>
          </p:nvPr>
        </p:nvSpPr>
        <p:spPr>
          <a:xfrm>
            <a:off x="609599" y="858417"/>
            <a:ext cx="11258939" cy="5999583"/>
          </a:xfrm>
        </p:spPr>
        <p:txBody>
          <a:bodyPr/>
          <a:lstStyle/>
          <a:p>
            <a:pPr marL="0" indent="0" algn="just">
              <a:buNone/>
            </a:pPr>
            <a:r>
              <a:rPr lang="en-US" sz="2000" dirty="0">
                <a:latin typeface="Times New Roman" panose="02020603050405020304" pitchFamily="18" charset="0"/>
                <a:cs typeface="Times New Roman" panose="02020603050405020304" pitchFamily="18" charset="0"/>
              </a:rPr>
              <a:t>Some recommendation systems are far more complex than others, but many follow a seven-step path to develop a successful recommendation model:</a:t>
            </a:r>
          </a:p>
          <a:p>
            <a:pPr algn="just"/>
            <a:r>
              <a:rPr lang="en-US" sz="2000" b="1" dirty="0">
                <a:latin typeface="Times New Roman" panose="02020603050405020304" pitchFamily="18" charset="0"/>
                <a:cs typeface="Times New Roman" panose="02020603050405020304" pitchFamily="18" charset="0"/>
              </a:rPr>
              <a:t>Collect the Data: </a:t>
            </a:r>
            <a:r>
              <a:rPr lang="en-US" sz="2000" dirty="0">
                <a:latin typeface="Times New Roman" panose="02020603050405020304" pitchFamily="18" charset="0"/>
                <a:cs typeface="Times New Roman" panose="02020603050405020304" pitchFamily="18" charset="0"/>
              </a:rPr>
              <a:t>Identify and collect data relevant to the recommendation system. For example, Amazon can collect reviews and product ratings (5-star rating system), while Netflix stores watched, like, and bookmarked shows and movies.</a:t>
            </a:r>
          </a:p>
          <a:p>
            <a:pPr algn="just"/>
            <a:r>
              <a:rPr lang="en-US" sz="2000" b="1" dirty="0">
                <a:latin typeface="Times New Roman" panose="02020603050405020304" pitchFamily="18" charset="0"/>
                <a:cs typeface="Times New Roman" panose="02020603050405020304" pitchFamily="18" charset="0"/>
              </a:rPr>
              <a:t>Store the Collected Data: </a:t>
            </a:r>
            <a:r>
              <a:rPr lang="en-US" sz="2000" dirty="0">
                <a:latin typeface="Times New Roman" panose="02020603050405020304" pitchFamily="18" charset="0"/>
                <a:cs typeface="Times New Roman" panose="02020603050405020304" pitchFamily="18" charset="0"/>
              </a:rPr>
              <a:t>Store data in proprietary data warehouses. Or utilize third-party cloud service providers such as Amazon, Google, MongoDB, etc. for greater efficiency and data retrieval speed.</a:t>
            </a:r>
          </a:p>
          <a:p>
            <a:pPr algn="just"/>
            <a:r>
              <a:rPr lang="en-US" sz="2000" b="1" dirty="0">
                <a:latin typeface="Times New Roman" panose="02020603050405020304" pitchFamily="18" charset="0"/>
                <a:cs typeface="Times New Roman" panose="02020603050405020304" pitchFamily="18" charset="0"/>
              </a:rPr>
              <a:t>Filter the Data: </a:t>
            </a:r>
            <a:r>
              <a:rPr lang="en-US" sz="2000" dirty="0">
                <a:latin typeface="Times New Roman" panose="02020603050405020304" pitchFamily="18" charset="0"/>
                <a:cs typeface="Times New Roman" panose="02020603050405020304" pitchFamily="18" charset="0"/>
              </a:rPr>
              <a:t>Filter problematic values (null, infinite, or misleading) in the dataset to improve model accuracy.</a:t>
            </a:r>
          </a:p>
          <a:p>
            <a:pPr algn="just"/>
            <a:r>
              <a:rPr lang="en-US" sz="2000" b="1" dirty="0">
                <a:latin typeface="Times New Roman" panose="02020603050405020304" pitchFamily="18" charset="0"/>
                <a:cs typeface="Times New Roman" panose="02020603050405020304" pitchFamily="18" charset="0"/>
              </a:rPr>
              <a:t>Analyze the Data: </a:t>
            </a:r>
            <a:r>
              <a:rPr lang="en-US" sz="2000" dirty="0">
                <a:latin typeface="Times New Roman" panose="02020603050405020304" pitchFamily="18" charset="0"/>
                <a:cs typeface="Times New Roman" panose="02020603050405020304" pitchFamily="18" charset="0"/>
              </a:rPr>
              <a:t>In the case of recommendation systems, analyzing data means feeding it into machine-learning or deep learning algorithms that can detect hidden insights and patterns.</a:t>
            </a:r>
          </a:p>
          <a:p>
            <a:pPr algn="just"/>
            <a:r>
              <a:rPr lang="en-US" sz="2000" b="1" dirty="0">
                <a:latin typeface="Times New Roman" panose="02020603050405020304" pitchFamily="18" charset="0"/>
                <a:cs typeface="Times New Roman" panose="02020603050405020304" pitchFamily="18" charset="0"/>
              </a:rPr>
              <a:t>Evaluating and Test Our Model: </a:t>
            </a:r>
            <a:r>
              <a:rPr lang="en-US" sz="2000" dirty="0">
                <a:latin typeface="Times New Roman" panose="02020603050405020304" pitchFamily="18" charset="0"/>
                <a:cs typeface="Times New Roman" panose="02020603050405020304" pitchFamily="18" charset="0"/>
              </a:rPr>
              <a:t>Check the performance of the recommendation system model. If the model performs poorly, tune the hyperparameters to the desired performance.</a:t>
            </a:r>
          </a:p>
          <a:p>
            <a:pPr algn="just"/>
            <a:r>
              <a:rPr lang="en-US" sz="2000" b="1" dirty="0">
                <a:latin typeface="Times New Roman" panose="02020603050405020304" pitchFamily="18" charset="0"/>
                <a:cs typeface="Times New Roman" panose="02020603050405020304" pitchFamily="18" charset="0"/>
              </a:rPr>
              <a:t>Deploy Our Model: </a:t>
            </a:r>
            <a:r>
              <a:rPr lang="en-US" sz="2000" dirty="0">
                <a:latin typeface="Times New Roman" panose="02020603050405020304" pitchFamily="18" charset="0"/>
                <a:cs typeface="Times New Roman" panose="02020603050405020304" pitchFamily="18" charset="0"/>
              </a:rPr>
              <a:t>Your model is ready to be deployed into actual practice. Continue to monitor and tune the system.</a:t>
            </a:r>
          </a:p>
          <a:p>
            <a:pPr algn="just"/>
            <a:r>
              <a:rPr lang="en-US" sz="2000" b="1" dirty="0">
                <a:latin typeface="Times New Roman" panose="02020603050405020304" pitchFamily="18" charset="0"/>
                <a:cs typeface="Times New Roman" panose="02020603050405020304" pitchFamily="18" charset="0"/>
              </a:rPr>
              <a:t>Online Machine Learning: </a:t>
            </a:r>
            <a:r>
              <a:rPr lang="en-US" sz="2000" dirty="0">
                <a:latin typeface="Times New Roman" panose="02020603050405020304" pitchFamily="18" charset="0"/>
                <a:cs typeface="Times New Roman" panose="02020603050405020304" pitchFamily="18" charset="0"/>
              </a:rPr>
              <a:t>Online machine learning after deployment can continuously improve and adjust the model by learning from newly acquired data, maintaining longevity.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328929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5245-717B-B240-3E02-530AF9DA7902}"/>
              </a:ext>
            </a:extLst>
          </p:cNvPr>
          <p:cNvSpPr>
            <a:spLocks noGrp="1"/>
          </p:cNvSpPr>
          <p:nvPr>
            <p:ph type="title"/>
          </p:nvPr>
        </p:nvSpPr>
        <p:spPr>
          <a:xfrm>
            <a:off x="609600" y="731836"/>
            <a:ext cx="10972800" cy="685802"/>
          </a:xfrm>
        </p:spPr>
        <p:txBody>
          <a:bodyPr/>
          <a:lstStyle/>
          <a:p>
            <a:r>
              <a:rPr lang="en-US" sz="3600" b="1" i="0" dirty="0">
                <a:effectLst/>
                <a:highlight>
                  <a:srgbClr val="FFFFFF"/>
                </a:highlight>
                <a:latin typeface="Times New Roman" panose="02020603050405020304" pitchFamily="18" charset="0"/>
                <a:cs typeface="Times New Roman" panose="02020603050405020304" pitchFamily="18" charset="0"/>
              </a:rPr>
              <a:t>Benefits of Using Recommendation Systems</a:t>
            </a:r>
            <a:endParaRPr lang="en-IN" sz="3600" dirty="0"/>
          </a:p>
        </p:txBody>
      </p:sp>
      <p:sp>
        <p:nvSpPr>
          <p:cNvPr id="3" name="Content Placeholder 2">
            <a:extLst>
              <a:ext uri="{FF2B5EF4-FFF2-40B4-BE49-F238E27FC236}">
                <a16:creationId xmlns:a16="http://schemas.microsoft.com/office/drawing/2014/main" id="{33A0AE2E-62E0-5692-0EAE-0CBA39981303}"/>
              </a:ext>
            </a:extLst>
          </p:cNvPr>
          <p:cNvSpPr>
            <a:spLocks noGrp="1"/>
          </p:cNvSpPr>
          <p:nvPr>
            <p:ph idx="1"/>
          </p:nvPr>
        </p:nvSpPr>
        <p:spPr>
          <a:xfrm>
            <a:off x="609600" y="1600201"/>
            <a:ext cx="10972800" cy="4865913"/>
          </a:xfrm>
        </p:spPr>
        <p:txBody>
          <a:bodyPr/>
          <a:lstStyle/>
          <a:p>
            <a:pPr algn="just">
              <a:buFont typeface="Arial" panose="020B0604020202020204" pitchFamily="34" charset="0"/>
              <a:buChar char="•"/>
            </a:pPr>
            <a:r>
              <a:rPr lang="en-US" sz="2400" b="1" i="0" dirty="0">
                <a:effectLst/>
                <a:highlight>
                  <a:srgbClr val="FFFFFF"/>
                </a:highlight>
                <a:latin typeface="Times New Roman" panose="02020603050405020304" pitchFamily="18" charset="0"/>
                <a:cs typeface="Times New Roman" panose="02020603050405020304" pitchFamily="18" charset="0"/>
              </a:rPr>
              <a:t>Increased Sales: </a:t>
            </a:r>
            <a:r>
              <a:rPr lang="en-US" sz="2400" b="0" i="0" dirty="0">
                <a:effectLst/>
                <a:highlight>
                  <a:srgbClr val="FFFFFF"/>
                </a:highlight>
                <a:latin typeface="Times New Roman" panose="02020603050405020304" pitchFamily="18" charset="0"/>
                <a:cs typeface="Times New Roman" panose="02020603050405020304" pitchFamily="18" charset="0"/>
              </a:rPr>
              <a:t>The number one reason why companies invest in such systems is to generate revenue. Increasing the sales through recommendation systems also increases consumer engagement on their site and captures longer session times.</a:t>
            </a:r>
          </a:p>
          <a:p>
            <a:pPr algn="just">
              <a:buFont typeface="Arial" panose="020B0604020202020204" pitchFamily="34" charset="0"/>
              <a:buChar char="•"/>
            </a:pPr>
            <a:r>
              <a:rPr lang="en-US" sz="2400" b="1" i="0" dirty="0">
                <a:effectLst/>
                <a:highlight>
                  <a:srgbClr val="FFFFFF"/>
                </a:highlight>
                <a:latin typeface="Times New Roman" panose="02020603050405020304" pitchFamily="18" charset="0"/>
                <a:cs typeface="Times New Roman" panose="02020603050405020304" pitchFamily="18" charset="0"/>
              </a:rPr>
              <a:t>Lower System Load: </a:t>
            </a:r>
            <a:r>
              <a:rPr lang="en-US" sz="2400" b="0" i="0" dirty="0">
                <a:effectLst/>
                <a:highlight>
                  <a:srgbClr val="FFFFFF"/>
                </a:highlight>
                <a:latin typeface="Times New Roman" panose="02020603050405020304" pitchFamily="18" charset="0"/>
                <a:cs typeface="Times New Roman" panose="02020603050405020304" pitchFamily="18" charset="0"/>
              </a:rPr>
              <a:t>As the system does filter the most matching items for each given user, recommendation systems improve sales while maintaining a lower load on the system and decreasing costs in the long run.</a:t>
            </a:r>
          </a:p>
          <a:p>
            <a:pPr algn="just">
              <a:buFont typeface="Arial" panose="020B0604020202020204" pitchFamily="34" charset="0"/>
              <a:buChar char="•"/>
            </a:pPr>
            <a:r>
              <a:rPr lang="en-US" sz="2400" b="1" i="0" dirty="0">
                <a:effectLst/>
                <a:highlight>
                  <a:srgbClr val="FFFFFF"/>
                </a:highlight>
                <a:latin typeface="Times New Roman" panose="02020603050405020304" pitchFamily="18" charset="0"/>
                <a:cs typeface="Times New Roman" panose="02020603050405020304" pitchFamily="18" charset="0"/>
              </a:rPr>
              <a:t>Increasing Engagement and Satisfaction: </a:t>
            </a:r>
            <a:r>
              <a:rPr lang="en-US" sz="2400" b="0" i="0" dirty="0">
                <a:effectLst/>
                <a:highlight>
                  <a:srgbClr val="FFFFFF"/>
                </a:highlight>
                <a:latin typeface="Times New Roman" panose="02020603050405020304" pitchFamily="18" charset="0"/>
                <a:cs typeface="Times New Roman" panose="02020603050405020304" pitchFamily="18" charset="0"/>
              </a:rPr>
              <a:t>By continuously providing consumers with an endless array of personalized products, consumers will continue to engage with the application/website. Recommendation Systems optimize the experience to reduce wasted page real estate to boost satisfaction with related content.</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923899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A8AD2-FF3E-2250-7ED9-47954E402BF7}"/>
              </a:ext>
            </a:extLst>
          </p:cNvPr>
          <p:cNvSpPr>
            <a:spLocks noGrp="1"/>
          </p:cNvSpPr>
          <p:nvPr>
            <p:ph type="title"/>
          </p:nvPr>
        </p:nvSpPr>
        <p:spPr>
          <a:xfrm>
            <a:off x="609600" y="578498"/>
            <a:ext cx="10972800" cy="839140"/>
          </a:xfrm>
        </p:spPr>
        <p:txBody>
          <a:bodyPr/>
          <a:lstStyle/>
          <a:p>
            <a:r>
              <a:rPr lang="en-IN" sz="3600" b="1" i="0" dirty="0">
                <a:solidFill>
                  <a:schemeClr val="tx1"/>
                </a:solidFill>
                <a:effectLst/>
                <a:highlight>
                  <a:srgbClr val="FFFFFF"/>
                </a:highlight>
                <a:latin typeface="Times New Roman" panose="02020603050405020304" pitchFamily="18" charset="0"/>
                <a:cs typeface="Times New Roman" panose="02020603050405020304" pitchFamily="18" charset="0"/>
              </a:rPr>
              <a:t>Real-Life Recommender System Example</a:t>
            </a:r>
            <a:endParaRPr lang="en-IN" sz="36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9D4CF5-10F1-4AAE-C5B8-492F1C08A275}"/>
              </a:ext>
            </a:extLst>
          </p:cNvPr>
          <p:cNvSpPr>
            <a:spLocks noGrp="1"/>
          </p:cNvSpPr>
          <p:nvPr>
            <p:ph idx="1"/>
          </p:nvPr>
        </p:nvSpPr>
        <p:spPr>
          <a:xfrm>
            <a:off x="609600" y="1175657"/>
            <a:ext cx="10972800" cy="5523723"/>
          </a:xfrm>
        </p:spPr>
        <p:txBody>
          <a:bodyPr/>
          <a:lstStyle/>
          <a:p>
            <a:r>
              <a:rPr lang="en-US" sz="1600" b="1" dirty="0">
                <a:latin typeface="Times New Roman" panose="02020603050405020304" pitchFamily="18" charset="0"/>
                <a:cs typeface="Times New Roman" panose="02020603050405020304" pitchFamily="18" charset="0"/>
              </a:rPr>
              <a:t>Amazon- </a:t>
            </a:r>
            <a:r>
              <a:rPr lang="en-US" sz="1600" dirty="0">
                <a:latin typeface="Times New Roman" panose="02020603050405020304" pitchFamily="18" charset="0"/>
                <a:cs typeface="Times New Roman" panose="02020603050405020304" pitchFamily="18" charset="0"/>
              </a:rPr>
              <a:t>With millions of products on Amazon, consumers may get distracted by what they want to buy; an increase in product variety will result in increased consumer decision-making time. Amazon recommendation systems filter in likely items to help consumers find a satisfactory product.</a:t>
            </a:r>
          </a:p>
          <a:p>
            <a:r>
              <a:rPr lang="en-US" sz="1600" b="1" dirty="0">
                <a:latin typeface="Times New Roman" panose="02020603050405020304" pitchFamily="18" charset="0"/>
                <a:cs typeface="Times New Roman" panose="02020603050405020304" pitchFamily="18" charset="0"/>
              </a:rPr>
              <a:t>Spotify-</a:t>
            </a:r>
            <a:r>
              <a:rPr lang="en-US" sz="1600" dirty="0">
                <a:latin typeface="Times New Roman" panose="02020603050405020304" pitchFamily="18" charset="0"/>
                <a:cs typeface="Times New Roman" panose="02020603050405020304" pitchFamily="18" charset="0"/>
              </a:rPr>
              <a:t> Spotify evaluates which songs its users enjoy listening to and will recommend new music accordingly. They also curate a Discover Weekly playlist for users to discover new yet familiar music. Spotify’s hybrid filtering algorithm helps listeners discover new music by learning their likes, dislikes, and nuances.</a:t>
            </a:r>
          </a:p>
          <a:p>
            <a:r>
              <a:rPr lang="en-US" sz="1600" b="1" dirty="0">
                <a:latin typeface="Times New Roman" panose="02020603050405020304" pitchFamily="18" charset="0"/>
                <a:cs typeface="Times New Roman" panose="02020603050405020304" pitchFamily="18" charset="0"/>
              </a:rPr>
              <a:t>Facebook / Meta Facebook- </a:t>
            </a:r>
            <a:r>
              <a:rPr lang="en-US" sz="1600" dirty="0">
                <a:latin typeface="Times New Roman" panose="02020603050405020304" pitchFamily="18" charset="0"/>
                <a:cs typeface="Times New Roman" panose="02020603050405020304" pitchFamily="18" charset="0"/>
              </a:rPr>
              <a:t>also utilizes multiple recommendation systems throughout its app. These engines recommend the next post, friend suggestions, and ad placements based on likes, dislikes, mutual friends, and more. As with the previously stated companies, Facebook’s revenue is directly correlated to the effectiveness of its recommendation system.</a:t>
            </a:r>
          </a:p>
          <a:p>
            <a:r>
              <a:rPr lang="en-US" sz="1600" b="1" dirty="0">
                <a:latin typeface="Times New Roman" panose="02020603050405020304" pitchFamily="18" charset="0"/>
                <a:cs typeface="Times New Roman" panose="02020603050405020304" pitchFamily="18" charset="0"/>
              </a:rPr>
              <a:t>Netflix-</a:t>
            </a:r>
            <a:r>
              <a:rPr lang="en-US" sz="1600" dirty="0">
                <a:latin typeface="Times New Roman" panose="02020603050405020304" pitchFamily="18" charset="0"/>
                <a:cs typeface="Times New Roman" panose="02020603050405020304" pitchFamily="18" charset="0"/>
              </a:rPr>
              <a:t> Netflix is known for its extensive use of recommendation systems. With over 80% of content watched on Netflix coming from algorithmic suggestions, their recommendation system generates an estimated 1 billion dollars of revenue per year. Furthermore, new Netflix accounts will rate popular shows and movies to help the recommendation algorithm predict new shows to avoid the cold start problem.</a:t>
            </a:r>
          </a:p>
          <a:p>
            <a:r>
              <a:rPr lang="en-US" sz="1600" b="1" dirty="0">
                <a:latin typeface="Times New Roman" panose="02020603050405020304" pitchFamily="18" charset="0"/>
                <a:cs typeface="Times New Roman" panose="02020603050405020304" pitchFamily="18" charset="0"/>
              </a:rPr>
              <a:t>Google and </a:t>
            </a:r>
            <a:r>
              <a:rPr lang="en-US" sz="1600" b="1" dirty="0" err="1">
                <a:latin typeface="Times New Roman" panose="02020603050405020304" pitchFamily="18" charset="0"/>
                <a:cs typeface="Times New Roman" panose="02020603050405020304" pitchFamily="18" charset="0"/>
              </a:rPr>
              <a:t>Youtube</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With one of the most popular search engines and browsers available, Google spends fortunes updating its recommender system efficiency and accuracy as much as possible.</a:t>
            </a:r>
          </a:p>
          <a:p>
            <a:pPr lvl="1"/>
            <a:r>
              <a:rPr lang="en-US" sz="1200" dirty="0">
                <a:latin typeface="Times New Roman" panose="02020603050405020304" pitchFamily="18" charset="0"/>
                <a:cs typeface="Times New Roman" panose="02020603050405020304" pitchFamily="18" charset="0"/>
              </a:rPr>
              <a:t>In the search engine, Google will generate auto-fill results based on recent searches to help users find what they are looking for, increasing user satisfaction.</a:t>
            </a:r>
          </a:p>
          <a:p>
            <a:pPr lvl="1"/>
            <a:r>
              <a:rPr lang="en-US" sz="1200" dirty="0">
                <a:latin typeface="Times New Roman" panose="02020603050405020304" pitchFamily="18" charset="0"/>
                <a:cs typeface="Times New Roman" panose="02020603050405020304" pitchFamily="18" charset="0"/>
              </a:rPr>
              <a:t>Google also deploys recommendation systems on </a:t>
            </a:r>
            <a:r>
              <a:rPr lang="en-US" sz="1200" dirty="0" err="1">
                <a:latin typeface="Times New Roman" panose="02020603050405020304" pitchFamily="18" charset="0"/>
                <a:cs typeface="Times New Roman" panose="02020603050405020304" pitchFamily="18" charset="0"/>
              </a:rPr>
              <a:t>Youtube</a:t>
            </a:r>
            <a:r>
              <a:rPr lang="en-US" sz="1200" dirty="0">
                <a:latin typeface="Times New Roman" panose="02020603050405020304" pitchFamily="18" charset="0"/>
                <a:cs typeface="Times New Roman" panose="02020603050405020304" pitchFamily="18" charset="0"/>
              </a:rPr>
              <a:t> by implementing personal suggestion and rating systems using filters like views, likes, shared videos, subscriptions, genres, and more. </a:t>
            </a:r>
            <a:r>
              <a:rPr lang="en-US" sz="1200" dirty="0" err="1">
                <a:latin typeface="Times New Roman" panose="02020603050405020304" pitchFamily="18" charset="0"/>
                <a:cs typeface="Times New Roman" panose="02020603050405020304" pitchFamily="18" charset="0"/>
              </a:rPr>
              <a:t>Youtube</a:t>
            </a:r>
            <a:r>
              <a:rPr lang="en-US" sz="1200" dirty="0">
                <a:latin typeface="Times New Roman" panose="02020603050405020304" pitchFamily="18" charset="0"/>
                <a:cs typeface="Times New Roman" panose="02020603050405020304" pitchFamily="18" charset="0"/>
              </a:rPr>
              <a:t> also utilizes popularity suggestions to generate views on highly trending videos.</a:t>
            </a:r>
          </a:p>
          <a:p>
            <a:pPr lvl="1"/>
            <a:r>
              <a:rPr lang="en-US" sz="1200" dirty="0">
                <a:latin typeface="Times New Roman" panose="02020603050405020304" pitchFamily="18" charset="0"/>
                <a:cs typeface="Times New Roman" panose="02020603050405020304" pitchFamily="18" charset="0"/>
              </a:rPr>
              <a:t>Google advertising generates a large share of the revenue. Google stores behavioral data such as purchases, </a:t>
            </a:r>
            <a:r>
              <a:rPr lang="en-US" sz="1200" dirty="0" err="1">
                <a:latin typeface="Times New Roman" panose="02020603050405020304" pitchFamily="18" charset="0"/>
                <a:cs typeface="Times New Roman" panose="02020603050405020304" pitchFamily="18" charset="0"/>
              </a:rPr>
              <a:t>Youtube</a:t>
            </a:r>
            <a:r>
              <a:rPr lang="en-US" sz="1200" dirty="0">
                <a:latin typeface="Times New Roman" panose="02020603050405020304" pitchFamily="18" charset="0"/>
                <a:cs typeface="Times New Roman" panose="02020603050405020304" pitchFamily="18" charset="0"/>
              </a:rPr>
              <a:t> videos viewed, and searches made to provide and suggest advertisements that match products and services to the user.</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211596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3DCC-F7C3-05B5-98A3-88BB997240D3}"/>
              </a:ext>
            </a:extLst>
          </p:cNvPr>
          <p:cNvSpPr>
            <a:spLocks noGrp="1"/>
          </p:cNvSpPr>
          <p:nvPr>
            <p:ph type="title"/>
          </p:nvPr>
        </p:nvSpPr>
        <p:spPr>
          <a:xfrm>
            <a:off x="609600" y="457200"/>
            <a:ext cx="10972800" cy="932446"/>
          </a:xfrm>
        </p:spPr>
        <p:txBody>
          <a:bodyPr/>
          <a:lstStyle/>
          <a:p>
            <a:r>
              <a:rPr lang="en-IN" b="1" dirty="0">
                <a:latin typeface="Times New Roman" panose="02020603050405020304" pitchFamily="18" charset="0"/>
                <a:cs typeface="Times New Roman" panose="02020603050405020304" pitchFamily="18" charset="0"/>
              </a:rPr>
              <a:t>Types of Recommendation System</a:t>
            </a:r>
          </a:p>
        </p:txBody>
      </p:sp>
      <p:sp>
        <p:nvSpPr>
          <p:cNvPr id="3" name="Content Placeholder 2">
            <a:extLst>
              <a:ext uri="{FF2B5EF4-FFF2-40B4-BE49-F238E27FC236}">
                <a16:creationId xmlns:a16="http://schemas.microsoft.com/office/drawing/2014/main" id="{31125C5B-6F23-8BC3-44BB-146E4540483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There are basically two types of </a:t>
            </a:r>
            <a:r>
              <a:rPr lang="en-IN" dirty="0">
                <a:latin typeface="Times New Roman" panose="02020603050405020304" pitchFamily="18" charset="0"/>
                <a:cs typeface="Times New Roman" panose="02020603050405020304" pitchFamily="18" charset="0"/>
              </a:rPr>
              <a:t>Recommendation System</a:t>
            </a:r>
          </a:p>
          <a:p>
            <a:pPr lvl="1"/>
            <a:r>
              <a:rPr lang="en-IN" sz="3200" i="0" dirty="0">
                <a:solidFill>
                  <a:schemeClr val="tx1"/>
                </a:solidFill>
                <a:effectLst/>
                <a:highlight>
                  <a:srgbClr val="FFFFFF"/>
                </a:highlight>
                <a:latin typeface="Times New Roman" panose="02020603050405020304" pitchFamily="18" charset="0"/>
                <a:cs typeface="Times New Roman" panose="02020603050405020304" pitchFamily="18" charset="0"/>
              </a:rPr>
              <a:t>Content-Based Filtering</a:t>
            </a:r>
          </a:p>
          <a:p>
            <a:pPr lvl="1"/>
            <a:r>
              <a:rPr lang="en-IN" sz="3200" i="0" dirty="0">
                <a:solidFill>
                  <a:schemeClr val="tx1"/>
                </a:solidFill>
                <a:effectLst/>
                <a:highlight>
                  <a:srgbClr val="FFFFFF"/>
                </a:highlight>
                <a:latin typeface="Times New Roman" panose="02020603050405020304" pitchFamily="18" charset="0"/>
                <a:cs typeface="Times New Roman" panose="02020603050405020304" pitchFamily="18" charset="0"/>
              </a:rPr>
              <a:t>Collaborative Based Filtering</a:t>
            </a:r>
            <a:br>
              <a:rPr lang="en-IN" sz="3200" b="0" i="0" dirty="0">
                <a:solidFill>
                  <a:srgbClr val="383838"/>
                </a:solidFill>
                <a:effectLst/>
                <a:highlight>
                  <a:srgbClr val="FFFFFF"/>
                </a:highlight>
                <a:latin typeface="Inter"/>
              </a:rPr>
            </a:br>
            <a:endParaRPr lang="en-US" sz="3200" dirty="0"/>
          </a:p>
          <a:p>
            <a:endParaRPr lang="en-IN" dirty="0"/>
          </a:p>
        </p:txBody>
      </p:sp>
    </p:spTree>
    <p:extLst>
      <p:ext uri="{BB962C8B-B14F-4D97-AF65-F5344CB8AC3E}">
        <p14:creationId xmlns:p14="http://schemas.microsoft.com/office/powerpoint/2010/main" val="19458571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E4858-8E99-8CE4-FAF1-28C15C5BE413}"/>
              </a:ext>
            </a:extLst>
          </p:cNvPr>
          <p:cNvSpPr>
            <a:spLocks noGrp="1"/>
          </p:cNvSpPr>
          <p:nvPr>
            <p:ph type="title"/>
          </p:nvPr>
        </p:nvSpPr>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Content-Based Filtering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43AA8EF-DFF8-DD6E-6AE3-EC84C504870F}"/>
              </a:ext>
            </a:extLst>
          </p:cNvPr>
          <p:cNvSpPr>
            <a:spLocks noGrp="1"/>
          </p:cNvSpPr>
          <p:nvPr>
            <p:ph idx="1"/>
          </p:nvPr>
        </p:nvSpPr>
        <p:spPr>
          <a:xfrm>
            <a:off x="289250" y="1324947"/>
            <a:ext cx="7411614" cy="5374433"/>
          </a:xfrm>
        </p:spPr>
        <p:txBody>
          <a:bodyPr/>
          <a:lstStyle/>
          <a:p>
            <a:pPr algn="just"/>
            <a:r>
              <a:rPr lang="en-US" sz="1800" b="0" i="0" dirty="0">
                <a:effectLst/>
                <a:highlight>
                  <a:srgbClr val="FFFFFF"/>
                </a:highlight>
                <a:latin typeface="Times New Roman" panose="02020603050405020304" pitchFamily="18" charset="0"/>
                <a:cs typeface="Times New Roman" panose="02020603050405020304" pitchFamily="18" charset="0"/>
              </a:rPr>
              <a:t>In this type of recommendation system, relevant items are shown using the content of the previously searched items by the users. Here content refers to the attribute/tag of the product that the user like. </a:t>
            </a:r>
          </a:p>
          <a:p>
            <a:pPr algn="just"/>
            <a:r>
              <a:rPr lang="en-US" sz="1800" b="0" i="0" dirty="0">
                <a:effectLst/>
                <a:highlight>
                  <a:srgbClr val="FFFFFF"/>
                </a:highlight>
                <a:latin typeface="Times New Roman" panose="02020603050405020304" pitchFamily="18" charset="0"/>
                <a:cs typeface="Times New Roman" panose="02020603050405020304" pitchFamily="18" charset="0"/>
              </a:rPr>
              <a:t>In this type of system, products are tagged using certain keywords, then the system tries to understand what the user wants and it looks in its database and finally tries to recommend different products that the user wants.</a:t>
            </a:r>
          </a:p>
          <a:p>
            <a:pPr algn="just"/>
            <a:r>
              <a:rPr lang="en-US" sz="1800" b="0" i="0" dirty="0">
                <a:effectLst/>
                <a:highlight>
                  <a:srgbClr val="FFFFFF"/>
                </a:highlight>
                <a:latin typeface="Times New Roman" panose="02020603050405020304" pitchFamily="18" charset="0"/>
                <a:cs typeface="Times New Roman" panose="02020603050405020304" pitchFamily="18" charset="0"/>
              </a:rPr>
              <a:t>In a movie recommendation system, each film is tagged with genres. </a:t>
            </a:r>
          </a:p>
          <a:p>
            <a:pPr algn="just"/>
            <a:r>
              <a:rPr lang="en-US" sz="1800" b="0" i="0" dirty="0">
                <a:effectLst/>
                <a:highlight>
                  <a:srgbClr val="FFFFFF"/>
                </a:highlight>
                <a:latin typeface="Times New Roman" panose="02020603050405020304" pitchFamily="18" charset="0"/>
                <a:cs typeface="Times New Roman" panose="02020603050405020304" pitchFamily="18" charset="0"/>
              </a:rPr>
              <a:t>When a new user, User A, joins, the system initially suggests popular movies or gathers information through a user form. As User A rates movies over time, preferences emerge; for instance, if User A consistently rates action movies highly but rates anime movies poorly, the system recommends more action-oriented content. </a:t>
            </a:r>
          </a:p>
          <a:p>
            <a:pPr algn="just"/>
            <a:r>
              <a:rPr lang="en-US" sz="1800" b="0" i="0" dirty="0">
                <a:effectLst/>
                <a:highlight>
                  <a:srgbClr val="FFFFFF"/>
                </a:highlight>
                <a:latin typeface="Times New Roman" panose="02020603050405020304" pitchFamily="18" charset="0"/>
                <a:cs typeface="Times New Roman" panose="02020603050405020304" pitchFamily="18" charset="0"/>
              </a:rPr>
              <a:t>However, this doesn’t imply a dislike for anime movies; further data collection is needed to refine recommendations accurately.</a:t>
            </a:r>
          </a:p>
          <a:p>
            <a:pPr algn="just"/>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9BC878-29BA-E476-0DB2-C139636F5A29}"/>
              </a:ext>
            </a:extLst>
          </p:cNvPr>
          <p:cNvPicPr>
            <a:picLocks noChangeAspect="1"/>
          </p:cNvPicPr>
          <p:nvPr/>
        </p:nvPicPr>
        <p:blipFill>
          <a:blip r:embed="rId2"/>
          <a:stretch>
            <a:fillRect/>
          </a:stretch>
        </p:blipFill>
        <p:spPr>
          <a:xfrm>
            <a:off x="7968342" y="1670179"/>
            <a:ext cx="3934407" cy="3704253"/>
          </a:xfrm>
          <a:prstGeom prst="rect">
            <a:avLst/>
          </a:prstGeom>
        </p:spPr>
      </p:pic>
    </p:spTree>
    <p:extLst>
      <p:ext uri="{BB962C8B-B14F-4D97-AF65-F5344CB8AC3E}">
        <p14:creationId xmlns:p14="http://schemas.microsoft.com/office/powerpoint/2010/main" val="17141391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FAC3ED0-3084-CC6B-C79D-7233898CB538}"/>
              </a:ext>
            </a:extLst>
          </p:cNvPr>
          <p:cNvSpPr>
            <a:spLocks noGrp="1"/>
          </p:cNvSpPr>
          <p:nvPr>
            <p:ph type="title"/>
          </p:nvPr>
        </p:nvSpPr>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Content-Based Filtering</a:t>
            </a:r>
            <a:endParaRPr lang="en-IN" dirty="0"/>
          </a:p>
        </p:txBody>
      </p:sp>
      <p:sp>
        <p:nvSpPr>
          <p:cNvPr id="5" name="Text Placeholder 4">
            <a:extLst>
              <a:ext uri="{FF2B5EF4-FFF2-40B4-BE49-F238E27FC236}">
                <a16:creationId xmlns:a16="http://schemas.microsoft.com/office/drawing/2014/main" id="{12489BA6-067F-B726-EC22-02DDB3A4DB2A}"/>
              </a:ext>
            </a:extLst>
          </p:cNvPr>
          <p:cNvSpPr>
            <a:spLocks noGrp="1"/>
          </p:cNvSpPr>
          <p:nvPr>
            <p:ph type="body" idx="1"/>
          </p:nvPr>
        </p:nvSpPr>
        <p:spPr/>
        <p:txBody>
          <a:bodyPr/>
          <a:lstStyle/>
          <a:p>
            <a:r>
              <a:rPr lang="en-IN" b="1" i="0" dirty="0">
                <a:effectLst/>
                <a:highlight>
                  <a:srgbClr val="FFFFFF"/>
                </a:highlight>
                <a:latin typeface="Times New Roman" panose="02020603050405020304" pitchFamily="18" charset="0"/>
                <a:cs typeface="Times New Roman" panose="02020603050405020304" pitchFamily="18" charset="0"/>
              </a:rPr>
              <a:t>Advantage</a:t>
            </a:r>
            <a:endParaRPr lang="en-IN" b="0" i="0" dirty="0">
              <a:effectLst/>
              <a:highlight>
                <a:srgbClr val="FFFFFF"/>
              </a:highlight>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3C5A184B-0664-75DA-D2EC-4F11BF79C088}"/>
              </a:ext>
            </a:extLst>
          </p:cNvPr>
          <p:cNvSpPr>
            <a:spLocks noGrp="1"/>
          </p:cNvSpPr>
          <p:nvPr>
            <p:ph sz="half" idx="2"/>
          </p:nvPr>
        </p:nvSpPr>
        <p:spPr/>
        <p:txBody>
          <a:bodyPr/>
          <a:lstStyle/>
          <a:p>
            <a:pPr algn="just"/>
            <a:r>
              <a:rPr lang="en-US" dirty="0">
                <a:latin typeface="Times New Roman" panose="02020603050405020304" pitchFamily="18" charset="0"/>
                <a:cs typeface="Times New Roman" panose="02020603050405020304" pitchFamily="18" charset="0"/>
              </a:rPr>
              <a:t>Model doesn’t need data of other users since recommendations are specific to a single user.</a:t>
            </a:r>
          </a:p>
          <a:p>
            <a:pPr algn="just"/>
            <a:r>
              <a:rPr lang="en-US" dirty="0">
                <a:latin typeface="Times New Roman" panose="02020603050405020304" pitchFamily="18" charset="0"/>
                <a:cs typeface="Times New Roman" panose="02020603050405020304" pitchFamily="18" charset="0"/>
              </a:rPr>
              <a:t>It makes it easier to scale to a large number of users.</a:t>
            </a:r>
          </a:p>
          <a:p>
            <a:pPr algn="just"/>
            <a:r>
              <a:rPr lang="en-US" dirty="0">
                <a:latin typeface="Times New Roman" panose="02020603050405020304" pitchFamily="18" charset="0"/>
                <a:cs typeface="Times New Roman" panose="02020603050405020304" pitchFamily="18" charset="0"/>
              </a:rPr>
              <a:t>The model can Capture the specific Interests of the user and can recommend items that very few other users are interested in.</a:t>
            </a:r>
            <a:endParaRPr lang="en-IN" dirty="0">
              <a:latin typeface="Times New Roman" panose="02020603050405020304" pitchFamily="18" charset="0"/>
              <a:cs typeface="Times New Roman" panose="02020603050405020304" pitchFamily="18" charset="0"/>
            </a:endParaRPr>
          </a:p>
        </p:txBody>
      </p:sp>
      <p:sp>
        <p:nvSpPr>
          <p:cNvPr id="7" name="Text Placeholder 6">
            <a:extLst>
              <a:ext uri="{FF2B5EF4-FFF2-40B4-BE49-F238E27FC236}">
                <a16:creationId xmlns:a16="http://schemas.microsoft.com/office/drawing/2014/main" id="{5A585A14-0680-3F8E-1D4E-71EC5F46FC49}"/>
              </a:ext>
            </a:extLst>
          </p:cNvPr>
          <p:cNvSpPr>
            <a:spLocks noGrp="1"/>
          </p:cNvSpPr>
          <p:nvPr>
            <p:ph type="body" sz="quarter" idx="3"/>
          </p:nvPr>
        </p:nvSpPr>
        <p:spPr/>
        <p:txBody>
          <a:bodyPr/>
          <a:lstStyle/>
          <a:p>
            <a:r>
              <a:rPr lang="en-IN" dirty="0">
                <a:latin typeface="Times New Roman" panose="02020603050405020304" pitchFamily="18" charset="0"/>
                <a:cs typeface="Times New Roman" panose="02020603050405020304" pitchFamily="18" charset="0"/>
              </a:rPr>
              <a:t>Disadvantage</a:t>
            </a:r>
          </a:p>
        </p:txBody>
      </p:sp>
      <p:sp>
        <p:nvSpPr>
          <p:cNvPr id="8" name="Content Placeholder 7">
            <a:extLst>
              <a:ext uri="{FF2B5EF4-FFF2-40B4-BE49-F238E27FC236}">
                <a16:creationId xmlns:a16="http://schemas.microsoft.com/office/drawing/2014/main" id="{A48F62C8-F5A9-BFDF-CB63-441CC1B58965}"/>
              </a:ext>
            </a:extLst>
          </p:cNvPr>
          <p:cNvSpPr>
            <a:spLocks noGrp="1"/>
          </p:cNvSpPr>
          <p:nvPr>
            <p:ph sz="quarter" idx="4"/>
          </p:nvPr>
        </p:nvSpPr>
        <p:spPr/>
        <p:txBody>
          <a:bodyPr/>
          <a:lstStyle/>
          <a:p>
            <a:pPr algn="just"/>
            <a:r>
              <a:rPr lang="en-US" dirty="0">
                <a:latin typeface="Times New Roman" panose="02020603050405020304" pitchFamily="18" charset="0"/>
                <a:cs typeface="Times New Roman" panose="02020603050405020304" pitchFamily="18" charset="0"/>
              </a:rPr>
              <a:t>Feature representation of items is hand-engineered to some extent, this tech requires a lot of domain knowledge.</a:t>
            </a:r>
          </a:p>
          <a:p>
            <a:pPr algn="just"/>
            <a:r>
              <a:rPr lang="en-US" dirty="0">
                <a:latin typeface="Times New Roman" panose="02020603050405020304" pitchFamily="18" charset="0"/>
                <a:cs typeface="Times New Roman" panose="02020603050405020304" pitchFamily="18" charset="0"/>
              </a:rPr>
              <a:t>The model can only make recommendations based on the existing interest of a user. In other words, the model has limited ability to expand on the user’s existing interests.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787476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072A9-DD8B-9527-05B7-C996A81A2C0D}"/>
              </a:ext>
            </a:extLst>
          </p:cNvPr>
          <p:cNvSpPr>
            <a:spLocks noGrp="1"/>
          </p:cNvSpPr>
          <p:nvPr>
            <p:ph type="title"/>
          </p:nvPr>
        </p:nvSpPr>
        <p:spPr>
          <a:xfrm>
            <a:off x="609600" y="274638"/>
            <a:ext cx="10972800" cy="807713"/>
          </a:xfrm>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Collaborative Based Filtering</a:t>
            </a:r>
            <a:br>
              <a:rPr lang="en-IN" b="0" i="0" dirty="0">
                <a:solidFill>
                  <a:srgbClr val="383838"/>
                </a:solidFill>
                <a:effectLst/>
                <a:highlight>
                  <a:srgbClr val="FFFFFF"/>
                </a:highlight>
                <a:latin typeface="Inter"/>
              </a:rPr>
            </a:br>
            <a:endParaRPr lang="en-IN" dirty="0"/>
          </a:p>
        </p:txBody>
      </p:sp>
      <p:sp>
        <p:nvSpPr>
          <p:cNvPr id="3" name="Content Placeholder 2">
            <a:extLst>
              <a:ext uri="{FF2B5EF4-FFF2-40B4-BE49-F238E27FC236}">
                <a16:creationId xmlns:a16="http://schemas.microsoft.com/office/drawing/2014/main" id="{D806FB4C-0563-382B-8C01-47E99D4602A9}"/>
              </a:ext>
            </a:extLst>
          </p:cNvPr>
          <p:cNvSpPr>
            <a:spLocks noGrp="1"/>
          </p:cNvSpPr>
          <p:nvPr>
            <p:ph idx="1"/>
          </p:nvPr>
        </p:nvSpPr>
        <p:spPr>
          <a:xfrm>
            <a:off x="609600" y="1156997"/>
            <a:ext cx="10972800" cy="4969168"/>
          </a:xfrm>
        </p:spPr>
        <p:txBody>
          <a:bodyPr/>
          <a:lstStyle/>
          <a:p>
            <a:pPr algn="just"/>
            <a:r>
              <a:rPr lang="en-US" sz="2400" b="0" i="0" dirty="0">
                <a:effectLst/>
                <a:highlight>
                  <a:srgbClr val="FFFFFF"/>
                </a:highlight>
                <a:latin typeface="Times New Roman" panose="02020603050405020304" pitchFamily="18" charset="0"/>
                <a:cs typeface="Times New Roman" panose="02020603050405020304" pitchFamily="18" charset="0"/>
              </a:rPr>
              <a:t>Recommending the new items to users based on the interest and preference of other similar users is basically collaborative-based filtering. For </a:t>
            </a:r>
            <a:r>
              <a:rPr lang="en-US" sz="2400" b="0" i="0" dirty="0" err="1">
                <a:effectLst/>
                <a:highlight>
                  <a:srgbClr val="FFFFFF"/>
                </a:highlight>
                <a:latin typeface="Times New Roman" panose="02020603050405020304" pitchFamily="18" charset="0"/>
                <a:cs typeface="Times New Roman" panose="02020603050405020304" pitchFamily="18" charset="0"/>
              </a:rPr>
              <a:t>eg</a:t>
            </a:r>
            <a:r>
              <a:rPr lang="en-US" sz="2400" b="0" i="0" dirty="0">
                <a:effectLst/>
                <a:highlight>
                  <a:srgbClr val="FFFFFF"/>
                </a:highlight>
                <a:latin typeface="Times New Roman" panose="02020603050405020304" pitchFamily="18" charset="0"/>
                <a:cs typeface="Times New Roman" panose="02020603050405020304" pitchFamily="18" charset="0"/>
              </a:rPr>
              <a:t>:- When we shop on Amazon it recommends new products saying </a:t>
            </a:r>
            <a:r>
              <a:rPr lang="en-US" sz="2400" b="0" i="1" dirty="0">
                <a:effectLst/>
                <a:highlight>
                  <a:srgbClr val="FFFFFF"/>
                </a:highlight>
                <a:latin typeface="Times New Roman" panose="02020603050405020304" pitchFamily="18" charset="0"/>
                <a:cs typeface="Times New Roman" panose="02020603050405020304" pitchFamily="18" charset="0"/>
              </a:rPr>
              <a:t>“Customer who brought this also brought”</a:t>
            </a:r>
            <a:r>
              <a:rPr lang="en-US" sz="2400" b="0" i="0" dirty="0">
                <a:effectLst/>
                <a:highlight>
                  <a:srgbClr val="FFFFFF"/>
                </a:highlight>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This approach not only addresses the limitations of content-based filtering but also leverages user interactions, making it more robust. By focusing on the historical performance of users, this recommendation system can predict future preferences with greater accuracy.</a:t>
            </a:r>
          </a:p>
          <a:p>
            <a:pPr algn="just"/>
            <a:r>
              <a:rPr lang="en-US" sz="2400" dirty="0">
                <a:latin typeface="Times New Roman" panose="02020603050405020304" pitchFamily="18" charset="0"/>
                <a:cs typeface="Times New Roman" panose="02020603050405020304" pitchFamily="18" charset="0"/>
              </a:rPr>
              <a:t>There are 2 types of collaborative filtering:-</a:t>
            </a:r>
          </a:p>
          <a:p>
            <a:pPr lvl="1" algn="just"/>
            <a:r>
              <a:rPr lang="en-IN" sz="2400" b="1" i="0" dirty="0">
                <a:effectLst/>
                <a:highlight>
                  <a:srgbClr val="FFFFFF"/>
                </a:highlight>
                <a:latin typeface="Times New Roman" panose="02020603050405020304" pitchFamily="18" charset="0"/>
                <a:cs typeface="Times New Roman" panose="02020603050405020304" pitchFamily="18" charset="0"/>
              </a:rPr>
              <a:t>User-Based Collaborative Filtering</a:t>
            </a:r>
          </a:p>
          <a:p>
            <a:pPr lvl="1" algn="just"/>
            <a:r>
              <a:rPr lang="en-IN" sz="2400" b="1" dirty="0">
                <a:highlight>
                  <a:srgbClr val="FFFFFF"/>
                </a:highlight>
                <a:latin typeface="Times New Roman" panose="02020603050405020304" pitchFamily="18" charset="0"/>
                <a:cs typeface="Times New Roman" panose="02020603050405020304" pitchFamily="18" charset="0"/>
              </a:rPr>
              <a:t>Item</a:t>
            </a:r>
            <a:r>
              <a:rPr lang="en-IN" sz="2400" b="1" i="0" dirty="0">
                <a:effectLst/>
                <a:highlight>
                  <a:srgbClr val="FFFFFF"/>
                </a:highlight>
                <a:latin typeface="Times New Roman" panose="02020603050405020304" pitchFamily="18" charset="0"/>
                <a:cs typeface="Times New Roman" panose="02020603050405020304" pitchFamily="18" charset="0"/>
              </a:rPr>
              <a:t>-Based Collaborative Filtering</a:t>
            </a:r>
            <a:endParaRPr lang="en-IN" sz="2400" b="0" i="0" dirty="0">
              <a:effectLst/>
              <a:highlight>
                <a:srgbClr val="FFFFFF"/>
              </a:highlight>
              <a:latin typeface="Times New Roman" panose="02020603050405020304" pitchFamily="18" charset="0"/>
              <a:cs typeface="Times New Roman" panose="02020603050405020304" pitchFamily="18" charset="0"/>
            </a:endParaRPr>
          </a:p>
          <a:p>
            <a:pPr algn="just"/>
            <a:endParaRPr lang="en-IN" sz="1400" b="0" i="0" dirty="0">
              <a:solidFill>
                <a:srgbClr val="383838"/>
              </a:solidFill>
              <a:effectLst/>
              <a:highlight>
                <a:srgbClr val="FFFFFF"/>
              </a:highlight>
              <a:latin typeface="Inter"/>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908D09D-F7CC-5497-51ED-E3A89A295B03}"/>
              </a:ext>
            </a:extLst>
          </p:cNvPr>
          <p:cNvPicPr>
            <a:picLocks noChangeAspect="1"/>
          </p:cNvPicPr>
          <p:nvPr/>
        </p:nvPicPr>
        <p:blipFill>
          <a:blip r:embed="rId2"/>
          <a:stretch>
            <a:fillRect/>
          </a:stretch>
        </p:blipFill>
        <p:spPr>
          <a:xfrm>
            <a:off x="8113475" y="3953960"/>
            <a:ext cx="3468925" cy="2383743"/>
          </a:xfrm>
          <a:prstGeom prst="rect">
            <a:avLst/>
          </a:prstGeom>
        </p:spPr>
      </p:pic>
    </p:spTree>
    <p:extLst>
      <p:ext uri="{BB962C8B-B14F-4D97-AF65-F5344CB8AC3E}">
        <p14:creationId xmlns:p14="http://schemas.microsoft.com/office/powerpoint/2010/main" val="1190042085"/>
      </p:ext>
    </p:extLst>
  </p:cSld>
  <p:clrMapOvr>
    <a:masterClrMapping/>
  </p:clrMapOvr>
  <p:transition/>
</p:sld>
</file>

<file path=ppt/theme/theme1.xml><?xml version="1.0" encoding="utf-8"?>
<a:theme xmlns:a="http://schemas.openxmlformats.org/drawingml/2006/main" name="Amity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ity Theme" id="{F4C5259B-E453-4455-A522-320EA5639511}" vid="{D046BD01-5095-466B-BCFE-2735C3F5679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393</TotalTime>
  <Words>4809</Words>
  <Application>Microsoft Macintosh PowerPoint</Application>
  <PresentationFormat>Widescreen</PresentationFormat>
  <Paragraphs>196</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Garamond</vt:lpstr>
      <vt:lpstr>Inter</vt:lpstr>
      <vt:lpstr>Times New Roman</vt:lpstr>
      <vt:lpstr>Amity Theme</vt:lpstr>
      <vt:lpstr>Module V  Recommender Systems</vt:lpstr>
      <vt:lpstr>Recommendation Systems </vt:lpstr>
      <vt:lpstr>Recommendation Systems Lifecycle</vt:lpstr>
      <vt:lpstr>Benefits of Using Recommendation Systems</vt:lpstr>
      <vt:lpstr>Real-Life Recommender System Example</vt:lpstr>
      <vt:lpstr>Types of Recommendation System</vt:lpstr>
      <vt:lpstr>Content-Based Filtering</vt:lpstr>
      <vt:lpstr>Content-Based Filtering</vt:lpstr>
      <vt:lpstr>Collaborative Based Filtering </vt:lpstr>
      <vt:lpstr>User-Based Collaborative Filtering</vt:lpstr>
      <vt:lpstr>Item-Based Collaborative Filtering</vt:lpstr>
      <vt:lpstr>User Based Collaborative Filtering and  Item Based Collaborative Filtering </vt:lpstr>
      <vt:lpstr>Real World Example</vt:lpstr>
      <vt:lpstr>Collaborative Filtering</vt:lpstr>
      <vt:lpstr>Singular value Decomposition–Based Recommenders</vt:lpstr>
      <vt:lpstr>Singular value Decomposition–Based Recommenders</vt:lpstr>
      <vt:lpstr>Singular value Decomposition–Based Recommenders</vt:lpstr>
      <vt:lpstr>Singular value Decomposition–Based Recommenders</vt:lpstr>
      <vt:lpstr>Customer Segmentation </vt:lpstr>
      <vt:lpstr>Need of Customer Segmentation</vt:lpstr>
      <vt:lpstr>Benefits of customer segmentation </vt:lpstr>
      <vt:lpstr>Customer Segmentation Contribution in Personalized Recommendations</vt:lpstr>
      <vt:lpstr>Social Network Analysis</vt:lpstr>
      <vt:lpstr>Social Networking Analysis</vt:lpstr>
      <vt:lpstr>Social Networking Analysis</vt:lpstr>
      <vt:lpstr>Applications of Social Network Analysis</vt:lpstr>
      <vt:lpstr>Challenges and Future Trends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V:  Recommender Systems</dc:title>
  <dc:creator>Shradha Dubey</dc:creator>
  <cp:lastModifiedBy>Microsoft Office User</cp:lastModifiedBy>
  <cp:revision>10</cp:revision>
  <dcterms:created xsi:type="dcterms:W3CDTF">2024-05-11T13:33:27Z</dcterms:created>
  <dcterms:modified xsi:type="dcterms:W3CDTF">2025-01-31T10:33:44Z</dcterms:modified>
</cp:coreProperties>
</file>