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3"/>
  </p:notesMasterIdLst>
  <p:sldIdLst>
    <p:sldId id="281" r:id="rId3"/>
    <p:sldId id="282" r:id="rId4"/>
    <p:sldId id="362" r:id="rId5"/>
    <p:sldId id="350" r:id="rId6"/>
    <p:sldId id="283" r:id="rId7"/>
    <p:sldId id="351" r:id="rId8"/>
    <p:sldId id="363" r:id="rId9"/>
    <p:sldId id="289" r:id="rId10"/>
    <p:sldId id="290" r:id="rId11"/>
    <p:sldId id="297" r:id="rId12"/>
    <p:sldId id="302" r:id="rId13"/>
    <p:sldId id="298" r:id="rId14"/>
    <p:sldId id="299" r:id="rId15"/>
    <p:sldId id="300" r:id="rId16"/>
    <p:sldId id="352" r:id="rId17"/>
    <p:sldId id="353" r:id="rId18"/>
    <p:sldId id="333" r:id="rId19"/>
    <p:sldId id="301" r:id="rId20"/>
    <p:sldId id="331" r:id="rId21"/>
    <p:sldId id="332" r:id="rId22"/>
    <p:sldId id="354" r:id="rId23"/>
    <p:sldId id="334" r:id="rId24"/>
    <p:sldId id="335" r:id="rId25"/>
    <p:sldId id="337" r:id="rId26"/>
    <p:sldId id="339" r:id="rId27"/>
    <p:sldId id="338" r:id="rId28"/>
    <p:sldId id="342" r:id="rId29"/>
    <p:sldId id="340" r:id="rId30"/>
    <p:sldId id="341" r:id="rId31"/>
    <p:sldId id="343" r:id="rId32"/>
    <p:sldId id="344" r:id="rId33"/>
    <p:sldId id="345" r:id="rId34"/>
    <p:sldId id="346" r:id="rId35"/>
    <p:sldId id="356" r:id="rId36"/>
    <p:sldId id="358" r:id="rId37"/>
    <p:sldId id="349" r:id="rId38"/>
    <p:sldId id="357" r:id="rId39"/>
    <p:sldId id="359" r:id="rId40"/>
    <p:sldId id="360" r:id="rId41"/>
    <p:sldId id="36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3979" autoAdjust="0"/>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5C16C-D0E1-4228-9742-FC215A13F978}" type="datetimeFigureOut">
              <a:rPr lang="en-IN" smtClean="0"/>
              <a:t>24/02/25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524BB-2738-45E6-961B-91C5B86FD53D}" type="slidenum">
              <a:rPr lang="en-IN" smtClean="0"/>
              <a:t>‹#›</a:t>
            </a:fld>
            <a:endParaRPr lang="en-IN"/>
          </a:p>
        </p:txBody>
      </p:sp>
    </p:spTree>
    <p:extLst>
      <p:ext uri="{BB962C8B-B14F-4D97-AF65-F5344CB8AC3E}">
        <p14:creationId xmlns:p14="http://schemas.microsoft.com/office/powerpoint/2010/main" val="239626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86721579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15203300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2760897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a:prstGeom prst="rect">
            <a:avLst/>
          </a:prstGeom>
        </p:spPr>
        <p:txBody>
          <a:bodyPr/>
          <a:lstStyle/>
          <a:p>
            <a:pPr lvl="0"/>
            <a:r>
              <a:rPr lang="en-US" noProof="0"/>
              <a:t>Click icon to add table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101298735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026039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30" name="4" descr="4"/>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31" name="Square"/>
          <p:cNvSpPr/>
          <p:nvPr/>
        </p:nvSpPr>
        <p:spPr>
          <a:xfrm>
            <a:off x="11582400" y="6172200"/>
            <a:ext cx="609600" cy="4572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32" name="Rectangle"/>
          <p:cNvSpPr/>
          <p:nvPr/>
        </p:nvSpPr>
        <p:spPr>
          <a:xfrm>
            <a:off x="1625600" y="1752600"/>
            <a:ext cx="9245600" cy="3810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33" name="Rectangle"/>
          <p:cNvSpPr/>
          <p:nvPr/>
        </p:nvSpPr>
        <p:spPr>
          <a:xfrm>
            <a:off x="711200" y="1905000"/>
            <a:ext cx="11480800" cy="47244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34" name="Line"/>
          <p:cNvSpPr/>
          <p:nvPr/>
        </p:nvSpPr>
        <p:spPr>
          <a:xfrm>
            <a:off x="304798" y="1447800"/>
            <a:ext cx="11582407" cy="0"/>
          </a:xfrm>
          <a:prstGeom prst="line">
            <a:avLst/>
          </a:prstGeom>
          <a:ln>
            <a:solidFill>
              <a:srgbClr val="254061"/>
            </a:solidFill>
          </a:ln>
        </p:spPr>
        <p:txBody>
          <a:bodyPr lIns="45718" tIns="45718" rIns="45718" bIns="45718"/>
          <a:lstStyle/>
          <a:p>
            <a:endParaRPr sz="1800"/>
          </a:p>
        </p:txBody>
      </p:sp>
      <p:pic>
        <p:nvPicPr>
          <p:cNvPr id="35" name="4" descr="4"/>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36" name="Square"/>
          <p:cNvSpPr/>
          <p:nvPr/>
        </p:nvSpPr>
        <p:spPr>
          <a:xfrm>
            <a:off x="11582400" y="6172200"/>
            <a:ext cx="609600" cy="4572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37" name="Rectangle"/>
          <p:cNvSpPr/>
          <p:nvPr/>
        </p:nvSpPr>
        <p:spPr>
          <a:xfrm>
            <a:off x="1625600" y="1752600"/>
            <a:ext cx="9245600" cy="3810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38" name="Line"/>
          <p:cNvSpPr/>
          <p:nvPr/>
        </p:nvSpPr>
        <p:spPr>
          <a:xfrm>
            <a:off x="304798" y="1447800"/>
            <a:ext cx="11582407" cy="0"/>
          </a:xfrm>
          <a:prstGeom prst="line">
            <a:avLst/>
          </a:prstGeom>
          <a:ln>
            <a:solidFill>
              <a:srgbClr val="254061"/>
            </a:solidFill>
          </a:ln>
        </p:spPr>
        <p:txBody>
          <a:bodyPr lIns="45718" tIns="45718" rIns="45718" bIns="45718"/>
          <a:lstStyle/>
          <a:p>
            <a:endParaRPr sz="1800"/>
          </a:p>
        </p:txBody>
      </p:sp>
      <p:pic>
        <p:nvPicPr>
          <p:cNvPr id="39" name="image2.png" descr="image2.png"/>
          <p:cNvPicPr>
            <a:picLocks noChangeAspect="1"/>
          </p:cNvPicPr>
          <p:nvPr/>
        </p:nvPicPr>
        <p:blipFill>
          <a:blip r:embed="rId3"/>
          <a:stretch>
            <a:fillRect/>
          </a:stretch>
        </p:blipFill>
        <p:spPr>
          <a:xfrm>
            <a:off x="8585200" y="238126"/>
            <a:ext cx="3606800" cy="981075"/>
          </a:xfrm>
          <a:prstGeom prst="rect">
            <a:avLst/>
          </a:prstGeom>
          <a:ln w="12700">
            <a:miter lim="400000"/>
          </a:ln>
        </p:spPr>
      </p:pic>
      <p:pic>
        <p:nvPicPr>
          <p:cNvPr id="40" name="image3.png" descr="image3.png"/>
          <p:cNvPicPr>
            <a:picLocks noChangeAspect="1"/>
          </p:cNvPicPr>
          <p:nvPr/>
        </p:nvPicPr>
        <p:blipFill>
          <a:blip r:embed="rId4"/>
          <a:stretch>
            <a:fillRect/>
          </a:stretch>
        </p:blipFill>
        <p:spPr>
          <a:xfrm>
            <a:off x="0" y="0"/>
            <a:ext cx="12217400" cy="6877050"/>
          </a:xfrm>
          <a:prstGeom prst="rect">
            <a:avLst/>
          </a:prstGeom>
          <a:ln w="12700">
            <a:miter lim="400000"/>
          </a:ln>
        </p:spPr>
      </p:pic>
      <p:sp>
        <p:nvSpPr>
          <p:cNvPr id="41" name="Title Text"/>
          <p:cNvSpPr txBox="1">
            <a:spLocks noGrp="1"/>
          </p:cNvSpPr>
          <p:nvPr>
            <p:ph type="title"/>
          </p:nvPr>
        </p:nvSpPr>
        <p:spPr>
          <a:xfrm>
            <a:off x="914400" y="2130426"/>
            <a:ext cx="10363200" cy="1470025"/>
          </a:xfrm>
          <a:prstGeom prst="rect">
            <a:avLst/>
          </a:prstGeom>
        </p:spPr>
        <p:txBody>
          <a:bodyPr/>
          <a:lstStyle/>
          <a:p>
            <a:r>
              <a:t>Title Text</a:t>
            </a:r>
          </a:p>
        </p:txBody>
      </p:sp>
      <p:sp>
        <p:nvSpPr>
          <p:cNvPr id="42" name="Body Level One…"/>
          <p:cNvSpPr txBox="1">
            <a:spLocks noGrp="1"/>
          </p:cNvSpPr>
          <p:nvPr>
            <p:ph type="body" sz="quarter" idx="1"/>
          </p:nvPr>
        </p:nvSpPr>
        <p:spPr>
          <a:xfrm>
            <a:off x="1828800" y="3886200"/>
            <a:ext cx="8534400" cy="1752600"/>
          </a:xfrm>
          <a:prstGeom prst="rect">
            <a:avLst/>
          </a:prstGeom>
        </p:spPr>
        <p:txBody>
          <a:bodyPr/>
          <a:lstStyle>
            <a:lvl1pPr marL="0" indent="0" algn="ctr">
              <a:buSzTx/>
              <a:buFontTx/>
              <a:buNone/>
            </a:lvl1pPr>
            <a:lvl2pPr marL="0" indent="0" algn="ctr">
              <a:buSzTx/>
              <a:buFontTx/>
              <a:buNone/>
            </a:lvl2pPr>
            <a:lvl3pPr marL="0" indent="0" algn="ctr">
              <a:buSzTx/>
              <a:buFontTx/>
              <a:buNone/>
            </a:lvl3pPr>
            <a:lvl4pPr marL="0" indent="0" algn="ctr">
              <a:buSzTx/>
              <a:buFontTx/>
              <a:buNone/>
            </a:lvl4pPr>
            <a:lvl5pPr marL="0" indent="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5240926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58271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317622070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13649391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24179885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25159800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3504055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36518825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a:p>
        </p:txBody>
      </p:sp>
    </p:spTree>
    <p:extLst>
      <p:ext uri="{BB962C8B-B14F-4D97-AF65-F5344CB8AC3E}">
        <p14:creationId xmlns:p14="http://schemas.microsoft.com/office/powerpoint/2010/main" val="40627721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p:cNvPicPr>
            <a:picLocks noChangeAspect="1" noChangeArrowheads="1"/>
          </p:cNvPicPr>
          <p:nvPr/>
        </p:nvPicPr>
        <p:blipFill>
          <a:blip r:embed="rId14" cstate="print"/>
          <a:srcRect b="83365"/>
          <a:stretch>
            <a:fillRect/>
          </a:stretch>
        </p:blipFill>
        <p:spPr bwMode="auto">
          <a:xfrm>
            <a:off x="0" y="-304800"/>
            <a:ext cx="12183533" cy="11398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1" y="6553200"/>
            <a:ext cx="531284"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vl1pPr>
          </a:lstStyle>
          <a:p>
            <a:fld id="{54CDECFD-BE60-4FC2-9DFD-2D8D2F1C5878}" type="slidenum">
              <a:rPr lang="en-IN" smtClean="0"/>
              <a:t>‹#›</a:t>
            </a:fld>
            <a:endParaRPr lang="en-IN"/>
          </a:p>
        </p:txBody>
      </p:sp>
      <p:sp>
        <p:nvSpPr>
          <p:cNvPr id="1032" name="Rectangle 8"/>
          <p:cNvSpPr>
            <a:spLocks noChangeArrowheads="1"/>
          </p:cNvSpPr>
          <p:nvPr/>
        </p:nvSpPr>
        <p:spPr bwMode="auto">
          <a:xfrm>
            <a:off x="5486400" y="304800"/>
            <a:ext cx="6197600" cy="304800"/>
          </a:xfrm>
          <a:prstGeom prst="rect">
            <a:avLst/>
          </a:prstGeom>
          <a:noFill/>
          <a:ln w="9525">
            <a:noFill/>
            <a:miter lim="800000"/>
            <a:headEnd/>
            <a:tailEnd/>
          </a:ln>
          <a:effectLst/>
        </p:spPr>
        <p:txBody>
          <a:bodyPr/>
          <a:lstStyle/>
          <a:p>
            <a:pPr algn="r">
              <a:defRPr/>
            </a:pPr>
            <a:r>
              <a:rPr lang="en-US" sz="1600" b="1">
                <a:solidFill>
                  <a:schemeClr val="accent2"/>
                </a:solidFill>
                <a:latin typeface="Garamond" pitchFamily="18" charset="0"/>
              </a:rPr>
              <a:t>Amity School of Engineering &amp; Technology</a:t>
            </a:r>
          </a:p>
        </p:txBody>
      </p:sp>
      <p:sp>
        <p:nvSpPr>
          <p:cNvPr id="1034" name="Rectangle 10"/>
          <p:cNvSpPr>
            <a:spLocks noChangeArrowheads="1"/>
          </p:cNvSpPr>
          <p:nvPr/>
        </p:nvSpPr>
        <p:spPr bwMode="auto">
          <a:xfrm>
            <a:off x="3251200" y="6705600"/>
            <a:ext cx="8940800" cy="152400"/>
          </a:xfrm>
          <a:prstGeom prst="rect">
            <a:avLst/>
          </a:prstGeom>
          <a:solidFill>
            <a:srgbClr val="F1B43B"/>
          </a:solidFill>
          <a:ln w="9525">
            <a:noFill/>
            <a:miter lim="800000"/>
            <a:headEnd/>
            <a:tailEnd/>
          </a:ln>
          <a:effectLst/>
        </p:spPr>
        <p:txBody>
          <a:bodyPr wrap="none" anchor="ctr"/>
          <a:lstStyle/>
          <a:p>
            <a:pPr>
              <a:defRPr/>
            </a:pPr>
            <a:endParaRPr lang="en-US" sz="1800"/>
          </a:p>
        </p:txBody>
      </p:sp>
    </p:spTree>
    <p:extLst>
      <p:ext uri="{BB962C8B-B14F-4D97-AF65-F5344CB8AC3E}">
        <p14:creationId xmlns:p14="http://schemas.microsoft.com/office/powerpoint/2010/main" val="1661572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4" descr="4"/>
          <p:cNvPicPr>
            <a:picLocks noChangeAspect="1"/>
          </p:cNvPicPr>
          <p:nvPr/>
        </p:nvPicPr>
        <p:blipFill>
          <a:blip r:embed="rId4"/>
          <a:stretch>
            <a:fillRect/>
          </a:stretch>
        </p:blipFill>
        <p:spPr>
          <a:xfrm>
            <a:off x="0" y="0"/>
            <a:ext cx="12192000" cy="6858000"/>
          </a:xfrm>
          <a:prstGeom prst="rect">
            <a:avLst/>
          </a:prstGeom>
          <a:ln w="12700">
            <a:miter lim="400000"/>
          </a:ln>
        </p:spPr>
      </p:pic>
      <p:sp>
        <p:nvSpPr>
          <p:cNvPr id="3" name="Square"/>
          <p:cNvSpPr/>
          <p:nvPr/>
        </p:nvSpPr>
        <p:spPr>
          <a:xfrm>
            <a:off x="11582400" y="6172200"/>
            <a:ext cx="609600" cy="4572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4" name="Rectangle"/>
          <p:cNvSpPr/>
          <p:nvPr/>
        </p:nvSpPr>
        <p:spPr>
          <a:xfrm>
            <a:off x="1625600" y="1752600"/>
            <a:ext cx="9245600" cy="3810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5" name="Rectangle"/>
          <p:cNvSpPr/>
          <p:nvPr/>
        </p:nvSpPr>
        <p:spPr>
          <a:xfrm>
            <a:off x="711200" y="1905000"/>
            <a:ext cx="11480800" cy="47244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6" name="Line"/>
          <p:cNvSpPr/>
          <p:nvPr/>
        </p:nvSpPr>
        <p:spPr>
          <a:xfrm>
            <a:off x="304798" y="1447800"/>
            <a:ext cx="11582407" cy="0"/>
          </a:xfrm>
          <a:prstGeom prst="line">
            <a:avLst/>
          </a:prstGeom>
          <a:ln>
            <a:solidFill>
              <a:srgbClr val="254061"/>
            </a:solidFill>
          </a:ln>
        </p:spPr>
        <p:txBody>
          <a:bodyPr lIns="45718" tIns="45718" rIns="45718" bIns="45718"/>
          <a:lstStyle/>
          <a:p>
            <a:endParaRPr sz="1800"/>
          </a:p>
        </p:txBody>
      </p:sp>
      <p:pic>
        <p:nvPicPr>
          <p:cNvPr id="7" name="4" descr="4"/>
          <p:cNvPicPr>
            <a:picLocks noChangeAspect="1"/>
          </p:cNvPicPr>
          <p:nvPr/>
        </p:nvPicPr>
        <p:blipFill>
          <a:blip r:embed="rId4"/>
          <a:stretch>
            <a:fillRect/>
          </a:stretch>
        </p:blipFill>
        <p:spPr>
          <a:xfrm>
            <a:off x="0" y="0"/>
            <a:ext cx="12192000" cy="6858000"/>
          </a:xfrm>
          <a:prstGeom prst="rect">
            <a:avLst/>
          </a:prstGeom>
          <a:ln w="12700">
            <a:miter lim="400000"/>
          </a:ln>
        </p:spPr>
      </p:pic>
      <p:sp>
        <p:nvSpPr>
          <p:cNvPr id="8" name="Square"/>
          <p:cNvSpPr/>
          <p:nvPr/>
        </p:nvSpPr>
        <p:spPr>
          <a:xfrm>
            <a:off x="11582400" y="6172200"/>
            <a:ext cx="609600" cy="4572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9" name="Rectangle"/>
          <p:cNvSpPr/>
          <p:nvPr/>
        </p:nvSpPr>
        <p:spPr>
          <a:xfrm>
            <a:off x="1625600" y="1752600"/>
            <a:ext cx="9245600" cy="3810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endParaRPr sz="1800"/>
          </a:p>
        </p:txBody>
      </p:sp>
      <p:sp>
        <p:nvSpPr>
          <p:cNvPr id="10" name="Line"/>
          <p:cNvSpPr/>
          <p:nvPr/>
        </p:nvSpPr>
        <p:spPr>
          <a:xfrm>
            <a:off x="304798" y="1447800"/>
            <a:ext cx="11582407" cy="0"/>
          </a:xfrm>
          <a:prstGeom prst="line">
            <a:avLst/>
          </a:prstGeom>
          <a:ln>
            <a:solidFill>
              <a:srgbClr val="254061"/>
            </a:solidFill>
          </a:ln>
        </p:spPr>
        <p:txBody>
          <a:bodyPr lIns="45718" tIns="45718" rIns="45718" bIns="45718"/>
          <a:lstStyle/>
          <a:p>
            <a:endParaRPr sz="1800"/>
          </a:p>
        </p:txBody>
      </p:sp>
      <p:pic>
        <p:nvPicPr>
          <p:cNvPr id="11" name="image2.png" descr="image2.png"/>
          <p:cNvPicPr>
            <a:picLocks noChangeAspect="1"/>
          </p:cNvPicPr>
          <p:nvPr/>
        </p:nvPicPr>
        <p:blipFill>
          <a:blip r:embed="rId5"/>
          <a:stretch>
            <a:fillRect/>
          </a:stretch>
        </p:blipFill>
        <p:spPr>
          <a:xfrm>
            <a:off x="8585200" y="228601"/>
            <a:ext cx="3606800" cy="981075"/>
          </a:xfrm>
          <a:prstGeom prst="rect">
            <a:avLst/>
          </a:prstGeom>
          <a:ln w="12700">
            <a:miter lim="400000"/>
          </a:ln>
        </p:spPr>
      </p:pic>
      <p:sp>
        <p:nvSpPr>
          <p:cNvPr id="12" name="Title Text"/>
          <p:cNvSpPr txBox="1">
            <a:spLocks noGrp="1"/>
          </p:cNvSpPr>
          <p:nvPr>
            <p:ph type="title"/>
          </p:nvPr>
        </p:nvSpPr>
        <p:spPr>
          <a:xfrm>
            <a:off x="609600" y="274635"/>
            <a:ext cx="10972800" cy="11430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13" name="Body Level One…"/>
          <p:cNvSpPr txBox="1">
            <a:spLocks noGrp="1"/>
          </p:cNvSpPr>
          <p:nvPr>
            <p:ph type="body" idx="1"/>
          </p:nvPr>
        </p:nvSpPr>
        <p:spPr>
          <a:xfrm>
            <a:off x="609600" y="1600201"/>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307331" y="6399622"/>
            <a:ext cx="275071" cy="276995"/>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2610346877"/>
      </p:ext>
    </p:extLst>
  </p:cSld>
  <p:clrMap bg1="lt1" tx1="dk1" bg2="lt2" tx2="dk2" accent1="accent1" accent2="accent2" accent3="accent3" accent4="accent4" accent5="accent5" accent6="accent6" hlink="hlink" folHlink="folHlink"/>
  <p:sldLayoutIdLst>
    <p:sldLayoutId id="2147483674" r:id="rId1"/>
    <p:sldLayoutId id="2147483675"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1035754" marR="0" indent="-578553"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456264" marR="0" indent="-541864"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2020709" marR="0" indent="-64910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477909" marR="0" indent="-64910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62" y="2121193"/>
            <a:ext cx="9312676" cy="2326520"/>
          </a:xfrm>
        </p:spPr>
        <p:txBody>
          <a:bodyPr/>
          <a:lstStyle/>
          <a:p>
            <a:pPr algn="l"/>
            <a:r>
              <a:rPr lang="en-US" sz="2800" b="1" dirty="0">
                <a:latin typeface="Times New Roman" panose="02020603050405020304" pitchFamily="18" charset="0"/>
                <a:cs typeface="Times New Roman" panose="02020603050405020304" pitchFamily="18" charset="0"/>
              </a:rPr>
              <a:t>Module II: Churn Analysis and Fraud Detection</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Churn Analysis and Prediction (Survival Modelling): Churn Prediction, Credit card Fraud Analysis: Imbalanced</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Data, Neural Network</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638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0B52-2586-39E7-D84B-BE65E0EDEFBA}"/>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Decision Tree</a:t>
            </a:r>
            <a:endParaRPr lang="en-IN" dirty="0"/>
          </a:p>
        </p:txBody>
      </p:sp>
      <p:sp>
        <p:nvSpPr>
          <p:cNvPr id="3" name="Text Placeholder 2">
            <a:extLst>
              <a:ext uri="{FF2B5EF4-FFF2-40B4-BE49-F238E27FC236}">
                <a16:creationId xmlns:a16="http://schemas.microsoft.com/office/drawing/2014/main" id="{08871E3A-FB41-654D-72D8-688DD701F907}"/>
              </a:ext>
            </a:extLst>
          </p:cNvPr>
          <p:cNvSpPr>
            <a:spLocks noGrp="1"/>
          </p:cNvSpPr>
          <p:nvPr>
            <p:ph type="body" idx="1"/>
          </p:nvPr>
        </p:nvSpPr>
        <p:spPr>
          <a:xfrm>
            <a:off x="363984" y="1532970"/>
            <a:ext cx="8336133" cy="4983164"/>
          </a:xfrm>
        </p:spPr>
        <p:txBody>
          <a:bodyPr>
            <a:normAutofit/>
          </a:bodyPr>
          <a:lstStyle/>
          <a:p>
            <a:pPr algn="just"/>
            <a:r>
              <a:rPr lang="en-US" dirty="0">
                <a:latin typeface="Times New Roman" panose="02020603050405020304" pitchFamily="18" charset="0"/>
                <a:cs typeface="Times New Roman" panose="02020603050405020304" pitchFamily="18" charset="0"/>
              </a:rPr>
              <a:t>A decision tree is a non-parametric supervised learning algorithm for classification and regression tasks. It has a hierarchical tree structure consisting of a root node, branches, internal nodes, and leaf nodes.</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01EDE6-7AA5-D630-E458-EE9F773CA356}"/>
              </a:ext>
            </a:extLst>
          </p:cNvPr>
          <p:cNvPicPr>
            <a:picLocks noChangeAspect="1"/>
          </p:cNvPicPr>
          <p:nvPr/>
        </p:nvPicPr>
        <p:blipFill>
          <a:blip r:embed="rId2"/>
          <a:stretch>
            <a:fillRect/>
          </a:stretch>
        </p:blipFill>
        <p:spPr>
          <a:xfrm>
            <a:off x="7646633" y="3753884"/>
            <a:ext cx="4545367" cy="2762250"/>
          </a:xfrm>
          <a:prstGeom prst="rect">
            <a:avLst/>
          </a:prstGeom>
        </p:spPr>
      </p:pic>
    </p:spTree>
    <p:extLst>
      <p:ext uri="{BB962C8B-B14F-4D97-AF65-F5344CB8AC3E}">
        <p14:creationId xmlns:p14="http://schemas.microsoft.com/office/powerpoint/2010/main" val="1659209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A5A2-3A0E-4836-D368-D15BD23D9FE7}"/>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Working of Decision Tree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41F83CE-0E5A-AED3-895E-F0B4A978BB35}"/>
              </a:ext>
            </a:extLst>
          </p:cNvPr>
          <p:cNvSpPr>
            <a:spLocks noGrp="1"/>
          </p:cNvSpPr>
          <p:nvPr>
            <p:ph type="body" idx="1"/>
          </p:nvPr>
        </p:nvSpPr>
        <p:spPr/>
        <p:txBody>
          <a:bodyPr>
            <a:normAutofit fontScale="85000" lnSpcReduction="10000"/>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Step-1:</a:t>
            </a:r>
            <a:r>
              <a:rPr lang="en-US" b="0" i="0" dirty="0">
                <a:solidFill>
                  <a:srgbClr val="000000"/>
                </a:solidFill>
                <a:effectLst/>
                <a:latin typeface="Times New Roman" panose="02020603050405020304" pitchFamily="18" charset="0"/>
                <a:cs typeface="Times New Roman" panose="02020603050405020304" pitchFamily="18" charset="0"/>
              </a:rPr>
              <a:t> Begin the tree with the root node, says S, which contains the complete dataset.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Step-2:</a:t>
            </a:r>
            <a:r>
              <a:rPr lang="en-US" b="0" i="0" dirty="0">
                <a:solidFill>
                  <a:srgbClr val="000000"/>
                </a:solidFill>
                <a:effectLst/>
                <a:latin typeface="Times New Roman" panose="02020603050405020304" pitchFamily="18" charset="0"/>
                <a:cs typeface="Times New Roman" panose="02020603050405020304" pitchFamily="18" charset="0"/>
              </a:rPr>
              <a:t> Find the best attribute in the dataset using </a:t>
            </a:r>
            <a:r>
              <a:rPr lang="en-US" b="1" i="0" dirty="0">
                <a:solidFill>
                  <a:srgbClr val="000000"/>
                </a:solidFill>
                <a:effectLst/>
                <a:latin typeface="Times New Roman" panose="02020603050405020304" pitchFamily="18" charset="0"/>
                <a:cs typeface="Times New Roman" panose="02020603050405020304" pitchFamily="18" charset="0"/>
              </a:rPr>
              <a:t>Attribute Selection Measure (ASM).</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Step-3:</a:t>
            </a:r>
            <a:r>
              <a:rPr lang="en-US" b="0" i="0" dirty="0">
                <a:solidFill>
                  <a:srgbClr val="000000"/>
                </a:solidFill>
                <a:effectLst/>
                <a:latin typeface="Times New Roman" panose="02020603050405020304" pitchFamily="18" charset="0"/>
                <a:cs typeface="Times New Roman" panose="02020603050405020304" pitchFamily="18" charset="0"/>
              </a:rPr>
              <a:t> Divide the S into subsets that contains possible values for the best attributes.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Step-4:</a:t>
            </a:r>
            <a:r>
              <a:rPr lang="en-US" b="0" i="0" dirty="0">
                <a:solidFill>
                  <a:srgbClr val="000000"/>
                </a:solidFill>
                <a:effectLst/>
                <a:latin typeface="Times New Roman" panose="02020603050405020304" pitchFamily="18" charset="0"/>
                <a:cs typeface="Times New Roman" panose="02020603050405020304" pitchFamily="18" charset="0"/>
              </a:rPr>
              <a:t> Generate the decision tree node, which contains the best attribute.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Step-5:</a:t>
            </a:r>
            <a:r>
              <a:rPr lang="en-US" b="0" i="0" dirty="0">
                <a:solidFill>
                  <a:srgbClr val="000000"/>
                </a:solidFill>
                <a:effectLst/>
                <a:latin typeface="Times New Roman" panose="02020603050405020304" pitchFamily="18" charset="0"/>
                <a:cs typeface="Times New Roman" panose="02020603050405020304" pitchFamily="18" charset="0"/>
              </a:rPr>
              <a:t> Recursively make new decision trees using the subsets of the dataset created in step -3. Continue this process until a stage is reached where you cannot further classify the nodes and called the final node as a leaf node.</a:t>
            </a:r>
          </a:p>
          <a:p>
            <a:endParaRPr lang="en-IN" dirty="0"/>
          </a:p>
        </p:txBody>
      </p:sp>
    </p:spTree>
    <p:extLst>
      <p:ext uri="{BB962C8B-B14F-4D97-AF65-F5344CB8AC3E}">
        <p14:creationId xmlns:p14="http://schemas.microsoft.com/office/powerpoint/2010/main" val="24238911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6456-B299-26AA-0E53-5209013B4E3A}"/>
              </a:ext>
            </a:extLst>
          </p:cNvPr>
          <p:cNvSpPr>
            <a:spLocks noGrp="1"/>
          </p:cNvSpPr>
          <p:nvPr>
            <p:ph type="title"/>
          </p:nvPr>
        </p:nvSpPr>
        <p:spPr/>
        <p:txBody>
          <a:bodyPr>
            <a:normAutofit/>
          </a:bodyPr>
          <a:lstStyle/>
          <a:p>
            <a:pPr algn="l"/>
            <a:r>
              <a:rPr lang="en-US" b="1" dirty="0">
                <a:latin typeface="Times New Roman" panose="02020603050405020304" pitchFamily="18" charset="0"/>
                <a:cs typeface="Times New Roman" panose="02020603050405020304" pitchFamily="18" charset="0"/>
              </a:rPr>
              <a:t>Decision Tree Terminologies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D5664B8-CE98-AC90-5687-90205B96C481}"/>
              </a:ext>
            </a:extLst>
          </p:cNvPr>
          <p:cNvSpPr>
            <a:spLocks noGrp="1"/>
          </p:cNvSpPr>
          <p:nvPr>
            <p:ph type="body" idx="1"/>
          </p:nvPr>
        </p:nvSpPr>
        <p:spPr>
          <a:xfrm>
            <a:off x="609600" y="1600201"/>
            <a:ext cx="10972800" cy="4983164"/>
          </a:xfrm>
        </p:spPr>
        <p:txBody>
          <a:bodyPr>
            <a:normAutofit fontScale="70000" lnSpcReduction="20000"/>
          </a:bodyPr>
          <a:lstStyle/>
          <a:p>
            <a:pPr algn="just"/>
            <a:r>
              <a:rPr lang="en-US" b="1" dirty="0">
                <a:latin typeface="Times New Roman" panose="02020603050405020304" pitchFamily="18" charset="0"/>
                <a:cs typeface="Times New Roman" panose="02020603050405020304" pitchFamily="18" charset="0"/>
              </a:rPr>
              <a:t>Root Node: </a:t>
            </a:r>
            <a:r>
              <a:rPr lang="en-US" dirty="0">
                <a:latin typeface="Times New Roman" panose="02020603050405020304" pitchFamily="18" charset="0"/>
                <a:cs typeface="Times New Roman" panose="02020603050405020304" pitchFamily="18" charset="0"/>
              </a:rPr>
              <a:t>The initial node at the beginning of a decision tree, where the entire population or dataset starts dividing based on various features or conditions.</a:t>
            </a:r>
          </a:p>
          <a:p>
            <a:pPr algn="just"/>
            <a:r>
              <a:rPr lang="en-US" b="1" dirty="0">
                <a:latin typeface="Times New Roman" panose="02020603050405020304" pitchFamily="18" charset="0"/>
                <a:cs typeface="Times New Roman" panose="02020603050405020304" pitchFamily="18" charset="0"/>
              </a:rPr>
              <a:t>Decision Nodes: </a:t>
            </a:r>
            <a:r>
              <a:rPr lang="en-US" dirty="0">
                <a:latin typeface="Times New Roman" panose="02020603050405020304" pitchFamily="18" charset="0"/>
                <a:cs typeface="Times New Roman" panose="02020603050405020304" pitchFamily="18" charset="0"/>
              </a:rPr>
              <a:t>Nodes resulting from the splitting of root nodes are known as decision nodes. These nodes represent intermediate decisions or conditions within the tree.</a:t>
            </a:r>
          </a:p>
          <a:p>
            <a:pPr algn="just"/>
            <a:r>
              <a:rPr lang="en-US" b="1" dirty="0">
                <a:latin typeface="Times New Roman" panose="02020603050405020304" pitchFamily="18" charset="0"/>
                <a:cs typeface="Times New Roman" panose="02020603050405020304" pitchFamily="18" charset="0"/>
              </a:rPr>
              <a:t>Leaf Nodes: </a:t>
            </a:r>
            <a:r>
              <a:rPr lang="en-US" dirty="0">
                <a:latin typeface="Times New Roman" panose="02020603050405020304" pitchFamily="18" charset="0"/>
                <a:cs typeface="Times New Roman" panose="02020603050405020304" pitchFamily="18" charset="0"/>
              </a:rPr>
              <a:t>Nodes where further splitting is not possible, often indicating the final classification or outcome. Leaf nodes are also referred to as terminal nodes.</a:t>
            </a:r>
          </a:p>
          <a:p>
            <a:pPr algn="just"/>
            <a:r>
              <a:rPr lang="en-US" b="1" dirty="0">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Similar to a subsection of a graph being called a sub-graph, a sub-section of a decision tree is referred to as a sub-tree. It represents a specific portion of the decision tree.</a:t>
            </a:r>
          </a:p>
          <a:p>
            <a:pPr algn="just"/>
            <a:r>
              <a:rPr lang="en-US" b="1" dirty="0">
                <a:latin typeface="Times New Roman" panose="02020603050405020304" pitchFamily="18" charset="0"/>
                <a:cs typeface="Times New Roman" panose="02020603050405020304" pitchFamily="18" charset="0"/>
              </a:rPr>
              <a:t>Pruning:</a:t>
            </a:r>
            <a:r>
              <a:rPr lang="en-US" dirty="0">
                <a:latin typeface="Times New Roman" panose="02020603050405020304" pitchFamily="18" charset="0"/>
                <a:cs typeface="Times New Roman" panose="02020603050405020304" pitchFamily="18" charset="0"/>
              </a:rPr>
              <a:t> The process of removing or cutting down specific nodes in a decision tree to prevent overfitting and simplify the model.</a:t>
            </a:r>
          </a:p>
          <a:p>
            <a:pPr algn="just"/>
            <a:r>
              <a:rPr lang="en-US" b="1" dirty="0">
                <a:latin typeface="Times New Roman" panose="02020603050405020304" pitchFamily="18" charset="0"/>
                <a:cs typeface="Times New Roman" panose="02020603050405020304" pitchFamily="18" charset="0"/>
              </a:rPr>
              <a:t>Branch / Sub-Tree:</a:t>
            </a:r>
            <a:r>
              <a:rPr lang="en-US" dirty="0">
                <a:latin typeface="Times New Roman" panose="02020603050405020304" pitchFamily="18" charset="0"/>
                <a:cs typeface="Times New Roman" panose="02020603050405020304" pitchFamily="18" charset="0"/>
              </a:rPr>
              <a:t> A subsection of the entire decision tree is referred to as a branch or sub-tree. It represents a specific path of decisions and outcomes within the tree.</a:t>
            </a:r>
          </a:p>
          <a:p>
            <a:pPr algn="just"/>
            <a:r>
              <a:rPr lang="en-US" b="1" dirty="0">
                <a:latin typeface="Times New Roman" panose="02020603050405020304" pitchFamily="18" charset="0"/>
                <a:cs typeface="Times New Roman" panose="02020603050405020304" pitchFamily="18" charset="0"/>
              </a:rPr>
              <a:t>Parent and Child Node: </a:t>
            </a:r>
            <a:r>
              <a:rPr lang="en-US" dirty="0">
                <a:latin typeface="Times New Roman" panose="02020603050405020304" pitchFamily="18" charset="0"/>
                <a:cs typeface="Times New Roman" panose="02020603050405020304" pitchFamily="18" charset="0"/>
              </a:rPr>
              <a:t>In a decision tree, a node that is divided into sub-nodes is known as a parent node, and the sub-nodes emerging from it are referred to as child nodes. The parent node represents a decision or condition, while the child nodes represent the potential outcomes or further decisions based on that condition.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0174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CE59-91D5-DB3B-444C-0355DFC8B18A}"/>
              </a:ext>
            </a:extLst>
          </p:cNvPr>
          <p:cNvSpPr>
            <a:spLocks noGrp="1"/>
          </p:cNvSpPr>
          <p:nvPr>
            <p:ph type="title"/>
          </p:nvPr>
        </p:nvSpPr>
        <p:spPr>
          <a:xfrm>
            <a:off x="396536" y="256880"/>
            <a:ext cx="8223682" cy="1143004"/>
          </a:xfrm>
        </p:spPr>
        <p:txBody>
          <a:bodyPr>
            <a:normAutofit fontScale="90000"/>
          </a:bodyPr>
          <a:lstStyle/>
          <a:p>
            <a:pPr algn="l"/>
            <a:r>
              <a:rPr lang="en-US" b="1" dirty="0">
                <a:latin typeface="Times New Roman" panose="02020603050405020304" pitchFamily="18" charset="0"/>
                <a:cs typeface="Times New Roman" panose="02020603050405020304" pitchFamily="18" charset="0"/>
              </a:rPr>
              <a:t>Advantages and Disadvantages of the Decision Tree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9037E5A-533F-52FA-28C5-58E75CE92E72}"/>
              </a:ext>
            </a:extLst>
          </p:cNvPr>
          <p:cNvSpPr>
            <a:spLocks noGrp="1"/>
          </p:cNvSpPr>
          <p:nvPr>
            <p:ph type="body" idx="1"/>
          </p:nvPr>
        </p:nvSpPr>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Advantages of the Decision Tree</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It is simple to understand as it follows the same process which a human follow while making any decision in real-life.</a:t>
            </a:r>
          </a:p>
          <a:p>
            <a:pPr algn="just"/>
            <a:r>
              <a:rPr lang="en-US" dirty="0">
                <a:latin typeface="Times New Roman" panose="02020603050405020304" pitchFamily="18" charset="0"/>
                <a:cs typeface="Times New Roman" panose="02020603050405020304" pitchFamily="18" charset="0"/>
              </a:rPr>
              <a:t> It can be very useful for solving decision-related problems.</a:t>
            </a:r>
          </a:p>
          <a:p>
            <a:pPr algn="just"/>
            <a:r>
              <a:rPr lang="en-US" dirty="0">
                <a:latin typeface="Times New Roman" panose="02020603050405020304" pitchFamily="18" charset="0"/>
                <a:cs typeface="Times New Roman" panose="02020603050405020304" pitchFamily="18" charset="0"/>
              </a:rPr>
              <a:t> It helps to think about all the possible outcomes for a problem.</a:t>
            </a:r>
          </a:p>
          <a:p>
            <a:pPr algn="just"/>
            <a:r>
              <a:rPr lang="en-US" dirty="0">
                <a:latin typeface="Times New Roman" panose="02020603050405020304" pitchFamily="18" charset="0"/>
                <a:cs typeface="Times New Roman" panose="02020603050405020304" pitchFamily="18" charset="0"/>
              </a:rPr>
              <a:t> There is less requirement of data cleaning compared to other algorithms.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Disadvantages of the Decision Tree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decision tree contains lots of layers, which makes it complex.</a:t>
            </a:r>
          </a:p>
          <a:p>
            <a:pPr algn="just"/>
            <a:r>
              <a:rPr lang="en-US" dirty="0">
                <a:latin typeface="Times New Roman" panose="02020603050405020304" pitchFamily="18" charset="0"/>
                <a:cs typeface="Times New Roman" panose="02020603050405020304" pitchFamily="18" charset="0"/>
              </a:rPr>
              <a:t> It may have an overfitting issue, which can be resolved using the Random Forest algorithm.</a:t>
            </a:r>
          </a:p>
          <a:p>
            <a:pPr algn="just"/>
            <a:r>
              <a:rPr lang="en-US" dirty="0">
                <a:latin typeface="Times New Roman" panose="02020603050405020304" pitchFamily="18" charset="0"/>
                <a:cs typeface="Times New Roman" panose="02020603050405020304" pitchFamily="18" charset="0"/>
              </a:rPr>
              <a:t> For more class labels, the computational complexity of the decision tree may increase.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1007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81E-FE4E-276A-3FB1-456E708BE7A3}"/>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Example of Decision Tree</a:t>
            </a:r>
            <a:endParaRPr lang="en-IN" dirty="0"/>
          </a:p>
        </p:txBody>
      </p:sp>
      <p:pic>
        <p:nvPicPr>
          <p:cNvPr id="4" name="Picture 3">
            <a:extLst>
              <a:ext uri="{FF2B5EF4-FFF2-40B4-BE49-F238E27FC236}">
                <a16:creationId xmlns:a16="http://schemas.microsoft.com/office/drawing/2014/main" id="{A46DEB93-CDAB-C19C-FAAF-D72E49D9CB43}"/>
              </a:ext>
            </a:extLst>
          </p:cNvPr>
          <p:cNvPicPr>
            <a:picLocks noChangeAspect="1"/>
          </p:cNvPicPr>
          <p:nvPr/>
        </p:nvPicPr>
        <p:blipFill>
          <a:blip r:embed="rId2"/>
          <a:stretch>
            <a:fillRect/>
          </a:stretch>
        </p:blipFill>
        <p:spPr>
          <a:xfrm>
            <a:off x="7190912" y="1600201"/>
            <a:ext cx="4927107" cy="3810000"/>
          </a:xfrm>
          <a:prstGeom prst="rect">
            <a:avLst/>
          </a:prstGeom>
        </p:spPr>
      </p:pic>
      <p:sp>
        <p:nvSpPr>
          <p:cNvPr id="3" name="Text Placeholder 2">
            <a:extLst>
              <a:ext uri="{FF2B5EF4-FFF2-40B4-BE49-F238E27FC236}">
                <a16:creationId xmlns:a16="http://schemas.microsoft.com/office/drawing/2014/main" id="{0EE2DA42-044F-B4FD-4569-BCD561775F39}"/>
              </a:ext>
            </a:extLst>
          </p:cNvPr>
          <p:cNvSpPr>
            <a:spLocks noGrp="1"/>
          </p:cNvSpPr>
          <p:nvPr>
            <p:ph type="body" idx="1"/>
          </p:nvPr>
        </p:nvSpPr>
        <p:spPr>
          <a:xfrm>
            <a:off x="296848" y="1600201"/>
            <a:ext cx="6654368" cy="4525963"/>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1916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34B7-E25C-25D9-BAE6-2BA119F16696}"/>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Decision Tree Assumptions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F269E8-DC3C-EDA1-B067-F73FA5A0D0DB}"/>
              </a:ext>
            </a:extLst>
          </p:cNvPr>
          <p:cNvSpPr>
            <a:spLocks noGrp="1"/>
          </p:cNvSpPr>
          <p:nvPr>
            <p:ph type="body" idx="1"/>
          </p:nvPr>
        </p:nvSpPr>
        <p:spPr>
          <a:xfrm>
            <a:off x="609600" y="1600201"/>
            <a:ext cx="11055658" cy="4773966"/>
          </a:xfrm>
        </p:spPr>
        <p:txBody>
          <a:bodyPr>
            <a:normAutofit fontScale="32500" lnSpcReduction="20000"/>
          </a:bodyPr>
          <a:lstStyle/>
          <a:p>
            <a:pPr marL="0" indent="0" algn="just">
              <a:buNone/>
            </a:pPr>
            <a:r>
              <a:rPr lang="en-US" sz="5500" dirty="0">
                <a:latin typeface="Times New Roman" panose="02020603050405020304" pitchFamily="18" charset="0"/>
                <a:cs typeface="Times New Roman" panose="02020603050405020304" pitchFamily="18" charset="0"/>
              </a:rPr>
              <a:t>Several assumptions are made to build effective models when creating decision trees. These assumptions help guide the tree’s construction and impact its performance. Here are some common assumptions and considerations when creating decision trees:</a:t>
            </a:r>
          </a:p>
          <a:p>
            <a:pPr algn="just"/>
            <a:endParaRPr lang="en-US" sz="5500" dirty="0">
              <a:latin typeface="Times New Roman" panose="02020603050405020304" pitchFamily="18" charset="0"/>
              <a:cs typeface="Times New Roman" panose="02020603050405020304" pitchFamily="18" charset="0"/>
            </a:endParaRPr>
          </a:p>
          <a:p>
            <a:pPr algn="just"/>
            <a:r>
              <a:rPr lang="en-US" sz="5500" b="1" dirty="0">
                <a:latin typeface="Times New Roman" panose="02020603050405020304" pitchFamily="18" charset="0"/>
                <a:cs typeface="Times New Roman" panose="02020603050405020304" pitchFamily="18" charset="0"/>
              </a:rPr>
              <a:t>Binary Splits- </a:t>
            </a:r>
            <a:r>
              <a:rPr lang="en-US" sz="5500" dirty="0">
                <a:latin typeface="Times New Roman" panose="02020603050405020304" pitchFamily="18" charset="0"/>
                <a:cs typeface="Times New Roman" panose="02020603050405020304" pitchFamily="18" charset="0"/>
              </a:rPr>
              <a:t>Decision trees typically make binary splits, meaning each node divides the data into two subsets based on a single feature or condition. This assumes that each decision can be represented as a binary choice.</a:t>
            </a:r>
          </a:p>
          <a:p>
            <a:pPr algn="just"/>
            <a:r>
              <a:rPr lang="en-US" sz="5500" b="1" dirty="0">
                <a:latin typeface="Times New Roman" panose="02020603050405020304" pitchFamily="18" charset="0"/>
                <a:cs typeface="Times New Roman" panose="02020603050405020304" pitchFamily="18" charset="0"/>
              </a:rPr>
              <a:t>Recursive Partitioning- </a:t>
            </a:r>
            <a:r>
              <a:rPr lang="en-US" sz="5500" dirty="0">
                <a:latin typeface="Times New Roman" panose="02020603050405020304" pitchFamily="18" charset="0"/>
                <a:cs typeface="Times New Roman" panose="02020603050405020304" pitchFamily="18" charset="0"/>
              </a:rPr>
              <a:t>Decision trees use a recursive partitioning process, where each node is divided into child nodes, and this process continues until a stopping criterion is met. This assumes that data can be effectively subdivided into smaller, more manageable subsets.</a:t>
            </a:r>
          </a:p>
          <a:p>
            <a:pPr algn="just"/>
            <a:r>
              <a:rPr lang="en-US" sz="5500" b="1" dirty="0">
                <a:latin typeface="Times New Roman" panose="02020603050405020304" pitchFamily="18" charset="0"/>
                <a:cs typeface="Times New Roman" panose="02020603050405020304" pitchFamily="18" charset="0"/>
              </a:rPr>
              <a:t>Feature Independence- </a:t>
            </a:r>
            <a:r>
              <a:rPr lang="en-US" sz="5500" dirty="0">
                <a:latin typeface="Times New Roman" panose="02020603050405020304" pitchFamily="18" charset="0"/>
                <a:cs typeface="Times New Roman" panose="02020603050405020304" pitchFamily="18" charset="0"/>
              </a:rPr>
              <a:t>Decision trees often assume that the features used for splitting nodes are independent. In practice, feature independence may not hold, but decision trees can still perform well if features are correlated.</a:t>
            </a:r>
          </a:p>
          <a:p>
            <a:pPr algn="just"/>
            <a:r>
              <a:rPr lang="en-US" sz="5500" b="1" dirty="0">
                <a:latin typeface="Times New Roman" panose="02020603050405020304" pitchFamily="18" charset="0"/>
                <a:cs typeface="Times New Roman" panose="02020603050405020304" pitchFamily="18" charset="0"/>
              </a:rPr>
              <a:t>Homogeneity-</a:t>
            </a:r>
            <a:r>
              <a:rPr lang="en-US" sz="5500" dirty="0">
                <a:latin typeface="Times New Roman" panose="02020603050405020304" pitchFamily="18" charset="0"/>
                <a:cs typeface="Times New Roman" panose="02020603050405020304" pitchFamily="18" charset="0"/>
              </a:rPr>
              <a:t> Decision trees aim to create homogeneous subgroups in each node, meaning that the samples within a node are as similar as possible regarding the target variable. This assumption helps in achieving clear decision boundaries.</a:t>
            </a:r>
          </a:p>
          <a:p>
            <a:pPr algn="just"/>
            <a:r>
              <a:rPr lang="en-US" sz="5500" b="1" i="0" dirty="0">
                <a:solidFill>
                  <a:srgbClr val="383838"/>
                </a:solidFill>
                <a:effectLst/>
                <a:latin typeface="Times New Roman" panose="02020603050405020304" pitchFamily="18" charset="0"/>
                <a:cs typeface="Times New Roman" panose="02020603050405020304" pitchFamily="18" charset="0"/>
              </a:rPr>
              <a:t>Top-Down Greedy Approach- </a:t>
            </a:r>
            <a:r>
              <a:rPr lang="en-US" sz="5500" b="0" i="0" dirty="0">
                <a:solidFill>
                  <a:srgbClr val="383838"/>
                </a:solidFill>
                <a:effectLst/>
                <a:latin typeface="Times New Roman" panose="02020603050405020304" pitchFamily="18" charset="0"/>
                <a:cs typeface="Times New Roman" panose="02020603050405020304" pitchFamily="18" charset="0"/>
              </a:rPr>
              <a:t>Decision trees are constructed using a top-down, greedy approach, where each split is chosen to maximize information gain or minimize impurity at the current node. This may not always result in the globally optimal tree.</a:t>
            </a:r>
          </a:p>
          <a:p>
            <a:endParaRPr lang="en-IN" dirty="0"/>
          </a:p>
        </p:txBody>
      </p:sp>
    </p:spTree>
    <p:extLst>
      <p:ext uri="{BB962C8B-B14F-4D97-AF65-F5344CB8AC3E}">
        <p14:creationId xmlns:p14="http://schemas.microsoft.com/office/powerpoint/2010/main" val="40622069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F5E6-1D3C-51D4-A8E8-621482F498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Decision Tree Assumptions</a:t>
            </a:r>
            <a:endParaRPr lang="en-IN" dirty="0"/>
          </a:p>
        </p:txBody>
      </p:sp>
      <p:sp>
        <p:nvSpPr>
          <p:cNvPr id="3" name="Text Placeholder 2">
            <a:extLst>
              <a:ext uri="{FF2B5EF4-FFF2-40B4-BE49-F238E27FC236}">
                <a16:creationId xmlns:a16="http://schemas.microsoft.com/office/drawing/2014/main" id="{97A85E8D-BB46-6926-FC2A-0A796255E52C}"/>
              </a:ext>
            </a:extLst>
          </p:cNvPr>
          <p:cNvSpPr>
            <a:spLocks noGrp="1"/>
          </p:cNvSpPr>
          <p:nvPr>
            <p:ph type="body" idx="1"/>
          </p:nvPr>
        </p:nvSpPr>
        <p:spPr/>
        <p:txBody>
          <a:bodyPr>
            <a:normAutofit fontScale="62500" lnSpcReduction="20000"/>
          </a:bodyPr>
          <a:lstStyle/>
          <a:p>
            <a:pPr algn="just"/>
            <a:r>
              <a:rPr lang="en-US" b="1" dirty="0">
                <a:latin typeface="Times New Roman" panose="02020603050405020304" pitchFamily="18" charset="0"/>
                <a:cs typeface="Times New Roman" panose="02020603050405020304" pitchFamily="18" charset="0"/>
              </a:rPr>
              <a:t>Categorical and Numerical Features- </a:t>
            </a:r>
            <a:r>
              <a:rPr lang="en-US" dirty="0">
                <a:latin typeface="Times New Roman" panose="02020603050405020304" pitchFamily="18" charset="0"/>
                <a:cs typeface="Times New Roman" panose="02020603050405020304" pitchFamily="18" charset="0"/>
              </a:rPr>
              <a:t>Decision trees can handle both categorical and numerical features. However, they may require different splitting strategies for each type.</a:t>
            </a:r>
          </a:p>
          <a:p>
            <a:pPr algn="just"/>
            <a:r>
              <a:rPr lang="en-US" b="1" dirty="0">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Decision trees are prone to overfitting when they capture noise in the data. Pruning and setting appropriate stopping criteria are used to address this assumption.</a:t>
            </a:r>
          </a:p>
          <a:p>
            <a:pPr algn="just"/>
            <a:r>
              <a:rPr lang="en-US" b="1" dirty="0">
                <a:latin typeface="Times New Roman" panose="02020603050405020304" pitchFamily="18" charset="0"/>
                <a:cs typeface="Times New Roman" panose="02020603050405020304" pitchFamily="18" charset="0"/>
              </a:rPr>
              <a:t>Impurity Measures- </a:t>
            </a:r>
            <a:r>
              <a:rPr lang="en-US" dirty="0">
                <a:latin typeface="Times New Roman" panose="02020603050405020304" pitchFamily="18" charset="0"/>
                <a:cs typeface="Times New Roman" panose="02020603050405020304" pitchFamily="18" charset="0"/>
              </a:rPr>
              <a:t>Decision trees use impurity measures such as Gini impurity or entropy to evaluate how well a split separates classes. The choice of impurity measure can impact tree construction.</a:t>
            </a:r>
          </a:p>
          <a:p>
            <a:pPr algn="just"/>
            <a:r>
              <a:rPr lang="en-US" b="1" dirty="0">
                <a:latin typeface="Times New Roman" panose="02020603050405020304" pitchFamily="18" charset="0"/>
                <a:cs typeface="Times New Roman" panose="02020603050405020304" pitchFamily="18" charset="0"/>
              </a:rPr>
              <a:t>No Missing Values- </a:t>
            </a:r>
            <a:r>
              <a:rPr lang="en-US" dirty="0">
                <a:latin typeface="Times New Roman" panose="02020603050405020304" pitchFamily="18" charset="0"/>
                <a:cs typeface="Times New Roman" panose="02020603050405020304" pitchFamily="18" charset="0"/>
              </a:rPr>
              <a:t>Decision trees assume that there are no missing values in the dataset or that missing values have been appropriately handled through imputation or other methods.</a:t>
            </a:r>
          </a:p>
          <a:p>
            <a:pPr algn="just"/>
            <a:r>
              <a:rPr lang="en-US" b="1" dirty="0">
                <a:latin typeface="Times New Roman" panose="02020603050405020304" pitchFamily="18" charset="0"/>
                <a:cs typeface="Times New Roman" panose="02020603050405020304" pitchFamily="18" charset="0"/>
              </a:rPr>
              <a:t>Equal Importance of Features- </a:t>
            </a:r>
            <a:r>
              <a:rPr lang="en-US" dirty="0">
                <a:latin typeface="Times New Roman" panose="02020603050405020304" pitchFamily="18" charset="0"/>
                <a:cs typeface="Times New Roman" panose="02020603050405020304" pitchFamily="18" charset="0"/>
              </a:rPr>
              <a:t>Decision trees may assume equal importance for all features unless feature scaling or weighting is applied to emphasize certain features.</a:t>
            </a:r>
          </a:p>
          <a:p>
            <a:pPr algn="just"/>
            <a:r>
              <a:rPr lang="en-US" b="1" dirty="0">
                <a:latin typeface="Times New Roman" panose="02020603050405020304" pitchFamily="18" charset="0"/>
                <a:cs typeface="Times New Roman" panose="02020603050405020304" pitchFamily="18" charset="0"/>
              </a:rPr>
              <a:t>No Outliers- </a:t>
            </a:r>
            <a:r>
              <a:rPr lang="en-US" dirty="0">
                <a:latin typeface="Times New Roman" panose="02020603050405020304" pitchFamily="18" charset="0"/>
                <a:cs typeface="Times New Roman" panose="02020603050405020304" pitchFamily="18" charset="0"/>
              </a:rPr>
              <a:t>Decision trees are sensitive to outliers, and extreme values can influence their construction. Preprocessing or robust methods may be needed to handle outliers effectively.</a:t>
            </a:r>
          </a:p>
          <a:p>
            <a:pPr algn="just"/>
            <a:r>
              <a:rPr lang="en-US" b="1" dirty="0">
                <a:latin typeface="Times New Roman" panose="02020603050405020304" pitchFamily="18" charset="0"/>
                <a:cs typeface="Times New Roman" panose="02020603050405020304" pitchFamily="18" charset="0"/>
              </a:rPr>
              <a:t>Sensitivity to Sample Size- </a:t>
            </a:r>
            <a:r>
              <a:rPr lang="en-US" dirty="0">
                <a:latin typeface="Times New Roman" panose="02020603050405020304" pitchFamily="18" charset="0"/>
                <a:cs typeface="Times New Roman" panose="02020603050405020304" pitchFamily="18" charset="0"/>
              </a:rPr>
              <a:t>Small datasets may lead to overfitting, and large datasets may result in overly complex trees. The sample size and tree depth should be balanced.</a:t>
            </a:r>
          </a:p>
          <a:p>
            <a:endParaRPr lang="en-IN" dirty="0"/>
          </a:p>
        </p:txBody>
      </p:sp>
    </p:spTree>
    <p:extLst>
      <p:ext uri="{BB962C8B-B14F-4D97-AF65-F5344CB8AC3E}">
        <p14:creationId xmlns:p14="http://schemas.microsoft.com/office/powerpoint/2010/main" val="351294439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BDDD-9603-8D53-9F5A-1AB20033161A}"/>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Tree Pruning</a:t>
            </a:r>
            <a:endParaRPr lang="en-IN" sz="4800" b="1" dirty="0">
              <a:solidFill>
                <a:schemeClr val="tx1"/>
              </a:solidFill>
            </a:endParaRPr>
          </a:p>
        </p:txBody>
      </p:sp>
      <p:sp>
        <p:nvSpPr>
          <p:cNvPr id="3" name="Text Placeholder 2">
            <a:extLst>
              <a:ext uri="{FF2B5EF4-FFF2-40B4-BE49-F238E27FC236}">
                <a16:creationId xmlns:a16="http://schemas.microsoft.com/office/drawing/2014/main" id="{D13EE4F0-6038-E0C9-20A1-A4DF7CF5555C}"/>
              </a:ext>
            </a:extLst>
          </p:cNvPr>
          <p:cNvSpPr>
            <a:spLocks noGrp="1"/>
          </p:cNvSpPr>
          <p:nvPr>
            <p:ph type="body" idx="1"/>
          </p:nvPr>
        </p:nvSpPr>
        <p:spPr>
          <a:xfrm>
            <a:off x="609600" y="1600201"/>
            <a:ext cx="10972800" cy="5102440"/>
          </a:xfrm>
        </p:spPr>
        <p:txBody>
          <a:bodyPr>
            <a:normAutofit/>
          </a:bodyPr>
          <a:lstStyle/>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Tree pruning is a technique used in decision tree-based machine learning models, including survival trees, to prevent overfitting and improve the generalization of the model. Pruning involves removing some branches (subtrees) of the tree, which helps to simplify the model and prevent it from becoming too complex, capturing noise in the training data.</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There are two main types of tree pruning:</a:t>
            </a:r>
          </a:p>
          <a:p>
            <a:pPr algn="just"/>
            <a:r>
              <a:rPr lang="en-US" sz="1600" b="1" dirty="0">
                <a:solidFill>
                  <a:schemeClr val="tx1"/>
                </a:solidFill>
                <a:latin typeface="Times New Roman" panose="02020603050405020304" pitchFamily="18" charset="0"/>
                <a:cs typeface="Times New Roman" panose="02020603050405020304" pitchFamily="18" charset="0"/>
              </a:rPr>
              <a:t>Pre-pruning (Early Stopping): </a:t>
            </a:r>
            <a:r>
              <a:rPr lang="en-US" sz="1600" dirty="0">
                <a:solidFill>
                  <a:schemeClr val="tx1"/>
                </a:solidFill>
                <a:latin typeface="Times New Roman" panose="02020603050405020304" pitchFamily="18" charset="0"/>
                <a:cs typeface="Times New Roman" panose="02020603050405020304" pitchFamily="18" charset="0"/>
              </a:rPr>
              <a:t>In this approach, the tree is grown without any restrictions initially, and then, during the construction process, some of the branches are pruned based on certain conditions. Common stopping criteria include limiting the maximum depth of the tree, requiring a minimum number of samples in a leaf node, or setting a minimum information gain for a split. This helps to control the size of the tree during its construction.</a:t>
            </a:r>
          </a:p>
          <a:p>
            <a:pPr algn="just"/>
            <a:r>
              <a:rPr lang="en-US" sz="1600" b="1" dirty="0">
                <a:solidFill>
                  <a:schemeClr val="tx1"/>
                </a:solidFill>
                <a:latin typeface="Times New Roman" panose="02020603050405020304" pitchFamily="18" charset="0"/>
                <a:cs typeface="Times New Roman" panose="02020603050405020304" pitchFamily="18" charset="0"/>
              </a:rPr>
              <a:t>Post-pruning (Pruning after Tree Construction): </a:t>
            </a:r>
            <a:r>
              <a:rPr lang="en-US" sz="1600" dirty="0">
                <a:solidFill>
                  <a:schemeClr val="tx1"/>
                </a:solidFill>
                <a:latin typeface="Times New Roman" panose="02020603050405020304" pitchFamily="18" charset="0"/>
                <a:cs typeface="Times New Roman" panose="02020603050405020304" pitchFamily="18" charset="0"/>
              </a:rPr>
              <a:t>The tree is allowed to grow to its full depth, and then branches that do not contribute significantly to the predictive performance of the model are removed. This is typically done using a validation set or a cross-validation approach. The idea is to identify branches that, when pruned, result in a model with better generalization to unseen data.</a:t>
            </a:r>
          </a:p>
          <a:p>
            <a:pPr algn="just"/>
            <a:r>
              <a:rPr lang="en-US" sz="1600" dirty="0">
                <a:solidFill>
                  <a:schemeClr val="tx1"/>
                </a:solidFill>
                <a:latin typeface="Times New Roman" panose="02020603050405020304" pitchFamily="18" charset="0"/>
                <a:cs typeface="Times New Roman" panose="02020603050405020304" pitchFamily="18" charset="0"/>
              </a:rPr>
              <a:t>Pruning is essential because decision trees, if left unchecked, can become overly complex and capture noise in the training data, leading to poor performance on new, unseen data. Pruning helps to strike a balance between capturing the underlying patterns in the data and avoiding overfitting.</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4980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C31E-CE2A-E183-34F7-D84B172634A0}"/>
              </a:ext>
            </a:extLst>
          </p:cNvPr>
          <p:cNvSpPr>
            <a:spLocks noGrp="1"/>
          </p:cNvSpPr>
          <p:nvPr>
            <p:ph type="title"/>
          </p:nvPr>
        </p:nvSpPr>
        <p:spPr/>
        <p:txBody>
          <a:bodyPr>
            <a:normAutofit/>
          </a:bodyPr>
          <a:lstStyle/>
          <a:p>
            <a:pPr algn="l"/>
            <a:r>
              <a:rPr lang="en-IN" b="1" i="0" dirty="0">
                <a:solidFill>
                  <a:schemeClr val="tx1"/>
                </a:solidFill>
                <a:effectLst/>
                <a:latin typeface="Times New Roman" panose="02020603050405020304" pitchFamily="18" charset="0"/>
                <a:cs typeface="Times New Roman" panose="02020603050405020304" pitchFamily="18" charset="0"/>
              </a:rPr>
              <a:t>Attribute Selection Measure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580AD37-DD3D-7E71-8769-D42F6A55BC23}"/>
              </a:ext>
            </a:extLst>
          </p:cNvPr>
          <p:cNvSpPr>
            <a:spLocks noGrp="1"/>
          </p:cNvSpPr>
          <p:nvPr>
            <p:ph type="body" idx="1"/>
          </p:nvPr>
        </p:nvSpPr>
        <p:spPr>
          <a:xfrm>
            <a:off x="609600" y="1600201"/>
            <a:ext cx="10972800" cy="4818354"/>
          </a:xfrm>
        </p:spPr>
        <p:txBody>
          <a:bodyPr>
            <a:normAutofit fontScale="62500" lnSpcReduction="20000"/>
          </a:bodyPr>
          <a:lstStyle/>
          <a:p>
            <a:pPr algn="just"/>
            <a:r>
              <a:rPr lang="en-US" b="1" dirty="0">
                <a:latin typeface="Times New Roman" panose="02020603050405020304" pitchFamily="18" charset="0"/>
                <a:cs typeface="Times New Roman" panose="02020603050405020304" pitchFamily="18" charset="0"/>
              </a:rPr>
              <a:t>Entropy: </a:t>
            </a:r>
            <a:r>
              <a:rPr lang="en-US" dirty="0">
                <a:latin typeface="Times New Roman" panose="02020603050405020304" pitchFamily="18" charset="0"/>
                <a:cs typeface="Times New Roman" panose="02020603050405020304" pitchFamily="18" charset="0"/>
              </a:rPr>
              <a:t>Entropy is a measure of impurity or disorder in a set of data. In the context of decision trees, it is used to quantify the amount of uncertainty or randomness in a dataset before and after a split.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l">
              <a:buNone/>
            </a:pPr>
            <a:endParaRPr lang="en-US" b="0" i="0" dirty="0">
              <a:solidFill>
                <a:srgbClr val="383838"/>
              </a:solidFill>
              <a:effectLst/>
              <a:latin typeface="Inter"/>
            </a:endParaRPr>
          </a:p>
          <a:p>
            <a:pPr marL="0" indent="0" algn="l">
              <a:buNone/>
            </a:pPr>
            <a:r>
              <a:rPr lang="en-US" b="0" i="0" dirty="0">
                <a:solidFill>
                  <a:srgbClr val="383838"/>
                </a:solidFill>
                <a:effectLst/>
                <a:latin typeface="Times New Roman" panose="02020603050405020304" pitchFamily="18" charset="0"/>
                <a:cs typeface="Times New Roman" panose="02020603050405020304" pitchFamily="18" charset="0"/>
              </a:rPr>
              <a:t>Here,</a:t>
            </a:r>
          </a:p>
          <a:p>
            <a:pPr algn="l">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p</a:t>
            </a:r>
            <a:r>
              <a:rPr lang="en-US" b="0" i="0" baseline="-25000" dirty="0">
                <a:solidFill>
                  <a:srgbClr val="383838"/>
                </a:solidFill>
                <a:effectLst/>
                <a:latin typeface="Times New Roman" panose="02020603050405020304" pitchFamily="18" charset="0"/>
                <a:cs typeface="Times New Roman" panose="02020603050405020304" pitchFamily="18" charset="0"/>
              </a:rPr>
              <a:t>+</a:t>
            </a:r>
            <a:r>
              <a:rPr lang="en-US" b="0" i="0" dirty="0">
                <a:solidFill>
                  <a:srgbClr val="383838"/>
                </a:solidFill>
                <a:effectLst/>
                <a:latin typeface="Times New Roman" panose="02020603050405020304" pitchFamily="18" charset="0"/>
                <a:cs typeface="Times New Roman" panose="02020603050405020304" pitchFamily="18" charset="0"/>
              </a:rPr>
              <a:t> is the probability of positive class</a:t>
            </a:r>
          </a:p>
          <a:p>
            <a:pPr algn="l">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p</a:t>
            </a:r>
            <a:r>
              <a:rPr lang="en-US" b="0" i="0" baseline="-25000" dirty="0">
                <a:solidFill>
                  <a:srgbClr val="383838"/>
                </a:solidFill>
                <a:effectLst/>
                <a:latin typeface="Times New Roman" panose="02020603050405020304" pitchFamily="18" charset="0"/>
                <a:cs typeface="Times New Roman" panose="02020603050405020304" pitchFamily="18" charset="0"/>
              </a:rPr>
              <a:t>–</a:t>
            </a:r>
            <a:r>
              <a:rPr lang="en-US" b="0" i="0" dirty="0">
                <a:solidFill>
                  <a:srgbClr val="383838"/>
                </a:solidFill>
                <a:effectLst/>
                <a:latin typeface="Times New Roman" panose="02020603050405020304" pitchFamily="18" charset="0"/>
                <a:cs typeface="Times New Roman" panose="02020603050405020304" pitchFamily="18" charset="0"/>
              </a:rPr>
              <a:t> is the probability of negative class</a:t>
            </a:r>
          </a:p>
          <a:p>
            <a:pPr algn="l">
              <a:buFont typeface="Arial" panose="020B0604020202020204" pitchFamily="34" charset="0"/>
              <a:buChar char="•"/>
            </a:pPr>
            <a:r>
              <a:rPr lang="en-US" b="0" i="0" dirty="0">
                <a:solidFill>
                  <a:srgbClr val="383838"/>
                </a:solidFill>
                <a:effectLst/>
                <a:latin typeface="Times New Roman" panose="02020603050405020304" pitchFamily="18" charset="0"/>
                <a:cs typeface="Times New Roman" panose="02020603050405020304" pitchFamily="18" charset="0"/>
              </a:rPr>
              <a:t>S is the subset of the training example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Information Gain: </a:t>
            </a:r>
            <a:r>
              <a:rPr lang="en-US" dirty="0">
                <a:latin typeface="Times New Roman" panose="02020603050405020304" pitchFamily="18" charset="0"/>
                <a:cs typeface="Times New Roman" panose="02020603050405020304" pitchFamily="18" charset="0"/>
              </a:rPr>
              <a:t>Information gain is the measurement of changes in entropy after the segmentation of a dataset based on an attribute. It calculates how much information a feature provides us about a class.</a:t>
            </a:r>
          </a:p>
          <a:p>
            <a:pPr lvl="1" algn="just"/>
            <a:r>
              <a:rPr lang="en-US" dirty="0">
                <a:latin typeface="Times New Roman" panose="02020603050405020304" pitchFamily="18" charset="0"/>
                <a:cs typeface="Times New Roman" panose="02020603050405020304" pitchFamily="18" charset="0"/>
              </a:rPr>
              <a:t>According to the value of information gain, we split the node and build the decision tree.</a:t>
            </a:r>
          </a:p>
          <a:p>
            <a:pPr lvl="1" algn="just"/>
            <a:r>
              <a:rPr lang="en-US" dirty="0">
                <a:latin typeface="Times New Roman" panose="02020603050405020304" pitchFamily="18" charset="0"/>
                <a:cs typeface="Times New Roman" panose="02020603050405020304" pitchFamily="18" charset="0"/>
              </a:rPr>
              <a:t>A decision tree algorithm always tries to maximize the value of information gain, and a node/attribute having the highest information gain is split first.</a:t>
            </a:r>
          </a:p>
          <a:p>
            <a:pPr lvl="1" algn="just"/>
            <a:r>
              <a:rPr lang="en-US" dirty="0">
                <a:latin typeface="Times New Roman" panose="02020603050405020304" pitchFamily="18" charset="0"/>
                <a:cs typeface="Times New Roman" panose="02020603050405020304" pitchFamily="18" charset="0"/>
              </a:rPr>
              <a:t>It is just entropy of the full dataset – entropy of the dataset given some feature.</a:t>
            </a:r>
          </a:p>
          <a:p>
            <a:endParaRPr lang="en-IN" dirty="0"/>
          </a:p>
        </p:txBody>
      </p:sp>
      <p:pic>
        <p:nvPicPr>
          <p:cNvPr id="6" name="Picture 5">
            <a:extLst>
              <a:ext uri="{FF2B5EF4-FFF2-40B4-BE49-F238E27FC236}">
                <a16:creationId xmlns:a16="http://schemas.microsoft.com/office/drawing/2014/main" id="{3135FB08-5CA1-8683-EAB2-F6824F286165}"/>
              </a:ext>
            </a:extLst>
          </p:cNvPr>
          <p:cNvPicPr>
            <a:picLocks noChangeAspect="1"/>
          </p:cNvPicPr>
          <p:nvPr/>
        </p:nvPicPr>
        <p:blipFill>
          <a:blip r:embed="rId2"/>
          <a:stretch>
            <a:fillRect/>
          </a:stretch>
        </p:blipFill>
        <p:spPr>
          <a:xfrm>
            <a:off x="2915575" y="2138131"/>
            <a:ext cx="5029200" cy="578436"/>
          </a:xfrm>
          <a:prstGeom prst="rect">
            <a:avLst/>
          </a:prstGeom>
        </p:spPr>
      </p:pic>
      <p:pic>
        <p:nvPicPr>
          <p:cNvPr id="8" name="Picture 7">
            <a:extLst>
              <a:ext uri="{FF2B5EF4-FFF2-40B4-BE49-F238E27FC236}">
                <a16:creationId xmlns:a16="http://schemas.microsoft.com/office/drawing/2014/main" id="{FA1A08AC-AAF2-4EC0-B327-3590A20EB0C3}"/>
              </a:ext>
            </a:extLst>
          </p:cNvPr>
          <p:cNvPicPr>
            <a:picLocks noChangeAspect="1"/>
          </p:cNvPicPr>
          <p:nvPr/>
        </p:nvPicPr>
        <p:blipFill>
          <a:blip r:embed="rId3"/>
          <a:stretch>
            <a:fillRect/>
          </a:stretch>
        </p:blipFill>
        <p:spPr>
          <a:xfrm>
            <a:off x="3020350" y="6183870"/>
            <a:ext cx="4924425" cy="319596"/>
          </a:xfrm>
          <a:prstGeom prst="rect">
            <a:avLst/>
          </a:prstGeom>
        </p:spPr>
      </p:pic>
    </p:spTree>
    <p:extLst>
      <p:ext uri="{BB962C8B-B14F-4D97-AF65-F5344CB8AC3E}">
        <p14:creationId xmlns:p14="http://schemas.microsoft.com/office/powerpoint/2010/main" val="309979492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0F24-668A-AF6C-D904-DE7EC7D17CF5}"/>
              </a:ext>
            </a:extLst>
          </p:cNvPr>
          <p:cNvSpPr>
            <a:spLocks noGrp="1"/>
          </p:cNvSpPr>
          <p:nvPr>
            <p:ph type="title"/>
          </p:nvPr>
        </p:nvSpPr>
        <p:spPr/>
        <p:txBody>
          <a:bodyPr>
            <a:normAutofit/>
          </a:bodyPr>
          <a:lstStyle/>
          <a:p>
            <a:pPr algn="l"/>
            <a:r>
              <a:rPr lang="en-IN" b="1" i="0" dirty="0">
                <a:effectLst/>
                <a:latin typeface="Times New Roman" panose="02020603050405020304" pitchFamily="18" charset="0"/>
                <a:cs typeface="Times New Roman" panose="02020603050405020304" pitchFamily="18" charset="0"/>
              </a:rPr>
              <a:t>Types of Decision Trees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B34A122-3962-5868-02BE-25ED063AB57C}"/>
              </a:ext>
            </a:extLst>
          </p:cNvPr>
          <p:cNvSpPr>
            <a:spLocks noGrp="1"/>
          </p:cNvSpPr>
          <p:nvPr>
            <p:ph type="body" idx="1"/>
          </p:nvPr>
        </p:nvSpPr>
        <p:spPr>
          <a:xfrm>
            <a:off x="106533" y="1600201"/>
            <a:ext cx="6303146" cy="4983164"/>
          </a:xfrm>
        </p:spPr>
        <p:txBody>
          <a:bodyPr>
            <a:normAutofit fontScale="40000" lnSpcReduction="20000"/>
          </a:bodyPr>
          <a:lstStyle/>
          <a:p>
            <a:pPr algn="just"/>
            <a:r>
              <a:rPr lang="en-US" dirty="0">
                <a:latin typeface="Times New Roman" panose="02020603050405020304" pitchFamily="18" charset="0"/>
                <a:cs typeface="Times New Roman" panose="02020603050405020304" pitchFamily="18" charset="0"/>
              </a:rPr>
              <a:t>There are two types of decision trees:</a:t>
            </a:r>
          </a:p>
          <a:p>
            <a:pPr lvl="1" algn="just"/>
            <a:r>
              <a:rPr lang="en-US" dirty="0">
                <a:latin typeface="Times New Roman" panose="02020603050405020304" pitchFamily="18" charset="0"/>
                <a:cs typeface="Times New Roman" panose="02020603050405020304" pitchFamily="18" charset="0"/>
              </a:rPr>
              <a:t>Classification Trees </a:t>
            </a:r>
          </a:p>
          <a:p>
            <a:pPr lvl="1" algn="just"/>
            <a:r>
              <a:rPr lang="en-US" dirty="0">
                <a:latin typeface="Times New Roman" panose="02020603050405020304" pitchFamily="18" charset="0"/>
                <a:cs typeface="Times New Roman" panose="02020603050405020304" pitchFamily="18" charset="0"/>
              </a:rPr>
              <a:t>Regression Trees. </a:t>
            </a:r>
          </a:p>
          <a:p>
            <a:pPr algn="just"/>
            <a:r>
              <a:rPr lang="en-US" dirty="0">
                <a:latin typeface="Times New Roman" panose="02020603050405020304" pitchFamily="18" charset="0"/>
                <a:cs typeface="Times New Roman" panose="02020603050405020304" pitchFamily="18" charset="0"/>
              </a:rPr>
              <a:t>From there, they are split into different algorithms and use various nodes and branches to make them whole. It’s absolutely imperative that you choose one that directly suits the purpose of your decision tree.</a:t>
            </a:r>
          </a:p>
          <a:p>
            <a:pPr algn="just"/>
            <a:r>
              <a:rPr lang="en-US" b="1" dirty="0">
                <a:latin typeface="Times New Roman" panose="02020603050405020304" pitchFamily="18" charset="0"/>
                <a:cs typeface="Times New Roman" panose="02020603050405020304" pitchFamily="18" charset="0"/>
              </a:rPr>
              <a:t>Classification trees: </a:t>
            </a:r>
            <a:r>
              <a:rPr lang="en-US" b="0" i="0" dirty="0">
                <a:solidFill>
                  <a:srgbClr val="1F1F1F"/>
                </a:solidFill>
                <a:effectLst/>
                <a:latin typeface="Times New Roman" panose="02020603050405020304" pitchFamily="18" charset="0"/>
                <a:cs typeface="Times New Roman" panose="02020603050405020304" pitchFamily="18" charset="0"/>
              </a:rPr>
              <a:t>Classification trees determine whether an event happened or didn’t happen. Usually, this involves a “yes” or “no” outcome. . We often use this type of decision-making in the real world. Here are a few examples to help contextualize how decision trees work for classification:</a:t>
            </a:r>
          </a:p>
          <a:p>
            <a:pPr marL="692854" lvl="1" indent="0" algn="just">
              <a:buNone/>
            </a:pPr>
            <a:r>
              <a:rPr lang="en-US" b="1" i="0" dirty="0">
                <a:solidFill>
                  <a:srgbClr val="1F1F1F"/>
                </a:solidFill>
                <a:effectLst/>
                <a:latin typeface="Times New Roman" panose="02020603050405020304" pitchFamily="18" charset="0"/>
                <a:cs typeface="Times New Roman" panose="02020603050405020304" pitchFamily="18" charset="0"/>
              </a:rPr>
              <a:t>Example 1: How to spend your free time after work</a:t>
            </a:r>
          </a:p>
          <a:p>
            <a:pPr lvl="1" algn="just"/>
            <a:r>
              <a:rPr lang="en-US" b="0" i="0" dirty="0">
                <a:solidFill>
                  <a:srgbClr val="1F1F1F"/>
                </a:solidFill>
                <a:effectLst/>
                <a:latin typeface="Times New Roman" panose="02020603050405020304" pitchFamily="18" charset="0"/>
                <a:cs typeface="Times New Roman" panose="02020603050405020304" pitchFamily="18" charset="0"/>
              </a:rPr>
              <a:t>What you do after work in your free time can be dependent on the weather. If it is sunny, you might choose between having a picnic with a friend, grabbing a drink with a colleague, or running errands. If it is raining, you might opt to stay home and watch a movie instead. There is a clear outcome. In this case, that is classified as whether to “go out” or “stay in.”</a:t>
            </a:r>
          </a:p>
          <a:p>
            <a:pPr marL="692854" lvl="1" indent="0" algn="just">
              <a:buNone/>
            </a:pPr>
            <a:r>
              <a:rPr lang="en-US" b="1" i="0" dirty="0">
                <a:solidFill>
                  <a:srgbClr val="1F1F1F"/>
                </a:solidFill>
                <a:effectLst/>
                <a:latin typeface="Times New Roman" panose="02020603050405020304" pitchFamily="18" charset="0"/>
                <a:cs typeface="Times New Roman" panose="02020603050405020304" pitchFamily="18" charset="0"/>
              </a:rPr>
              <a:t>Example 2: Homeownership based on age and income</a:t>
            </a:r>
          </a:p>
          <a:p>
            <a:pPr lvl="1" algn="just"/>
            <a:r>
              <a:rPr lang="en-US" b="0" i="0" dirty="0">
                <a:solidFill>
                  <a:srgbClr val="1F1F1F"/>
                </a:solidFill>
                <a:effectLst/>
                <a:latin typeface="Times New Roman" panose="02020603050405020304" pitchFamily="18" charset="0"/>
                <a:cs typeface="Times New Roman" panose="02020603050405020304" pitchFamily="18" charset="0"/>
              </a:rPr>
              <a:t>In a classification tree, the data set splits according to its variables. There are two variables, age and income, that determine whether or not someone buys a house. If training data tells us that 70 percent of people over age 30 bought a house, then the data gets split there, with age becoming the first node in the tree. This split makes the data 80 percent “pure.” The second node then addresses income from there.</a:t>
            </a:r>
          </a:p>
        </p:txBody>
      </p:sp>
      <p:sp>
        <p:nvSpPr>
          <p:cNvPr id="5" name="TextBox 4">
            <a:extLst>
              <a:ext uri="{FF2B5EF4-FFF2-40B4-BE49-F238E27FC236}">
                <a16:creationId xmlns:a16="http://schemas.microsoft.com/office/drawing/2014/main" id="{75E3A00F-E1D6-5EDC-52F0-37F0BF3BB3B7}"/>
              </a:ext>
            </a:extLst>
          </p:cNvPr>
          <p:cNvSpPr txBox="1"/>
          <p:nvPr/>
        </p:nvSpPr>
        <p:spPr>
          <a:xfrm>
            <a:off x="6409679" y="1600201"/>
            <a:ext cx="578232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rPr>
              <a:t>Regression trees: </a:t>
            </a:r>
            <a:r>
              <a:rPr kumimoji="0" lang="en-US" sz="1400" b="0" i="0" u="none" strike="noStrike" kern="120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rPr>
              <a:t>Regression trees, on the other hand, predict continuous values based on previous data or information sources. For example, they can predict the price of gasoline or whether a customer will purchase eggs (including which type of eggs and at which store).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rPr>
              <a:t>This type of decision-making is more about programming algorithms to predict what is likely to happen, given previous behavior or trends. </a:t>
            </a:r>
          </a:p>
          <a:p>
            <a:pPr marL="457200" marR="0" lvl="1" indent="0" algn="just"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rPr>
              <a:t>Example 1: Housing prices in Colorado</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rPr>
              <a:t>Regression analysis could be used to predict the price of a house in Colorado, which is plotted on a graph. The regression model can predict housing prices in the coming years using data points of what prices have been in previous years. This relationship is a linear regression since housing prices are expected to continue rising. Machine learning helps us predict specific prices based on a series of variables that have been true in the past.</a:t>
            </a:r>
          </a:p>
          <a:p>
            <a:pPr marL="457200" marR="0" lvl="1" indent="0" algn="just"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rPr>
              <a:t>Example 2: Bachelor’s degree graduates in 2025</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F1F1F"/>
                </a:solidFill>
                <a:effectLst/>
                <a:uLnTx/>
                <a:uFillTx/>
                <a:latin typeface="Times New Roman" panose="02020603050405020304" pitchFamily="18" charset="0"/>
                <a:cs typeface="Times New Roman" panose="02020603050405020304" pitchFamily="18" charset="0"/>
              </a:rPr>
              <a:t>A regression tree can help a university predict how many bachelor’s degree students there will be in 2025. On a graph, one can plot the number of degree-holding students between 2010 and 2022. If the number of university graduates increases linearly each year, then regression analysis can be used to build an algorithm that predicts the number of students in 2025. </a:t>
            </a:r>
          </a:p>
        </p:txBody>
      </p:sp>
    </p:spTree>
    <p:extLst>
      <p:ext uri="{BB962C8B-B14F-4D97-AF65-F5344CB8AC3E}">
        <p14:creationId xmlns:p14="http://schemas.microsoft.com/office/powerpoint/2010/main" val="165134218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4D79-9849-BA16-B2C1-CDF6DB319768}"/>
              </a:ext>
            </a:extLst>
          </p:cNvPr>
          <p:cNvSpPr>
            <a:spLocks noGrp="1"/>
          </p:cNvSpPr>
          <p:nvPr>
            <p:ph type="title"/>
          </p:nvPr>
        </p:nvSpPr>
        <p:spPr>
          <a:xfrm>
            <a:off x="609600" y="603682"/>
            <a:ext cx="10972800" cy="813956"/>
          </a:xfrm>
        </p:spPr>
        <p:txBody>
          <a:bodyPr/>
          <a:lstStyle/>
          <a:p>
            <a:r>
              <a:rPr lang="en-US" b="1" dirty="0">
                <a:latin typeface="Times New Roman" panose="02020603050405020304" pitchFamily="18" charset="0"/>
                <a:cs typeface="Times New Roman" panose="02020603050405020304" pitchFamily="18" charset="0"/>
              </a:rPr>
              <a:t>Survival Modelling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2006A0-82B2-4385-C556-3CE0DC71C9E0}"/>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Survival analysis, also known as time-to-event analysis, is a branch of statistics that studies the amount of time it takes before a particular event of interest occurs.</a:t>
            </a:r>
          </a:p>
          <a:p>
            <a:pPr algn="just"/>
            <a:r>
              <a:rPr lang="en-US" sz="2400" dirty="0">
                <a:latin typeface="Times New Roman" panose="02020603050405020304" pitchFamily="18" charset="0"/>
                <a:cs typeface="Times New Roman" panose="02020603050405020304" pitchFamily="18" charset="0"/>
              </a:rPr>
              <a:t>It was initially developed in biomedical sciences to understand the onset of certain diseases but is now used in engineering, insurance, and other disciplines.</a:t>
            </a:r>
          </a:p>
          <a:p>
            <a:pPr algn="just"/>
            <a:r>
              <a:rPr lang="en-US" sz="2400" dirty="0">
                <a:latin typeface="Times New Roman" panose="02020603050405020304" pitchFamily="18" charset="0"/>
                <a:cs typeface="Times New Roman" panose="02020603050405020304" pitchFamily="18" charset="0"/>
              </a:rPr>
              <a:t>Analysts at life insurance companies use survival analysis to estimate the likelihood of death at different ages, with health factors taken into account.</a:t>
            </a:r>
          </a:p>
          <a:p>
            <a:pPr algn="just"/>
            <a:r>
              <a:rPr lang="en-US" sz="2400" dirty="0">
                <a:latin typeface="Times New Roman" panose="02020603050405020304" pitchFamily="18" charset="0"/>
                <a:cs typeface="Times New Roman" panose="02020603050405020304" pitchFamily="18" charset="0"/>
              </a:rPr>
              <a:t>This information is used to estimate the probability of a policyholder outliving their policy, which, in turn, influences insurance premiums.</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87257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FF3D-42AC-DAD8-0735-A34E7414B386}"/>
              </a:ext>
            </a:extLst>
          </p:cNvPr>
          <p:cNvSpPr>
            <a:spLocks noGrp="1"/>
          </p:cNvSpPr>
          <p:nvPr>
            <p:ph type="title"/>
          </p:nvPr>
        </p:nvSpPr>
        <p:spPr/>
        <p:txBody>
          <a:bodyPr>
            <a:normAutofit/>
          </a:bodyPr>
          <a:lstStyle/>
          <a:p>
            <a:pPr algn="l"/>
            <a:r>
              <a:rPr lang="en-US" b="1" i="0" dirty="0">
                <a:effectLst/>
                <a:latin typeface="Times New Roman" panose="02020603050405020304" pitchFamily="18" charset="0"/>
                <a:cs typeface="Times New Roman" panose="02020603050405020304" pitchFamily="18" charset="0"/>
              </a:rPr>
              <a:t>Types of decision tree algorithms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E3B99FC-1A60-A8CC-D2B8-1E1EA1357C29}"/>
              </a:ext>
            </a:extLst>
          </p:cNvPr>
          <p:cNvSpPr>
            <a:spLocks noGrp="1"/>
          </p:cNvSpPr>
          <p:nvPr>
            <p:ph type="body" idx="1"/>
          </p:nvPr>
        </p:nvSpPr>
        <p:spPr/>
        <p:txBody>
          <a:bodyPr>
            <a:normAutofit fontScale="55000" lnSpcReduction="20000"/>
          </a:bodyPr>
          <a:lstStyle/>
          <a:p>
            <a:pPr algn="just"/>
            <a:r>
              <a:rPr lang="en-US" b="1" i="0" dirty="0">
                <a:solidFill>
                  <a:schemeClr val="tx1"/>
                </a:solidFill>
                <a:effectLst/>
                <a:latin typeface="Times New Roman" panose="02020603050405020304" pitchFamily="18" charset="0"/>
                <a:cs typeface="Times New Roman" panose="02020603050405020304" pitchFamily="18" charset="0"/>
              </a:rPr>
              <a:t>ID3</a:t>
            </a:r>
          </a:p>
          <a:p>
            <a:pPr lvl="1" algn="just"/>
            <a:r>
              <a:rPr lang="en-US" b="0" i="0" dirty="0">
                <a:solidFill>
                  <a:schemeClr val="tx1"/>
                </a:solidFill>
                <a:effectLst/>
                <a:latin typeface="Times New Roman" panose="02020603050405020304" pitchFamily="18" charset="0"/>
                <a:cs typeface="Times New Roman" panose="02020603050405020304" pitchFamily="18" charset="0"/>
              </a:rPr>
              <a:t>Iterative </a:t>
            </a:r>
            <a:r>
              <a:rPr lang="en-US" b="0" i="0" dirty="0" err="1">
                <a:solidFill>
                  <a:schemeClr val="tx1"/>
                </a:solidFill>
                <a:effectLst/>
                <a:latin typeface="Times New Roman" panose="02020603050405020304" pitchFamily="18" charset="0"/>
                <a:cs typeface="Times New Roman" panose="02020603050405020304" pitchFamily="18" charset="0"/>
              </a:rPr>
              <a:t>Dichotomiser</a:t>
            </a:r>
            <a:r>
              <a:rPr lang="en-US" b="0" i="0" dirty="0">
                <a:solidFill>
                  <a:schemeClr val="tx1"/>
                </a:solidFill>
                <a:effectLst/>
                <a:latin typeface="Times New Roman" panose="02020603050405020304" pitchFamily="18" charset="0"/>
                <a:cs typeface="Times New Roman" panose="02020603050405020304" pitchFamily="18" charset="0"/>
              </a:rPr>
              <a:t> 3, or ID3, developed by Ross Quinlan in 1983, is a nominal decision tree used to split two or more features into groups at every step.</a:t>
            </a:r>
          </a:p>
          <a:p>
            <a:pPr lvl="1" algn="just"/>
            <a:r>
              <a:rPr lang="en-US" b="0" i="0" dirty="0">
                <a:solidFill>
                  <a:schemeClr val="tx1"/>
                </a:solidFill>
                <a:effectLst/>
                <a:latin typeface="Times New Roman" panose="02020603050405020304" pitchFamily="18" charset="0"/>
                <a:cs typeface="Times New Roman" panose="02020603050405020304" pitchFamily="18" charset="0"/>
              </a:rPr>
              <a:t>It uses a top-down greedy approach, which means you start from the top and go down, while "greedy" means you pick the best option at that particular moment and move to the next step.</a:t>
            </a:r>
          </a:p>
          <a:p>
            <a:pPr algn="just"/>
            <a:r>
              <a:rPr lang="en-US" b="1" i="0" dirty="0">
                <a:solidFill>
                  <a:schemeClr val="tx1"/>
                </a:solidFill>
                <a:effectLst/>
                <a:latin typeface="Times New Roman" panose="02020603050405020304" pitchFamily="18" charset="0"/>
                <a:cs typeface="Times New Roman" panose="02020603050405020304" pitchFamily="18" charset="0"/>
              </a:rPr>
              <a:t>Chi-Square</a:t>
            </a:r>
          </a:p>
          <a:p>
            <a:pPr lvl="1" algn="just"/>
            <a:r>
              <a:rPr lang="en-US" b="0" i="0" dirty="0">
                <a:solidFill>
                  <a:schemeClr val="tx1"/>
                </a:solidFill>
                <a:effectLst/>
                <a:latin typeface="Times New Roman" panose="02020603050405020304" pitchFamily="18" charset="0"/>
                <a:cs typeface="Times New Roman" panose="02020603050405020304" pitchFamily="18" charset="0"/>
              </a:rPr>
              <a:t>Also known as CHAID (Chi-Squared automatic interaction detection) is a highly visual and easy-to-understand decision tree that uses input variables to help decide the best possible result.</a:t>
            </a:r>
          </a:p>
          <a:p>
            <a:pPr lvl="1" algn="just"/>
            <a:r>
              <a:rPr lang="en-US" b="0" i="0" dirty="0">
                <a:solidFill>
                  <a:schemeClr val="tx1"/>
                </a:solidFill>
                <a:effectLst/>
                <a:latin typeface="Times New Roman" panose="02020603050405020304" pitchFamily="18" charset="0"/>
                <a:cs typeface="Times New Roman" panose="02020603050405020304" pitchFamily="18" charset="0"/>
              </a:rPr>
              <a:t>These can often be used in direct marketing situations where having an idea of how participants are likely to best respond would be helpful.</a:t>
            </a:r>
          </a:p>
          <a:p>
            <a:pPr lvl="1" algn="just"/>
            <a:r>
              <a:rPr lang="en-US" b="0" i="0" dirty="0">
                <a:solidFill>
                  <a:schemeClr val="tx1"/>
                </a:solidFill>
                <a:effectLst/>
                <a:latin typeface="Times New Roman" panose="02020603050405020304" pitchFamily="18" charset="0"/>
                <a:cs typeface="Times New Roman" panose="02020603050405020304" pitchFamily="18" charset="0"/>
              </a:rPr>
              <a:t>Chi-square also allows for much more precision and accuracy because nodes can be split multiple times and allow for more data to be processed.</a:t>
            </a:r>
          </a:p>
          <a:p>
            <a:pPr algn="just"/>
            <a:r>
              <a:rPr lang="en-US" b="1" i="0" dirty="0">
                <a:solidFill>
                  <a:schemeClr val="tx1"/>
                </a:solidFill>
                <a:effectLst/>
                <a:latin typeface="Times New Roman" panose="02020603050405020304" pitchFamily="18" charset="0"/>
                <a:cs typeface="Times New Roman" panose="02020603050405020304" pitchFamily="18" charset="0"/>
              </a:rPr>
              <a:t>Reduction in Variance</a:t>
            </a:r>
          </a:p>
          <a:p>
            <a:pPr lvl="1" algn="just"/>
            <a:r>
              <a:rPr lang="en-US" b="0" i="0" dirty="0">
                <a:solidFill>
                  <a:schemeClr val="tx1"/>
                </a:solidFill>
                <a:effectLst/>
                <a:latin typeface="Times New Roman" panose="02020603050405020304" pitchFamily="18" charset="0"/>
                <a:cs typeface="Times New Roman" panose="02020603050405020304" pitchFamily="18" charset="0"/>
              </a:rPr>
              <a:t>This algorithm splits the chosen nodes in a continuously changing target variable.</a:t>
            </a:r>
          </a:p>
          <a:p>
            <a:pPr lvl="1" algn="just"/>
            <a:r>
              <a:rPr lang="en-US" b="0" i="0" dirty="0">
                <a:solidFill>
                  <a:schemeClr val="tx1"/>
                </a:solidFill>
                <a:effectLst/>
                <a:latin typeface="Times New Roman" panose="02020603050405020304" pitchFamily="18" charset="0"/>
                <a:cs typeface="Times New Roman" panose="02020603050405020304" pitchFamily="18" charset="0"/>
              </a:rPr>
              <a:t>It’s named after the fact that it uses variance to measure and decide how nodes are split into child nodes or sub-nodes.</a:t>
            </a:r>
          </a:p>
          <a:p>
            <a:endParaRPr lang="en-IN" dirty="0"/>
          </a:p>
        </p:txBody>
      </p:sp>
    </p:spTree>
    <p:extLst>
      <p:ext uri="{BB962C8B-B14F-4D97-AF65-F5344CB8AC3E}">
        <p14:creationId xmlns:p14="http://schemas.microsoft.com/office/powerpoint/2010/main" val="162587018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60CE-EB98-91FB-350E-CDB5DCBDD72C}"/>
              </a:ext>
            </a:extLst>
          </p:cNvPr>
          <p:cNvSpPr>
            <a:spLocks noGrp="1"/>
          </p:cNvSpPr>
          <p:nvPr>
            <p:ph type="title"/>
          </p:nvPr>
        </p:nvSpPr>
        <p:spPr>
          <a:xfrm>
            <a:off x="609600" y="274635"/>
            <a:ext cx="10972800" cy="879462"/>
          </a:xfrm>
        </p:spPr>
        <p:txBody>
          <a:bodyPr>
            <a:normAutofit/>
          </a:bodyPr>
          <a:lstStyle/>
          <a:p>
            <a:r>
              <a:rPr lang="en-IN" sz="4000" b="1" i="0" dirty="0">
                <a:solidFill>
                  <a:srgbClr val="383838"/>
                </a:solidFill>
                <a:effectLst/>
                <a:latin typeface="Times New Roman" panose="02020603050405020304" pitchFamily="18" charset="0"/>
                <a:cs typeface="Times New Roman" panose="02020603050405020304" pitchFamily="18" charset="0"/>
              </a:rPr>
              <a:t>When to Stop Splitting ?</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112C911-973D-E6BA-3FB5-85E12864F0DD}"/>
              </a:ext>
            </a:extLst>
          </p:cNvPr>
          <p:cNvSpPr>
            <a:spLocks noGrp="1"/>
          </p:cNvSpPr>
          <p:nvPr>
            <p:ph type="body"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Usually, real-world datasets have a large number of features, which will result in a large number of splits, which in turn gives a huge tree. Such trees take time to build and can lead to overfitting. That means the tree will give very good accuracy on the training dataset but will give bad accuracy in test data.</a:t>
            </a:r>
          </a:p>
          <a:p>
            <a:pPr algn="just"/>
            <a:r>
              <a:rPr lang="en-US" dirty="0">
                <a:latin typeface="Times New Roman" panose="02020603050405020304" pitchFamily="18" charset="0"/>
                <a:cs typeface="Times New Roman" panose="02020603050405020304" pitchFamily="18" charset="0"/>
              </a:rPr>
              <a:t>There are many ways to tackle this problem through hyperparameter tuning. We can set the maximum depth of our decision tree using the max_depth parameter. The more the value of max_depth, the more complex your tree will be. The training error will off-course decrease if we increase the max_depth value but when our test data comes into the picture, we will get a very bad accuracy. Hence you need a value that will not overfit as well as underfit our data and for this, you can use GridSearchCV.</a:t>
            </a:r>
          </a:p>
          <a:p>
            <a:pPr algn="just"/>
            <a:r>
              <a:rPr lang="en-US" dirty="0">
                <a:latin typeface="Times New Roman" panose="02020603050405020304" pitchFamily="18" charset="0"/>
                <a:cs typeface="Times New Roman" panose="02020603050405020304" pitchFamily="18" charset="0"/>
              </a:rPr>
              <a:t>Another way is to set the minimum number of samples for each spilt. It is denoted by </a:t>
            </a:r>
            <a:r>
              <a:rPr lang="en-US" dirty="0" err="1">
                <a:latin typeface="Times New Roman" panose="02020603050405020304" pitchFamily="18" charset="0"/>
                <a:cs typeface="Times New Roman" panose="02020603050405020304" pitchFamily="18" charset="0"/>
              </a:rPr>
              <a:t>min_samples_split</a:t>
            </a:r>
            <a:r>
              <a:rPr lang="en-US" dirty="0">
                <a:latin typeface="Times New Roman" panose="02020603050405020304" pitchFamily="18" charset="0"/>
                <a:cs typeface="Times New Roman" panose="02020603050405020304" pitchFamily="18" charset="0"/>
              </a:rPr>
              <a:t>. Here we specify the minimum number of samples required to do a spilt. For example, we can use a minimum of 10 samples to reach a decision. That means if a node has less than 10 samples then using this parameter, we can stop the further splitting of this node and make it a leaf node.</a:t>
            </a:r>
          </a:p>
          <a:p>
            <a:pPr algn="just"/>
            <a:r>
              <a:rPr lang="en-US" dirty="0">
                <a:latin typeface="Times New Roman" panose="02020603050405020304" pitchFamily="18" charset="0"/>
                <a:cs typeface="Times New Roman" panose="02020603050405020304" pitchFamily="18" charset="0"/>
              </a:rPr>
              <a:t>There are more hyperparameters such as:</a:t>
            </a:r>
          </a:p>
          <a:p>
            <a:pPr lvl="1" algn="just"/>
            <a:r>
              <a:rPr lang="en-US" b="1" dirty="0" err="1">
                <a:latin typeface="Times New Roman" panose="02020603050405020304" pitchFamily="18" charset="0"/>
                <a:cs typeface="Times New Roman" panose="02020603050405020304" pitchFamily="18" charset="0"/>
              </a:rPr>
              <a:t>min_samples_leaf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represents the minimum number of samples required to be in the leaf node. The more you increase the number, the more is the possibility of overfitting.</a:t>
            </a:r>
          </a:p>
          <a:p>
            <a:pPr lvl="1" algn="just"/>
            <a:r>
              <a:rPr lang="en-US" b="1" dirty="0" err="1">
                <a:latin typeface="Times New Roman" panose="02020603050405020304" pitchFamily="18" charset="0"/>
                <a:cs typeface="Times New Roman" panose="02020603050405020304" pitchFamily="18" charset="0"/>
              </a:rPr>
              <a:t>max_features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it helps us decide what number of features to consider when looking for the best split.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26293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8FDA-5E99-FB7B-F538-F1C5E3021166}"/>
              </a:ext>
            </a:extLst>
          </p:cNvPr>
          <p:cNvSpPr>
            <a:spLocks noGrp="1"/>
          </p:cNvSpPr>
          <p:nvPr>
            <p:ph type="title"/>
          </p:nvPr>
        </p:nvSpPr>
        <p:spPr>
          <a:xfrm>
            <a:off x="334392" y="301268"/>
            <a:ext cx="10972800" cy="1143004"/>
          </a:xfrm>
        </p:spPr>
        <p:txBody>
          <a:bodyPr/>
          <a:lstStyle/>
          <a:p>
            <a:r>
              <a:rPr lang="en-US" b="1" dirty="0">
                <a:latin typeface="Times New Roman" panose="02020603050405020304" pitchFamily="18" charset="0"/>
                <a:cs typeface="Times New Roman" panose="02020603050405020304" pitchFamily="18" charset="0"/>
              </a:rPr>
              <a:t>Support Vector Machine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FDBC9E2-7F7B-91AB-4C29-62651EFB2C56}"/>
              </a:ext>
            </a:extLst>
          </p:cNvPr>
          <p:cNvSpPr>
            <a:spLocks noGrp="1"/>
          </p:cNvSpPr>
          <p:nvPr>
            <p:ph type="body" idx="1"/>
          </p:nvPr>
        </p:nvSpPr>
        <p:spPr>
          <a:xfrm>
            <a:off x="609599" y="1600201"/>
            <a:ext cx="6643457" cy="4956531"/>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SVM chooses the extreme points/vectors that help in creating the hyperplane. These extreme cases are called as support vectors, and hence algorithm is termed as Support Vector Machine. Consider the diagram in which there are two different categories that are classified using a decision boundary or hyperplane:</a:t>
            </a:r>
            <a:endParaRPr lang="en-IN" dirty="0">
              <a:latin typeface="Times New Roman" panose="02020603050405020304" pitchFamily="18" charset="0"/>
              <a:cs typeface="Times New Roman" panose="02020603050405020304" pitchFamily="18" charset="0"/>
            </a:endParaRPr>
          </a:p>
        </p:txBody>
      </p:sp>
      <p:pic>
        <p:nvPicPr>
          <p:cNvPr id="1026" name="Picture 2" descr="Support Vector Machine Algorithm">
            <a:extLst>
              <a:ext uri="{FF2B5EF4-FFF2-40B4-BE49-F238E27FC236}">
                <a16:creationId xmlns:a16="http://schemas.microsoft.com/office/drawing/2014/main" id="{DAB16943-1C86-CB1A-FA21-563A65A07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120" y="1784413"/>
            <a:ext cx="4554245" cy="417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38613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B63F22-6F13-A3C6-0173-71F5C91D4BCC}"/>
              </a:ext>
            </a:extLst>
          </p:cNvPr>
          <p:cNvSpPr>
            <a:spLocks noGrp="1"/>
          </p:cNvSpPr>
          <p:nvPr>
            <p:ph type="title"/>
          </p:nvPr>
        </p:nvSpPr>
        <p:spPr/>
        <p:txBody>
          <a:bodyPr>
            <a:normAutofit/>
          </a:bodyPr>
          <a:lstStyle/>
          <a:p>
            <a:r>
              <a:rPr lang="en-IN" b="1" i="0" dirty="0">
                <a:solidFill>
                  <a:schemeClr val="tx1"/>
                </a:solidFill>
                <a:effectLst/>
                <a:latin typeface="Times New Roman" panose="02020603050405020304" pitchFamily="18" charset="0"/>
                <a:cs typeface="Times New Roman" panose="02020603050405020304" pitchFamily="18" charset="0"/>
              </a:rPr>
              <a:t>Types of SVM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6F66261-9AA7-7480-DC10-290CBE58D540}"/>
              </a:ext>
            </a:extLst>
          </p:cNvPr>
          <p:cNvSpPr>
            <a:spLocks noGrp="1"/>
          </p:cNvSpPr>
          <p:nvPr>
            <p:ph type="body" idx="1"/>
          </p:nvPr>
        </p:nvSpPr>
        <p:spPr/>
        <p:txBody>
          <a:bodyPr>
            <a:normAutofit fontScale="77500" lnSpcReduction="20000"/>
          </a:bodyPr>
          <a:lstStyle/>
          <a:p>
            <a:pPr algn="just"/>
            <a:r>
              <a:rPr lang="en-US" b="1" i="0" dirty="0">
                <a:solidFill>
                  <a:schemeClr val="tx1"/>
                </a:solidFill>
                <a:effectLst/>
                <a:latin typeface="Times New Roman" panose="02020603050405020304" pitchFamily="18" charset="0"/>
                <a:cs typeface="Times New Roman" panose="02020603050405020304" pitchFamily="18" charset="0"/>
              </a:rPr>
              <a:t>Linear SVM-</a:t>
            </a:r>
            <a:r>
              <a:rPr lang="en-US" b="0" i="0" dirty="0">
                <a:solidFill>
                  <a:schemeClr val="tx1"/>
                </a:solidFill>
                <a:effectLst/>
                <a:latin typeface="Times New Roman" panose="02020603050405020304" pitchFamily="18" charset="0"/>
                <a:cs typeface="Times New Roman" panose="02020603050405020304" pitchFamily="18" charset="0"/>
              </a:rPr>
              <a:t> Linear SVMs use a linear kernel to create a straight-line decision boundary that separates different classes. They are effective when the data is linearly separable or when a linear approximation is sufficient. Linear SVMs are computationally efficient and have good interpretability, as the decision boundary is a hyperplane in the input feature space.</a:t>
            </a:r>
          </a:p>
          <a:p>
            <a:pPr algn="just"/>
            <a:r>
              <a:rPr lang="en-US" b="1" i="0" dirty="0">
                <a:solidFill>
                  <a:schemeClr val="tx1"/>
                </a:solidFill>
                <a:effectLst/>
                <a:latin typeface="Times New Roman" panose="02020603050405020304" pitchFamily="18" charset="0"/>
                <a:cs typeface="Times New Roman" panose="02020603050405020304" pitchFamily="18" charset="0"/>
              </a:rPr>
              <a:t>Nonlinear SVM-</a:t>
            </a:r>
            <a:r>
              <a:rPr lang="en-US" b="0" i="0" dirty="0">
                <a:solidFill>
                  <a:schemeClr val="tx1"/>
                </a:solidFill>
                <a:effectLst/>
                <a:latin typeface="Times New Roman" panose="02020603050405020304" pitchFamily="18" charset="0"/>
                <a:cs typeface="Times New Roman" panose="02020603050405020304" pitchFamily="18" charset="0"/>
              </a:rPr>
              <a:t> Nonlinear SVMs address scenarios where the data cannot be separated by a straight line in the input feature space. They achieve this by using kernel functions that implicitly map the data into a higher-dimensional feature space, where a linear decision boundary can be found.</a:t>
            </a:r>
          </a:p>
          <a:p>
            <a:pPr lvl="1" algn="just"/>
            <a:r>
              <a:rPr lang="en-US" b="0" i="0" dirty="0">
                <a:solidFill>
                  <a:schemeClr val="tx1"/>
                </a:solidFill>
                <a:effectLst/>
                <a:latin typeface="Times New Roman" panose="02020603050405020304" pitchFamily="18" charset="0"/>
                <a:cs typeface="Times New Roman" panose="02020603050405020304" pitchFamily="18" charset="0"/>
              </a:rPr>
              <a:t>Popular kernel functions used in this type of SVM include the polynomial kernel, Gaussian (RBF) kernel and sigmoid kernel. Nonlinear SVMs can capture complex patterns and achieve higher classification accuracy when compared to linear SVMs.</a:t>
            </a:r>
          </a:p>
        </p:txBody>
      </p:sp>
    </p:spTree>
    <p:extLst>
      <p:ext uri="{BB962C8B-B14F-4D97-AF65-F5344CB8AC3E}">
        <p14:creationId xmlns:p14="http://schemas.microsoft.com/office/powerpoint/2010/main" val="241554115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92E-2239-2362-0770-5F5AAA42AA36}"/>
              </a:ext>
            </a:extLst>
          </p:cNvPr>
          <p:cNvSpPr>
            <a:spLocks noGrp="1"/>
          </p:cNvSpPr>
          <p:nvPr>
            <p:ph type="title"/>
          </p:nvPr>
        </p:nvSpPr>
        <p:spPr>
          <a:xfrm>
            <a:off x="476435" y="310145"/>
            <a:ext cx="10972800" cy="1143004"/>
          </a:xfrm>
        </p:spPr>
        <p:txBody>
          <a:bodyPr>
            <a:normAutofit fontScale="90000"/>
          </a:bodyPr>
          <a:lstStyle/>
          <a:p>
            <a:r>
              <a:rPr lang="en-IN" sz="3600" b="1" dirty="0">
                <a:latin typeface="Times New Roman" panose="02020603050405020304" pitchFamily="18" charset="0"/>
                <a:cs typeface="Times New Roman" panose="02020603050405020304" pitchFamily="18" charset="0"/>
              </a:rPr>
              <a:t>Support Vector Machine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Terminology</a:t>
            </a:r>
          </a:p>
        </p:txBody>
      </p:sp>
      <p:sp>
        <p:nvSpPr>
          <p:cNvPr id="3" name="Text Placeholder 2">
            <a:extLst>
              <a:ext uri="{FF2B5EF4-FFF2-40B4-BE49-F238E27FC236}">
                <a16:creationId xmlns:a16="http://schemas.microsoft.com/office/drawing/2014/main" id="{8E359746-0949-2B0F-D6A5-60A69852D621}"/>
              </a:ext>
            </a:extLst>
          </p:cNvPr>
          <p:cNvSpPr>
            <a:spLocks noGrp="1"/>
          </p:cNvSpPr>
          <p:nvPr>
            <p:ph type="body" idx="1"/>
          </p:nvPr>
        </p:nvSpPr>
        <p:spPr>
          <a:xfrm>
            <a:off x="609600" y="1544715"/>
            <a:ext cx="10972800" cy="5104660"/>
          </a:xfrm>
        </p:spPr>
        <p:txBody>
          <a:bodyPr>
            <a:normAutofit fontScale="92500" lnSpcReduction="20000"/>
          </a:bodyPr>
          <a:lstStyle/>
          <a:p>
            <a:pPr algn="just"/>
            <a:r>
              <a:rPr lang="en-US" sz="1600" b="1" dirty="0">
                <a:latin typeface="Times New Roman" panose="02020603050405020304" pitchFamily="18" charset="0"/>
                <a:cs typeface="Times New Roman" panose="02020603050405020304" pitchFamily="18" charset="0"/>
              </a:rPr>
              <a:t>Hyperplane: </a:t>
            </a:r>
            <a:r>
              <a:rPr lang="en-US" sz="1600" dirty="0">
                <a:latin typeface="Times New Roman" panose="02020603050405020304" pitchFamily="18" charset="0"/>
                <a:cs typeface="Times New Roman" panose="02020603050405020304" pitchFamily="18" charset="0"/>
              </a:rPr>
              <a:t>Hyperplane is the decision boundary that is used to separate the data points of different classes in a feature space. In the case of linear classifications, it will be a linear equation i.e. </a:t>
            </a:r>
            <a:r>
              <a:rPr lang="en-US" sz="1600" dirty="0" err="1">
                <a:latin typeface="Times New Roman" panose="02020603050405020304" pitchFamily="18" charset="0"/>
                <a:cs typeface="Times New Roman" panose="02020603050405020304" pitchFamily="18" charset="0"/>
              </a:rPr>
              <a:t>wx+b</a:t>
            </a:r>
            <a:r>
              <a:rPr lang="en-US" sz="1600" dirty="0">
                <a:latin typeface="Times New Roman" panose="02020603050405020304" pitchFamily="18" charset="0"/>
                <a:cs typeface="Times New Roman" panose="02020603050405020304" pitchFamily="18" charset="0"/>
              </a:rPr>
              <a:t> = 0.</a:t>
            </a:r>
          </a:p>
          <a:p>
            <a:pPr algn="just"/>
            <a:r>
              <a:rPr lang="en-US" sz="1600" b="1" dirty="0">
                <a:latin typeface="Times New Roman" panose="02020603050405020304" pitchFamily="18" charset="0"/>
                <a:cs typeface="Times New Roman" panose="02020603050405020304" pitchFamily="18" charset="0"/>
              </a:rPr>
              <a:t>Support Vectors: </a:t>
            </a:r>
            <a:r>
              <a:rPr lang="en-US" sz="1600" dirty="0">
                <a:latin typeface="Times New Roman" panose="02020603050405020304" pitchFamily="18" charset="0"/>
                <a:cs typeface="Times New Roman" panose="02020603050405020304" pitchFamily="18" charset="0"/>
              </a:rPr>
              <a:t>Support vectors are the closest data points to the hyperplane, which makes a critical role in deciding the hyperplane and margin. </a:t>
            </a:r>
          </a:p>
          <a:p>
            <a:pPr algn="just"/>
            <a:r>
              <a:rPr lang="en-US" sz="1600" b="1" dirty="0">
                <a:latin typeface="Times New Roman" panose="02020603050405020304" pitchFamily="18" charset="0"/>
                <a:cs typeface="Times New Roman" panose="02020603050405020304" pitchFamily="18" charset="0"/>
              </a:rPr>
              <a:t>Margin: </a:t>
            </a:r>
            <a:r>
              <a:rPr lang="en-US" sz="1600" dirty="0">
                <a:latin typeface="Times New Roman" panose="02020603050405020304" pitchFamily="18" charset="0"/>
                <a:cs typeface="Times New Roman" panose="02020603050405020304" pitchFamily="18" charset="0"/>
              </a:rPr>
              <a:t>Margin is the distance between the support vector and hyperplane. The main objective of the support vector machine algorithm is to maximize the margin.  The wider margin indicates better classification performance.</a:t>
            </a:r>
          </a:p>
          <a:p>
            <a:pPr algn="just"/>
            <a:r>
              <a:rPr lang="en-US" sz="1600" b="1" dirty="0">
                <a:latin typeface="Times New Roman" panose="02020603050405020304" pitchFamily="18" charset="0"/>
                <a:cs typeface="Times New Roman" panose="02020603050405020304" pitchFamily="18" charset="0"/>
              </a:rPr>
              <a:t>Kernel: </a:t>
            </a:r>
            <a:r>
              <a:rPr lang="en-US" sz="1600" dirty="0">
                <a:latin typeface="Times New Roman" panose="02020603050405020304" pitchFamily="18" charset="0"/>
                <a:cs typeface="Times New Roman" panose="02020603050405020304" pitchFamily="18" charset="0"/>
              </a:rPr>
              <a:t>Kernel is the mathematical function, which is used in SVM to map the original input data points into high-dimensional feature spaces, so, that the hyperplane can be easily found out even if the data points are not linearly separable in the original input space. Some of the common kernel functions are linear, polynomial, radial basis function(RBF), and sigmoid.</a:t>
            </a:r>
          </a:p>
          <a:p>
            <a:pPr algn="just"/>
            <a:r>
              <a:rPr lang="en-US" sz="1600" b="1" dirty="0">
                <a:latin typeface="Times New Roman" panose="02020603050405020304" pitchFamily="18" charset="0"/>
                <a:cs typeface="Times New Roman" panose="02020603050405020304" pitchFamily="18" charset="0"/>
              </a:rPr>
              <a:t>Hard Margin: </a:t>
            </a:r>
            <a:r>
              <a:rPr lang="en-US" sz="1600" dirty="0">
                <a:latin typeface="Times New Roman" panose="02020603050405020304" pitchFamily="18" charset="0"/>
                <a:cs typeface="Times New Roman" panose="02020603050405020304" pitchFamily="18" charset="0"/>
              </a:rPr>
              <a:t>The maximum-margin hyperplane or the hard margin hyperplane is a hyperplane that properly separates the data points of different categories without any misclassifications.</a:t>
            </a:r>
          </a:p>
          <a:p>
            <a:pPr algn="just"/>
            <a:r>
              <a:rPr lang="en-US" sz="1600" b="1" dirty="0">
                <a:latin typeface="Times New Roman" panose="02020603050405020304" pitchFamily="18" charset="0"/>
                <a:cs typeface="Times New Roman" panose="02020603050405020304" pitchFamily="18" charset="0"/>
              </a:rPr>
              <a:t>Soft Margin: </a:t>
            </a:r>
            <a:r>
              <a:rPr lang="en-US" sz="1600" dirty="0">
                <a:latin typeface="Times New Roman" panose="02020603050405020304" pitchFamily="18" charset="0"/>
                <a:cs typeface="Times New Roman" panose="02020603050405020304" pitchFamily="18" charset="0"/>
              </a:rPr>
              <a:t>When the data is not perfectly separable or contains outliers, SVM permits a soft margin technique. Each data point has a slack variable introduced by the soft-margin SVM formulation, which softens the strict margin requirement and permits certain misclassifications or violations. It discovers a compromise between increasing the margin and reducing violations.</a:t>
            </a:r>
          </a:p>
          <a:p>
            <a:pPr algn="just"/>
            <a:r>
              <a:rPr lang="en-US" sz="1600" b="1" dirty="0">
                <a:latin typeface="Times New Roman" panose="02020603050405020304" pitchFamily="18" charset="0"/>
                <a:cs typeface="Times New Roman" panose="02020603050405020304" pitchFamily="18" charset="0"/>
              </a:rPr>
              <a:t>C: </a:t>
            </a:r>
            <a:r>
              <a:rPr lang="en-US" sz="1600" dirty="0">
                <a:latin typeface="Times New Roman" panose="02020603050405020304" pitchFamily="18" charset="0"/>
                <a:cs typeface="Times New Roman" panose="02020603050405020304" pitchFamily="18" charset="0"/>
              </a:rPr>
              <a:t>Margin </a:t>
            </a:r>
            <a:r>
              <a:rPr lang="en-US" sz="1600" dirty="0" err="1">
                <a:latin typeface="Times New Roman" panose="02020603050405020304" pitchFamily="18" charset="0"/>
                <a:cs typeface="Times New Roman" panose="02020603050405020304" pitchFamily="18" charset="0"/>
              </a:rPr>
              <a:t>maximisation</a:t>
            </a:r>
            <a:r>
              <a:rPr lang="en-US" sz="1600" dirty="0">
                <a:latin typeface="Times New Roman" panose="02020603050405020304" pitchFamily="18" charset="0"/>
                <a:cs typeface="Times New Roman" panose="02020603050405020304" pitchFamily="18" charset="0"/>
              </a:rPr>
              <a:t> and misclassification fines are balanced by the </a:t>
            </a:r>
            <a:r>
              <a:rPr lang="en-US" sz="1600" dirty="0" err="1">
                <a:latin typeface="Times New Roman" panose="02020603050405020304" pitchFamily="18" charset="0"/>
                <a:cs typeface="Times New Roman" panose="02020603050405020304" pitchFamily="18" charset="0"/>
              </a:rPr>
              <a:t>regularisation</a:t>
            </a:r>
            <a:r>
              <a:rPr lang="en-US" sz="1600" dirty="0">
                <a:latin typeface="Times New Roman" panose="02020603050405020304" pitchFamily="18" charset="0"/>
                <a:cs typeface="Times New Roman" panose="02020603050405020304" pitchFamily="18" charset="0"/>
              </a:rPr>
              <a:t> parameter C in SVM. The penalty for going over the margin or misclassifying data items is decided by it. A stricter penalty is imposed with a greater value of C, which results in a smaller margin and perhaps fewer misclassifications.</a:t>
            </a:r>
          </a:p>
          <a:p>
            <a:pPr algn="just"/>
            <a:r>
              <a:rPr lang="en-US" sz="1600" b="1" dirty="0">
                <a:latin typeface="Times New Roman" panose="02020603050405020304" pitchFamily="18" charset="0"/>
                <a:cs typeface="Times New Roman" panose="02020603050405020304" pitchFamily="18" charset="0"/>
              </a:rPr>
              <a:t>Hinge Loss: </a:t>
            </a:r>
            <a:r>
              <a:rPr lang="en-US" sz="1600" dirty="0">
                <a:latin typeface="Times New Roman" panose="02020603050405020304" pitchFamily="18" charset="0"/>
                <a:cs typeface="Times New Roman" panose="02020603050405020304" pitchFamily="18" charset="0"/>
              </a:rPr>
              <a:t>A typical loss function in SVMs is hinge loss. It punishes incorrect classifications or margin violations. The objective function in SVM is frequently formed by combining it with the </a:t>
            </a:r>
            <a:r>
              <a:rPr lang="en-US" sz="1600" dirty="0" err="1">
                <a:latin typeface="Times New Roman" panose="02020603050405020304" pitchFamily="18" charset="0"/>
                <a:cs typeface="Times New Roman" panose="02020603050405020304" pitchFamily="18" charset="0"/>
              </a:rPr>
              <a:t>regularisation</a:t>
            </a:r>
            <a:r>
              <a:rPr lang="en-US" sz="1600" dirty="0">
                <a:latin typeface="Times New Roman" panose="02020603050405020304" pitchFamily="18" charset="0"/>
                <a:cs typeface="Times New Roman" panose="02020603050405020304" pitchFamily="18" charset="0"/>
              </a:rPr>
              <a:t> term.</a:t>
            </a:r>
          </a:p>
          <a:p>
            <a:pPr algn="just"/>
            <a:r>
              <a:rPr lang="en-US" sz="1600" b="1" dirty="0">
                <a:latin typeface="Times New Roman" panose="02020603050405020304" pitchFamily="18" charset="0"/>
                <a:cs typeface="Times New Roman" panose="02020603050405020304" pitchFamily="18" charset="0"/>
              </a:rPr>
              <a:t>Dual Problem: </a:t>
            </a:r>
            <a:r>
              <a:rPr lang="en-US" sz="1600" dirty="0">
                <a:latin typeface="Times New Roman" panose="02020603050405020304" pitchFamily="18" charset="0"/>
                <a:cs typeface="Times New Roman" panose="02020603050405020304" pitchFamily="18" charset="0"/>
              </a:rPr>
              <a:t>A dual Problem of the </a:t>
            </a:r>
            <a:r>
              <a:rPr lang="en-US" sz="1600" dirty="0" err="1">
                <a:latin typeface="Times New Roman" panose="02020603050405020304" pitchFamily="18" charset="0"/>
                <a:cs typeface="Times New Roman" panose="02020603050405020304" pitchFamily="18" charset="0"/>
              </a:rPr>
              <a:t>optimisation</a:t>
            </a:r>
            <a:r>
              <a:rPr lang="en-US" sz="1600" dirty="0">
                <a:latin typeface="Times New Roman" panose="02020603050405020304" pitchFamily="18" charset="0"/>
                <a:cs typeface="Times New Roman" panose="02020603050405020304" pitchFamily="18" charset="0"/>
              </a:rPr>
              <a:t> problem that requires locating the Lagrange multipliers related to the support vectors can be used to solve SVM. The dual formulation enables the use of kernel tricks and more effective computing.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43897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1E1C-F9E8-51F4-ED66-A48B96FECFCA}"/>
              </a:ext>
            </a:extLst>
          </p:cNvPr>
          <p:cNvSpPr>
            <a:spLocks noGrp="1"/>
          </p:cNvSpPr>
          <p:nvPr>
            <p:ph type="title"/>
          </p:nvPr>
        </p:nvSpPr>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Advantages and Disadvantages of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Support Vector Machine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9D82FA8-F21B-FBE9-D12E-0563B490E460}"/>
              </a:ext>
            </a:extLst>
          </p:cNvPr>
          <p:cNvSpPr>
            <a:spLocks noGrp="1"/>
          </p:cNvSpPr>
          <p:nvPr>
            <p:ph type="body" idx="1"/>
          </p:nvPr>
        </p:nvSpPr>
        <p:spPr>
          <a:xfrm>
            <a:off x="609600" y="2015231"/>
            <a:ext cx="5649157" cy="4110933"/>
          </a:xfrm>
        </p:spPr>
        <p:txBody>
          <a:bodyPr>
            <a:normAutofit fontScale="70000" lnSpcReduction="20000"/>
          </a:bodyPr>
          <a:lstStyle/>
          <a:p>
            <a:pPr marL="0" indent="0" algn="just">
              <a:buNone/>
            </a:pPr>
            <a:r>
              <a:rPr lang="en-US" b="1" dirty="0">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SVM works relatively well when there is a clear margin of separation between classes.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SVM is more effective in high dimensional spaces.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SVM is effective in cases where the number of dimensions is greater than the number of samples.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SVM is relatively memory efficient</a:t>
            </a:r>
          </a:p>
        </p:txBody>
      </p:sp>
      <p:sp>
        <p:nvSpPr>
          <p:cNvPr id="4" name="TextBox 3">
            <a:extLst>
              <a:ext uri="{FF2B5EF4-FFF2-40B4-BE49-F238E27FC236}">
                <a16:creationId xmlns:a16="http://schemas.microsoft.com/office/drawing/2014/main" id="{4620558A-955F-45E3-F77B-25E4B03206C7}"/>
              </a:ext>
            </a:extLst>
          </p:cNvPr>
          <p:cNvSpPr txBox="1"/>
          <p:nvPr/>
        </p:nvSpPr>
        <p:spPr>
          <a:xfrm>
            <a:off x="6560598" y="1959177"/>
            <a:ext cx="4959658" cy="4247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Disadvantages:</a:t>
            </a:r>
          </a:p>
          <a:p>
            <a:pPr marL="285750" marR="0" indent="-285750" algn="just"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SVM algorithm is not suitable for large data sets.</a:t>
            </a:r>
          </a:p>
          <a:p>
            <a:pPr marL="285750" marR="0" indent="-285750" algn="just"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285750" marR="0" indent="-285750" algn="just"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SVM does not perform very well when the data set has more noise i.e. target classes are overlapping.</a:t>
            </a:r>
          </a:p>
          <a:p>
            <a:pPr marL="285750" marR="0" indent="-285750" algn="just"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285750" marR="0" indent="-285750" algn="just"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In cases where the number of features for each data point exceeds the number of training data samples, the SVM will underperform.</a:t>
            </a:r>
          </a:p>
          <a:p>
            <a:pPr marL="285750" marR="0" indent="-285750" algn="just"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285750" marR="0" indent="-285750" algn="just"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As the support vector classifier works by putting data points, above and below the classifying hyperplane there is no probabilistic explanation for the classification.</a:t>
            </a:r>
          </a:p>
        </p:txBody>
      </p:sp>
    </p:spTree>
    <p:extLst>
      <p:ext uri="{BB962C8B-B14F-4D97-AF65-F5344CB8AC3E}">
        <p14:creationId xmlns:p14="http://schemas.microsoft.com/office/powerpoint/2010/main" val="205435469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28A8-F909-FE7C-D13D-5809742216D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Naive Bayes</a:t>
            </a:r>
            <a:endParaRPr lang="en-IN" b="1" dirty="0"/>
          </a:p>
        </p:txBody>
      </p:sp>
      <p:sp>
        <p:nvSpPr>
          <p:cNvPr id="3" name="Text Placeholder 2">
            <a:extLst>
              <a:ext uri="{FF2B5EF4-FFF2-40B4-BE49-F238E27FC236}">
                <a16:creationId xmlns:a16="http://schemas.microsoft.com/office/drawing/2014/main" id="{737B8343-2F8C-F9CE-86EF-70AFFB8C7981}"/>
              </a:ext>
            </a:extLst>
          </p:cNvPr>
          <p:cNvSpPr>
            <a:spLocks noGrp="1"/>
          </p:cNvSpPr>
          <p:nvPr>
            <p:ph type="body" idx="1"/>
          </p:nvPr>
        </p:nvSpPr>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Naive Bayes classifiers are a collection of classification algorithms based on Bayes’ Theorem. It is not a single algorithm but a family of algorithms where all of them share a common principle, i.e. every pair of features being classified is independent of each other. To start with, let us consider a dataset.</a:t>
            </a:r>
          </a:p>
          <a:p>
            <a:pPr algn="just"/>
            <a:r>
              <a:rPr lang="en-US" dirty="0">
                <a:latin typeface="Times New Roman" panose="02020603050405020304" pitchFamily="18" charset="0"/>
                <a:cs typeface="Times New Roman" panose="02020603050405020304" pitchFamily="18" charset="0"/>
              </a:rPr>
              <a:t>One of the most simple and effective classification algorithms, the Naïve Bayes classifier aids in the rapid development of machine learning models with rapid prediction capabilities.</a:t>
            </a:r>
          </a:p>
          <a:p>
            <a:pPr algn="just"/>
            <a:r>
              <a:rPr lang="en-US" b="0" i="0" dirty="0">
                <a:solidFill>
                  <a:schemeClr val="tx1"/>
                </a:solidFill>
                <a:effectLst/>
                <a:latin typeface="Times New Roman" panose="02020603050405020304" pitchFamily="18" charset="0"/>
                <a:cs typeface="Times New Roman" panose="02020603050405020304" pitchFamily="18" charset="0"/>
              </a:rPr>
              <a:t>The “Naive” part of the name indicates the simplifying assumption made by the Naïve Bayes classifier. The classifier assumes that the features used to describe an observation are conditionally independent, given the class label. The “Bayes” part of the name refers to Reverend Thomas Bayes, an 18th-century statistician and theologian who formulated Bayes’ theorem.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24148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D010-05FA-553C-B138-98BD89B783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Bayes Theorem</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1940749-BB54-B06A-6916-770A091BB8B9}"/>
              </a:ext>
            </a:extLst>
          </p:cNvPr>
          <p:cNvSpPr>
            <a:spLocks noGrp="1"/>
          </p:cNvSpPr>
          <p:nvPr>
            <p:ph type="body" idx="1"/>
          </p:nvPr>
        </p:nvSpPr>
        <p:spPr>
          <a:xfrm>
            <a:off x="609600" y="1600201"/>
            <a:ext cx="11224334"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Bayes’ Theorem is a simple mathematical formula used for calculating conditional probabilities.</a:t>
            </a:r>
          </a:p>
          <a:p>
            <a:pPr algn="just"/>
            <a:r>
              <a:rPr lang="en-US" sz="2400" dirty="0">
                <a:latin typeface="Times New Roman" panose="02020603050405020304" pitchFamily="18" charset="0"/>
                <a:cs typeface="Times New Roman" panose="02020603050405020304" pitchFamily="18" charset="0"/>
              </a:rPr>
              <a:t>Conditional probability is a measure of the probability of an event occurring given that another event has (by assumption, presumption, assertion, or evidence) occurred.</a:t>
            </a:r>
          </a:p>
          <a:p>
            <a:pPr algn="just"/>
            <a:r>
              <a:rPr lang="en-US" sz="2400" dirty="0">
                <a:latin typeface="Times New Roman" panose="02020603050405020304" pitchFamily="18" charset="0"/>
                <a:cs typeface="Times New Roman" panose="02020603050405020304" pitchFamily="18" charset="0"/>
              </a:rPr>
              <a:t>The formula is: —</a:t>
            </a:r>
          </a:p>
          <a:p>
            <a:pPr algn="just"/>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35BA69D-1108-6E03-B641-1CC82760D7CA}"/>
              </a:ext>
            </a:extLst>
          </p:cNvPr>
          <p:cNvPicPr>
            <a:picLocks noChangeAspect="1"/>
          </p:cNvPicPr>
          <p:nvPr/>
        </p:nvPicPr>
        <p:blipFill>
          <a:blip r:embed="rId2"/>
          <a:stretch>
            <a:fillRect/>
          </a:stretch>
        </p:blipFill>
        <p:spPr>
          <a:xfrm>
            <a:off x="798991" y="3703583"/>
            <a:ext cx="7972148" cy="2812626"/>
          </a:xfrm>
          <a:prstGeom prst="rect">
            <a:avLst/>
          </a:prstGeom>
        </p:spPr>
      </p:pic>
      <p:sp>
        <p:nvSpPr>
          <p:cNvPr id="7" name="Rectangle 5">
            <a:extLst>
              <a:ext uri="{FF2B5EF4-FFF2-40B4-BE49-F238E27FC236}">
                <a16:creationId xmlns:a16="http://schemas.microsoft.com/office/drawing/2014/main" id="{10A10711-04F7-5BF6-FC9B-FD283D75F43E}"/>
              </a:ext>
            </a:extLst>
          </p:cNvPr>
          <p:cNvSpPr>
            <a:spLocks noChangeArrowheads="1"/>
          </p:cNvSpPr>
          <p:nvPr/>
        </p:nvSpPr>
        <p:spPr bwMode="auto">
          <a:xfrm>
            <a:off x="8911008" y="3524900"/>
            <a:ext cx="3112317"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Which tells us: how often A happens </a:t>
            </a:r>
            <a:r>
              <a:rPr kumimoji="0" lang="en-US" altLang="en-US" sz="1400" b="0" i="1"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given that B happens</a:t>
            </a:r>
            <a:r>
              <a:rPr kumimoji="0" lang="en-US" altLang="en-US" sz="14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written </a:t>
            </a:r>
            <a:r>
              <a:rPr kumimoji="0" lang="en-US" altLang="en-US" sz="14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P(A|B) </a:t>
            </a:r>
            <a:r>
              <a:rPr kumimoji="0" lang="en-US" altLang="en-US" sz="14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also called posterior probability, When we know: how often B happens </a:t>
            </a:r>
            <a:r>
              <a:rPr kumimoji="0" lang="en-US" altLang="en-US" sz="1400" b="0" i="1"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given that A happens</a:t>
            </a:r>
            <a:r>
              <a:rPr kumimoji="0" lang="en-US" altLang="en-US" sz="14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written </a:t>
            </a:r>
            <a:r>
              <a:rPr kumimoji="0" lang="en-US" altLang="en-US" sz="14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P(B|A)</a:t>
            </a:r>
            <a:r>
              <a:rPr kumimoji="0" lang="en-US" altLang="en-US" sz="14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and how likely A is on its own, written </a:t>
            </a:r>
            <a:r>
              <a:rPr kumimoji="0" lang="en-US" altLang="en-US" sz="14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P(A)</a:t>
            </a:r>
            <a:r>
              <a:rPr kumimoji="0" lang="en-US" altLang="en-US" sz="14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and how likely B is on its own, written </a:t>
            </a:r>
            <a:r>
              <a:rPr kumimoji="0" lang="en-US" altLang="en-US" sz="1400" b="1"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P(B).</a:t>
            </a:r>
            <a:r>
              <a:rPr kumimoji="0" lang="en-US" altLang="en-US" sz="1400" b="0" i="0" u="none" strike="noStrike" cap="none" normalizeH="0" baseline="0" dirty="0">
                <a:ln>
                  <a:noFill/>
                </a:ln>
                <a:solidFill>
                  <a:srgbClr val="111111"/>
                </a:solidFill>
                <a:effectLst/>
                <a:latin typeface="Open Sans" panose="020B0606030504020204" pitchFamily="34" charset="0"/>
                <a:cs typeface="Open Sans" panose="020B0606030504020204" pitchFamily="34" charset="0"/>
              </a:rPr>
              <a: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 simpler terms, Bayes’ Theorem is a way of finding a probability when we know certain other probabilities.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773738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98D2-D46C-C024-5A64-28F1F791F5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Pros and Cons of Naive Bayes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B3A812F-38E2-D9E0-41AB-49C176CADBD7}"/>
              </a:ext>
            </a:extLst>
          </p:cNvPr>
          <p:cNvSpPr>
            <a:spLocks noGrp="1"/>
          </p:cNvSpPr>
          <p:nvPr>
            <p:ph type="body" idx="1"/>
          </p:nvPr>
        </p:nvSpPr>
        <p:spPr/>
        <p:txBody>
          <a:bodyPr>
            <a:normAutofit fontScale="6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Pros:</a:t>
            </a:r>
          </a:p>
          <a:p>
            <a:pPr algn="just"/>
            <a:r>
              <a:rPr lang="en-US" dirty="0">
                <a:latin typeface="Times New Roman" panose="02020603050405020304" pitchFamily="18" charset="0"/>
                <a:cs typeface="Times New Roman" panose="02020603050405020304" pitchFamily="18" charset="0"/>
              </a:rPr>
              <a:t>It is easy and fast to predict class of test data set. It also perform well in multi class prediction</a:t>
            </a:r>
          </a:p>
          <a:p>
            <a:pPr algn="just"/>
            <a:r>
              <a:rPr lang="en-US" dirty="0">
                <a:latin typeface="Times New Roman" panose="02020603050405020304" pitchFamily="18" charset="0"/>
                <a:cs typeface="Times New Roman" panose="02020603050405020304" pitchFamily="18" charset="0"/>
              </a:rPr>
              <a:t>When assumption of independence holds, the classifier performs better compared to other machine learning models like logistic regression or decision tree, and requires less training data.</a:t>
            </a:r>
          </a:p>
          <a:p>
            <a:pPr algn="just"/>
            <a:r>
              <a:rPr lang="en-US" dirty="0">
                <a:latin typeface="Times New Roman" panose="02020603050405020304" pitchFamily="18" charset="0"/>
                <a:cs typeface="Times New Roman" panose="02020603050405020304" pitchFamily="18" charset="0"/>
              </a:rPr>
              <a:t>It perform well in case of categorical input variables compared to numerical variable(s). For numerical variable, normal distribution is assumed (bell curve, which is a strong assumption).</a:t>
            </a:r>
          </a:p>
          <a:p>
            <a:pPr marL="0" indent="0" algn="just">
              <a:buNone/>
            </a:pPr>
            <a:r>
              <a:rPr lang="en-US" b="1" dirty="0">
                <a:latin typeface="Times New Roman" panose="02020603050405020304" pitchFamily="18" charset="0"/>
                <a:cs typeface="Times New Roman" panose="02020603050405020304" pitchFamily="18" charset="0"/>
              </a:rPr>
              <a:t>Cons:</a:t>
            </a:r>
          </a:p>
          <a:p>
            <a:pPr algn="just"/>
            <a:r>
              <a:rPr lang="en-US" dirty="0">
                <a:latin typeface="Times New Roman" panose="02020603050405020304" pitchFamily="18" charset="0"/>
                <a:cs typeface="Times New Roman" panose="02020603050405020304" pitchFamily="18" charset="0"/>
              </a:rPr>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p>
          <a:p>
            <a:pPr algn="just"/>
            <a:r>
              <a:rPr lang="en-US" dirty="0">
                <a:latin typeface="Times New Roman" panose="02020603050405020304" pitchFamily="18" charset="0"/>
                <a:cs typeface="Times New Roman" panose="02020603050405020304" pitchFamily="18" charset="0"/>
              </a:rPr>
              <a:t>On the other side, Naive Bayes is also known as a bad estimator, so the probability outputs from </a:t>
            </a:r>
            <a:r>
              <a:rPr lang="en-US" dirty="0" err="1">
                <a:latin typeface="Times New Roman" panose="02020603050405020304" pitchFamily="18" charset="0"/>
                <a:cs typeface="Times New Roman" panose="02020603050405020304" pitchFamily="18" charset="0"/>
              </a:rPr>
              <a:t>predict_proba</a:t>
            </a:r>
            <a:r>
              <a:rPr lang="en-US" dirty="0">
                <a:latin typeface="Times New Roman" panose="02020603050405020304" pitchFamily="18" charset="0"/>
                <a:cs typeface="Times New Roman" panose="02020603050405020304" pitchFamily="18" charset="0"/>
              </a:rPr>
              <a:t> are not to be taken too seriously.</a:t>
            </a:r>
          </a:p>
          <a:p>
            <a:pPr algn="just"/>
            <a:r>
              <a:rPr lang="en-US" dirty="0">
                <a:latin typeface="Times New Roman" panose="02020603050405020304" pitchFamily="18" charset="0"/>
                <a:cs typeface="Times New Roman" panose="02020603050405020304" pitchFamily="18" charset="0"/>
              </a:rPr>
              <a:t>Another limitation of this algorithm is the assumption of independent predictors. In real life, it is almost impossible that we get a set of predictors which are completely independent.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60026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81DA-0BE6-238A-032C-5C993187C2EA}"/>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Applications of Naive Bayes Algorithms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D0647C8-20B6-7B3E-E11A-6D50B02527AA}"/>
              </a:ext>
            </a:extLst>
          </p:cNvPr>
          <p:cNvSpPr>
            <a:spLocks noGrp="1"/>
          </p:cNvSpPr>
          <p:nvPr>
            <p:ph type="body" idx="1"/>
          </p:nvPr>
        </p:nvSpPr>
        <p:spPr/>
        <p:txBody>
          <a:bodyPr>
            <a:normAutofit fontScale="92500"/>
          </a:bodyPr>
          <a:lstStyle/>
          <a:p>
            <a:pPr algn="just"/>
            <a:r>
              <a:rPr lang="en-US" sz="2400" b="1" dirty="0">
                <a:latin typeface="Times New Roman" panose="02020603050405020304" pitchFamily="18" charset="0"/>
                <a:cs typeface="Times New Roman" panose="02020603050405020304" pitchFamily="18" charset="0"/>
              </a:rPr>
              <a:t>Real-time Prediction:</a:t>
            </a:r>
            <a:r>
              <a:rPr lang="en-US" sz="2400" dirty="0">
                <a:latin typeface="Times New Roman" panose="02020603050405020304" pitchFamily="18" charset="0"/>
                <a:cs typeface="Times New Roman" panose="02020603050405020304" pitchFamily="18" charset="0"/>
              </a:rPr>
              <a:t> Naive Bayesian classifier is an eager learning classifier and it is super fast. Thus, it could be used for making predictions in real time.</a:t>
            </a:r>
          </a:p>
          <a:p>
            <a:pPr algn="just"/>
            <a:r>
              <a:rPr lang="en-US" sz="2400" b="1" dirty="0">
                <a:latin typeface="Times New Roman" panose="02020603050405020304" pitchFamily="18" charset="0"/>
                <a:cs typeface="Times New Roman" panose="02020603050405020304" pitchFamily="18" charset="0"/>
              </a:rPr>
              <a:t>Multi-class Prediction: </a:t>
            </a:r>
            <a:r>
              <a:rPr lang="en-US" sz="2400" dirty="0">
                <a:latin typeface="Times New Roman" panose="02020603050405020304" pitchFamily="18" charset="0"/>
                <a:cs typeface="Times New Roman" panose="02020603050405020304" pitchFamily="18" charset="0"/>
              </a:rPr>
              <a:t>This algorithm is also well known for multi class prediction feature. Here we can predict the probability of multiple classes of target variable.</a:t>
            </a:r>
          </a:p>
          <a:p>
            <a:pPr algn="just"/>
            <a:r>
              <a:rPr lang="en-US" sz="2400" b="1" dirty="0">
                <a:latin typeface="Times New Roman" panose="02020603050405020304" pitchFamily="18" charset="0"/>
                <a:cs typeface="Times New Roman" panose="02020603050405020304" pitchFamily="18" charset="0"/>
              </a:rPr>
              <a:t>Text classification/ Spam Filtering/ Sentiment Analysis: </a:t>
            </a:r>
            <a:r>
              <a:rPr lang="en-US" sz="2400" dirty="0">
                <a:latin typeface="Times New Roman" panose="02020603050405020304" pitchFamily="18" charset="0"/>
                <a:cs typeface="Times New Roman" panose="02020603050405020304" pitchFamily="18" charset="0"/>
              </a:rPr>
              <a:t>Naive Bayesian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p>
          <a:p>
            <a:pPr algn="just"/>
            <a:r>
              <a:rPr lang="en-US" sz="2400" b="1" dirty="0">
                <a:latin typeface="Times New Roman" panose="02020603050405020304" pitchFamily="18" charset="0"/>
                <a:cs typeface="Times New Roman" panose="02020603050405020304" pitchFamily="18" charset="0"/>
              </a:rPr>
              <a:t>Recommendation System: </a:t>
            </a:r>
            <a:r>
              <a:rPr lang="en-US" sz="2400" dirty="0">
                <a:latin typeface="Times New Roman" panose="02020603050405020304" pitchFamily="18" charset="0"/>
                <a:cs typeface="Times New Roman" panose="02020603050405020304" pitchFamily="18" charset="0"/>
              </a:rPr>
              <a:t>Naive Bayes Classifier and Collaborative Filtering together builds a Recommendation System that uses machine learning and data mining techniques to filter unseen information and predict whether a user would like a given resource or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8379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6D7C3-25A9-B1EB-FA36-D1D72B72F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484" y="1284790"/>
            <a:ext cx="6815906" cy="4301594"/>
          </a:xfrm>
          <a:prstGeom prst="rect">
            <a:avLst/>
          </a:prstGeom>
        </p:spPr>
      </p:pic>
    </p:spTree>
    <p:extLst>
      <p:ext uri="{BB962C8B-B14F-4D97-AF65-F5344CB8AC3E}">
        <p14:creationId xmlns:p14="http://schemas.microsoft.com/office/powerpoint/2010/main" val="37971141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36F-0680-41CF-2092-B6BF04284AF3}"/>
              </a:ext>
            </a:extLst>
          </p:cNvPr>
          <p:cNvSpPr>
            <a:spLocks noGrp="1"/>
          </p:cNvSpPr>
          <p:nvPr>
            <p:ph type="title"/>
          </p:nvPr>
        </p:nvSpPr>
        <p:spPr/>
        <p:txBody>
          <a:bodyPr>
            <a:normAutofit/>
          </a:bodyPr>
          <a:lstStyle/>
          <a:p>
            <a:r>
              <a:rPr lang="en-US" sz="5400" b="1" dirty="0">
                <a:latin typeface="Times New Roman" panose="02020603050405020304" pitchFamily="18" charset="0"/>
                <a:cs typeface="Times New Roman" panose="02020603050405020304" pitchFamily="18" charset="0"/>
              </a:rPr>
              <a:t>Bayesian Network</a:t>
            </a:r>
            <a:endParaRPr lang="en-IN" sz="54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BB01024-9FEB-0719-726D-28CE9484F0DB}"/>
              </a:ext>
            </a:extLst>
          </p:cNvPr>
          <p:cNvSpPr>
            <a:spLocks noGrp="1"/>
          </p:cNvSpPr>
          <p:nvPr>
            <p:ph type="body"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Bayesian belief network is key computer technology for dealing with probabilistic events and to solve a problem which has uncertainty. We can define a Bayesian network as:</a:t>
            </a:r>
          </a:p>
          <a:p>
            <a:pPr algn="just"/>
            <a:r>
              <a:rPr lang="en-US" dirty="0">
                <a:latin typeface="Times New Roman" panose="02020603050405020304" pitchFamily="18" charset="0"/>
                <a:cs typeface="Times New Roman" panose="02020603050405020304" pitchFamily="18" charset="0"/>
              </a:rPr>
              <a:t>"A Bayesian network is a probabilistic graphical model which represents a set of variables and their conditional dependencies using a directed acyclic graph."</a:t>
            </a:r>
          </a:p>
          <a:p>
            <a:pPr algn="just"/>
            <a:r>
              <a:rPr lang="en-US" dirty="0">
                <a:latin typeface="Times New Roman" panose="02020603050405020304" pitchFamily="18" charset="0"/>
                <a:cs typeface="Times New Roman" panose="02020603050405020304" pitchFamily="18" charset="0"/>
              </a:rPr>
              <a:t>It is also called a Bayes network, belief network, decision network, or Bayesian model.</a:t>
            </a:r>
          </a:p>
          <a:p>
            <a:pPr algn="just"/>
            <a:r>
              <a:rPr lang="en-US" dirty="0">
                <a:latin typeface="Times New Roman" panose="02020603050405020304" pitchFamily="18" charset="0"/>
                <a:cs typeface="Times New Roman" panose="02020603050405020304" pitchFamily="18" charset="0"/>
              </a:rPr>
              <a:t>Bayesian networks are probabilistic, because these networks are built from a probability distribution, and also use probability theory for prediction and anomaly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56244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23A4-3877-DCAA-4C95-678DC3CB7A3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Bayesian Network</a:t>
            </a:r>
            <a:endParaRPr lang="en-IN" dirty="0"/>
          </a:p>
        </p:txBody>
      </p:sp>
      <p:sp>
        <p:nvSpPr>
          <p:cNvPr id="3" name="Text Placeholder 2">
            <a:extLst>
              <a:ext uri="{FF2B5EF4-FFF2-40B4-BE49-F238E27FC236}">
                <a16:creationId xmlns:a16="http://schemas.microsoft.com/office/drawing/2014/main" id="{23D4C38C-D268-A668-F23E-99BDFF55EB3D}"/>
              </a:ext>
            </a:extLst>
          </p:cNvPr>
          <p:cNvSpPr>
            <a:spLocks noGrp="1"/>
          </p:cNvSpPr>
          <p:nvPr>
            <p:ph type="body" idx="1"/>
          </p:nvPr>
        </p:nvSpPr>
        <p:spPr>
          <a:xfrm>
            <a:off x="609600" y="1600201"/>
            <a:ext cx="9363444" cy="4525963"/>
          </a:xfrm>
        </p:spPr>
        <p:txBody>
          <a:bodyPr>
            <a:normAutofit lnSpcReduction="10000"/>
          </a:bodyPr>
          <a:lstStyle/>
          <a:p>
            <a:r>
              <a:rPr lang="en-US" sz="1600" dirty="0">
                <a:solidFill>
                  <a:schemeClr val="tx1"/>
                </a:solidFill>
                <a:latin typeface="Times New Roman" panose="02020603050405020304" pitchFamily="18" charset="0"/>
                <a:cs typeface="Times New Roman" panose="02020603050405020304" pitchFamily="18" charset="0"/>
              </a:rPr>
              <a:t>Bayesian Network can be used for building models from data and experts opinions, and it consists of two parts:</a:t>
            </a:r>
          </a:p>
          <a:p>
            <a:pPr lvl="1"/>
            <a:r>
              <a:rPr lang="en-US" sz="1600" dirty="0">
                <a:solidFill>
                  <a:schemeClr val="tx1"/>
                </a:solidFill>
                <a:latin typeface="Times New Roman" panose="02020603050405020304" pitchFamily="18" charset="0"/>
                <a:cs typeface="Times New Roman" panose="02020603050405020304" pitchFamily="18" charset="0"/>
              </a:rPr>
              <a:t>Directed Acyclic Graph</a:t>
            </a:r>
          </a:p>
          <a:p>
            <a:pPr lvl="1"/>
            <a:r>
              <a:rPr lang="en-US" sz="1600" dirty="0">
                <a:solidFill>
                  <a:schemeClr val="tx1"/>
                </a:solidFill>
                <a:latin typeface="Times New Roman" panose="02020603050405020304" pitchFamily="18" charset="0"/>
                <a:cs typeface="Times New Roman" panose="02020603050405020304" pitchFamily="18" charset="0"/>
              </a:rPr>
              <a:t>Table of conditional probabilities.</a:t>
            </a:r>
          </a:p>
          <a:p>
            <a:r>
              <a:rPr lang="en-US" sz="1600" dirty="0">
                <a:solidFill>
                  <a:schemeClr val="tx1"/>
                </a:solidFill>
                <a:latin typeface="Times New Roman" panose="02020603050405020304" pitchFamily="18" charset="0"/>
                <a:cs typeface="Times New Roman" panose="02020603050405020304" pitchFamily="18" charset="0"/>
              </a:rPr>
              <a:t>The generalized form of Bayesian network that represents and solve decision problems under uncertain knowledge is known as an Influence diagram.</a:t>
            </a:r>
          </a:p>
          <a:p>
            <a:r>
              <a:rPr lang="en-US" sz="1600" dirty="0">
                <a:solidFill>
                  <a:schemeClr val="tx1"/>
                </a:solidFill>
                <a:latin typeface="Times New Roman" panose="02020603050405020304" pitchFamily="18" charset="0"/>
                <a:cs typeface="Times New Roman" panose="02020603050405020304" pitchFamily="18" charset="0"/>
              </a:rPr>
              <a:t>A Bayesian network graph is made up of nodes and Arcs (directed links), where:</a:t>
            </a:r>
          </a:p>
          <a:p>
            <a:r>
              <a:rPr lang="en-US" sz="1600" dirty="0">
                <a:solidFill>
                  <a:schemeClr val="tx1"/>
                </a:solidFill>
                <a:latin typeface="Times New Roman" panose="02020603050405020304" pitchFamily="18" charset="0"/>
                <a:cs typeface="Times New Roman" panose="02020603050405020304" pitchFamily="18" charset="0"/>
              </a:rPr>
              <a:t>Each node corresponds to the random variables, and a variable can be continuous or discrete.</a:t>
            </a:r>
          </a:p>
          <a:p>
            <a:r>
              <a:rPr lang="en-US" sz="1600" dirty="0">
                <a:solidFill>
                  <a:schemeClr val="tx1"/>
                </a:solidFill>
                <a:latin typeface="Times New Roman" panose="02020603050405020304" pitchFamily="18" charset="0"/>
                <a:cs typeface="Times New Roman" panose="02020603050405020304" pitchFamily="18" charset="0"/>
              </a:rPr>
              <a:t>Arc or directed arrows represent the causal relationship or conditional probabilities between random variables. These directed links or arrows connect the pair of nodes in the graph.</a:t>
            </a:r>
          </a:p>
          <a:p>
            <a:r>
              <a:rPr lang="en-US" sz="1600" dirty="0">
                <a:solidFill>
                  <a:schemeClr val="tx1"/>
                </a:solidFill>
                <a:latin typeface="Times New Roman" panose="02020603050405020304" pitchFamily="18" charset="0"/>
                <a:cs typeface="Times New Roman" panose="02020603050405020304" pitchFamily="18" charset="0"/>
              </a:rPr>
              <a:t>These links represent that one node directly influence the other node, and if there is no directed link that means that nodes are independent with each other</a:t>
            </a:r>
          </a:p>
          <a:p>
            <a:r>
              <a:rPr lang="en-US" sz="1600" dirty="0">
                <a:solidFill>
                  <a:schemeClr val="tx1"/>
                </a:solidFill>
                <a:latin typeface="Times New Roman" panose="02020603050405020304" pitchFamily="18" charset="0"/>
                <a:cs typeface="Times New Roman" panose="02020603050405020304" pitchFamily="18" charset="0"/>
              </a:rPr>
              <a:t>In the above diagram, A, B, C, and D are random variables represented by the nodes of the network graph.</a:t>
            </a:r>
          </a:p>
          <a:p>
            <a:r>
              <a:rPr lang="en-US" sz="1600" dirty="0">
                <a:solidFill>
                  <a:schemeClr val="tx1"/>
                </a:solidFill>
                <a:latin typeface="Times New Roman" panose="02020603050405020304" pitchFamily="18" charset="0"/>
                <a:cs typeface="Times New Roman" panose="02020603050405020304" pitchFamily="18" charset="0"/>
              </a:rPr>
              <a:t>If we are considering node B, which is connected with node A by a directed arrow, then node A is called the parent of Node B.</a:t>
            </a:r>
          </a:p>
          <a:p>
            <a:r>
              <a:rPr lang="en-US" sz="1600" dirty="0">
                <a:solidFill>
                  <a:schemeClr val="tx1"/>
                </a:solidFill>
                <a:latin typeface="Times New Roman" panose="02020603050405020304" pitchFamily="18" charset="0"/>
                <a:cs typeface="Times New Roman" panose="02020603050405020304" pitchFamily="18" charset="0"/>
              </a:rPr>
              <a:t>Node C is independent of node A.</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608803-8277-1B69-F790-A1E6C6D2C8F5}"/>
              </a:ext>
            </a:extLst>
          </p:cNvPr>
          <p:cNvPicPr>
            <a:picLocks noChangeAspect="1"/>
          </p:cNvPicPr>
          <p:nvPr/>
        </p:nvPicPr>
        <p:blipFill>
          <a:blip r:embed="rId2"/>
          <a:stretch>
            <a:fillRect/>
          </a:stretch>
        </p:blipFill>
        <p:spPr>
          <a:xfrm>
            <a:off x="9973044" y="2630749"/>
            <a:ext cx="2117879" cy="1596501"/>
          </a:xfrm>
          <a:prstGeom prst="rect">
            <a:avLst/>
          </a:prstGeom>
        </p:spPr>
      </p:pic>
    </p:spTree>
    <p:extLst>
      <p:ext uri="{BB962C8B-B14F-4D97-AF65-F5344CB8AC3E}">
        <p14:creationId xmlns:p14="http://schemas.microsoft.com/office/powerpoint/2010/main" val="18692868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162F-6F0C-2F60-B8C6-79D425DFB021}"/>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Bayesian Network</a:t>
            </a:r>
            <a:endParaRPr lang="en-IN" dirty="0"/>
          </a:p>
        </p:txBody>
      </p:sp>
      <p:sp>
        <p:nvSpPr>
          <p:cNvPr id="3" name="Text Placeholder 2">
            <a:extLst>
              <a:ext uri="{FF2B5EF4-FFF2-40B4-BE49-F238E27FC236}">
                <a16:creationId xmlns:a16="http://schemas.microsoft.com/office/drawing/2014/main" id="{C08FC0B9-35AE-1423-7D3B-564ADFDCCEE8}"/>
              </a:ext>
            </a:extLst>
          </p:cNvPr>
          <p:cNvSpPr>
            <a:spLocks noGrp="1"/>
          </p:cNvSpPr>
          <p:nvPr>
            <p:ph type="body" idx="1"/>
          </p:nvPr>
        </p:nvSpPr>
        <p:spPr/>
        <p:txBody>
          <a:bodyPr>
            <a:normAutofit fontScale="77500" lnSpcReduction="2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Bayesian network is based on Joint probability distribution and conditional probability. So let's first understand the joint probability distribution:</a:t>
            </a:r>
          </a:p>
          <a:p>
            <a:pPr algn="just"/>
            <a:r>
              <a:rPr lang="en-US" b="0" i="0" dirty="0">
                <a:solidFill>
                  <a:srgbClr val="610B38"/>
                </a:solidFill>
                <a:effectLst/>
                <a:latin typeface="Times New Roman" panose="02020603050405020304" pitchFamily="18" charset="0"/>
                <a:cs typeface="Times New Roman" panose="02020603050405020304" pitchFamily="18" charset="0"/>
              </a:rPr>
              <a:t>Joint probability distribution:</a:t>
            </a:r>
          </a:p>
          <a:p>
            <a:pPr algn="just"/>
            <a:r>
              <a:rPr lang="en-US" b="0" i="0" dirty="0">
                <a:solidFill>
                  <a:srgbClr val="333333"/>
                </a:solidFill>
                <a:effectLst/>
                <a:latin typeface="Times New Roman" panose="02020603050405020304" pitchFamily="18" charset="0"/>
                <a:cs typeface="Times New Roman" panose="02020603050405020304" pitchFamily="18" charset="0"/>
              </a:rPr>
              <a:t>If we have variables x1, x2, x3,....., </a:t>
            </a:r>
            <a:r>
              <a:rPr lang="en-US" b="0" i="0" dirty="0" err="1">
                <a:solidFill>
                  <a:srgbClr val="333333"/>
                </a:solidFill>
                <a:effectLst/>
                <a:latin typeface="Times New Roman" panose="02020603050405020304" pitchFamily="18" charset="0"/>
                <a:cs typeface="Times New Roman" panose="02020603050405020304" pitchFamily="18" charset="0"/>
              </a:rPr>
              <a:t>xn</a:t>
            </a:r>
            <a:r>
              <a:rPr lang="en-US" b="0" i="0" dirty="0">
                <a:solidFill>
                  <a:srgbClr val="333333"/>
                </a:solidFill>
                <a:effectLst/>
                <a:latin typeface="Times New Roman" panose="02020603050405020304" pitchFamily="18" charset="0"/>
                <a:cs typeface="Times New Roman" panose="02020603050405020304" pitchFamily="18" charset="0"/>
              </a:rPr>
              <a:t>, then the probabilities of a different combination of x1, x2, x3.. </a:t>
            </a:r>
            <a:r>
              <a:rPr lang="en-US" b="0" i="0" dirty="0" err="1">
                <a:solidFill>
                  <a:srgbClr val="333333"/>
                </a:solidFill>
                <a:effectLst/>
                <a:latin typeface="Times New Roman" panose="02020603050405020304" pitchFamily="18" charset="0"/>
                <a:cs typeface="Times New Roman" panose="02020603050405020304" pitchFamily="18" charset="0"/>
              </a:rPr>
              <a:t>xn</a:t>
            </a:r>
            <a:r>
              <a:rPr lang="en-US" b="0" i="0" dirty="0">
                <a:solidFill>
                  <a:srgbClr val="333333"/>
                </a:solidFill>
                <a:effectLst/>
                <a:latin typeface="Times New Roman" panose="02020603050405020304" pitchFamily="18" charset="0"/>
                <a:cs typeface="Times New Roman" panose="02020603050405020304" pitchFamily="18" charset="0"/>
              </a:rPr>
              <a:t>, are known as Joint probability distribution.</a:t>
            </a:r>
          </a:p>
          <a:p>
            <a:pPr algn="just"/>
            <a:r>
              <a:rPr lang="en-US" b="1" i="0" dirty="0">
                <a:solidFill>
                  <a:srgbClr val="333333"/>
                </a:solidFill>
                <a:effectLst/>
                <a:latin typeface="Times New Roman" panose="02020603050405020304" pitchFamily="18" charset="0"/>
                <a:cs typeface="Times New Roman" panose="02020603050405020304" pitchFamily="18" charset="0"/>
              </a:rPr>
              <a:t>P[x</a:t>
            </a:r>
            <a:r>
              <a:rPr lang="en-US" b="1" i="0" baseline="-25000" dirty="0">
                <a:solidFill>
                  <a:srgbClr val="333333"/>
                </a:solidFill>
                <a:effectLst/>
                <a:latin typeface="Times New Roman" panose="02020603050405020304" pitchFamily="18" charset="0"/>
                <a:cs typeface="Times New Roman" panose="02020603050405020304" pitchFamily="18" charset="0"/>
              </a:rPr>
              <a:t>1</a:t>
            </a:r>
            <a:r>
              <a:rPr lang="en-US" b="1" i="0" dirty="0">
                <a:solidFill>
                  <a:srgbClr val="333333"/>
                </a:solidFill>
                <a:effectLst/>
                <a:latin typeface="Times New Roman" panose="02020603050405020304" pitchFamily="18" charset="0"/>
                <a:cs typeface="Times New Roman" panose="02020603050405020304" pitchFamily="18" charset="0"/>
              </a:rPr>
              <a:t>, x</a:t>
            </a:r>
            <a:r>
              <a:rPr lang="en-US" b="1" i="0" baseline="-25000" dirty="0">
                <a:solidFill>
                  <a:srgbClr val="333333"/>
                </a:solidFill>
                <a:effectLst/>
                <a:latin typeface="Times New Roman" panose="02020603050405020304" pitchFamily="18" charset="0"/>
                <a:cs typeface="Times New Roman" panose="02020603050405020304" pitchFamily="18" charset="0"/>
              </a:rPr>
              <a:t>2</a:t>
            </a:r>
            <a:r>
              <a:rPr lang="en-US" b="1" i="0" dirty="0">
                <a:solidFill>
                  <a:srgbClr val="333333"/>
                </a:solidFill>
                <a:effectLst/>
                <a:latin typeface="Times New Roman" panose="02020603050405020304" pitchFamily="18" charset="0"/>
                <a:cs typeface="Times New Roman" panose="02020603050405020304" pitchFamily="18" charset="0"/>
              </a:rPr>
              <a:t>, x</a:t>
            </a:r>
            <a:r>
              <a:rPr lang="en-US" b="1" i="0" baseline="-25000" dirty="0">
                <a:solidFill>
                  <a:srgbClr val="333333"/>
                </a:solidFill>
                <a:effectLst/>
                <a:latin typeface="Times New Roman" panose="02020603050405020304" pitchFamily="18" charset="0"/>
                <a:cs typeface="Times New Roman" panose="02020603050405020304" pitchFamily="18" charset="0"/>
              </a:rPr>
              <a:t>3</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x</a:t>
            </a:r>
            <a:r>
              <a:rPr lang="en-US" b="1" i="0" baseline="-25000" dirty="0" err="1">
                <a:solidFill>
                  <a:srgbClr val="333333"/>
                </a:solidFill>
                <a:effectLst/>
                <a:latin typeface="Times New Roman" panose="02020603050405020304" pitchFamily="18" charset="0"/>
                <a:cs typeface="Times New Roman" panose="02020603050405020304" pitchFamily="18" charset="0"/>
              </a:rPr>
              <a:t>n</a:t>
            </a:r>
            <a:r>
              <a:rPr lang="en-US" b="1" i="0" dirty="0">
                <a:solidFill>
                  <a:srgbClr val="333333"/>
                </a:solidFill>
                <a:effectLst/>
                <a:latin typeface="Times New Roman" panose="02020603050405020304" pitchFamily="18" charset="0"/>
                <a:cs typeface="Times New Roman" panose="02020603050405020304" pitchFamily="18" charset="0"/>
              </a:rPr>
              <a:t>]</a:t>
            </a:r>
            <a:r>
              <a:rPr lang="en-US" b="0" i="0" dirty="0">
                <a:solidFill>
                  <a:srgbClr val="333333"/>
                </a:solidFill>
                <a:effectLst/>
                <a:latin typeface="Times New Roman" panose="02020603050405020304" pitchFamily="18" charset="0"/>
                <a:cs typeface="Times New Roman" panose="02020603050405020304" pitchFamily="18" charset="0"/>
              </a:rPr>
              <a:t>, it can be written as the following way in terms of the joint probability distribution.</a:t>
            </a:r>
          </a:p>
          <a:p>
            <a:pPr algn="just"/>
            <a:r>
              <a:rPr lang="en-US" b="1" i="0" dirty="0">
                <a:solidFill>
                  <a:srgbClr val="333333"/>
                </a:solidFill>
                <a:effectLst/>
                <a:latin typeface="Times New Roman" panose="02020603050405020304" pitchFamily="18" charset="0"/>
                <a:cs typeface="Times New Roman" panose="02020603050405020304" pitchFamily="18" charset="0"/>
              </a:rPr>
              <a:t>= P[x</a:t>
            </a:r>
            <a:r>
              <a:rPr lang="en-US" b="1" i="0" baseline="-25000" dirty="0">
                <a:solidFill>
                  <a:srgbClr val="333333"/>
                </a:solidFill>
                <a:effectLst/>
                <a:latin typeface="Times New Roman" panose="02020603050405020304" pitchFamily="18" charset="0"/>
                <a:cs typeface="Times New Roman" panose="02020603050405020304" pitchFamily="18" charset="0"/>
              </a:rPr>
              <a:t>1</a:t>
            </a:r>
            <a:r>
              <a:rPr lang="en-US" b="1" i="0" dirty="0">
                <a:solidFill>
                  <a:srgbClr val="333333"/>
                </a:solidFill>
                <a:effectLst/>
                <a:latin typeface="Times New Roman" panose="02020603050405020304" pitchFamily="18" charset="0"/>
                <a:cs typeface="Times New Roman" panose="02020603050405020304" pitchFamily="18" charset="0"/>
              </a:rPr>
              <a:t>| x</a:t>
            </a:r>
            <a:r>
              <a:rPr lang="en-US" b="1" i="0" baseline="-25000" dirty="0">
                <a:solidFill>
                  <a:srgbClr val="333333"/>
                </a:solidFill>
                <a:effectLst/>
                <a:latin typeface="Times New Roman" panose="02020603050405020304" pitchFamily="18" charset="0"/>
                <a:cs typeface="Times New Roman" panose="02020603050405020304" pitchFamily="18" charset="0"/>
              </a:rPr>
              <a:t>2</a:t>
            </a:r>
            <a:r>
              <a:rPr lang="en-US" b="1" i="0" dirty="0">
                <a:solidFill>
                  <a:srgbClr val="333333"/>
                </a:solidFill>
                <a:effectLst/>
                <a:latin typeface="Times New Roman" panose="02020603050405020304" pitchFamily="18" charset="0"/>
                <a:cs typeface="Times New Roman" panose="02020603050405020304" pitchFamily="18" charset="0"/>
              </a:rPr>
              <a:t>, x</a:t>
            </a:r>
            <a:r>
              <a:rPr lang="en-US" b="1" i="0" baseline="-25000" dirty="0">
                <a:solidFill>
                  <a:srgbClr val="333333"/>
                </a:solidFill>
                <a:effectLst/>
                <a:latin typeface="Times New Roman" panose="02020603050405020304" pitchFamily="18" charset="0"/>
                <a:cs typeface="Times New Roman" panose="02020603050405020304" pitchFamily="18" charset="0"/>
              </a:rPr>
              <a:t>3</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x</a:t>
            </a:r>
            <a:r>
              <a:rPr lang="en-US" b="1" i="0" baseline="-25000" dirty="0" err="1">
                <a:solidFill>
                  <a:srgbClr val="333333"/>
                </a:solidFill>
                <a:effectLst/>
                <a:latin typeface="Times New Roman" panose="02020603050405020304" pitchFamily="18" charset="0"/>
                <a:cs typeface="Times New Roman" panose="02020603050405020304" pitchFamily="18" charset="0"/>
              </a:rPr>
              <a:t>n</a:t>
            </a:r>
            <a:r>
              <a:rPr lang="en-US" b="1" i="0" dirty="0">
                <a:solidFill>
                  <a:srgbClr val="333333"/>
                </a:solidFill>
                <a:effectLst/>
                <a:latin typeface="Times New Roman" panose="02020603050405020304" pitchFamily="18" charset="0"/>
                <a:cs typeface="Times New Roman" panose="02020603050405020304" pitchFamily="18" charset="0"/>
              </a:rPr>
              <a:t>]P[x</a:t>
            </a:r>
            <a:r>
              <a:rPr lang="en-US" b="1" i="0" baseline="-25000" dirty="0">
                <a:solidFill>
                  <a:srgbClr val="333333"/>
                </a:solidFill>
                <a:effectLst/>
                <a:latin typeface="Times New Roman" panose="02020603050405020304" pitchFamily="18" charset="0"/>
                <a:cs typeface="Times New Roman" panose="02020603050405020304" pitchFamily="18" charset="0"/>
              </a:rPr>
              <a:t>2</a:t>
            </a:r>
            <a:r>
              <a:rPr lang="en-US" b="1" i="0" dirty="0">
                <a:solidFill>
                  <a:srgbClr val="333333"/>
                </a:solidFill>
                <a:effectLst/>
                <a:latin typeface="Times New Roman" panose="02020603050405020304" pitchFamily="18" charset="0"/>
                <a:cs typeface="Times New Roman" panose="02020603050405020304" pitchFamily="18" charset="0"/>
              </a:rPr>
              <a:t>, x</a:t>
            </a:r>
            <a:r>
              <a:rPr lang="en-US" b="1" i="0" baseline="-25000" dirty="0">
                <a:solidFill>
                  <a:srgbClr val="333333"/>
                </a:solidFill>
                <a:effectLst/>
                <a:latin typeface="Times New Roman" panose="02020603050405020304" pitchFamily="18" charset="0"/>
                <a:cs typeface="Times New Roman" panose="02020603050405020304" pitchFamily="18" charset="0"/>
              </a:rPr>
              <a:t>3</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x</a:t>
            </a:r>
            <a:r>
              <a:rPr lang="en-US" b="1" i="0" baseline="-25000" dirty="0" err="1">
                <a:solidFill>
                  <a:srgbClr val="333333"/>
                </a:solidFill>
                <a:effectLst/>
                <a:latin typeface="Times New Roman" panose="02020603050405020304" pitchFamily="18" charset="0"/>
                <a:cs typeface="Times New Roman" panose="02020603050405020304" pitchFamily="18" charset="0"/>
              </a:rPr>
              <a:t>n</a:t>
            </a:r>
            <a:r>
              <a:rPr lang="en-US" b="1" i="0" dirty="0">
                <a:solidFill>
                  <a:srgbClr val="333333"/>
                </a:solidFill>
                <a:effectLst/>
                <a:latin typeface="Times New Roman" panose="02020603050405020304" pitchFamily="18" charset="0"/>
                <a:cs typeface="Times New Roman" panose="02020603050405020304" pitchFamily="18" charset="0"/>
              </a:rPr>
              <a:t>]</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1" i="0" dirty="0">
                <a:solidFill>
                  <a:srgbClr val="333333"/>
                </a:solidFill>
                <a:effectLst/>
                <a:latin typeface="Times New Roman" panose="02020603050405020304" pitchFamily="18" charset="0"/>
                <a:cs typeface="Times New Roman" panose="02020603050405020304" pitchFamily="18" charset="0"/>
              </a:rPr>
              <a:t>= P[x</a:t>
            </a:r>
            <a:r>
              <a:rPr lang="en-US" b="1" i="0" baseline="-25000" dirty="0">
                <a:solidFill>
                  <a:srgbClr val="333333"/>
                </a:solidFill>
                <a:effectLst/>
                <a:latin typeface="Times New Roman" panose="02020603050405020304" pitchFamily="18" charset="0"/>
                <a:cs typeface="Times New Roman" panose="02020603050405020304" pitchFamily="18" charset="0"/>
              </a:rPr>
              <a:t>1</a:t>
            </a:r>
            <a:r>
              <a:rPr lang="en-US" b="1" i="0" dirty="0">
                <a:solidFill>
                  <a:srgbClr val="333333"/>
                </a:solidFill>
                <a:effectLst/>
                <a:latin typeface="Times New Roman" panose="02020603050405020304" pitchFamily="18" charset="0"/>
                <a:cs typeface="Times New Roman" panose="02020603050405020304" pitchFamily="18" charset="0"/>
              </a:rPr>
              <a:t>| x</a:t>
            </a:r>
            <a:r>
              <a:rPr lang="en-US" b="1" i="0" baseline="-25000" dirty="0">
                <a:solidFill>
                  <a:srgbClr val="333333"/>
                </a:solidFill>
                <a:effectLst/>
                <a:latin typeface="Times New Roman" panose="02020603050405020304" pitchFamily="18" charset="0"/>
                <a:cs typeface="Times New Roman" panose="02020603050405020304" pitchFamily="18" charset="0"/>
              </a:rPr>
              <a:t>2</a:t>
            </a:r>
            <a:r>
              <a:rPr lang="en-US" b="1" i="0" dirty="0">
                <a:solidFill>
                  <a:srgbClr val="333333"/>
                </a:solidFill>
                <a:effectLst/>
                <a:latin typeface="Times New Roman" panose="02020603050405020304" pitchFamily="18" charset="0"/>
                <a:cs typeface="Times New Roman" panose="02020603050405020304" pitchFamily="18" charset="0"/>
              </a:rPr>
              <a:t>, x</a:t>
            </a:r>
            <a:r>
              <a:rPr lang="en-US" b="1" i="0" baseline="-25000" dirty="0">
                <a:solidFill>
                  <a:srgbClr val="333333"/>
                </a:solidFill>
                <a:effectLst/>
                <a:latin typeface="Times New Roman" panose="02020603050405020304" pitchFamily="18" charset="0"/>
                <a:cs typeface="Times New Roman" panose="02020603050405020304" pitchFamily="18" charset="0"/>
              </a:rPr>
              <a:t>3</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x</a:t>
            </a:r>
            <a:r>
              <a:rPr lang="en-US" b="1" i="0" baseline="-25000" dirty="0" err="1">
                <a:solidFill>
                  <a:srgbClr val="333333"/>
                </a:solidFill>
                <a:effectLst/>
                <a:latin typeface="Times New Roman" panose="02020603050405020304" pitchFamily="18" charset="0"/>
                <a:cs typeface="Times New Roman" panose="02020603050405020304" pitchFamily="18" charset="0"/>
              </a:rPr>
              <a:t>n</a:t>
            </a:r>
            <a:r>
              <a:rPr lang="en-US" b="1" i="0" dirty="0">
                <a:solidFill>
                  <a:srgbClr val="333333"/>
                </a:solidFill>
                <a:effectLst/>
                <a:latin typeface="Times New Roman" panose="02020603050405020304" pitchFamily="18" charset="0"/>
                <a:cs typeface="Times New Roman" panose="02020603050405020304" pitchFamily="18" charset="0"/>
              </a:rPr>
              <a:t>]P[x</a:t>
            </a:r>
            <a:r>
              <a:rPr lang="en-US" b="1" i="0" baseline="-25000" dirty="0">
                <a:solidFill>
                  <a:srgbClr val="333333"/>
                </a:solidFill>
                <a:effectLst/>
                <a:latin typeface="Times New Roman" panose="02020603050405020304" pitchFamily="18" charset="0"/>
                <a:cs typeface="Times New Roman" panose="02020603050405020304" pitchFamily="18" charset="0"/>
              </a:rPr>
              <a:t>2</a:t>
            </a:r>
            <a:r>
              <a:rPr lang="en-US" b="1" i="0" dirty="0">
                <a:solidFill>
                  <a:srgbClr val="333333"/>
                </a:solidFill>
                <a:effectLst/>
                <a:latin typeface="Times New Roman" panose="02020603050405020304" pitchFamily="18" charset="0"/>
                <a:cs typeface="Times New Roman" panose="02020603050405020304" pitchFamily="18" charset="0"/>
              </a:rPr>
              <a:t>|x</a:t>
            </a:r>
            <a:r>
              <a:rPr lang="en-US" b="1" i="0" baseline="-25000" dirty="0">
                <a:solidFill>
                  <a:srgbClr val="333333"/>
                </a:solidFill>
                <a:effectLst/>
                <a:latin typeface="Times New Roman" panose="02020603050405020304" pitchFamily="18" charset="0"/>
                <a:cs typeface="Times New Roman" panose="02020603050405020304" pitchFamily="18" charset="0"/>
              </a:rPr>
              <a:t>3</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x</a:t>
            </a:r>
            <a:r>
              <a:rPr lang="en-US" b="1" i="0" baseline="-25000" dirty="0" err="1">
                <a:solidFill>
                  <a:srgbClr val="333333"/>
                </a:solidFill>
                <a:effectLst/>
                <a:latin typeface="Times New Roman" panose="02020603050405020304" pitchFamily="18" charset="0"/>
                <a:cs typeface="Times New Roman" panose="02020603050405020304" pitchFamily="18" charset="0"/>
              </a:rPr>
              <a:t>n</a:t>
            </a:r>
            <a:r>
              <a:rPr lang="en-US" b="1" i="0" dirty="0">
                <a:solidFill>
                  <a:srgbClr val="333333"/>
                </a:solidFill>
                <a:effectLst/>
                <a:latin typeface="Times New Roman" panose="02020603050405020304" pitchFamily="18" charset="0"/>
                <a:cs typeface="Times New Roman" panose="02020603050405020304" pitchFamily="18" charset="0"/>
              </a:rPr>
              <a:t>]....P[x</a:t>
            </a:r>
            <a:r>
              <a:rPr lang="en-US" b="1" i="0" baseline="-25000" dirty="0">
                <a:solidFill>
                  <a:srgbClr val="333333"/>
                </a:solidFill>
                <a:effectLst/>
                <a:latin typeface="Times New Roman" panose="02020603050405020304" pitchFamily="18" charset="0"/>
                <a:cs typeface="Times New Roman" panose="02020603050405020304" pitchFamily="18" charset="0"/>
              </a:rPr>
              <a:t>n-1</a:t>
            </a:r>
            <a:r>
              <a:rPr lang="en-US" b="1" i="0" dirty="0">
                <a:solidFill>
                  <a:srgbClr val="333333"/>
                </a:solidFill>
                <a:effectLst/>
                <a:latin typeface="Times New Roman" panose="02020603050405020304" pitchFamily="18" charset="0"/>
                <a:cs typeface="Times New Roman" panose="02020603050405020304" pitchFamily="18" charset="0"/>
              </a:rPr>
              <a:t>|x</a:t>
            </a:r>
            <a:r>
              <a:rPr lang="en-US" b="1" i="0" baseline="-25000" dirty="0">
                <a:solidFill>
                  <a:srgbClr val="333333"/>
                </a:solidFill>
                <a:effectLst/>
                <a:latin typeface="Times New Roman" panose="02020603050405020304" pitchFamily="18" charset="0"/>
                <a:cs typeface="Times New Roman" panose="02020603050405020304" pitchFamily="18" charset="0"/>
              </a:rPr>
              <a:t>n</a:t>
            </a:r>
            <a:r>
              <a:rPr lang="en-US" b="1" i="0" dirty="0">
                <a:solidFill>
                  <a:srgbClr val="333333"/>
                </a:solidFill>
                <a:effectLst/>
                <a:latin typeface="Times New Roman" panose="02020603050405020304" pitchFamily="18" charset="0"/>
                <a:cs typeface="Times New Roman" panose="02020603050405020304" pitchFamily="18" charset="0"/>
              </a:rPr>
              <a:t>]P[</a:t>
            </a:r>
            <a:r>
              <a:rPr lang="en-US" b="1" i="0" dirty="0" err="1">
                <a:solidFill>
                  <a:srgbClr val="333333"/>
                </a:solidFill>
                <a:effectLst/>
                <a:latin typeface="Times New Roman" panose="02020603050405020304" pitchFamily="18" charset="0"/>
                <a:cs typeface="Times New Roman" panose="02020603050405020304" pitchFamily="18" charset="0"/>
              </a:rPr>
              <a:t>x</a:t>
            </a:r>
            <a:r>
              <a:rPr lang="en-US" b="1" i="0" baseline="-25000" dirty="0" err="1">
                <a:solidFill>
                  <a:srgbClr val="333333"/>
                </a:solidFill>
                <a:effectLst/>
                <a:latin typeface="Times New Roman" panose="02020603050405020304" pitchFamily="18" charset="0"/>
                <a:cs typeface="Times New Roman" panose="02020603050405020304" pitchFamily="18" charset="0"/>
              </a:rPr>
              <a:t>n</a:t>
            </a:r>
            <a:r>
              <a:rPr lang="en-US" b="1" i="0" dirty="0">
                <a:solidFill>
                  <a:srgbClr val="333333"/>
                </a:solidFill>
                <a:effectLst/>
                <a:latin typeface="Times New Roman" panose="02020603050405020304" pitchFamily="18" charset="0"/>
                <a:cs typeface="Times New Roman" panose="02020603050405020304" pitchFamily="18" charset="0"/>
              </a:rPr>
              <a:t>].</a:t>
            </a:r>
            <a:endParaRPr lang="en-US" b="0" i="0" dirty="0">
              <a:solidFill>
                <a:srgbClr val="333333"/>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general for each variable Xi, we can write the equation as:</a:t>
            </a:r>
          </a:p>
          <a:p>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P(Xi|Xi-1,........., X1) = P(Xi |Parents(Xi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8821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FCAA-216F-94B2-921C-0AAAE34C0EBB}"/>
              </a:ext>
            </a:extLst>
          </p:cNvPr>
          <p:cNvSpPr>
            <a:spLocks noGrp="1"/>
          </p:cNvSpPr>
          <p:nvPr>
            <p:ph type="title"/>
          </p:nvPr>
        </p:nvSpPr>
        <p:spPr>
          <a:xfrm>
            <a:off x="609600" y="274635"/>
            <a:ext cx="8037250" cy="1143004"/>
          </a:xfrm>
        </p:spPr>
        <p:txBody>
          <a:bodyPr>
            <a:normAutofit fontScale="90000"/>
          </a:bodyPr>
          <a:lstStyle/>
          <a:p>
            <a:r>
              <a:rPr lang="en-US" b="1" dirty="0">
                <a:latin typeface="Times New Roman" panose="02020603050405020304" pitchFamily="18" charset="0"/>
                <a:cs typeface="Times New Roman" panose="02020603050405020304" pitchFamily="18" charset="0"/>
              </a:rPr>
              <a:t>Pros and Cons of Bayesian Network</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B571F64-C403-1DDE-2132-5DD697AA23C9}"/>
              </a:ext>
            </a:extLst>
          </p:cNvPr>
          <p:cNvSpPr>
            <a:spLocks noGrp="1"/>
          </p:cNvSpPr>
          <p:nvPr>
            <p:ph type="body" idx="1"/>
          </p:nvPr>
        </p:nvSpPr>
        <p:spPr>
          <a:xfrm>
            <a:off x="609600" y="1600201"/>
            <a:ext cx="5486400" cy="4525963"/>
          </a:xfrm>
        </p:spPr>
        <p:txBody>
          <a:bodyPr>
            <a:normAutofit fontScale="32500" lnSpcReduction="20000"/>
          </a:bodyPr>
          <a:lstStyle/>
          <a:p>
            <a:pPr marL="0" indent="0">
              <a:buNone/>
            </a:pPr>
            <a:r>
              <a:rPr lang="en-US" sz="4300" b="1" dirty="0">
                <a:latin typeface="Times New Roman" panose="02020603050405020304" pitchFamily="18" charset="0"/>
                <a:cs typeface="Times New Roman" panose="02020603050405020304" pitchFamily="18" charset="0"/>
              </a:rPr>
              <a:t>Pros:</a:t>
            </a:r>
          </a:p>
          <a:p>
            <a:pPr algn="just"/>
            <a:r>
              <a:rPr lang="en-US" sz="4300" b="1" dirty="0">
                <a:latin typeface="Times New Roman" panose="02020603050405020304" pitchFamily="18" charset="0"/>
                <a:cs typeface="Times New Roman" panose="02020603050405020304" pitchFamily="18" charset="0"/>
              </a:rPr>
              <a:t>Expressive Modeling of Uncertainty: </a:t>
            </a:r>
            <a:r>
              <a:rPr lang="en-US" sz="4300" dirty="0">
                <a:latin typeface="Times New Roman" panose="02020603050405020304" pitchFamily="18" charset="0"/>
                <a:cs typeface="Times New Roman" panose="02020603050405020304" pitchFamily="18" charset="0"/>
              </a:rPr>
              <a:t>Bayesian Networks are well-suited for representing and modeling uncertain relationships between variables. They can capture dependencies, conditional probabilities, and uncertainties in a systematic manner.</a:t>
            </a:r>
          </a:p>
          <a:p>
            <a:pPr algn="just"/>
            <a:r>
              <a:rPr lang="en-US" sz="4300" b="1" dirty="0">
                <a:latin typeface="Times New Roman" panose="02020603050405020304" pitchFamily="18" charset="0"/>
                <a:cs typeface="Times New Roman" panose="02020603050405020304" pitchFamily="18" charset="0"/>
              </a:rPr>
              <a:t>Intuitive Representation: </a:t>
            </a:r>
            <a:r>
              <a:rPr lang="en-US" sz="4300" dirty="0">
                <a:latin typeface="Times New Roman" panose="02020603050405020304" pitchFamily="18" charset="0"/>
                <a:cs typeface="Times New Roman" panose="02020603050405020304" pitchFamily="18" charset="0"/>
              </a:rPr>
              <a:t>The graphical representation of Bayesian Networks provides an intuitive way to understand and communicate complex probabilistic relationships. The structure of the graph visually represents the conditional dependencies among variables.</a:t>
            </a:r>
          </a:p>
          <a:p>
            <a:pPr algn="just"/>
            <a:r>
              <a:rPr lang="en-US" sz="4300" b="1" dirty="0">
                <a:latin typeface="Times New Roman" panose="02020603050405020304" pitchFamily="18" charset="0"/>
                <a:cs typeface="Times New Roman" panose="02020603050405020304" pitchFamily="18" charset="0"/>
              </a:rPr>
              <a:t>Efficient Inference: </a:t>
            </a:r>
            <a:r>
              <a:rPr lang="en-US" sz="4300" dirty="0">
                <a:latin typeface="Times New Roman" panose="02020603050405020304" pitchFamily="18" charset="0"/>
                <a:cs typeface="Times New Roman" panose="02020603050405020304" pitchFamily="18" charset="0"/>
              </a:rPr>
              <a:t>Bayesian Networks allow for efficient and scalable probabilistic inference. Once the network is trained, it can be used to quickly compute probabilities and make predictions based on observed evidence.</a:t>
            </a:r>
          </a:p>
          <a:p>
            <a:pPr algn="just"/>
            <a:r>
              <a:rPr lang="en-US" sz="4300" b="1" dirty="0">
                <a:latin typeface="Times New Roman" panose="02020603050405020304" pitchFamily="18" charset="0"/>
                <a:cs typeface="Times New Roman" panose="02020603050405020304" pitchFamily="18" charset="0"/>
              </a:rPr>
              <a:t>Handling Incomplete Data: </a:t>
            </a:r>
            <a:r>
              <a:rPr lang="en-US" sz="4300" dirty="0">
                <a:latin typeface="Times New Roman" panose="02020603050405020304" pitchFamily="18" charset="0"/>
                <a:cs typeface="Times New Roman" panose="02020603050405020304" pitchFamily="18" charset="0"/>
              </a:rPr>
              <a:t>Bayesian Networks can handle incomplete or missing data during the inference process. This is useful in real-world scenarios where not all variables may be observed.</a:t>
            </a:r>
          </a:p>
          <a:p>
            <a:pPr algn="just"/>
            <a:r>
              <a:rPr lang="en-US" sz="4300" b="1" dirty="0">
                <a:latin typeface="Times New Roman" panose="02020603050405020304" pitchFamily="18" charset="0"/>
                <a:cs typeface="Times New Roman" panose="02020603050405020304" pitchFamily="18" charset="0"/>
              </a:rPr>
              <a:t>Causal Reasoning: </a:t>
            </a:r>
            <a:r>
              <a:rPr lang="en-US" sz="4300" dirty="0">
                <a:latin typeface="Times New Roman" panose="02020603050405020304" pitchFamily="18" charset="0"/>
                <a:cs typeface="Times New Roman" panose="02020603050405020304" pitchFamily="18" charset="0"/>
              </a:rPr>
              <a:t>Bayesian Networks inherently capture causal relationships among variables, allowing for reasoning about the impact of interventions and understanding cause-and-effect relationships.</a:t>
            </a:r>
          </a:p>
          <a:p>
            <a:endParaRPr lang="en-US" dirty="0"/>
          </a:p>
        </p:txBody>
      </p:sp>
      <p:sp>
        <p:nvSpPr>
          <p:cNvPr id="4" name="TextBox 3">
            <a:extLst>
              <a:ext uri="{FF2B5EF4-FFF2-40B4-BE49-F238E27FC236}">
                <a16:creationId xmlns:a16="http://schemas.microsoft.com/office/drawing/2014/main" id="{7EEA4E29-2027-FA60-164B-918F2BCECB7A}"/>
              </a:ext>
            </a:extLst>
          </p:cNvPr>
          <p:cNvSpPr txBox="1"/>
          <p:nvPr/>
        </p:nvSpPr>
        <p:spPr>
          <a:xfrm>
            <a:off x="6702641" y="1727472"/>
            <a:ext cx="4492101" cy="4339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just"/>
            <a:r>
              <a:rPr lang="en-US" sz="1200" b="1" dirty="0">
                <a:latin typeface="Times New Roman" panose="02020603050405020304" pitchFamily="18" charset="0"/>
                <a:cs typeface="Times New Roman" panose="02020603050405020304" pitchFamily="18" charset="0"/>
              </a:rPr>
              <a:t>Cons:</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Computational Complexity: </a:t>
            </a:r>
            <a:r>
              <a:rPr lang="en-US" sz="1200" dirty="0">
                <a:latin typeface="Times New Roman" panose="02020603050405020304" pitchFamily="18" charset="0"/>
                <a:cs typeface="Times New Roman" panose="02020603050405020304" pitchFamily="18" charset="0"/>
              </a:rPr>
              <a:t>The inference process in Bayesian Networks can be computationally intensive, especially for large and complex networks. This complexity increases as the number of variables and dependencies grows.</a:t>
            </a:r>
          </a:p>
          <a:p>
            <a:pPr marL="171450"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Learning the Structure: </a:t>
            </a:r>
            <a:r>
              <a:rPr lang="en-US" sz="1200" dirty="0">
                <a:latin typeface="Times New Roman" panose="02020603050405020304" pitchFamily="18" charset="0"/>
                <a:cs typeface="Times New Roman" panose="02020603050405020304" pitchFamily="18" charset="0"/>
              </a:rPr>
              <a:t>Determining the optimal structure of a Bayesian Network can be challenging. Learning the network structure from data requires a sufficient amount of data and can be sensitive to noisy or incomplete data.</a:t>
            </a:r>
          </a:p>
          <a:p>
            <a:pPr marL="171450"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Assumption of Conditional Independence: </a:t>
            </a:r>
            <a:r>
              <a:rPr lang="en-US" sz="1200" dirty="0">
                <a:latin typeface="Times New Roman" panose="02020603050405020304" pitchFamily="18" charset="0"/>
                <a:cs typeface="Times New Roman" panose="02020603050405020304" pitchFamily="18" charset="0"/>
              </a:rPr>
              <a:t>Bayesian Networks rely on the assumption of conditional independence among variables given their parents in the graph. This assumption may not always hold in real-world situations.</a:t>
            </a:r>
          </a:p>
          <a:p>
            <a:pPr marL="171450"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Knowledge Elicitation: </a:t>
            </a:r>
            <a:r>
              <a:rPr lang="en-US" sz="1200" dirty="0">
                <a:latin typeface="Times New Roman" panose="02020603050405020304" pitchFamily="18" charset="0"/>
                <a:cs typeface="Times New Roman" panose="02020603050405020304" pitchFamily="18" charset="0"/>
              </a:rPr>
              <a:t>Constructing a Bayesian Network often requires domain knowledge to specify the structure and conditional probabilities. Obtaining accurate probabilities can be challenging, especially if expert knowledge is not readily available.</a:t>
            </a:r>
          </a:p>
          <a:p>
            <a:pPr marL="171450" indent="-171450" algn="just">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Limited Representational Power: </a:t>
            </a:r>
            <a:r>
              <a:rPr lang="en-US" sz="1200" dirty="0">
                <a:latin typeface="Times New Roman" panose="02020603050405020304" pitchFamily="18" charset="0"/>
                <a:cs typeface="Times New Roman" panose="02020603050405020304" pitchFamily="18" charset="0"/>
              </a:rPr>
              <a:t>While Bayesian Networks are expressive, they may struggle to represent certain types of dependencies, such as cyclic dependencies, feedback loops, or non-Gaussian distributions.</a:t>
            </a:r>
            <a:endParaRPr lang="en-IN" sz="1200" dirty="0">
              <a:latin typeface="Times New Roman" panose="02020603050405020304" pitchFamily="18" charset="0"/>
              <a:cs typeface="Times New Roman" panose="02020603050405020304" pitchFamily="18" charset="0"/>
            </a:endParaRPr>
          </a:p>
          <a:p>
            <a:pPr marL="0" marR="0" indent="0" algn="just" defTabSz="914400" rtl="0" fontAlgn="auto" latinLnBrk="0"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42338136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887D-9060-9D7E-34EA-5DAB7810F5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Support Vector Machine</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83D630D-01F2-1D00-A3AB-AB04636EC186}"/>
              </a:ext>
            </a:extLst>
          </p:cNvPr>
          <p:cNvSpPr>
            <a:spLocks noGrp="1"/>
          </p:cNvSpPr>
          <p:nvPr>
            <p:ph sz="half" idx="1"/>
          </p:nvPr>
        </p:nvSpPr>
        <p:spPr>
          <a:xfrm>
            <a:off x="609600" y="1600201"/>
            <a:ext cx="5384800" cy="4818354"/>
          </a:xfrm>
          <a:prstGeom prst="rect">
            <a:avLst/>
          </a:prstGeom>
        </p:spPr>
        <p:txBody>
          <a:bodyPr>
            <a:normAutofit fontScale="70000" lnSpcReduction="20000"/>
          </a:bodyPr>
          <a:lstStyle/>
          <a:p>
            <a:pPr algn="just"/>
            <a:r>
              <a:rPr lang="en-US" b="0" i="0" dirty="0">
                <a:solidFill>
                  <a:srgbClr val="383838"/>
                </a:solidFill>
                <a:effectLst/>
                <a:latin typeface="Times New Roman" panose="02020603050405020304" pitchFamily="18" charset="0"/>
                <a:cs typeface="Times New Roman" panose="02020603050405020304" pitchFamily="18" charset="0"/>
              </a:rPr>
              <a:t>SVM is a powerful supervised algorithm that works best on smaller datasets but on complex ones. </a:t>
            </a:r>
          </a:p>
          <a:p>
            <a:pPr algn="just"/>
            <a:r>
              <a:rPr lang="en-US" b="0" i="0" dirty="0">
                <a:solidFill>
                  <a:srgbClr val="383838"/>
                </a:solidFill>
                <a:effectLst/>
                <a:latin typeface="Times New Roman" panose="02020603050405020304" pitchFamily="18" charset="0"/>
                <a:cs typeface="Times New Roman" panose="02020603050405020304" pitchFamily="18" charset="0"/>
              </a:rPr>
              <a:t>Support Vector Machine, abbreviated as SVM can be used for both regression and classification tasks, but generally, they work best in classification problems. </a:t>
            </a:r>
          </a:p>
          <a:p>
            <a:pPr algn="just"/>
            <a:r>
              <a:rPr lang="en-US" b="0" i="0" dirty="0">
                <a:solidFill>
                  <a:srgbClr val="383838"/>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r>
              <a:rPr lang="en-US" b="0" i="0" dirty="0">
                <a:solidFill>
                  <a:srgbClr val="383838"/>
                </a:solidFill>
                <a:effectLst/>
                <a:latin typeface="Times New Roman" panose="02020603050405020304" pitchFamily="18" charset="0"/>
                <a:cs typeface="Times New Roman" panose="02020603050405020304" pitchFamily="18" charset="0"/>
              </a:rPr>
              <a:t>SVM chooses the extreme points/vectors that help in creating the hyperplane. These extreme cases are called as support vectors, and hence algorithm is termed as Support Vector Machine. </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BAD7DC7-9A42-992E-ED8F-47DAB0FAE64D}"/>
              </a:ext>
            </a:extLst>
          </p:cNvPr>
          <p:cNvSpPr>
            <a:spLocks noGrp="1"/>
          </p:cNvSpPr>
          <p:nvPr>
            <p:ph sz="half" idx="2"/>
          </p:nvPr>
        </p:nvSpPr>
        <p:spPr/>
        <p:txBody>
          <a:bodyPr/>
          <a:lstStyle/>
          <a:p>
            <a:pPr algn="just"/>
            <a:r>
              <a:rPr lang="en-US" sz="2400" dirty="0">
                <a:latin typeface="Times New Roman" panose="02020603050405020304" pitchFamily="18" charset="0"/>
                <a:cs typeface="Times New Roman" panose="02020603050405020304" pitchFamily="18" charset="0"/>
              </a:rPr>
              <a:t>Consider the below diagram in which there are two different categories that are classified using a decision boundary or hyperplane:</a:t>
            </a:r>
          </a:p>
          <a:p>
            <a:pPr algn="just"/>
            <a:endParaRPr lang="en-US" dirty="0">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85C99CC3-60F0-D0FE-1D96-308B1D1B7A21}"/>
              </a:ext>
            </a:extLst>
          </p:cNvPr>
          <p:cNvPicPr>
            <a:picLocks noChangeAspect="1"/>
          </p:cNvPicPr>
          <p:nvPr/>
        </p:nvPicPr>
        <p:blipFill rotWithShape="1">
          <a:blip r:embed="rId2"/>
          <a:srcRect r="1178"/>
          <a:stretch/>
        </p:blipFill>
        <p:spPr>
          <a:xfrm>
            <a:off x="6922733" y="3180255"/>
            <a:ext cx="4467317" cy="3238300"/>
          </a:xfrm>
          <a:prstGeom prst="rect">
            <a:avLst/>
          </a:prstGeom>
        </p:spPr>
      </p:pic>
    </p:spTree>
    <p:extLst>
      <p:ext uri="{BB962C8B-B14F-4D97-AF65-F5344CB8AC3E}">
        <p14:creationId xmlns:p14="http://schemas.microsoft.com/office/powerpoint/2010/main" val="385851406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6FBC-2C77-81F2-9BFB-D4A4F0A310A1}"/>
              </a:ext>
            </a:extLst>
          </p:cNvPr>
          <p:cNvSpPr>
            <a:spLocks noGrp="1"/>
          </p:cNvSpPr>
          <p:nvPr>
            <p:ph type="title"/>
          </p:nvPr>
        </p:nvSpPr>
        <p:spPr>
          <a:xfrm>
            <a:off x="609600" y="577048"/>
            <a:ext cx="10972800" cy="840589"/>
          </a:xfrm>
        </p:spPr>
        <p:txBody>
          <a:bodyPr/>
          <a:lstStyle/>
          <a:p>
            <a:r>
              <a:rPr lang="en-US" sz="4400" b="1" dirty="0">
                <a:latin typeface="Times New Roman" panose="02020603050405020304" pitchFamily="18" charset="0"/>
                <a:cs typeface="Times New Roman" panose="02020603050405020304" pitchFamily="18" charset="0"/>
              </a:rPr>
              <a:t>Hyperplane and Support Vectors</a:t>
            </a:r>
            <a:endParaRPr lang="en-IN" dirty="0"/>
          </a:p>
        </p:txBody>
      </p:sp>
      <p:sp>
        <p:nvSpPr>
          <p:cNvPr id="3" name="Content Placeholder 2">
            <a:extLst>
              <a:ext uri="{FF2B5EF4-FFF2-40B4-BE49-F238E27FC236}">
                <a16:creationId xmlns:a16="http://schemas.microsoft.com/office/drawing/2014/main" id="{8818DFBC-BCBC-AB52-DF62-A7852EC6E38C}"/>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Hyperplane: </a:t>
            </a:r>
            <a:r>
              <a:rPr lang="en-US" sz="2400" dirty="0">
                <a:latin typeface="Times New Roman" panose="02020603050405020304" pitchFamily="18" charset="0"/>
                <a:cs typeface="Times New Roman" panose="02020603050405020304" pitchFamily="18" charset="0"/>
              </a:rPr>
              <a:t>There can be multiple lines/decision boundaries to segregate the classes in n-dimensional space, but we need to find out the best decision boundary that helps to classify the data points. This best boundary is known as the hyperplane of SVM.</a:t>
            </a:r>
          </a:p>
          <a:p>
            <a:pPr lvl="1" algn="just"/>
            <a:r>
              <a:rPr lang="en-US" sz="1800" dirty="0">
                <a:latin typeface="Times New Roman" panose="02020603050405020304" pitchFamily="18" charset="0"/>
                <a:cs typeface="Times New Roman" panose="02020603050405020304" pitchFamily="18" charset="0"/>
              </a:rPr>
              <a:t>The dimensions of the hyperplane depend on the features present in the dataset, which means if there are 2 features (as shown in image), then hyperplane will be a straight line. And if there are 3 features, then hyperplane will be a 2-dimension plane.</a:t>
            </a:r>
          </a:p>
          <a:p>
            <a:pPr lvl="1" algn="just"/>
            <a:r>
              <a:rPr lang="en-US" sz="1800" dirty="0">
                <a:latin typeface="Times New Roman" panose="02020603050405020304" pitchFamily="18" charset="0"/>
                <a:cs typeface="Times New Roman" panose="02020603050405020304" pitchFamily="18" charset="0"/>
              </a:rPr>
              <a:t>We always create a hyperplane that has a maximum margin, which means the maximum distance between the data points.</a:t>
            </a:r>
          </a:p>
          <a:p>
            <a:pPr algn="just"/>
            <a:r>
              <a:rPr lang="en-US" sz="2400" b="1" dirty="0">
                <a:latin typeface="Times New Roman" panose="02020603050405020304" pitchFamily="18" charset="0"/>
                <a:cs typeface="Times New Roman" panose="02020603050405020304" pitchFamily="18" charset="0"/>
              </a:rPr>
              <a:t>Support Vectors: </a:t>
            </a:r>
            <a:r>
              <a:rPr lang="en-US" sz="2400" dirty="0">
                <a:latin typeface="Times New Roman" panose="02020603050405020304" pitchFamily="18" charset="0"/>
                <a:cs typeface="Times New Roman" panose="02020603050405020304" pitchFamily="18" charset="0"/>
              </a:rPr>
              <a:t>The data points or vectors that are the closest to the hyperplane and which affect the position of the hyperplane are termed as Support Vector. Since these vectors support the hyperplane, hence called a Support vector.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96760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9F26E-CBDC-9789-893C-4995BB2591C9}"/>
              </a:ext>
            </a:extLst>
          </p:cNvPr>
          <p:cNvSpPr>
            <a:spLocks noGrp="1"/>
          </p:cNvSpPr>
          <p:nvPr>
            <p:ph type="title"/>
          </p:nvPr>
        </p:nvSpPr>
        <p:spPr>
          <a:xfrm>
            <a:off x="609600" y="731836"/>
            <a:ext cx="10972800" cy="685802"/>
          </a:xfrm>
        </p:spPr>
        <p:txBody>
          <a:bodyPr/>
          <a:lstStyle/>
          <a:p>
            <a:r>
              <a:rPr lang="en-US" b="1" dirty="0">
                <a:latin typeface="Times New Roman" panose="02020603050405020304" pitchFamily="18" charset="0"/>
                <a:cs typeface="Times New Roman" panose="02020603050405020304" pitchFamily="18" charset="0"/>
              </a:rPr>
              <a:t>Example SVM</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9C09B4-8D6D-FD90-F2B8-778D4ED00B31}"/>
              </a:ext>
            </a:extLst>
          </p:cNvPr>
          <p:cNvSpPr>
            <a:spLocks noGrp="1"/>
          </p:cNvSpPr>
          <p:nvPr>
            <p:ph sz="half"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SVM can be understood with the example that we have used in the KNN classifier. Suppose we see a strange cat that also has some features of dogs, so if we want a model that can accurately identify whether it is a cat or dog, so such a model can be created by using the SVM algorithm. </a:t>
            </a:r>
          </a:p>
          <a:p>
            <a:pPr algn="just"/>
            <a:r>
              <a:rPr lang="en-US" dirty="0">
                <a:latin typeface="Times New Roman" panose="02020603050405020304" pitchFamily="18" charset="0"/>
                <a:cs typeface="Times New Roman" panose="02020603050405020304" pitchFamily="18" charset="0"/>
              </a:rPr>
              <a:t>We will first train our model with lots of images of cats and dogs so that it can learn about different features of cats and dogs, and then we test it with this strange creature. So as support vector creates a decision boundary between these two data (cat and dog) and choose extreme cases (support vectors), it will see the extreme case of cat and dog. On the basis of the support vectors, it will classify it as a cat. Consider the below diagram:</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3123E0-589C-2267-C910-F3C85FE83FC4}"/>
              </a:ext>
            </a:extLst>
          </p:cNvPr>
          <p:cNvPicPr>
            <a:picLocks noGrp="1" noChangeAspect="1"/>
          </p:cNvPicPr>
          <p:nvPr>
            <p:ph sz="half" idx="2"/>
          </p:nvPr>
        </p:nvPicPr>
        <p:blipFill>
          <a:blip r:embed="rId2"/>
          <a:stretch>
            <a:fillRect/>
          </a:stretch>
        </p:blipFill>
        <p:spPr>
          <a:xfrm>
            <a:off x="6482117" y="1928404"/>
            <a:ext cx="4762500" cy="2857500"/>
          </a:xfrm>
          <a:prstGeom prst="rect">
            <a:avLst/>
          </a:prstGeom>
        </p:spPr>
      </p:pic>
    </p:spTree>
    <p:extLst>
      <p:ext uri="{BB962C8B-B14F-4D97-AF65-F5344CB8AC3E}">
        <p14:creationId xmlns:p14="http://schemas.microsoft.com/office/powerpoint/2010/main" val="21563384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1303BE-FFC9-11A1-7A7B-BFB30370DD48}"/>
              </a:ext>
            </a:extLst>
          </p:cNvPr>
          <p:cNvSpPr>
            <a:spLocks noGrp="1"/>
          </p:cNvSpPr>
          <p:nvPr>
            <p:ph type="title"/>
          </p:nvPr>
        </p:nvSpPr>
        <p:spPr>
          <a:xfrm>
            <a:off x="609600" y="656948"/>
            <a:ext cx="10972800" cy="760690"/>
          </a:xfrm>
        </p:spPr>
        <p:txBody>
          <a:bodyPr/>
          <a:lstStyle/>
          <a:p>
            <a:r>
              <a:rPr lang="en-US" b="1" dirty="0">
                <a:latin typeface="Times New Roman" panose="02020603050405020304" pitchFamily="18" charset="0"/>
                <a:cs typeface="Times New Roman" panose="02020603050405020304" pitchFamily="18" charset="0"/>
              </a:rPr>
              <a:t>Types of SVM</a:t>
            </a:r>
            <a:endParaRPr lang="en-IN"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D83B012-048F-4588-663E-A1AF87B1B1C9}"/>
              </a:ext>
            </a:extLst>
          </p:cNvPr>
          <p:cNvSpPr>
            <a:spLocks noGrp="1"/>
          </p:cNvSpPr>
          <p:nvPr>
            <p:ph idx="1"/>
          </p:nvPr>
        </p:nvSpPr>
        <p:spPr/>
        <p:txBody>
          <a:bodyPr/>
          <a:lstStyle/>
          <a:p>
            <a:pPr algn="just"/>
            <a:r>
              <a:rPr lang="en-US" sz="2800" b="1" dirty="0">
                <a:latin typeface="Times New Roman" panose="02020603050405020304" pitchFamily="18" charset="0"/>
                <a:cs typeface="Times New Roman" panose="02020603050405020304" pitchFamily="18" charset="0"/>
              </a:rPr>
              <a:t>Linear SVM: </a:t>
            </a:r>
            <a:r>
              <a:rPr lang="en-US" sz="2800" dirty="0">
                <a:latin typeface="Times New Roman" panose="02020603050405020304" pitchFamily="18" charset="0"/>
                <a:cs typeface="Times New Roman" panose="02020603050405020304" pitchFamily="18" charset="0"/>
              </a:rPr>
              <a:t>Linear SVM is used for linearly separable data, which means if a dataset can be classified into two classes by using a single straight line, then such data is termed as linearly separable data, and classifier is used called as Linear SVM classifier.</a:t>
            </a:r>
          </a:p>
          <a:p>
            <a:pPr algn="just"/>
            <a:r>
              <a:rPr lang="en-US" sz="2800" b="1" dirty="0">
                <a:latin typeface="Times New Roman" panose="02020603050405020304" pitchFamily="18" charset="0"/>
                <a:cs typeface="Times New Roman" panose="02020603050405020304" pitchFamily="18" charset="0"/>
              </a:rPr>
              <a:t>Non-linear SVM: </a:t>
            </a:r>
            <a:r>
              <a:rPr lang="en-US" sz="2800" dirty="0">
                <a:latin typeface="Times New Roman" panose="02020603050405020304" pitchFamily="18" charset="0"/>
                <a:cs typeface="Times New Roman" panose="02020603050405020304" pitchFamily="18" charset="0"/>
              </a:rPr>
              <a:t>Non-Linear SVM is used for non-linearly separated data, which means if a dataset cannot be classified by using a straight line, then such data is termed as non-linear data and classifier used is called as Non-linear SVM classifier.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00096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7AD6-CBAA-B78A-6C97-A5CE9C17DD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 of Linear SVM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D9DE84-D642-9010-904E-1B185886E2AE}"/>
              </a:ext>
            </a:extLst>
          </p:cNvPr>
          <p:cNvSpPr>
            <a:spLocks noGrp="1"/>
          </p:cNvSpPr>
          <p:nvPr>
            <p:ph sz="half" idx="1"/>
          </p:nvPr>
        </p:nvSpPr>
        <p:spPr>
          <a:xfrm>
            <a:off x="609600" y="1207363"/>
            <a:ext cx="5384800" cy="4918801"/>
          </a:xfrm>
        </p:spPr>
        <p:txBody>
          <a:bodyPr/>
          <a:lstStyle/>
          <a:p>
            <a:pPr algn="just"/>
            <a:r>
              <a:rPr lang="en-US" sz="1400" dirty="0">
                <a:latin typeface="Times New Roman" panose="02020603050405020304" pitchFamily="18" charset="0"/>
                <a:cs typeface="Times New Roman" panose="02020603050405020304" pitchFamily="18" charset="0"/>
              </a:rPr>
              <a:t>The working of the SVM algorithm can be understood by using an example. Suppose we have a dataset that has two tags (green and blue), and the dataset has two features x1 and x2. We want a classifier that can classify the pair(x1, x2) of coordinates in either green or blue. Consider the below image:</a:t>
            </a:r>
          </a:p>
          <a:p>
            <a:pPr marL="0" indent="0" algn="just">
              <a:buNone/>
            </a:pPr>
            <a:endParaRPr lang="en-US" sz="1400" dirty="0"/>
          </a:p>
        </p:txBody>
      </p:sp>
      <p:sp>
        <p:nvSpPr>
          <p:cNvPr id="5" name="Content Placeholder 4">
            <a:extLst>
              <a:ext uri="{FF2B5EF4-FFF2-40B4-BE49-F238E27FC236}">
                <a16:creationId xmlns:a16="http://schemas.microsoft.com/office/drawing/2014/main" id="{C6A3BA80-EF0D-F57E-4426-DFFC6C127C9E}"/>
              </a:ext>
            </a:extLst>
          </p:cNvPr>
          <p:cNvSpPr>
            <a:spLocks noGrp="1"/>
          </p:cNvSpPr>
          <p:nvPr>
            <p:ph sz="half" idx="2"/>
          </p:nvPr>
        </p:nvSpPr>
        <p:spPr/>
        <p:txBody>
          <a:bodyPr/>
          <a:lstStyle/>
          <a:p>
            <a:pPr algn="just"/>
            <a:r>
              <a:rPr lang="en-US" sz="1400" dirty="0">
                <a:latin typeface="Times New Roman" panose="02020603050405020304" pitchFamily="18" charset="0"/>
                <a:cs typeface="Times New Roman" panose="02020603050405020304" pitchFamily="18" charset="0"/>
              </a:rPr>
              <a:t>Hence, the SVM algorithm helps to find the best line or decision boundary; this best boundary or region is called as a hyperplane. </a:t>
            </a:r>
          </a:p>
          <a:p>
            <a:pPr algn="just"/>
            <a:r>
              <a:rPr lang="en-US" sz="1400" dirty="0">
                <a:latin typeface="Times New Roman" panose="02020603050405020304" pitchFamily="18" charset="0"/>
                <a:cs typeface="Times New Roman" panose="02020603050405020304" pitchFamily="18" charset="0"/>
              </a:rPr>
              <a:t>SVM algorithm finds the closest point of the lines from both the classes. These points are called support vectors. The distance between the vectors and the hyperplane is called as margin. </a:t>
            </a:r>
          </a:p>
          <a:p>
            <a:pPr algn="just"/>
            <a:r>
              <a:rPr lang="en-US" sz="1400" dirty="0">
                <a:latin typeface="Times New Roman" panose="02020603050405020304" pitchFamily="18" charset="0"/>
                <a:cs typeface="Times New Roman" panose="02020603050405020304" pitchFamily="18" charset="0"/>
              </a:rPr>
              <a:t>And the goal of SVM is to maximize this margin. The hyperplane with maximum margin is called the optimal hyperplane.</a:t>
            </a:r>
          </a:p>
          <a:p>
            <a:pPr algn="just"/>
            <a:endParaRPr lang="en-IN" sz="1600" dirty="0"/>
          </a:p>
        </p:txBody>
      </p:sp>
      <p:pic>
        <p:nvPicPr>
          <p:cNvPr id="6" name="Picture 5">
            <a:extLst>
              <a:ext uri="{FF2B5EF4-FFF2-40B4-BE49-F238E27FC236}">
                <a16:creationId xmlns:a16="http://schemas.microsoft.com/office/drawing/2014/main" id="{5E8AE2F3-429C-DAE7-54DC-1BB29A6E1B6A}"/>
              </a:ext>
            </a:extLst>
          </p:cNvPr>
          <p:cNvPicPr>
            <a:picLocks noChangeAspect="1"/>
          </p:cNvPicPr>
          <p:nvPr/>
        </p:nvPicPr>
        <p:blipFill>
          <a:blip r:embed="rId2"/>
          <a:stretch>
            <a:fillRect/>
          </a:stretch>
        </p:blipFill>
        <p:spPr>
          <a:xfrm>
            <a:off x="967525" y="2833501"/>
            <a:ext cx="2430066" cy="2162537"/>
          </a:xfrm>
          <a:prstGeom prst="rect">
            <a:avLst/>
          </a:prstGeom>
        </p:spPr>
      </p:pic>
      <p:sp>
        <p:nvSpPr>
          <p:cNvPr id="8" name="TextBox 7">
            <a:extLst>
              <a:ext uri="{FF2B5EF4-FFF2-40B4-BE49-F238E27FC236}">
                <a16:creationId xmlns:a16="http://schemas.microsoft.com/office/drawing/2014/main" id="{60794CA6-1DC6-AFFE-A56B-C1683478E7D1}"/>
              </a:ext>
            </a:extLst>
          </p:cNvPr>
          <p:cNvSpPr txBox="1"/>
          <p:nvPr/>
        </p:nvSpPr>
        <p:spPr>
          <a:xfrm>
            <a:off x="776569" y="5175027"/>
            <a:ext cx="5164584" cy="1015663"/>
          </a:xfrm>
          <a:prstGeom prst="rect">
            <a:avLst/>
          </a:prstGeom>
          <a:noFill/>
        </p:spPr>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So as it is 2-d space so by just using a straight line, we can easily separate these two classes. But there can be multiple lines that can separate these classes. </a:t>
            </a:r>
            <a:br>
              <a:rPr lang="en-US" dirty="0"/>
            </a:br>
            <a:endParaRPr lang="en-IN" dirty="0"/>
          </a:p>
        </p:txBody>
      </p:sp>
      <p:pic>
        <p:nvPicPr>
          <p:cNvPr id="9" name="Picture 8">
            <a:extLst>
              <a:ext uri="{FF2B5EF4-FFF2-40B4-BE49-F238E27FC236}">
                <a16:creationId xmlns:a16="http://schemas.microsoft.com/office/drawing/2014/main" id="{FD6EA8D9-98DC-508A-0333-7BA7EFB7A527}"/>
              </a:ext>
            </a:extLst>
          </p:cNvPr>
          <p:cNvPicPr>
            <a:picLocks noChangeAspect="1"/>
          </p:cNvPicPr>
          <p:nvPr/>
        </p:nvPicPr>
        <p:blipFill>
          <a:blip r:embed="rId3"/>
          <a:stretch>
            <a:fillRect/>
          </a:stretch>
        </p:blipFill>
        <p:spPr>
          <a:xfrm>
            <a:off x="3397591" y="2962713"/>
            <a:ext cx="2675693" cy="1998816"/>
          </a:xfrm>
          <a:prstGeom prst="rect">
            <a:avLst/>
          </a:prstGeom>
        </p:spPr>
      </p:pic>
      <p:pic>
        <p:nvPicPr>
          <p:cNvPr id="10" name="Picture 9">
            <a:extLst>
              <a:ext uri="{FF2B5EF4-FFF2-40B4-BE49-F238E27FC236}">
                <a16:creationId xmlns:a16="http://schemas.microsoft.com/office/drawing/2014/main" id="{18C02625-6949-677F-E404-67B88E6BDFB0}"/>
              </a:ext>
            </a:extLst>
          </p:cNvPr>
          <p:cNvPicPr>
            <a:picLocks noChangeAspect="1"/>
          </p:cNvPicPr>
          <p:nvPr/>
        </p:nvPicPr>
        <p:blipFill rotWithShape="1">
          <a:blip r:embed="rId4"/>
          <a:srcRect r="7061"/>
          <a:stretch/>
        </p:blipFill>
        <p:spPr>
          <a:xfrm>
            <a:off x="6904150" y="3371806"/>
            <a:ext cx="4130793" cy="3248463"/>
          </a:xfrm>
          <a:prstGeom prst="rect">
            <a:avLst/>
          </a:prstGeom>
        </p:spPr>
      </p:pic>
    </p:spTree>
    <p:extLst>
      <p:ext uri="{BB962C8B-B14F-4D97-AF65-F5344CB8AC3E}">
        <p14:creationId xmlns:p14="http://schemas.microsoft.com/office/powerpoint/2010/main" val="226489818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D88-ADFE-CD17-AE2D-AA8B0927F875}"/>
              </a:ext>
            </a:extLst>
          </p:cNvPr>
          <p:cNvSpPr>
            <a:spLocks noGrp="1"/>
          </p:cNvSpPr>
          <p:nvPr>
            <p:ph type="title"/>
          </p:nvPr>
        </p:nvSpPr>
        <p:spPr>
          <a:xfrm>
            <a:off x="609600" y="-294929"/>
            <a:ext cx="10972800" cy="737417"/>
          </a:xfrm>
        </p:spPr>
        <p:txBody>
          <a:bodyPr/>
          <a:lstStyle/>
          <a:p>
            <a:r>
              <a:rPr lang="en-US" b="1" dirty="0">
                <a:latin typeface="Times New Roman" panose="02020603050405020304" pitchFamily="18" charset="0"/>
                <a:cs typeface="Times New Roman" panose="02020603050405020304" pitchFamily="18" charset="0"/>
              </a:rPr>
              <a:t>Working of Non- Linear SVM</a:t>
            </a:r>
            <a:endParaRPr lang="en-IN" dirty="0"/>
          </a:p>
        </p:txBody>
      </p:sp>
      <p:sp>
        <p:nvSpPr>
          <p:cNvPr id="3" name="Content Placeholder 2">
            <a:extLst>
              <a:ext uri="{FF2B5EF4-FFF2-40B4-BE49-F238E27FC236}">
                <a16:creationId xmlns:a16="http://schemas.microsoft.com/office/drawing/2014/main" id="{BE014E6D-6648-EA1E-999F-B0A185B01B49}"/>
              </a:ext>
            </a:extLst>
          </p:cNvPr>
          <p:cNvSpPr>
            <a:spLocks noGrp="1"/>
          </p:cNvSpPr>
          <p:nvPr>
            <p:ph sz="half" idx="1"/>
          </p:nvPr>
        </p:nvSpPr>
        <p:spPr>
          <a:xfrm>
            <a:off x="609600" y="798990"/>
            <a:ext cx="5384800" cy="5327175"/>
          </a:xfrm>
        </p:spPr>
        <p:txBody>
          <a:bodyPr/>
          <a:lstStyle/>
          <a:p>
            <a:pPr algn="just"/>
            <a:r>
              <a:rPr lang="en-US" sz="1800" dirty="0">
                <a:latin typeface="Times New Roman" panose="02020603050405020304" pitchFamily="18" charset="0"/>
                <a:cs typeface="Times New Roman" panose="02020603050405020304" pitchFamily="18" charset="0"/>
              </a:rPr>
              <a:t>If data is linearly arranged, then we can separate it by using a straight line, but for non-linear data, we cannot draw a single straight line. Consider the below image:</a:t>
            </a:r>
          </a:p>
          <a:p>
            <a:pPr algn="just"/>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AD8E5C0-8A03-125B-4ADA-19589FE0302C}"/>
              </a:ext>
            </a:extLst>
          </p:cNvPr>
          <p:cNvSpPr>
            <a:spLocks noGrp="1"/>
          </p:cNvSpPr>
          <p:nvPr>
            <p:ph sz="half" idx="2"/>
          </p:nvPr>
        </p:nvSpPr>
        <p:spPr>
          <a:xfrm>
            <a:off x="6166144" y="798989"/>
            <a:ext cx="5384800" cy="5327175"/>
          </a:xfrm>
        </p:spPr>
        <p:txBody>
          <a:bodyPr/>
          <a:lstStyle/>
          <a:p>
            <a:pPr algn="just"/>
            <a:r>
              <a:rPr lang="en-US" sz="2000" dirty="0">
                <a:latin typeface="Times New Roman" panose="02020603050405020304" pitchFamily="18" charset="0"/>
                <a:cs typeface="Times New Roman" panose="02020603050405020304" pitchFamily="18" charset="0"/>
              </a:rPr>
              <a:t>So now, SVM will divide the datasets into classes in the following way. Consider the below image:</a:t>
            </a: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E02A28-7BBF-67D9-9873-2667088C2FD2}"/>
              </a:ext>
            </a:extLst>
          </p:cNvPr>
          <p:cNvPicPr>
            <a:picLocks noChangeAspect="1"/>
          </p:cNvPicPr>
          <p:nvPr/>
        </p:nvPicPr>
        <p:blipFill>
          <a:blip r:embed="rId2"/>
          <a:stretch>
            <a:fillRect/>
          </a:stretch>
        </p:blipFill>
        <p:spPr>
          <a:xfrm>
            <a:off x="1706594" y="2032246"/>
            <a:ext cx="3362556" cy="2442100"/>
          </a:xfrm>
          <a:prstGeom prst="rect">
            <a:avLst/>
          </a:prstGeom>
        </p:spPr>
      </p:pic>
      <p:sp>
        <p:nvSpPr>
          <p:cNvPr id="7" name="TextBox 6">
            <a:extLst>
              <a:ext uri="{FF2B5EF4-FFF2-40B4-BE49-F238E27FC236}">
                <a16:creationId xmlns:a16="http://schemas.microsoft.com/office/drawing/2014/main" id="{BEACE98A-3696-7948-3E11-5E6CCE516F11}"/>
              </a:ext>
            </a:extLst>
          </p:cNvPr>
          <p:cNvSpPr txBox="1"/>
          <p:nvPr/>
        </p:nvSpPr>
        <p:spPr>
          <a:xfrm>
            <a:off x="609600" y="4474346"/>
            <a:ext cx="5258540" cy="1200329"/>
          </a:xfrm>
          <a:prstGeom prst="rect">
            <a:avLst/>
          </a:prstGeom>
          <a:noFill/>
        </p:spPr>
        <p:txBody>
          <a:bodyPr wrap="square">
            <a:spAutoFit/>
          </a:bodyPr>
          <a:lstStyle/>
          <a:p>
            <a:pPr algn="just"/>
            <a:r>
              <a:rPr lang="en-US" sz="1200" dirty="0"/>
              <a:t>So to separate these data points, we need to add one more dimension. For linear data, we have used two dimensions x and y, so for non-linear data, we will add a third dimension z. It can be calculated as:</a:t>
            </a:r>
          </a:p>
          <a:p>
            <a:pPr algn="ctr"/>
            <a:r>
              <a:rPr lang="en-IN" sz="1200" dirty="0"/>
              <a:t>z=x^2 +y^2 </a:t>
            </a:r>
          </a:p>
          <a:p>
            <a:pPr algn="just"/>
            <a:r>
              <a:rPr lang="en-US" sz="1200" dirty="0"/>
              <a:t>By adding the third dimension, the sample space will become as below image:</a:t>
            </a:r>
            <a:endParaRPr lang="en-IN" sz="1200" dirty="0"/>
          </a:p>
        </p:txBody>
      </p:sp>
      <p:pic>
        <p:nvPicPr>
          <p:cNvPr id="9" name="Picture 8">
            <a:extLst>
              <a:ext uri="{FF2B5EF4-FFF2-40B4-BE49-F238E27FC236}">
                <a16:creationId xmlns:a16="http://schemas.microsoft.com/office/drawing/2014/main" id="{C0FDA39F-C743-AB68-47FD-AE388B09B1F1}"/>
              </a:ext>
            </a:extLst>
          </p:cNvPr>
          <p:cNvPicPr>
            <a:picLocks noChangeAspect="1"/>
          </p:cNvPicPr>
          <p:nvPr/>
        </p:nvPicPr>
        <p:blipFill>
          <a:blip r:embed="rId3"/>
          <a:stretch>
            <a:fillRect/>
          </a:stretch>
        </p:blipFill>
        <p:spPr>
          <a:xfrm>
            <a:off x="1742105" y="5468644"/>
            <a:ext cx="2208507" cy="1389355"/>
          </a:xfrm>
          <a:prstGeom prst="rect">
            <a:avLst/>
          </a:prstGeom>
        </p:spPr>
      </p:pic>
      <p:pic>
        <p:nvPicPr>
          <p:cNvPr id="10" name="Picture 9">
            <a:extLst>
              <a:ext uri="{FF2B5EF4-FFF2-40B4-BE49-F238E27FC236}">
                <a16:creationId xmlns:a16="http://schemas.microsoft.com/office/drawing/2014/main" id="{E5308B1A-DFAF-1D9E-12A4-0512FB851880}"/>
              </a:ext>
            </a:extLst>
          </p:cNvPr>
          <p:cNvPicPr>
            <a:picLocks noChangeAspect="1"/>
          </p:cNvPicPr>
          <p:nvPr/>
        </p:nvPicPr>
        <p:blipFill>
          <a:blip r:embed="rId4"/>
          <a:stretch>
            <a:fillRect/>
          </a:stretch>
        </p:blipFill>
        <p:spPr>
          <a:xfrm>
            <a:off x="7841750" y="1648288"/>
            <a:ext cx="2033588" cy="1905000"/>
          </a:xfrm>
          <a:prstGeom prst="rect">
            <a:avLst/>
          </a:prstGeom>
        </p:spPr>
      </p:pic>
      <p:sp>
        <p:nvSpPr>
          <p:cNvPr id="12" name="TextBox 11">
            <a:extLst>
              <a:ext uri="{FF2B5EF4-FFF2-40B4-BE49-F238E27FC236}">
                <a16:creationId xmlns:a16="http://schemas.microsoft.com/office/drawing/2014/main" id="{010AC166-C4EA-6412-0C63-1ECDCF1B8260}"/>
              </a:ext>
            </a:extLst>
          </p:cNvPr>
          <p:cNvSpPr txBox="1"/>
          <p:nvPr/>
        </p:nvSpPr>
        <p:spPr>
          <a:xfrm>
            <a:off x="6383509" y="3497095"/>
            <a:ext cx="5339179" cy="147732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Since we are in 3-d Space, hence it is looking like a plane parallel to the x-axis. If we convert it in 2d space with z=1, then it will become as:</a:t>
            </a:r>
          </a:p>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Hence we get a circumference of radius 1 in case of non-linear data.</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F6EE2BA-0CA6-AF47-A2F2-156BEAF47893}"/>
              </a:ext>
            </a:extLst>
          </p:cNvPr>
          <p:cNvPicPr>
            <a:picLocks noChangeAspect="1"/>
          </p:cNvPicPr>
          <p:nvPr/>
        </p:nvPicPr>
        <p:blipFill>
          <a:blip r:embed="rId5"/>
          <a:stretch>
            <a:fillRect/>
          </a:stretch>
        </p:blipFill>
        <p:spPr>
          <a:xfrm>
            <a:off x="7532101" y="4918229"/>
            <a:ext cx="2917794" cy="1939771"/>
          </a:xfrm>
          <a:prstGeom prst="rect">
            <a:avLst/>
          </a:prstGeom>
        </p:spPr>
      </p:pic>
    </p:spTree>
    <p:extLst>
      <p:ext uri="{BB962C8B-B14F-4D97-AF65-F5344CB8AC3E}">
        <p14:creationId xmlns:p14="http://schemas.microsoft.com/office/powerpoint/2010/main" val="284419404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AAE8-BBD1-4DB9-7BAA-A22486949AB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Statistical Analysis </a:t>
            </a:r>
          </a:p>
        </p:txBody>
      </p:sp>
      <p:sp>
        <p:nvSpPr>
          <p:cNvPr id="3" name="Content Placeholder 2">
            <a:extLst>
              <a:ext uri="{FF2B5EF4-FFF2-40B4-BE49-F238E27FC236}">
                <a16:creationId xmlns:a16="http://schemas.microsoft.com/office/drawing/2014/main" id="{4F8B4AC3-9E81-FFEE-F011-83B29A968FF6}"/>
              </a:ext>
            </a:extLst>
          </p:cNvPr>
          <p:cNvSpPr>
            <a:spLocks noGrp="1"/>
          </p:cNvSpPr>
          <p:nvPr>
            <p:ph idx="1"/>
          </p:nvPr>
        </p:nvSpPr>
        <p:spPr>
          <a:xfrm>
            <a:off x="689499" y="1245094"/>
            <a:ext cx="10972800" cy="5217850"/>
          </a:xfrm>
        </p:spPr>
        <p:txBody>
          <a:bodyPr/>
          <a:lstStyle/>
          <a:p>
            <a:pPr algn="just"/>
            <a:r>
              <a:rPr lang="en-US" sz="2400" dirty="0">
                <a:latin typeface="Times New Roman" panose="02020603050405020304" pitchFamily="18" charset="0"/>
                <a:cs typeface="Times New Roman" panose="02020603050405020304" pitchFamily="18" charset="0"/>
              </a:rPr>
              <a:t>This type of statistical analysis can be used to analyze how long it takes for something to happen before the event occurs or is completed. Survival analysis can be applied to customer churn rates and credit risk models which examine factors that affect repayment timelines for loans.</a:t>
            </a:r>
          </a:p>
          <a:p>
            <a:pPr algn="just"/>
            <a:r>
              <a:rPr lang="en-US" sz="2400" dirty="0">
                <a:latin typeface="Times New Roman" panose="02020603050405020304" pitchFamily="18" charset="0"/>
                <a:cs typeface="Times New Roman" panose="02020603050405020304" pitchFamily="18" charset="0"/>
              </a:rPr>
              <a:t>Customer churn survival analysis is commonly implemented using statistical methods like </a:t>
            </a:r>
          </a:p>
          <a:p>
            <a:pPr lvl="1"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Aalen additive hazard survival models</a:t>
            </a:r>
          </a:p>
          <a:p>
            <a:pPr lvl="1"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Event history survival models</a:t>
            </a:r>
            <a:endParaRPr lang="en-US" sz="2000" b="1" i="0" dirty="0">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Markov survival models</a:t>
            </a:r>
            <a:endParaRPr lang="en-US" sz="2000"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The log rank test survival models</a:t>
            </a:r>
          </a:p>
          <a:p>
            <a:pPr lvl="1"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Cox Proportional Hazards models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97820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C2BD85-3172-B33A-96FD-8877E7FC49C8}"/>
              </a:ext>
            </a:extLst>
          </p:cNvPr>
          <p:cNvSpPr>
            <a:spLocks noGrp="1"/>
          </p:cNvSpPr>
          <p:nvPr>
            <p:ph type="title"/>
          </p:nvPr>
        </p:nvSpPr>
        <p:spPr>
          <a:xfrm>
            <a:off x="609600" y="731836"/>
            <a:ext cx="10972800" cy="1025943"/>
          </a:xfrm>
        </p:spPr>
        <p:txBody>
          <a:bodyPr/>
          <a:lstStyle/>
          <a:p>
            <a:r>
              <a:rPr lang="en-US" sz="3200" b="1" dirty="0">
                <a:latin typeface="Times New Roman" panose="02020603050405020304" pitchFamily="18" charset="0"/>
                <a:cs typeface="Times New Roman" panose="02020603050405020304" pitchFamily="18" charset="0"/>
              </a:rPr>
              <a:t>Advantages and Disadvantages of Support Vector Machine (SVM)</a:t>
            </a:r>
            <a:br>
              <a:rPr lang="en-US" sz="4400" dirty="0">
                <a:latin typeface="Times New Roman" panose="02020603050405020304" pitchFamily="18" charset="0"/>
                <a:cs typeface="Times New Roman" panose="02020603050405020304" pitchFamily="18" charset="0"/>
              </a:rPr>
            </a:br>
            <a:endParaRPr lang="en-IN" dirty="0"/>
          </a:p>
        </p:txBody>
      </p:sp>
      <p:sp>
        <p:nvSpPr>
          <p:cNvPr id="5" name="Text Placeholder 4">
            <a:extLst>
              <a:ext uri="{FF2B5EF4-FFF2-40B4-BE49-F238E27FC236}">
                <a16:creationId xmlns:a16="http://schemas.microsoft.com/office/drawing/2014/main" id="{AC8AA2E8-1F14-BDD8-F977-8A6C0E735F65}"/>
              </a:ext>
            </a:extLst>
          </p:cNvPr>
          <p:cNvSpPr>
            <a:spLocks noGrp="1"/>
          </p:cNvSpPr>
          <p:nvPr>
            <p:ph type="body" idx="1"/>
          </p:nvPr>
        </p:nvSpPr>
        <p:spPr/>
        <p:txBody>
          <a:bodyPr/>
          <a:lstStyle/>
          <a:p>
            <a:r>
              <a:rPr lang="en-US" sz="1800" dirty="0">
                <a:latin typeface="Times New Roman" panose="02020603050405020304" pitchFamily="18" charset="0"/>
                <a:cs typeface="Times New Roman" panose="02020603050405020304" pitchFamily="18" charset="0"/>
              </a:rPr>
              <a:t>Advantages of Support Vector Machine (SVM)</a:t>
            </a:r>
          </a:p>
        </p:txBody>
      </p:sp>
      <p:sp>
        <p:nvSpPr>
          <p:cNvPr id="3" name="Content Placeholder 2">
            <a:extLst>
              <a:ext uri="{FF2B5EF4-FFF2-40B4-BE49-F238E27FC236}">
                <a16:creationId xmlns:a16="http://schemas.microsoft.com/office/drawing/2014/main" id="{23AC00A4-BC95-CA0B-18CA-D9F1E4085AB9}"/>
              </a:ext>
            </a:extLst>
          </p:cNvPr>
          <p:cNvSpPr>
            <a:spLocks noGrp="1"/>
          </p:cNvSpPr>
          <p:nvPr>
            <p:ph sz="half" idx="2"/>
          </p:nvPr>
        </p:nvSpPr>
        <p:spPr/>
        <p:txBody>
          <a:bodyPr/>
          <a:lstStyle/>
          <a:p>
            <a:pPr algn="just"/>
            <a:endParaRPr lang="en-US" sz="1400" dirty="0"/>
          </a:p>
          <a:p>
            <a:pPr algn="just"/>
            <a:r>
              <a:rPr lang="en-US" sz="1400" b="1" dirty="0">
                <a:latin typeface="Times New Roman" panose="02020603050405020304" pitchFamily="18" charset="0"/>
                <a:cs typeface="Times New Roman" panose="02020603050405020304" pitchFamily="18" charset="0"/>
              </a:rPr>
              <a:t>Regularization capabilities</a:t>
            </a:r>
            <a:r>
              <a:rPr lang="en-US" sz="1400" dirty="0">
                <a:latin typeface="Times New Roman" panose="02020603050405020304" pitchFamily="18" charset="0"/>
                <a:cs typeface="Times New Roman" panose="02020603050405020304" pitchFamily="18" charset="0"/>
              </a:rPr>
              <a:t>: SVM has L2 Regularization feature. So, it has good generalization capabilities which prevent it from over-fitting.</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Handles non-linear data efficiently: </a:t>
            </a:r>
            <a:r>
              <a:rPr lang="en-US" sz="1400" dirty="0">
                <a:latin typeface="Times New Roman" panose="02020603050405020304" pitchFamily="18" charset="0"/>
                <a:cs typeface="Times New Roman" panose="02020603050405020304" pitchFamily="18" charset="0"/>
              </a:rPr>
              <a:t>SVM can efficiently handle non-linear data using Kernel trick.</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Solves both Classification and Regression problems: </a:t>
            </a:r>
            <a:r>
              <a:rPr lang="en-US" sz="1400" dirty="0">
                <a:latin typeface="Times New Roman" panose="02020603050405020304" pitchFamily="18" charset="0"/>
                <a:cs typeface="Times New Roman" panose="02020603050405020304" pitchFamily="18" charset="0"/>
              </a:rPr>
              <a:t>SVM can be used to solve both classification and regression problems. SVM is used for classification problems while SVR (Support Vector Regression) is used for regression problems.</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Stability: </a:t>
            </a:r>
            <a:r>
              <a:rPr lang="en-US" sz="1400" dirty="0">
                <a:latin typeface="Times New Roman" panose="02020603050405020304" pitchFamily="18" charset="0"/>
                <a:cs typeface="Times New Roman" panose="02020603050405020304" pitchFamily="18" charset="0"/>
              </a:rPr>
              <a:t>A small change to the data does not greatly affect the hyperplane and hence the SVM. So the SVM model is stable.</a:t>
            </a:r>
            <a:endParaRPr lang="en-IN" sz="14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AE6723C6-5E7A-42F7-32B0-8D0D0151A6E2}"/>
              </a:ext>
            </a:extLst>
          </p:cNvPr>
          <p:cNvSpPr>
            <a:spLocks noGrp="1"/>
          </p:cNvSpPr>
          <p:nvPr>
            <p:ph type="body" sz="quarter" idx="3"/>
          </p:nvPr>
        </p:nvSpPr>
        <p:spPr/>
        <p:txBody>
          <a:bodyPr/>
          <a:lstStyle/>
          <a:p>
            <a:r>
              <a:rPr lang="en-US" sz="1800" dirty="0">
                <a:latin typeface="Times New Roman" panose="02020603050405020304" pitchFamily="18" charset="0"/>
                <a:cs typeface="Times New Roman" panose="02020603050405020304" pitchFamily="18" charset="0"/>
              </a:rPr>
              <a:t>Disadvantages of Support Vector Machine (SVM)</a:t>
            </a:r>
          </a:p>
        </p:txBody>
      </p:sp>
      <p:sp>
        <p:nvSpPr>
          <p:cNvPr id="7" name="Content Placeholder 6">
            <a:extLst>
              <a:ext uri="{FF2B5EF4-FFF2-40B4-BE49-F238E27FC236}">
                <a16:creationId xmlns:a16="http://schemas.microsoft.com/office/drawing/2014/main" id="{596D2D58-FB19-CC64-77AC-3A0D12A90F4C}"/>
              </a:ext>
            </a:extLst>
          </p:cNvPr>
          <p:cNvSpPr>
            <a:spLocks noGrp="1"/>
          </p:cNvSpPr>
          <p:nvPr>
            <p:ph sz="quarter" idx="4"/>
          </p:nvPr>
        </p:nvSpPr>
        <p:spPr/>
        <p:txBody>
          <a:bodyPr/>
          <a:lstStyle/>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Choosing an appropriate Kernel function is difficult: </a:t>
            </a:r>
            <a:r>
              <a:rPr lang="en-US" sz="1400" dirty="0">
                <a:latin typeface="Times New Roman" panose="02020603050405020304" pitchFamily="18" charset="0"/>
                <a:cs typeface="Times New Roman" panose="02020603050405020304" pitchFamily="18" charset="0"/>
              </a:rPr>
              <a:t>Choosing an appropriate Kernel function (to handle the non-linear data) is not an easy task. It could be tricky and complex. In case of using a high dimension Kernel, you might generate too many support vectors which reduce the training speed drastically. </a:t>
            </a:r>
          </a:p>
          <a:p>
            <a:pPr algn="just"/>
            <a:r>
              <a:rPr lang="en-US" sz="1400" b="1" dirty="0">
                <a:latin typeface="Times New Roman" panose="02020603050405020304" pitchFamily="18" charset="0"/>
                <a:cs typeface="Times New Roman" panose="02020603050405020304" pitchFamily="18" charset="0"/>
              </a:rPr>
              <a:t>Extensive memory requirement: </a:t>
            </a:r>
            <a:r>
              <a:rPr lang="en-US" sz="1400" dirty="0">
                <a:latin typeface="Times New Roman" panose="02020603050405020304" pitchFamily="18" charset="0"/>
                <a:cs typeface="Times New Roman" panose="02020603050405020304" pitchFamily="18" charset="0"/>
              </a:rPr>
              <a:t>Algorithmic complexity and memory requirements of SVM are very high. You need a lot of memory since you have to store all the support vectors in the memory and this number grows abruptly with the training dataset size.</a:t>
            </a:r>
          </a:p>
          <a:p>
            <a:pPr algn="just"/>
            <a:r>
              <a:rPr lang="en-US" sz="1400" b="1" dirty="0">
                <a:latin typeface="Times New Roman" panose="02020603050405020304" pitchFamily="18" charset="0"/>
                <a:cs typeface="Times New Roman" panose="02020603050405020304" pitchFamily="18" charset="0"/>
              </a:rPr>
              <a:t>Requires Feature Scaling: </a:t>
            </a:r>
            <a:r>
              <a:rPr lang="en-US" sz="1400" dirty="0">
                <a:latin typeface="Times New Roman" panose="02020603050405020304" pitchFamily="18" charset="0"/>
                <a:cs typeface="Times New Roman" panose="02020603050405020304" pitchFamily="18" charset="0"/>
              </a:rPr>
              <a:t>One must do feature scaling of variables before applying SVM.</a:t>
            </a:r>
          </a:p>
          <a:p>
            <a:pPr algn="just"/>
            <a:r>
              <a:rPr lang="en-US" sz="1400" b="1" dirty="0">
                <a:latin typeface="Times New Roman" panose="02020603050405020304" pitchFamily="18" charset="0"/>
                <a:cs typeface="Times New Roman" panose="02020603050405020304" pitchFamily="18" charset="0"/>
              </a:rPr>
              <a:t>Long training time: </a:t>
            </a:r>
            <a:r>
              <a:rPr lang="en-US" sz="1400" dirty="0">
                <a:latin typeface="Times New Roman" panose="02020603050405020304" pitchFamily="18" charset="0"/>
                <a:cs typeface="Times New Roman" panose="02020603050405020304" pitchFamily="18" charset="0"/>
              </a:rPr>
              <a:t>SVM takes a long training time on large datasets.</a:t>
            </a:r>
          </a:p>
          <a:p>
            <a:pPr algn="just"/>
            <a:r>
              <a:rPr lang="en-US" sz="1400" b="1" dirty="0">
                <a:latin typeface="Times New Roman" panose="02020603050405020304" pitchFamily="18" charset="0"/>
                <a:cs typeface="Times New Roman" panose="02020603050405020304" pitchFamily="18" charset="0"/>
              </a:rPr>
              <a:t>Difficult to interpret: </a:t>
            </a:r>
            <a:r>
              <a:rPr lang="en-US" sz="1400" dirty="0">
                <a:latin typeface="Times New Roman" panose="02020603050405020304" pitchFamily="18" charset="0"/>
                <a:cs typeface="Times New Roman" panose="02020603050405020304" pitchFamily="18" charset="0"/>
              </a:rPr>
              <a:t>SVM model is difficult to understand and interpret by human beings unlike Decision Trees.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7701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B1EB-50E1-0F6A-CD1C-145A31229CD3}"/>
              </a:ext>
            </a:extLst>
          </p:cNvPr>
          <p:cNvSpPr>
            <a:spLocks noGrp="1"/>
          </p:cNvSpPr>
          <p:nvPr>
            <p:ph type="title"/>
          </p:nvPr>
        </p:nvSpPr>
        <p:spPr>
          <a:xfrm>
            <a:off x="609600" y="710214"/>
            <a:ext cx="10972800" cy="707424"/>
          </a:xfrm>
        </p:spPr>
        <p:txBody>
          <a:bodyPr/>
          <a:lstStyle/>
          <a:p>
            <a:r>
              <a:rPr lang="en-IN" b="1" dirty="0">
                <a:latin typeface="Times New Roman" panose="02020603050405020304" pitchFamily="18" charset="0"/>
                <a:cs typeface="Times New Roman" panose="02020603050405020304" pitchFamily="18" charset="0"/>
              </a:rPr>
              <a:t>Statistical Survival Modelling</a:t>
            </a:r>
          </a:p>
        </p:txBody>
      </p:sp>
      <p:sp>
        <p:nvSpPr>
          <p:cNvPr id="3" name="Content Placeholder 2">
            <a:extLst>
              <a:ext uri="{FF2B5EF4-FFF2-40B4-BE49-F238E27FC236}">
                <a16:creationId xmlns:a16="http://schemas.microsoft.com/office/drawing/2014/main" id="{218E4F37-32B7-2526-0575-4E8C800CD3BA}"/>
              </a:ext>
            </a:extLst>
          </p:cNvPr>
          <p:cNvSpPr>
            <a:spLocks noGrp="1"/>
          </p:cNvSpPr>
          <p:nvPr>
            <p:ph idx="1"/>
          </p:nvPr>
        </p:nvSpPr>
        <p:spPr>
          <a:xfrm>
            <a:off x="609599" y="1600201"/>
            <a:ext cx="11091169" cy="5102440"/>
          </a:xfrm>
        </p:spPr>
        <p:txBody>
          <a:bodyPr/>
          <a:lstStyle/>
          <a:p>
            <a:pPr algn="just"/>
            <a:r>
              <a:rPr lang="en-US" sz="1800" dirty="0">
                <a:latin typeface="Times New Roman" panose="02020603050405020304" pitchFamily="18" charset="0"/>
                <a:cs typeface="Times New Roman" panose="02020603050405020304" pitchFamily="18" charset="0"/>
              </a:rPr>
              <a:t>Survival models can analyze any type of survival data that researchers want to study, but most commonly this type of statistical model focuses on time-to-event or survival data. There are several different types of survival analysis, each of which is used to examine different types of events. The following represents some of the types of survival analysis models that can be used for customer churn:</a:t>
            </a:r>
          </a:p>
          <a:p>
            <a:pPr algn="just"/>
            <a:r>
              <a:rPr lang="en-US" sz="1800" b="1" dirty="0">
                <a:latin typeface="Times New Roman" panose="02020603050405020304" pitchFamily="18" charset="0"/>
                <a:cs typeface="Times New Roman" panose="02020603050405020304" pitchFamily="18" charset="0"/>
              </a:rPr>
              <a:t>Aalen additive hazard survival models </a:t>
            </a:r>
            <a:r>
              <a:rPr lang="en-US" sz="1800" dirty="0">
                <a:latin typeface="Times New Roman" panose="02020603050405020304" pitchFamily="18" charset="0"/>
                <a:cs typeface="Times New Roman" panose="02020603050405020304" pitchFamily="18" charset="0"/>
              </a:rPr>
              <a:t>are used to study the cumulative incidence function, which is defined as the probability that an event occurs within a specific duration of follow-up or observation period. </a:t>
            </a:r>
          </a:p>
          <a:p>
            <a:pPr lvl="1" algn="just"/>
            <a:r>
              <a:rPr lang="en-US" sz="1400" dirty="0">
                <a:latin typeface="Times New Roman" panose="02020603050405020304" pitchFamily="18" charset="0"/>
                <a:cs typeface="Times New Roman" panose="02020603050405020304" pitchFamily="18" charset="0"/>
              </a:rPr>
              <a:t>This type of survival analysis can be applied to customer churn data where survival refers to how long it takes for customers to cancel their subscriptions. </a:t>
            </a:r>
            <a:r>
              <a:rPr lang="en-US" sz="1400" dirty="0">
                <a:highlight>
                  <a:srgbClr val="FFFF00"/>
                </a:highlight>
                <a:latin typeface="Times New Roman" panose="02020603050405020304" pitchFamily="18" charset="0"/>
                <a:cs typeface="Times New Roman" panose="02020603050405020304" pitchFamily="18" charset="0"/>
              </a:rPr>
              <a:t>This type of survival analysis can be applied when you want to study customers who have not yet canceled their service plans and look at factors that may be causing them to do so. </a:t>
            </a:r>
          </a:p>
          <a:p>
            <a:pPr lvl="1" algn="just"/>
            <a:r>
              <a:rPr lang="en-US" sz="1400" dirty="0">
                <a:latin typeface="Times New Roman" panose="02020603050405020304" pitchFamily="18" charset="0"/>
                <a:cs typeface="Times New Roman" panose="02020603050405020304" pitchFamily="18" charset="0"/>
              </a:rPr>
              <a:t>Some other real-life examples where Aalen additive hazard models got used include survival of human patients and survival analysis for medical research and survival rates in financial time series.</a:t>
            </a:r>
          </a:p>
          <a:p>
            <a:pPr algn="just"/>
            <a:r>
              <a:rPr lang="en-US" sz="1800" b="1" dirty="0">
                <a:latin typeface="Times New Roman" panose="02020603050405020304" pitchFamily="18" charset="0"/>
                <a:cs typeface="Times New Roman" panose="02020603050405020304" pitchFamily="18" charset="0"/>
              </a:rPr>
              <a:t>Event history survival models </a:t>
            </a:r>
            <a:r>
              <a:rPr lang="en-US" sz="1800" dirty="0">
                <a:latin typeface="Times New Roman" panose="02020603050405020304" pitchFamily="18" charset="0"/>
                <a:cs typeface="Times New Roman" panose="02020603050405020304" pitchFamily="18" charset="0"/>
              </a:rPr>
              <a:t>are survival models that are applied to survival data collected for more than one time period. This type of survival analysis can be used when event history data is collected over several different periods of time. </a:t>
            </a:r>
          </a:p>
          <a:p>
            <a:pPr lvl="1" algn="just"/>
            <a:r>
              <a:rPr lang="en-US" sz="1400" dirty="0">
                <a:latin typeface="Times New Roman" panose="02020603050405020304" pitchFamily="18" charset="0"/>
                <a:cs typeface="Times New Roman" panose="02020603050405020304" pitchFamily="18" charset="0"/>
              </a:rPr>
              <a:t>Event history survival analysis is often confused with the term survival curves, but these are actually two different types of survival analyses. </a:t>
            </a:r>
          </a:p>
          <a:p>
            <a:pPr lvl="1" algn="just"/>
            <a:r>
              <a:rPr lang="en-US" sz="1400" dirty="0">
                <a:latin typeface="Times New Roman" panose="02020603050405020304" pitchFamily="18" charset="0"/>
                <a:cs typeface="Times New Roman" panose="02020603050405020304" pitchFamily="18" charset="0"/>
              </a:rPr>
              <a:t>An example would be if you want to study customers who have canceled their service plans while they were still in the </a:t>
            </a:r>
            <a:r>
              <a:rPr lang="en-US" sz="1400" dirty="0">
                <a:highlight>
                  <a:srgbClr val="FFFF00"/>
                </a:highlight>
                <a:latin typeface="Times New Roman" panose="02020603050405020304" pitchFamily="18" charset="0"/>
                <a:cs typeface="Times New Roman" panose="02020603050405020304" pitchFamily="18" charset="0"/>
              </a:rPr>
              <a:t>trial period. </a:t>
            </a:r>
            <a:r>
              <a:rPr lang="en-US" sz="1400" dirty="0">
                <a:latin typeface="Times New Roman" panose="02020603050405020304" pitchFamily="18" charset="0"/>
                <a:cs typeface="Times New Roman" panose="02020603050405020304" pitchFamily="18" charset="0"/>
              </a:rPr>
              <a:t>You would then use an Aalen additive hazards model on event history survival data, which can analyze how many customers canceled their subscription at various times during the trial period.</a:t>
            </a:r>
          </a:p>
        </p:txBody>
      </p:sp>
    </p:spTree>
    <p:extLst>
      <p:ext uri="{BB962C8B-B14F-4D97-AF65-F5344CB8AC3E}">
        <p14:creationId xmlns:p14="http://schemas.microsoft.com/office/powerpoint/2010/main" val="3935519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BA22-91E1-9261-7722-89B47B781652}"/>
              </a:ext>
            </a:extLst>
          </p:cNvPr>
          <p:cNvSpPr>
            <a:spLocks noGrp="1"/>
          </p:cNvSpPr>
          <p:nvPr>
            <p:ph type="title"/>
          </p:nvPr>
        </p:nvSpPr>
        <p:spPr>
          <a:xfrm>
            <a:off x="547456" y="700766"/>
            <a:ext cx="10972800" cy="790682"/>
          </a:xfrm>
        </p:spPr>
        <p:txBody>
          <a:bodyPr/>
          <a:lstStyle/>
          <a:p>
            <a:r>
              <a:rPr lang="en-IN" b="1" dirty="0">
                <a:latin typeface="Times New Roman" panose="02020603050405020304" pitchFamily="18" charset="0"/>
                <a:cs typeface="Times New Roman" panose="02020603050405020304" pitchFamily="18" charset="0"/>
              </a:rPr>
              <a:t>Statistical Survival Modelling</a:t>
            </a:r>
            <a:endParaRPr lang="en-IN" dirty="0"/>
          </a:p>
        </p:txBody>
      </p:sp>
      <p:sp>
        <p:nvSpPr>
          <p:cNvPr id="3" name="Content Placeholder 2">
            <a:extLst>
              <a:ext uri="{FF2B5EF4-FFF2-40B4-BE49-F238E27FC236}">
                <a16:creationId xmlns:a16="http://schemas.microsoft.com/office/drawing/2014/main" id="{B59AC8B5-FDF9-59BC-77EF-99B8A8020D19}"/>
              </a:ext>
            </a:extLst>
          </p:cNvPr>
          <p:cNvSpPr>
            <a:spLocks noGrp="1"/>
          </p:cNvSpPr>
          <p:nvPr>
            <p:ph idx="1"/>
          </p:nvPr>
        </p:nvSpPr>
        <p:spPr>
          <a:xfrm>
            <a:off x="609600" y="1600201"/>
            <a:ext cx="10972800" cy="4983161"/>
          </a:xfrm>
        </p:spPr>
        <p:txBody>
          <a:bodyPr/>
          <a:lstStyle/>
          <a:p>
            <a:pPr algn="just"/>
            <a:r>
              <a:rPr lang="en-US" sz="1600" b="1" dirty="0">
                <a:latin typeface="Times New Roman" panose="02020603050405020304" pitchFamily="18" charset="0"/>
                <a:cs typeface="Times New Roman" panose="02020603050405020304" pitchFamily="18" charset="0"/>
              </a:rPr>
              <a:t>Markov survival models </a:t>
            </a:r>
            <a:r>
              <a:rPr lang="en-US" sz="1600" dirty="0">
                <a:latin typeface="Times New Roman" panose="02020603050405020304" pitchFamily="18" charset="0"/>
                <a:cs typeface="Times New Roman" panose="02020603050405020304" pitchFamily="18" charset="0"/>
              </a:rPr>
              <a:t>are survival models that can be used to study the timing between events. </a:t>
            </a:r>
          </a:p>
          <a:p>
            <a:pPr lvl="1" algn="just"/>
            <a:r>
              <a:rPr lang="en-US" sz="1600" dirty="0">
                <a:highlight>
                  <a:srgbClr val="FFFF00"/>
                </a:highlight>
                <a:latin typeface="Times New Roman" panose="02020603050405020304" pitchFamily="18" charset="0"/>
                <a:cs typeface="Times New Roman" panose="02020603050405020304" pitchFamily="18" charset="0"/>
              </a:rPr>
              <a:t>Markov survival models are time-independent, which means they only consider the event history without considering any other previous information. This type of survival analysis is often applied in cohort studies where researchers do not have access to all of the customer data or may need to remove any customer data that may not be relevant to survival analysi</a:t>
            </a:r>
            <a:r>
              <a:rPr lang="en-US" sz="1600" dirty="0">
                <a:latin typeface="Times New Roman" panose="02020603050405020304" pitchFamily="18" charset="0"/>
                <a:cs typeface="Times New Roman" panose="02020603050405020304" pitchFamily="18" charset="0"/>
              </a:rPr>
              <a:t>s. </a:t>
            </a:r>
          </a:p>
          <a:p>
            <a:pPr lvl="1" algn="just"/>
            <a:r>
              <a:rPr lang="en-US" sz="1600" dirty="0">
                <a:latin typeface="Times New Roman" panose="02020603050405020304" pitchFamily="18" charset="0"/>
                <a:cs typeface="Times New Roman" panose="02020603050405020304" pitchFamily="18" charset="0"/>
              </a:rPr>
              <a:t>An example would be if you want to study the number of customers who canceled their service plan, </a:t>
            </a:r>
            <a:r>
              <a:rPr lang="en-US" sz="1600" dirty="0">
                <a:highlight>
                  <a:srgbClr val="FFFF00"/>
                </a:highlight>
                <a:latin typeface="Times New Roman" panose="02020603050405020304" pitchFamily="18" charset="0"/>
                <a:cs typeface="Times New Roman" panose="02020603050405020304" pitchFamily="18" charset="0"/>
              </a:rPr>
              <a:t>but only those who cancelled during a specific time period. </a:t>
            </a:r>
            <a:r>
              <a:rPr lang="en-US" sz="1600" dirty="0">
                <a:latin typeface="Times New Roman" panose="02020603050405020304" pitchFamily="18" charset="0"/>
                <a:cs typeface="Times New Roman" panose="02020603050405020304" pitchFamily="18" charset="0"/>
              </a:rPr>
              <a:t>The Markov survival model can then help determine how many customers or subscribers have been lost and at what point they left your subscription services.</a:t>
            </a:r>
          </a:p>
          <a:p>
            <a:pPr algn="just"/>
            <a:r>
              <a:rPr lang="en-US" sz="1600" b="1" dirty="0">
                <a:latin typeface="Times New Roman" panose="02020603050405020304" pitchFamily="18" charset="0"/>
                <a:cs typeface="Times New Roman" panose="02020603050405020304" pitchFamily="18" charset="0"/>
              </a:rPr>
              <a:t>The log rank test survival models </a:t>
            </a:r>
            <a:r>
              <a:rPr lang="en-US" sz="1600" dirty="0">
                <a:latin typeface="Times New Roman" panose="02020603050405020304" pitchFamily="18" charset="0"/>
                <a:cs typeface="Times New Roman" panose="02020603050405020304" pitchFamily="18" charset="0"/>
              </a:rPr>
              <a:t>are another type of survival analysis that is often used to compare and study survival rates between groups. </a:t>
            </a:r>
          </a:p>
          <a:p>
            <a:pPr lvl="1" algn="just"/>
            <a:r>
              <a:rPr lang="en-US" sz="1600" dirty="0">
                <a:highlight>
                  <a:srgbClr val="FFFF00"/>
                </a:highlight>
                <a:latin typeface="Times New Roman" panose="02020603050405020304" pitchFamily="18" charset="0"/>
                <a:cs typeface="Times New Roman" panose="02020603050405020304" pitchFamily="18" charset="0"/>
              </a:rPr>
              <a:t>This type of survival analysis is often applied in cohort studies where researchers only have survival data and do not know or cannot access any other customer information, such as subscription service plans. </a:t>
            </a:r>
          </a:p>
          <a:p>
            <a:pPr lvl="1" algn="just"/>
            <a:r>
              <a:rPr lang="en-US" sz="1600" dirty="0">
                <a:highlight>
                  <a:srgbClr val="FFFF00"/>
                </a:highlight>
                <a:latin typeface="Times New Roman" panose="02020603050405020304" pitchFamily="18" charset="0"/>
                <a:cs typeface="Times New Roman" panose="02020603050405020304" pitchFamily="18" charset="0"/>
              </a:rPr>
              <a:t>The log rank test survival models can then determine if there are significant differences between the survival rates of different groups during a certain time perio</a:t>
            </a:r>
            <a:r>
              <a:rPr lang="en-US" sz="1600" dirty="0">
                <a:latin typeface="Times New Roman" panose="02020603050405020304" pitchFamily="18" charset="0"/>
                <a:cs typeface="Times New Roman" panose="02020603050405020304" pitchFamily="18" charset="0"/>
              </a:rPr>
              <a:t>d.</a:t>
            </a:r>
          </a:p>
          <a:p>
            <a:pPr algn="just"/>
            <a:r>
              <a:rPr lang="en-US" sz="1600" b="1" dirty="0">
                <a:latin typeface="Times New Roman" panose="02020603050405020304" pitchFamily="18" charset="0"/>
                <a:cs typeface="Times New Roman" panose="02020603050405020304" pitchFamily="18" charset="0"/>
              </a:rPr>
              <a:t>Cox Proportional Hazards models </a:t>
            </a:r>
            <a:r>
              <a:rPr lang="en-US" sz="1600" dirty="0">
                <a:latin typeface="Times New Roman" panose="02020603050405020304" pitchFamily="18" charset="0"/>
                <a:cs typeface="Times New Roman" panose="02020603050405020304" pitchFamily="18" charset="0"/>
              </a:rPr>
              <a:t>are used when survival data is collected in larger number of time points. This type of survival analysis can be applied if you want to study how different factors affect the survival rate at certain periods in time. </a:t>
            </a:r>
          </a:p>
          <a:p>
            <a:pPr lvl="1" algn="just"/>
            <a:r>
              <a:rPr lang="en-US" sz="1600" dirty="0">
                <a:latin typeface="Times New Roman" panose="02020603050405020304" pitchFamily="18" charset="0"/>
                <a:cs typeface="Times New Roman" panose="02020603050405020304" pitchFamily="18" charset="0"/>
              </a:rPr>
              <a:t>These survival models assume that there’s a baseline survival curve and modifies it with another survival curve based on your observations. </a:t>
            </a:r>
            <a:r>
              <a:rPr lang="en-US" sz="1600" dirty="0">
                <a:highlight>
                  <a:srgbClr val="FFFF00"/>
                </a:highlight>
                <a:latin typeface="Times New Roman" panose="02020603050405020304" pitchFamily="18" charset="0"/>
                <a:cs typeface="Times New Roman" panose="02020603050405020304" pitchFamily="18" charset="0"/>
              </a:rPr>
              <a:t>For example, you could use this for analyzing customer churn and see how different factors affect customers who have already canceled their subscriptions during a specific period in time.</a:t>
            </a:r>
            <a:endParaRPr lang="en-IN" sz="1600" dirty="0">
              <a:highlight>
                <a:srgbClr val="FFFF00"/>
              </a:highlight>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40757168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F644E04-74B6-C2C0-4A30-6454E36542DC}"/>
              </a:ext>
            </a:extLst>
          </p:cNvPr>
          <p:cNvGraphicFramePr>
            <a:graphicFrameLocks noGrp="1"/>
          </p:cNvGraphicFramePr>
          <p:nvPr>
            <p:extLst>
              <p:ext uri="{D42A27DB-BD31-4B8C-83A1-F6EECF244321}">
                <p14:modId xmlns:p14="http://schemas.microsoft.com/office/powerpoint/2010/main" val="4258086278"/>
              </p:ext>
            </p:extLst>
          </p:nvPr>
        </p:nvGraphicFramePr>
        <p:xfrm>
          <a:off x="482278" y="740781"/>
          <a:ext cx="11227444" cy="5787341"/>
        </p:xfrm>
        <a:graphic>
          <a:graphicData uri="http://schemas.openxmlformats.org/drawingml/2006/table">
            <a:tbl>
              <a:tblPr/>
              <a:tblGrid>
                <a:gridCol w="2457692">
                  <a:extLst>
                    <a:ext uri="{9D8B030D-6E8A-4147-A177-3AD203B41FA5}">
                      <a16:colId xmlns:a16="http://schemas.microsoft.com/office/drawing/2014/main" val="1646160289"/>
                    </a:ext>
                  </a:extLst>
                </a:gridCol>
                <a:gridCol w="3156030">
                  <a:extLst>
                    <a:ext uri="{9D8B030D-6E8A-4147-A177-3AD203B41FA5}">
                      <a16:colId xmlns:a16="http://schemas.microsoft.com/office/drawing/2014/main" val="4134270516"/>
                    </a:ext>
                  </a:extLst>
                </a:gridCol>
                <a:gridCol w="2806861">
                  <a:extLst>
                    <a:ext uri="{9D8B030D-6E8A-4147-A177-3AD203B41FA5}">
                      <a16:colId xmlns:a16="http://schemas.microsoft.com/office/drawing/2014/main" val="2459993576"/>
                    </a:ext>
                  </a:extLst>
                </a:gridCol>
                <a:gridCol w="2806861">
                  <a:extLst>
                    <a:ext uri="{9D8B030D-6E8A-4147-A177-3AD203B41FA5}">
                      <a16:colId xmlns:a16="http://schemas.microsoft.com/office/drawing/2014/main" val="2345878313"/>
                    </a:ext>
                  </a:extLst>
                </a:gridCol>
              </a:tblGrid>
              <a:tr h="465117">
                <a:tc>
                  <a:txBody>
                    <a:bodyPr/>
                    <a:lstStyle/>
                    <a:p>
                      <a:pPr algn="ctr" fontAlgn="t" latinLnBrk="0"/>
                      <a:r>
                        <a:rPr lang="en-IN" sz="1600" b="1">
                          <a:effectLst/>
                        </a:rPr>
                        <a:t>Model/Technique</a:t>
                      </a:r>
                    </a:p>
                  </a:txBody>
                  <a:tcPr marL="50015" marR="50015" marT="25008" marB="2500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algn="ctr" fontAlgn="t" latinLnBrk="0"/>
                      <a:r>
                        <a:rPr lang="en-IN" sz="1600" b="1">
                          <a:effectLst/>
                        </a:rPr>
                        <a:t>Description</a:t>
                      </a:r>
                    </a:p>
                  </a:txBody>
                  <a:tcPr marL="50015" marR="50015" marT="25008" marB="2500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50EB18"/>
                      </a:solidFill>
                      <a:prstDash val="solid"/>
                      <a:round/>
                      <a:headEnd type="none" w="med" len="med"/>
                      <a:tailEnd type="none" w="med" len="med"/>
                    </a:lnB>
                  </a:tcPr>
                </a:tc>
                <a:tc>
                  <a:txBody>
                    <a:bodyPr/>
                    <a:lstStyle/>
                    <a:p>
                      <a:pPr algn="ctr" fontAlgn="t" latinLnBrk="0"/>
                      <a:r>
                        <a:rPr lang="en-IN" sz="1600" b="1">
                          <a:effectLst/>
                        </a:rPr>
                        <a:t>Use Case</a:t>
                      </a:r>
                    </a:p>
                  </a:txBody>
                  <a:tcPr marL="50015" marR="50015" marT="25008" marB="2500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algn="ctr" fontAlgn="t" latinLnBrk="0"/>
                      <a:r>
                        <a:rPr lang="en-IN" sz="1600" b="1" dirty="0">
                          <a:effectLst/>
                        </a:rPr>
                        <a:t>Assumptions</a:t>
                      </a:r>
                    </a:p>
                  </a:txBody>
                  <a:tcPr marL="50015" marR="50015" marT="25008" marB="2500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50EB18"/>
                      </a:solidFill>
                      <a:prstDash val="solid"/>
                      <a:round/>
                      <a:headEnd type="none" w="med" len="med"/>
                      <a:tailEnd type="none" w="med" len="med"/>
                    </a:lnB>
                  </a:tcPr>
                </a:tc>
                <a:extLst>
                  <a:ext uri="{0D108BD9-81ED-4DB2-BD59-A6C34878D82A}">
                    <a16:rowId xmlns:a16="http://schemas.microsoft.com/office/drawing/2014/main" val="3477667614"/>
                  </a:ext>
                </a:extLst>
              </a:tr>
              <a:tr h="1264221">
                <a:tc>
                  <a:txBody>
                    <a:bodyPr/>
                    <a:lstStyle/>
                    <a:p>
                      <a:pPr fontAlgn="base" latinLnBrk="0"/>
                      <a:r>
                        <a:rPr lang="en-IN" sz="1600" b="1" dirty="0">
                          <a:effectLst/>
                        </a:rPr>
                        <a:t>Allen Additive Hazard</a:t>
                      </a:r>
                    </a:p>
                  </a:txBody>
                  <a:tcPr marL="50015" marR="50015" marT="25008" marB="25008" anchor="ctr">
                    <a:lnL w="9525" cap="flat" cmpd="sng" algn="ctr">
                      <a:solidFill>
                        <a:srgbClr val="90E918"/>
                      </a:solidFill>
                      <a:prstDash val="solid"/>
                      <a:round/>
                      <a:headEnd type="none" w="med" len="med"/>
                      <a:tailEnd type="none" w="med" len="med"/>
                    </a:lnL>
                    <a:lnR w="9525" cap="flat" cmpd="sng" algn="ctr">
                      <a:solidFill>
                        <a:srgbClr val="50EB18"/>
                      </a:solidFill>
                      <a:prstDash val="solid"/>
                      <a:round/>
                      <a:headEnd type="none" w="med" len="med"/>
                      <a:tailEnd type="none" w="med" len="med"/>
                    </a:lnR>
                    <a:lnT w="9525" cap="flat" cmpd="sng" algn="ctr">
                      <a:solidFill>
                        <a:srgbClr val="90E918"/>
                      </a:solidFill>
                      <a:prstDash val="solid"/>
                      <a:round/>
                      <a:headEnd type="none" w="med" len="med"/>
                      <a:tailEnd type="none" w="med" len="med"/>
                    </a:lnT>
                    <a:lnB w="9525" cap="flat" cmpd="sng" algn="ctr">
                      <a:solidFill>
                        <a:srgbClr val="E0E318"/>
                      </a:solidFill>
                      <a:prstDash val="solid"/>
                      <a:round/>
                      <a:headEnd type="none" w="med" len="med"/>
                      <a:tailEnd type="none" w="med" len="med"/>
                    </a:lnB>
                  </a:tcPr>
                </a:tc>
                <a:tc>
                  <a:txBody>
                    <a:bodyPr/>
                    <a:lstStyle/>
                    <a:p>
                      <a:pPr fontAlgn="base" latinLnBrk="0"/>
                      <a:r>
                        <a:rPr lang="en-IN" sz="1600" dirty="0">
                          <a:effectLst/>
                        </a:rPr>
                        <a:t>Assumes additive effects on hazard rate.</a:t>
                      </a:r>
                    </a:p>
                  </a:txBody>
                  <a:tcPr marL="50015" marR="50015" marT="25008" marB="25008" anchor="ctr">
                    <a:lnL w="9525" cap="flat" cmpd="sng" algn="ctr">
                      <a:solidFill>
                        <a:srgbClr val="50EB18"/>
                      </a:solidFill>
                      <a:prstDash val="solid"/>
                      <a:round/>
                      <a:headEnd type="none" w="med" len="med"/>
                      <a:tailEnd type="none" w="med" len="med"/>
                    </a:lnL>
                    <a:lnR w="9525" cap="flat" cmpd="sng" algn="ctr">
                      <a:solidFill>
                        <a:srgbClr val="90E918"/>
                      </a:solidFill>
                      <a:prstDash val="solid"/>
                      <a:round/>
                      <a:headEnd type="none" w="med" len="med"/>
                      <a:tailEnd type="none" w="med" len="med"/>
                    </a:lnR>
                    <a:lnT w="9525" cap="flat" cmpd="sng" algn="ctr">
                      <a:solidFill>
                        <a:srgbClr val="50EB18"/>
                      </a:solidFill>
                      <a:prstDash val="solid"/>
                      <a:round/>
                      <a:headEnd type="none" w="med" len="med"/>
                      <a:tailEnd type="none" w="med" len="med"/>
                    </a:lnT>
                    <a:lnB w="9525" cap="flat" cmpd="sng" algn="ctr">
                      <a:solidFill>
                        <a:srgbClr val="50EB18"/>
                      </a:solidFill>
                      <a:prstDash val="solid"/>
                      <a:round/>
                      <a:headEnd type="none" w="med" len="med"/>
                      <a:tailEnd type="none" w="med" len="med"/>
                    </a:lnB>
                  </a:tcPr>
                </a:tc>
                <a:tc>
                  <a:txBody>
                    <a:bodyPr/>
                    <a:lstStyle/>
                    <a:p>
                      <a:pPr fontAlgn="base" latinLnBrk="0"/>
                      <a:r>
                        <a:rPr lang="en-IN" sz="1600" dirty="0">
                          <a:effectLst/>
                        </a:rPr>
                        <a:t>Rarely discussed; useful when proportional hazards do not apply.</a:t>
                      </a:r>
                    </a:p>
                  </a:txBody>
                  <a:tcPr marL="50015" marR="50015" marT="25008" marB="25008" anchor="ctr">
                    <a:lnL w="9525" cap="flat" cmpd="sng" algn="ctr">
                      <a:solidFill>
                        <a:srgbClr val="90E918"/>
                      </a:solidFill>
                      <a:prstDash val="solid"/>
                      <a:round/>
                      <a:headEnd type="none" w="med" len="med"/>
                      <a:tailEnd type="none" w="med" len="med"/>
                    </a:lnL>
                    <a:lnR w="9525" cap="flat" cmpd="sng" algn="ctr">
                      <a:solidFill>
                        <a:srgbClr val="50EB18"/>
                      </a:solidFill>
                      <a:prstDash val="solid"/>
                      <a:round/>
                      <a:headEnd type="none" w="med" len="med"/>
                      <a:tailEnd type="none" w="med" len="med"/>
                    </a:lnR>
                    <a:lnT w="9525" cap="flat" cmpd="sng" algn="ctr">
                      <a:solidFill>
                        <a:srgbClr val="90E918"/>
                      </a:solidFill>
                      <a:prstDash val="solid"/>
                      <a:round/>
                      <a:headEnd type="none" w="med" len="med"/>
                      <a:tailEnd type="none" w="med" len="med"/>
                    </a:lnT>
                    <a:lnB w="9525" cap="flat" cmpd="sng" algn="ctr">
                      <a:solidFill>
                        <a:srgbClr val="E0E318"/>
                      </a:solidFill>
                      <a:prstDash val="solid"/>
                      <a:round/>
                      <a:headEnd type="none" w="med" len="med"/>
                      <a:tailEnd type="none" w="med" len="med"/>
                    </a:lnB>
                  </a:tcPr>
                </a:tc>
                <a:tc>
                  <a:txBody>
                    <a:bodyPr/>
                    <a:lstStyle/>
                    <a:p>
                      <a:pPr fontAlgn="base" latinLnBrk="0"/>
                      <a:r>
                        <a:rPr lang="en-IN" sz="1600" dirty="0">
                          <a:effectLst/>
                        </a:rPr>
                        <a:t>Additive relationship between covariates and hazard.</a:t>
                      </a:r>
                    </a:p>
                  </a:txBody>
                  <a:tcPr marL="50015" marR="50015" marT="25008" marB="25008" anchor="ctr">
                    <a:lnL w="9525" cap="flat" cmpd="sng" algn="ctr">
                      <a:solidFill>
                        <a:srgbClr val="50EB18"/>
                      </a:solidFill>
                      <a:prstDash val="solid"/>
                      <a:round/>
                      <a:headEnd type="none" w="med" len="med"/>
                      <a:tailEnd type="none" w="med" len="med"/>
                    </a:lnL>
                    <a:lnR w="9525" cap="flat" cmpd="sng" algn="ctr">
                      <a:solidFill>
                        <a:srgbClr val="50EB18"/>
                      </a:solidFill>
                      <a:prstDash val="solid"/>
                      <a:round/>
                      <a:headEnd type="none" w="med" len="med"/>
                      <a:tailEnd type="none" w="med" len="med"/>
                    </a:lnR>
                    <a:lnT w="9525" cap="flat" cmpd="sng" algn="ctr">
                      <a:solidFill>
                        <a:srgbClr val="50EB18"/>
                      </a:solidFill>
                      <a:prstDash val="solid"/>
                      <a:round/>
                      <a:headEnd type="none" w="med" len="med"/>
                      <a:tailEnd type="none" w="med" len="med"/>
                    </a:lnT>
                    <a:lnB w="9525" cap="flat" cmpd="sng" algn="ctr">
                      <a:solidFill>
                        <a:srgbClr val="C0EB18"/>
                      </a:solidFill>
                      <a:prstDash val="solid"/>
                      <a:round/>
                      <a:headEnd type="none" w="med" len="med"/>
                      <a:tailEnd type="none" w="med" len="med"/>
                    </a:lnB>
                  </a:tcPr>
                </a:tc>
                <a:extLst>
                  <a:ext uri="{0D108BD9-81ED-4DB2-BD59-A6C34878D82A}">
                    <a16:rowId xmlns:a16="http://schemas.microsoft.com/office/drawing/2014/main" val="252175285"/>
                  </a:ext>
                </a:extLst>
              </a:tr>
              <a:tr h="1064445">
                <a:tc>
                  <a:txBody>
                    <a:bodyPr/>
                    <a:lstStyle/>
                    <a:p>
                      <a:pPr fontAlgn="base" latinLnBrk="0"/>
                      <a:r>
                        <a:rPr lang="en-IN" sz="1600" b="1" dirty="0">
                          <a:effectLst/>
                        </a:rPr>
                        <a:t>Event History Analysis</a:t>
                      </a:r>
                    </a:p>
                  </a:txBody>
                  <a:tcPr marL="50015" marR="50015" marT="25008" marB="25008" anchor="ctr">
                    <a:lnL w="9525" cap="flat" cmpd="sng" algn="ctr">
                      <a:solidFill>
                        <a:srgbClr val="E0E318"/>
                      </a:solidFill>
                      <a:prstDash val="solid"/>
                      <a:round/>
                      <a:headEnd type="none" w="med" len="med"/>
                      <a:tailEnd type="none" w="med" len="med"/>
                    </a:lnL>
                    <a:lnR w="9525" cap="flat" cmpd="sng" algn="ctr">
                      <a:solidFill>
                        <a:srgbClr val="50EB18"/>
                      </a:solidFill>
                      <a:prstDash val="solid"/>
                      <a:round/>
                      <a:headEnd type="none" w="med" len="med"/>
                      <a:tailEnd type="none" w="med" len="med"/>
                    </a:lnR>
                    <a:lnT w="9525" cap="flat" cmpd="sng" algn="ctr">
                      <a:solidFill>
                        <a:srgbClr val="E0E318"/>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fontAlgn="base" latinLnBrk="0"/>
                      <a:r>
                        <a:rPr lang="en-IN" sz="1600">
                          <a:effectLst/>
                        </a:rPr>
                        <a:t>Studies transitions between states over time.</a:t>
                      </a:r>
                    </a:p>
                  </a:txBody>
                  <a:tcPr marL="50015" marR="50015" marT="25008" marB="25008" anchor="ctr">
                    <a:lnL w="9525" cap="flat" cmpd="sng" algn="ctr">
                      <a:solidFill>
                        <a:srgbClr val="50EB18"/>
                      </a:solidFill>
                      <a:prstDash val="solid"/>
                      <a:round/>
                      <a:headEnd type="none" w="med" len="med"/>
                      <a:tailEnd type="none" w="med" len="med"/>
                    </a:lnL>
                    <a:lnR w="9525" cap="flat" cmpd="sng" algn="ctr">
                      <a:solidFill>
                        <a:srgbClr val="E0E318"/>
                      </a:solidFill>
                      <a:prstDash val="solid"/>
                      <a:round/>
                      <a:headEnd type="none" w="med" len="med"/>
                      <a:tailEnd type="none" w="med" len="med"/>
                    </a:lnR>
                    <a:lnT w="9525" cap="flat" cmpd="sng" algn="ctr">
                      <a:solidFill>
                        <a:srgbClr val="50EB18"/>
                      </a:solidFill>
                      <a:prstDash val="solid"/>
                      <a:round/>
                      <a:headEnd type="none" w="med" len="med"/>
                      <a:tailEnd type="none" w="med" len="med"/>
                    </a:lnT>
                    <a:lnB w="9525" cap="flat" cmpd="sng" algn="ctr">
                      <a:solidFill>
                        <a:srgbClr val="C0EB18"/>
                      </a:solidFill>
                      <a:prstDash val="solid"/>
                      <a:round/>
                      <a:headEnd type="none" w="med" len="med"/>
                      <a:tailEnd type="none" w="med" len="med"/>
                    </a:lnB>
                  </a:tcPr>
                </a:tc>
                <a:tc>
                  <a:txBody>
                    <a:bodyPr/>
                    <a:lstStyle/>
                    <a:p>
                      <a:pPr fontAlgn="base" latinLnBrk="0"/>
                      <a:r>
                        <a:rPr lang="en-IN" sz="1600" dirty="0">
                          <a:effectLst/>
                        </a:rPr>
                        <a:t>Social sciences for life-course events.</a:t>
                      </a:r>
                    </a:p>
                  </a:txBody>
                  <a:tcPr marL="50015" marR="50015" marT="25008" marB="25008" anchor="ctr">
                    <a:lnL w="9525" cap="flat" cmpd="sng" algn="ctr">
                      <a:solidFill>
                        <a:srgbClr val="E0E318"/>
                      </a:solidFill>
                      <a:prstDash val="solid"/>
                      <a:round/>
                      <a:headEnd type="none" w="med" len="med"/>
                      <a:tailEnd type="none" w="med" len="med"/>
                    </a:lnL>
                    <a:lnR w="9525" cap="flat" cmpd="sng" algn="ctr">
                      <a:solidFill>
                        <a:srgbClr val="C0EB18"/>
                      </a:solidFill>
                      <a:prstDash val="solid"/>
                      <a:round/>
                      <a:headEnd type="none" w="med" len="med"/>
                      <a:tailEnd type="none" w="med" len="med"/>
                    </a:lnR>
                    <a:lnT w="9525" cap="flat" cmpd="sng" algn="ctr">
                      <a:solidFill>
                        <a:srgbClr val="E0E318"/>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fontAlgn="base" latinLnBrk="0"/>
                      <a:r>
                        <a:rPr lang="en-IN" sz="1600">
                          <a:effectLst/>
                        </a:rPr>
                        <a:t>No specific distribution assumed.</a:t>
                      </a:r>
                    </a:p>
                  </a:txBody>
                  <a:tcPr marL="50015" marR="50015" marT="25008" marB="25008" anchor="ctr">
                    <a:lnL w="9525" cap="flat" cmpd="sng" algn="ctr">
                      <a:solidFill>
                        <a:srgbClr val="C0EB18"/>
                      </a:solidFill>
                      <a:prstDash val="solid"/>
                      <a:round/>
                      <a:headEnd type="none" w="med" len="med"/>
                      <a:tailEnd type="none" w="med" len="med"/>
                    </a:lnL>
                    <a:lnR w="9525" cap="flat" cmpd="sng" algn="ctr">
                      <a:solidFill>
                        <a:srgbClr val="C0EB18"/>
                      </a:solidFill>
                      <a:prstDash val="solid"/>
                      <a:round/>
                      <a:headEnd type="none" w="med" len="med"/>
                      <a:tailEnd type="none" w="med" len="med"/>
                    </a:lnR>
                    <a:lnT w="9525" cap="flat" cmpd="sng" algn="ctr">
                      <a:solidFill>
                        <a:srgbClr val="C0EB18"/>
                      </a:solidFill>
                      <a:prstDash val="solid"/>
                      <a:round/>
                      <a:headEnd type="none" w="med" len="med"/>
                      <a:tailEnd type="none" w="med" len="med"/>
                    </a:lnT>
                    <a:lnB w="9525" cap="flat" cmpd="sng" algn="ctr">
                      <a:solidFill>
                        <a:srgbClr val="C0EB18"/>
                      </a:solidFill>
                      <a:prstDash val="solid"/>
                      <a:round/>
                      <a:headEnd type="none" w="med" len="med"/>
                      <a:tailEnd type="none" w="med" len="med"/>
                    </a:lnB>
                  </a:tcPr>
                </a:tc>
                <a:extLst>
                  <a:ext uri="{0D108BD9-81ED-4DB2-BD59-A6C34878D82A}">
                    <a16:rowId xmlns:a16="http://schemas.microsoft.com/office/drawing/2014/main" val="1403187301"/>
                  </a:ext>
                </a:extLst>
              </a:tr>
              <a:tr h="1064445">
                <a:tc>
                  <a:txBody>
                    <a:bodyPr/>
                    <a:lstStyle/>
                    <a:p>
                      <a:pPr fontAlgn="base" latinLnBrk="0"/>
                      <a:r>
                        <a:rPr lang="en-IN" sz="1600" b="1" dirty="0">
                          <a:effectLst/>
                        </a:rPr>
                        <a:t>Markov Survival Model</a:t>
                      </a:r>
                    </a:p>
                  </a:txBody>
                  <a:tcPr marL="50015" marR="50015" marT="25008" marB="25008" anchor="ctr">
                    <a:lnL w="9525" cap="flat" cmpd="sng" algn="ctr">
                      <a:solidFill>
                        <a:srgbClr val="90E918"/>
                      </a:solidFill>
                      <a:prstDash val="solid"/>
                      <a:round/>
                      <a:headEnd type="none" w="med" len="med"/>
                      <a:tailEnd type="none" w="med" len="med"/>
                    </a:lnL>
                    <a:lnR w="9525" cap="flat" cmpd="sng" algn="ctr">
                      <a:solidFill>
                        <a:srgbClr val="C0EB18"/>
                      </a:solidFill>
                      <a:prstDash val="solid"/>
                      <a:round/>
                      <a:headEnd type="none" w="med" len="med"/>
                      <a:tailEnd type="none" w="med" len="med"/>
                    </a:lnR>
                    <a:lnT w="9525" cap="flat" cmpd="sng" algn="ctr">
                      <a:solidFill>
                        <a:srgbClr val="90E918"/>
                      </a:solidFill>
                      <a:prstDash val="solid"/>
                      <a:round/>
                      <a:headEnd type="none" w="med" len="med"/>
                      <a:tailEnd type="none" w="med" len="med"/>
                    </a:lnT>
                    <a:lnB w="9525" cap="flat" cmpd="sng" algn="ctr">
                      <a:solidFill>
                        <a:srgbClr val="E0E318"/>
                      </a:solidFill>
                      <a:prstDash val="solid"/>
                      <a:round/>
                      <a:headEnd type="none" w="med" len="med"/>
                      <a:tailEnd type="none" w="med" len="med"/>
                    </a:lnB>
                  </a:tcPr>
                </a:tc>
                <a:tc>
                  <a:txBody>
                    <a:bodyPr/>
                    <a:lstStyle/>
                    <a:p>
                      <a:pPr fontAlgn="base" latinLnBrk="0"/>
                      <a:r>
                        <a:rPr lang="en-IN" sz="1600" dirty="0">
                          <a:effectLst/>
                        </a:rPr>
                        <a:t>Models disease progression with state transitions.</a:t>
                      </a:r>
                    </a:p>
                  </a:txBody>
                  <a:tcPr marL="50015" marR="50015" marT="25008" marB="25008" anchor="ctr">
                    <a:lnL w="9525" cap="flat" cmpd="sng" algn="ctr">
                      <a:solidFill>
                        <a:srgbClr val="C0EB18"/>
                      </a:solidFill>
                      <a:prstDash val="solid"/>
                      <a:round/>
                      <a:headEnd type="none" w="med" len="med"/>
                      <a:tailEnd type="none" w="med" len="med"/>
                    </a:lnL>
                    <a:lnR w="9525" cap="flat" cmpd="sng" algn="ctr">
                      <a:solidFill>
                        <a:srgbClr val="90E918"/>
                      </a:solidFill>
                      <a:prstDash val="solid"/>
                      <a:round/>
                      <a:headEnd type="none" w="med" len="med"/>
                      <a:tailEnd type="none" w="med" len="med"/>
                    </a:lnR>
                    <a:lnT w="9525" cap="flat" cmpd="sng" algn="ctr">
                      <a:solidFill>
                        <a:srgbClr val="C0EB18"/>
                      </a:solidFill>
                      <a:prstDash val="solid"/>
                      <a:round/>
                      <a:headEnd type="none" w="med" len="med"/>
                      <a:tailEnd type="none" w="med" len="med"/>
                    </a:lnT>
                    <a:lnB w="9525" cap="flat" cmpd="sng" algn="ctr">
                      <a:solidFill>
                        <a:srgbClr val="C0EB18"/>
                      </a:solidFill>
                      <a:prstDash val="solid"/>
                      <a:round/>
                      <a:headEnd type="none" w="med" len="med"/>
                      <a:tailEnd type="none" w="med" len="med"/>
                    </a:lnB>
                  </a:tcPr>
                </a:tc>
                <a:tc>
                  <a:txBody>
                    <a:bodyPr/>
                    <a:lstStyle/>
                    <a:p>
                      <a:pPr fontAlgn="base" latinLnBrk="0"/>
                      <a:r>
                        <a:rPr lang="en-IN" sz="1600" dirty="0">
                          <a:effectLst/>
                        </a:rPr>
                        <a:t>Health economics for disease </a:t>
                      </a:r>
                      <a:r>
                        <a:rPr lang="en-IN" sz="1600" dirty="0" err="1">
                          <a:effectLst/>
                        </a:rPr>
                        <a:t>modeling</a:t>
                      </a:r>
                      <a:r>
                        <a:rPr lang="en-IN" sz="1600" dirty="0">
                          <a:effectLst/>
                        </a:rPr>
                        <a:t>.</a:t>
                      </a:r>
                    </a:p>
                  </a:txBody>
                  <a:tcPr marL="50015" marR="50015" marT="25008" marB="25008" anchor="ctr">
                    <a:lnL w="9525" cap="flat" cmpd="sng" algn="ctr">
                      <a:solidFill>
                        <a:srgbClr val="90E918"/>
                      </a:solidFill>
                      <a:prstDash val="solid"/>
                      <a:round/>
                      <a:headEnd type="none" w="med" len="med"/>
                      <a:tailEnd type="none" w="med" len="med"/>
                    </a:lnL>
                    <a:lnR w="9525" cap="flat" cmpd="sng" algn="ctr">
                      <a:solidFill>
                        <a:srgbClr val="C0EB18"/>
                      </a:solidFill>
                      <a:prstDash val="solid"/>
                      <a:round/>
                      <a:headEnd type="none" w="med" len="med"/>
                      <a:tailEnd type="none" w="med" len="med"/>
                    </a:lnR>
                    <a:lnT w="9525" cap="flat" cmpd="sng" algn="ctr">
                      <a:solidFill>
                        <a:srgbClr val="90E918"/>
                      </a:solidFill>
                      <a:prstDash val="solid"/>
                      <a:round/>
                      <a:headEnd type="none" w="med" len="med"/>
                      <a:tailEnd type="none" w="med" len="med"/>
                    </a:lnT>
                    <a:lnB w="9525" cap="flat" cmpd="sng" algn="ctr">
                      <a:solidFill>
                        <a:srgbClr val="E0E318"/>
                      </a:solidFill>
                      <a:prstDash val="solid"/>
                      <a:round/>
                      <a:headEnd type="none" w="med" len="med"/>
                      <a:tailEnd type="none" w="med" len="med"/>
                    </a:lnB>
                  </a:tcPr>
                </a:tc>
                <a:tc>
                  <a:txBody>
                    <a:bodyPr/>
                    <a:lstStyle/>
                    <a:p>
                      <a:pPr fontAlgn="base" latinLnBrk="0"/>
                      <a:r>
                        <a:rPr lang="en-IN" sz="1600" dirty="0">
                          <a:effectLst/>
                        </a:rPr>
                        <a:t>Future state depends only on current state.</a:t>
                      </a:r>
                    </a:p>
                  </a:txBody>
                  <a:tcPr marL="50015" marR="50015" marT="25008" marB="25008" anchor="ctr">
                    <a:lnL w="9525" cap="flat" cmpd="sng" algn="ctr">
                      <a:solidFill>
                        <a:srgbClr val="C0EB18"/>
                      </a:solidFill>
                      <a:prstDash val="solid"/>
                      <a:round/>
                      <a:headEnd type="none" w="med" len="med"/>
                      <a:tailEnd type="none" w="med" len="med"/>
                    </a:lnL>
                    <a:lnR w="9525" cap="flat" cmpd="sng" algn="ctr">
                      <a:solidFill>
                        <a:srgbClr val="C0EB18"/>
                      </a:solidFill>
                      <a:prstDash val="solid"/>
                      <a:round/>
                      <a:headEnd type="none" w="med" len="med"/>
                      <a:tailEnd type="none" w="med" len="med"/>
                    </a:lnR>
                    <a:lnT w="9525" cap="flat" cmpd="sng" algn="ctr">
                      <a:solidFill>
                        <a:srgbClr val="C0EB18"/>
                      </a:solidFill>
                      <a:prstDash val="solid"/>
                      <a:round/>
                      <a:headEnd type="none" w="med" len="med"/>
                      <a:tailEnd type="none" w="med" len="med"/>
                    </a:lnT>
                    <a:lnB w="9525" cap="flat" cmpd="sng" algn="ctr">
                      <a:solidFill>
                        <a:srgbClr val="10ED18"/>
                      </a:solidFill>
                      <a:prstDash val="solid"/>
                      <a:round/>
                      <a:headEnd type="none" w="med" len="med"/>
                      <a:tailEnd type="none" w="med" len="med"/>
                    </a:lnB>
                  </a:tcPr>
                </a:tc>
                <a:extLst>
                  <a:ext uri="{0D108BD9-81ED-4DB2-BD59-A6C34878D82A}">
                    <a16:rowId xmlns:a16="http://schemas.microsoft.com/office/drawing/2014/main" val="4078990703"/>
                  </a:ext>
                </a:extLst>
              </a:tr>
              <a:tr h="1064445">
                <a:tc>
                  <a:txBody>
                    <a:bodyPr/>
                    <a:lstStyle/>
                    <a:p>
                      <a:pPr fontAlgn="base" latinLnBrk="0"/>
                      <a:r>
                        <a:rPr lang="en-IN" sz="1600" b="1" dirty="0">
                          <a:effectLst/>
                        </a:rPr>
                        <a:t>Log-Rank Test</a:t>
                      </a:r>
                    </a:p>
                  </a:txBody>
                  <a:tcPr marL="50015" marR="50015" marT="25008" marB="25008" anchor="ctr">
                    <a:lnL w="9525" cap="flat" cmpd="sng" algn="ctr">
                      <a:solidFill>
                        <a:srgbClr val="E0E318"/>
                      </a:solidFill>
                      <a:prstDash val="solid"/>
                      <a:round/>
                      <a:headEnd type="none" w="med" len="med"/>
                      <a:tailEnd type="none" w="med" len="med"/>
                    </a:lnL>
                    <a:lnR w="9525" cap="flat" cmpd="sng" algn="ctr">
                      <a:solidFill>
                        <a:srgbClr val="C0EB18"/>
                      </a:solidFill>
                      <a:prstDash val="solid"/>
                      <a:round/>
                      <a:headEnd type="none" w="med" len="med"/>
                      <a:tailEnd type="none" w="med" len="med"/>
                    </a:lnR>
                    <a:lnT w="9525" cap="flat" cmpd="sng" algn="ctr">
                      <a:solidFill>
                        <a:srgbClr val="E0E318"/>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fontAlgn="base" latinLnBrk="0"/>
                      <a:r>
                        <a:rPr lang="en-IN" sz="1600" dirty="0">
                          <a:effectLst/>
                        </a:rPr>
                        <a:t>Compares survival distributions between groups.</a:t>
                      </a:r>
                    </a:p>
                  </a:txBody>
                  <a:tcPr marL="50015" marR="50015" marT="25008" marB="25008" anchor="ctr">
                    <a:lnL w="9525" cap="flat" cmpd="sng" algn="ctr">
                      <a:solidFill>
                        <a:srgbClr val="C0EB18"/>
                      </a:solidFill>
                      <a:prstDash val="solid"/>
                      <a:round/>
                      <a:headEnd type="none" w="med" len="med"/>
                      <a:tailEnd type="none" w="med" len="med"/>
                    </a:lnL>
                    <a:lnR w="9525" cap="flat" cmpd="sng" algn="ctr">
                      <a:solidFill>
                        <a:srgbClr val="E0E318"/>
                      </a:solidFill>
                      <a:prstDash val="solid"/>
                      <a:round/>
                      <a:headEnd type="none" w="med" len="med"/>
                      <a:tailEnd type="none" w="med" len="med"/>
                    </a:lnR>
                    <a:lnT w="9525" cap="flat" cmpd="sng" algn="ctr">
                      <a:solidFill>
                        <a:srgbClr val="C0EB18"/>
                      </a:solidFill>
                      <a:prstDash val="solid"/>
                      <a:round/>
                      <a:headEnd type="none" w="med" len="med"/>
                      <a:tailEnd type="none" w="med" len="med"/>
                    </a:lnT>
                    <a:lnB w="9525" cap="flat" cmpd="sng" algn="ctr">
                      <a:solidFill>
                        <a:srgbClr val="10ED18"/>
                      </a:solidFill>
                      <a:prstDash val="solid"/>
                      <a:round/>
                      <a:headEnd type="none" w="med" len="med"/>
                      <a:tailEnd type="none" w="med" len="med"/>
                    </a:lnB>
                  </a:tcPr>
                </a:tc>
                <a:tc>
                  <a:txBody>
                    <a:bodyPr/>
                    <a:lstStyle/>
                    <a:p>
                      <a:pPr fontAlgn="base" latinLnBrk="0"/>
                      <a:r>
                        <a:rPr lang="en-IN" sz="1600" dirty="0">
                          <a:effectLst/>
                        </a:rPr>
                        <a:t>Clinical trials for comparing treatments.</a:t>
                      </a:r>
                    </a:p>
                  </a:txBody>
                  <a:tcPr marL="50015" marR="50015" marT="25008" marB="25008" anchor="ctr">
                    <a:lnL w="9525" cap="flat" cmpd="sng" algn="ctr">
                      <a:solidFill>
                        <a:srgbClr val="E0E318"/>
                      </a:solidFill>
                      <a:prstDash val="solid"/>
                      <a:round/>
                      <a:headEnd type="none" w="med" len="med"/>
                      <a:tailEnd type="none" w="med" len="med"/>
                    </a:lnL>
                    <a:lnR w="9525" cap="flat" cmpd="sng" algn="ctr">
                      <a:solidFill>
                        <a:srgbClr val="10ED18"/>
                      </a:solidFill>
                      <a:prstDash val="solid"/>
                      <a:round/>
                      <a:headEnd type="none" w="med" len="med"/>
                      <a:tailEnd type="none" w="med" len="med"/>
                    </a:lnR>
                    <a:lnT w="9525" cap="flat" cmpd="sng" algn="ctr">
                      <a:solidFill>
                        <a:srgbClr val="E0E318"/>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fontAlgn="base" latinLnBrk="0"/>
                      <a:r>
                        <a:rPr lang="en-IN" sz="1600" dirty="0">
                          <a:effectLst/>
                        </a:rPr>
                        <a:t>Constant hazard ratio over time.</a:t>
                      </a:r>
                    </a:p>
                  </a:txBody>
                  <a:tcPr marL="50015" marR="50015" marT="25008" marB="25008" anchor="ctr">
                    <a:lnL w="9525" cap="flat" cmpd="sng" algn="ctr">
                      <a:solidFill>
                        <a:srgbClr val="10ED18"/>
                      </a:solidFill>
                      <a:prstDash val="solid"/>
                      <a:round/>
                      <a:headEnd type="none" w="med" len="med"/>
                      <a:tailEnd type="none" w="med" len="med"/>
                    </a:lnL>
                    <a:lnR w="9525" cap="flat" cmpd="sng" algn="ctr">
                      <a:solidFill>
                        <a:srgbClr val="10ED18"/>
                      </a:solidFill>
                      <a:prstDash val="solid"/>
                      <a:round/>
                      <a:headEnd type="none" w="med" len="med"/>
                      <a:tailEnd type="none" w="med" len="med"/>
                    </a:lnR>
                    <a:lnT w="9525" cap="flat" cmpd="sng" algn="ctr">
                      <a:solidFill>
                        <a:srgbClr val="10ED18"/>
                      </a:solidFill>
                      <a:prstDash val="solid"/>
                      <a:round/>
                      <a:headEnd type="none" w="med" len="med"/>
                      <a:tailEnd type="none" w="med" len="med"/>
                    </a:lnT>
                    <a:lnB w="9525" cap="flat" cmpd="sng" algn="ctr">
                      <a:solidFill>
                        <a:srgbClr val="80ED18"/>
                      </a:solidFill>
                      <a:prstDash val="solid"/>
                      <a:round/>
                      <a:headEnd type="none" w="med" len="med"/>
                      <a:tailEnd type="none" w="med" len="med"/>
                    </a:lnB>
                  </a:tcPr>
                </a:tc>
                <a:extLst>
                  <a:ext uri="{0D108BD9-81ED-4DB2-BD59-A6C34878D82A}">
                    <a16:rowId xmlns:a16="http://schemas.microsoft.com/office/drawing/2014/main" val="454263814"/>
                  </a:ext>
                </a:extLst>
              </a:tr>
              <a:tr h="864668">
                <a:tc>
                  <a:txBody>
                    <a:bodyPr/>
                    <a:lstStyle/>
                    <a:p>
                      <a:pPr fontAlgn="base" latinLnBrk="0"/>
                      <a:r>
                        <a:rPr lang="en-IN" sz="1600" b="1" dirty="0">
                          <a:effectLst/>
                        </a:rPr>
                        <a:t>Cox Proportional Hazards</a:t>
                      </a:r>
                    </a:p>
                  </a:txBody>
                  <a:tcPr marL="50015" marR="50015" marT="25008" marB="25008" anchor="ctr">
                    <a:lnL w="9525" cap="flat" cmpd="sng" algn="ctr">
                      <a:solidFill>
                        <a:srgbClr val="90E918"/>
                      </a:solidFill>
                      <a:prstDash val="solid"/>
                      <a:round/>
                      <a:headEnd type="none" w="med" len="med"/>
                      <a:tailEnd type="none" w="med" len="med"/>
                    </a:lnL>
                    <a:lnR w="9525" cap="flat" cmpd="sng" algn="ctr">
                      <a:solidFill>
                        <a:srgbClr val="10ED18"/>
                      </a:solidFill>
                      <a:prstDash val="solid"/>
                      <a:round/>
                      <a:headEnd type="none" w="med" len="med"/>
                      <a:tailEnd type="none" w="med" len="med"/>
                    </a:lnR>
                    <a:lnT w="9525" cap="flat" cmpd="sng" algn="ctr">
                      <a:solidFill>
                        <a:srgbClr val="90E918"/>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fontAlgn="base" latinLnBrk="0"/>
                      <a:r>
                        <a:rPr lang="en-IN" sz="1600">
                          <a:effectLst/>
                        </a:rPr>
                        <a:t>Estimates effects of covariates on hazard rate.</a:t>
                      </a:r>
                    </a:p>
                  </a:txBody>
                  <a:tcPr marL="50015" marR="50015" marT="25008" marB="25008" anchor="ctr">
                    <a:lnL w="9525" cap="flat" cmpd="sng" algn="ctr">
                      <a:solidFill>
                        <a:srgbClr val="10ED18"/>
                      </a:solidFill>
                      <a:prstDash val="solid"/>
                      <a:round/>
                      <a:headEnd type="none" w="med" len="med"/>
                      <a:tailEnd type="none" w="med" len="med"/>
                    </a:lnL>
                    <a:lnR w="9525" cap="flat" cmpd="sng" algn="ctr">
                      <a:solidFill>
                        <a:srgbClr val="90E918"/>
                      </a:solidFill>
                      <a:prstDash val="solid"/>
                      <a:round/>
                      <a:headEnd type="none" w="med" len="med"/>
                      <a:tailEnd type="none" w="med" len="med"/>
                    </a:lnR>
                    <a:lnT w="9525" cap="flat" cmpd="sng" algn="ctr">
                      <a:solidFill>
                        <a:srgbClr val="10ED18"/>
                      </a:solidFill>
                      <a:prstDash val="solid"/>
                      <a:round/>
                      <a:headEnd type="none" w="med" len="med"/>
                      <a:tailEnd type="none" w="med" len="med"/>
                    </a:lnT>
                    <a:lnB w="9525" cap="flat" cmpd="sng" algn="ctr">
                      <a:solidFill>
                        <a:srgbClr val="10ED18"/>
                      </a:solidFill>
                      <a:prstDash val="solid"/>
                      <a:round/>
                      <a:headEnd type="none" w="med" len="med"/>
                      <a:tailEnd type="none" w="med" len="med"/>
                    </a:lnB>
                  </a:tcPr>
                </a:tc>
                <a:tc>
                  <a:txBody>
                    <a:bodyPr/>
                    <a:lstStyle/>
                    <a:p>
                      <a:pPr fontAlgn="base" latinLnBrk="0"/>
                      <a:r>
                        <a:rPr lang="en-IN" sz="1600">
                          <a:effectLst/>
                        </a:rPr>
                        <a:t>Medical research for identifying risk factors.</a:t>
                      </a:r>
                    </a:p>
                  </a:txBody>
                  <a:tcPr marL="50015" marR="50015" marT="25008" marB="25008" anchor="ctr">
                    <a:lnL w="9525" cap="flat" cmpd="sng" algn="ctr">
                      <a:solidFill>
                        <a:srgbClr val="90E918"/>
                      </a:solidFill>
                      <a:prstDash val="solid"/>
                      <a:round/>
                      <a:headEnd type="none" w="med" len="med"/>
                      <a:tailEnd type="none" w="med" len="med"/>
                    </a:lnL>
                    <a:lnR w="9525" cap="flat" cmpd="sng" algn="ctr">
                      <a:solidFill>
                        <a:srgbClr val="80ED18"/>
                      </a:solidFill>
                      <a:prstDash val="solid"/>
                      <a:round/>
                      <a:headEnd type="none" w="med" len="med"/>
                      <a:tailEnd type="none" w="med" len="med"/>
                    </a:lnR>
                    <a:lnT w="9525" cap="flat" cmpd="sng" algn="ctr">
                      <a:solidFill>
                        <a:srgbClr val="90E918"/>
                      </a:solidFill>
                      <a:prstDash val="solid"/>
                      <a:round/>
                      <a:headEnd type="none" w="med" len="med"/>
                      <a:tailEnd type="none" w="med" len="med"/>
                    </a:lnT>
                    <a:lnB w="9525" cap="flat" cmpd="sng" algn="ctr">
                      <a:solidFill>
                        <a:srgbClr val="90E918"/>
                      </a:solidFill>
                      <a:prstDash val="solid"/>
                      <a:round/>
                      <a:headEnd type="none" w="med" len="med"/>
                      <a:tailEnd type="none" w="med" len="med"/>
                    </a:lnB>
                  </a:tcPr>
                </a:tc>
                <a:tc>
                  <a:txBody>
                    <a:bodyPr/>
                    <a:lstStyle/>
                    <a:p>
                      <a:pPr fontAlgn="base" latinLnBrk="0"/>
                      <a:r>
                        <a:rPr lang="en-IN" sz="1600" dirty="0">
                          <a:effectLst/>
                        </a:rPr>
                        <a:t>Constant hazard ratio over time.</a:t>
                      </a:r>
                    </a:p>
                  </a:txBody>
                  <a:tcPr marL="50015" marR="50015" marT="25008" marB="25008" anchor="ctr">
                    <a:lnL w="9525" cap="flat" cmpd="sng" algn="ctr">
                      <a:solidFill>
                        <a:srgbClr val="80ED18"/>
                      </a:solidFill>
                      <a:prstDash val="solid"/>
                      <a:round/>
                      <a:headEnd type="none" w="med" len="med"/>
                      <a:tailEnd type="none" w="med" len="med"/>
                    </a:lnL>
                    <a:lnR w="9525" cap="flat" cmpd="sng" algn="ctr">
                      <a:solidFill>
                        <a:srgbClr val="80ED18"/>
                      </a:solidFill>
                      <a:prstDash val="solid"/>
                      <a:round/>
                      <a:headEnd type="none" w="med" len="med"/>
                      <a:tailEnd type="none" w="med" len="med"/>
                    </a:lnR>
                    <a:lnT w="9525" cap="flat" cmpd="sng" algn="ctr">
                      <a:solidFill>
                        <a:srgbClr val="80ED18"/>
                      </a:solidFill>
                      <a:prstDash val="solid"/>
                      <a:round/>
                      <a:headEnd type="none" w="med" len="med"/>
                      <a:tailEnd type="none" w="med" len="med"/>
                    </a:lnT>
                    <a:lnB w="9525" cap="flat" cmpd="sng" algn="ctr">
                      <a:solidFill>
                        <a:srgbClr val="80ED18"/>
                      </a:solidFill>
                      <a:prstDash val="solid"/>
                      <a:round/>
                      <a:headEnd type="none" w="med" len="med"/>
                      <a:tailEnd type="none" w="med" len="med"/>
                    </a:lnB>
                  </a:tcPr>
                </a:tc>
                <a:extLst>
                  <a:ext uri="{0D108BD9-81ED-4DB2-BD59-A6C34878D82A}">
                    <a16:rowId xmlns:a16="http://schemas.microsoft.com/office/drawing/2014/main" val="3212252628"/>
                  </a:ext>
                </a:extLst>
              </a:tr>
            </a:tbl>
          </a:graphicData>
        </a:graphic>
      </p:graphicFrame>
    </p:spTree>
    <p:extLst>
      <p:ext uri="{BB962C8B-B14F-4D97-AF65-F5344CB8AC3E}">
        <p14:creationId xmlns:p14="http://schemas.microsoft.com/office/powerpoint/2010/main" val="23078234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3BD9-B768-F5FC-4744-11DFD678641E}"/>
              </a:ext>
            </a:extLst>
          </p:cNvPr>
          <p:cNvSpPr>
            <a:spLocks noGrp="1"/>
          </p:cNvSpPr>
          <p:nvPr>
            <p:ph type="title"/>
          </p:nvPr>
        </p:nvSpPr>
        <p:spPr>
          <a:xfrm>
            <a:off x="609600" y="834500"/>
            <a:ext cx="10972800" cy="583137"/>
          </a:xfrm>
        </p:spPr>
        <p:txBody>
          <a:bodyPr/>
          <a:lstStyle/>
          <a:p>
            <a:r>
              <a:rPr lang="en-US" sz="4400" b="1" dirty="0">
                <a:latin typeface="Times New Roman" panose="02020603050405020304" pitchFamily="18" charset="0"/>
                <a:cs typeface="Times New Roman" panose="02020603050405020304" pitchFamily="18" charset="0"/>
              </a:rPr>
              <a:t>Customer churn</a:t>
            </a:r>
            <a:endParaRPr lang="en-IN" b="1" dirty="0"/>
          </a:p>
        </p:txBody>
      </p:sp>
      <p:sp>
        <p:nvSpPr>
          <p:cNvPr id="3" name="Content Placeholder 2">
            <a:extLst>
              <a:ext uri="{FF2B5EF4-FFF2-40B4-BE49-F238E27FC236}">
                <a16:creationId xmlns:a16="http://schemas.microsoft.com/office/drawing/2014/main" id="{9AF3BCB1-7AEA-A7BE-F2E1-7883151760EA}"/>
              </a:ext>
            </a:extLst>
          </p:cNvPr>
          <p:cNvSpPr>
            <a:spLocks noGrp="1"/>
          </p:cNvSpPr>
          <p:nvPr>
            <p:ph idx="1"/>
          </p:nvPr>
        </p:nvSpPr>
        <p:spPr>
          <a:xfrm>
            <a:off x="609600" y="1600201"/>
            <a:ext cx="10972800" cy="4525963"/>
          </a:xfrm>
        </p:spPr>
        <p:txBody>
          <a:bodyPr/>
          <a:lstStyle/>
          <a:p>
            <a:pPr algn="just"/>
            <a:r>
              <a:rPr lang="en-US" sz="2000" dirty="0">
                <a:latin typeface="Times New Roman" panose="02020603050405020304" pitchFamily="18" charset="0"/>
                <a:cs typeface="Times New Roman" panose="02020603050405020304" pitchFamily="18" charset="0"/>
              </a:rPr>
              <a:t>Customer churn is a prevalent problem for many businesses. It can happen in several different ways, such as when customers stop using the product, or when they leave because of an issue with customer service. </a:t>
            </a:r>
          </a:p>
          <a:p>
            <a:pPr algn="just"/>
            <a:r>
              <a:rPr lang="en-US" sz="2000" dirty="0">
                <a:latin typeface="Times New Roman" panose="02020603050405020304" pitchFamily="18" charset="0"/>
                <a:cs typeface="Times New Roman" panose="02020603050405020304" pitchFamily="18" charset="0"/>
              </a:rPr>
              <a:t>Customer churn problem is a problem of survival analysis. It is a business decision-making process to describe customer behavior during the time period before they stop doing business with us, and decide to move on to another supplier or not purchase anymore from any provider at all.</a:t>
            </a:r>
          </a:p>
          <a:p>
            <a:pPr algn="just"/>
            <a:r>
              <a:rPr lang="en-US" sz="2000" dirty="0">
                <a:latin typeface="Times New Roman" panose="02020603050405020304" pitchFamily="18" charset="0"/>
                <a:cs typeface="Times New Roman" panose="02020603050405020304" pitchFamily="18" charset="0"/>
              </a:rPr>
              <a:t>Customer churn can be defined as every case where a customer decides that she/he wants to end the relationship with a company. </a:t>
            </a:r>
          </a:p>
          <a:p>
            <a:pPr algn="just"/>
            <a:r>
              <a:rPr lang="en-US" sz="2000" dirty="0">
                <a:latin typeface="Times New Roman" panose="02020603050405020304" pitchFamily="18" charset="0"/>
                <a:cs typeface="Times New Roman" panose="02020603050405020304" pitchFamily="18" charset="0"/>
              </a:rPr>
              <a:t>There are several factors that can increase customer churn, such as poor service quality or pricing. </a:t>
            </a:r>
          </a:p>
          <a:p>
            <a:pPr algn="just"/>
            <a:r>
              <a:rPr lang="en-US" sz="2000" dirty="0">
                <a:latin typeface="Times New Roman" panose="02020603050405020304" pitchFamily="18" charset="0"/>
                <a:cs typeface="Times New Roman" panose="02020603050405020304" pitchFamily="18" charset="0"/>
              </a:rPr>
              <a:t>Customer churn not only means that the customer is moving to another company, but it can also mean losing a customer in terms of reducing purchases or being late with payments.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2906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8D12-F732-921B-6B8F-3958148DE994}"/>
              </a:ext>
            </a:extLst>
          </p:cNvPr>
          <p:cNvSpPr>
            <a:spLocks noGrp="1"/>
          </p:cNvSpPr>
          <p:nvPr>
            <p:ph type="title"/>
          </p:nvPr>
        </p:nvSpPr>
        <p:spPr>
          <a:xfrm>
            <a:off x="609600" y="648070"/>
            <a:ext cx="10972800" cy="769568"/>
          </a:xfrm>
        </p:spPr>
        <p:txBody>
          <a:bodyPr/>
          <a:lstStyle/>
          <a:p>
            <a:r>
              <a:rPr lang="en-US" sz="4400" b="1" dirty="0">
                <a:latin typeface="Times New Roman" panose="02020603050405020304" pitchFamily="18" charset="0"/>
                <a:cs typeface="Times New Roman" panose="02020603050405020304" pitchFamily="18" charset="0"/>
              </a:rPr>
              <a:t>Customer churn</a:t>
            </a:r>
            <a:endParaRPr lang="en-IN" dirty="0"/>
          </a:p>
        </p:txBody>
      </p:sp>
      <p:sp>
        <p:nvSpPr>
          <p:cNvPr id="3" name="Content Placeholder 2">
            <a:extLst>
              <a:ext uri="{FF2B5EF4-FFF2-40B4-BE49-F238E27FC236}">
                <a16:creationId xmlns:a16="http://schemas.microsoft.com/office/drawing/2014/main" id="{935600FD-AFB2-9C12-E18E-BD33017E4FAF}"/>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Customer churn survival analysis is commonly implemented using statistical methods like survival, hazard and event history models (Aalen Additive Hazards model). </a:t>
            </a:r>
          </a:p>
          <a:p>
            <a:pPr algn="just"/>
            <a:r>
              <a:rPr lang="en-US" sz="2800" dirty="0">
                <a:latin typeface="Times New Roman" panose="02020603050405020304" pitchFamily="18" charset="0"/>
                <a:cs typeface="Times New Roman" panose="02020603050405020304" pitchFamily="18" charset="0"/>
              </a:rPr>
              <a:t>We can also use machine learning algorithms to increase the accuracy of customer retention strategies by applying techniques such as pattern recognition for identifying customers at risk with high probability.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153097"/>
      </p:ext>
    </p:extLst>
  </p:cSld>
  <p:clrMapOvr>
    <a:masterClrMapping/>
  </p:clrMapOvr>
  <p:transition/>
</p:sld>
</file>

<file path=ppt/theme/theme1.xml><?xml version="1.0" encoding="utf-8"?>
<a:theme xmlns:a="http://schemas.openxmlformats.org/drawingml/2006/main" name="Amity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mity Theme" id="{F4C5259B-E453-4455-A522-320EA5639511}" vid="{D046BD01-5095-466B-BCFE-2735C3F56792}"/>
    </a:ext>
  </a:ext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4999"/>
              </a:srgbClr>
            </a:outerShdw>
          </a:effectLst>
        </a:effectStyle>
        <a:effectStyle>
          <a:effectLst>
            <a:outerShdw blurRad="38100" dist="23000" dir="5400000" rotWithShape="0">
              <a:srgbClr val="000000">
                <a:alpha val="34999"/>
              </a:srgbClr>
            </a:outerShdw>
          </a:effectLst>
        </a:effectStyle>
        <a:effectStyle>
          <a:effectLst>
            <a:outerShdw blurRad="38100" dist="23000" dir="5400000" rotWithShape="0">
              <a:srgbClr val="000000">
                <a:alpha val="34999"/>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4999"/>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4999"/>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Amity Theme</Template>
  <TotalTime>2544</TotalTime>
  <Words>7359</Words>
  <Application>Microsoft Macintosh PowerPoint</Application>
  <PresentationFormat>Widescreen</PresentationFormat>
  <Paragraphs>315</Paragraphs>
  <Slides>40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Garamond</vt:lpstr>
      <vt:lpstr>Inter</vt:lpstr>
      <vt:lpstr>Open Sans</vt:lpstr>
      <vt:lpstr>Times New Roman</vt:lpstr>
      <vt:lpstr>Wingdings</vt:lpstr>
      <vt:lpstr>Amity Theme</vt:lpstr>
      <vt:lpstr>1_Office Theme</vt:lpstr>
      <vt:lpstr>Module II: Churn Analysis and Fraud Detection  Churn Analysis and Prediction (Survival Modelling): Churn Prediction, Credit card Fraud Analysis: Imbalanced Data, Neural Network</vt:lpstr>
      <vt:lpstr>Survival Modelling</vt:lpstr>
      <vt:lpstr>PowerPoint Presentation</vt:lpstr>
      <vt:lpstr>Statistical Analysis </vt:lpstr>
      <vt:lpstr>Statistical Survival Modelling</vt:lpstr>
      <vt:lpstr>Statistical Survival Modelling</vt:lpstr>
      <vt:lpstr>PowerPoint Presentation</vt:lpstr>
      <vt:lpstr>Customer churn</vt:lpstr>
      <vt:lpstr>Customer churn</vt:lpstr>
      <vt:lpstr>Decision Tree</vt:lpstr>
      <vt:lpstr>Working of Decision Tree</vt:lpstr>
      <vt:lpstr>Decision Tree Terminologies</vt:lpstr>
      <vt:lpstr>Advantages and Disadvantages of the Decision Tree</vt:lpstr>
      <vt:lpstr>Example of Decision Tree</vt:lpstr>
      <vt:lpstr>Decision Tree Assumptions</vt:lpstr>
      <vt:lpstr>Decision Tree Assumptions</vt:lpstr>
      <vt:lpstr>Tree Pruning</vt:lpstr>
      <vt:lpstr>Attribute Selection Measure</vt:lpstr>
      <vt:lpstr>Types of Decision Trees</vt:lpstr>
      <vt:lpstr>Types of decision tree algorithms</vt:lpstr>
      <vt:lpstr>When to Stop Splitting ?</vt:lpstr>
      <vt:lpstr>Support Vector Machine</vt:lpstr>
      <vt:lpstr>Types of SVM</vt:lpstr>
      <vt:lpstr>Support Vector Machine  Terminology</vt:lpstr>
      <vt:lpstr>Advantages and Disadvantages of  Support Vector Machine</vt:lpstr>
      <vt:lpstr>Naive Bayes</vt:lpstr>
      <vt:lpstr>Bayes Theorem</vt:lpstr>
      <vt:lpstr>Pros and Cons of Naive Bayes</vt:lpstr>
      <vt:lpstr>Applications of Naive Bayes Algorithms</vt:lpstr>
      <vt:lpstr>Bayesian Network</vt:lpstr>
      <vt:lpstr>Bayesian Network</vt:lpstr>
      <vt:lpstr>Bayesian Network</vt:lpstr>
      <vt:lpstr>Pros and Cons of Bayesian Network</vt:lpstr>
      <vt:lpstr>Support Vector Machine</vt:lpstr>
      <vt:lpstr>Hyperplane and Support Vectors</vt:lpstr>
      <vt:lpstr>Example SVM</vt:lpstr>
      <vt:lpstr>Types of SVM</vt:lpstr>
      <vt:lpstr>Working of Linear SVM</vt:lpstr>
      <vt:lpstr>Working of Non- Linear SVM</vt:lpstr>
      <vt:lpstr>Advantages and Disadvantages of Support Vector Machine (SVM)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Algorithms in Artificial Intelligence</dc:title>
  <dc:creator>Mr. Ashok Kumar Shrivastava</dc:creator>
  <cp:lastModifiedBy>Microsoft Office User</cp:lastModifiedBy>
  <cp:revision>43</cp:revision>
  <dcterms:created xsi:type="dcterms:W3CDTF">2020-10-03T16:55:05Z</dcterms:created>
  <dcterms:modified xsi:type="dcterms:W3CDTF">2025-02-24T18:03:14Z</dcterms:modified>
</cp:coreProperties>
</file>