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82" r:id="rId2"/>
    <p:sldId id="261" r:id="rId3"/>
    <p:sldId id="263" r:id="rId4"/>
    <p:sldId id="267" r:id="rId5"/>
    <p:sldId id="265" r:id="rId6"/>
    <p:sldId id="266" r:id="rId7"/>
    <p:sldId id="264" r:id="rId8"/>
    <p:sldId id="269" r:id="rId9"/>
    <p:sldId id="270" r:id="rId10"/>
    <p:sldId id="271" r:id="rId11"/>
    <p:sldId id="258" r:id="rId12"/>
    <p:sldId id="283" r:id="rId13"/>
    <p:sldId id="284" r:id="rId14"/>
    <p:sldId id="285" r:id="rId15"/>
    <p:sldId id="286" r:id="rId16"/>
    <p:sldId id="287" r:id="rId17"/>
    <p:sldId id="288" r:id="rId18"/>
    <p:sldId id="289" r:id="rId19"/>
    <p:sldId id="319" r:id="rId20"/>
    <p:sldId id="293" r:id="rId21"/>
    <p:sldId id="294" r:id="rId22"/>
    <p:sldId id="295" r:id="rId23"/>
    <p:sldId id="296" r:id="rId24"/>
    <p:sldId id="297" r:id="rId25"/>
    <p:sldId id="292" r:id="rId26"/>
    <p:sldId id="298" r:id="rId27"/>
    <p:sldId id="299" r:id="rId28"/>
    <p:sldId id="300" r:id="rId29"/>
    <p:sldId id="301" r:id="rId30"/>
    <p:sldId id="302" r:id="rId31"/>
    <p:sldId id="303" r:id="rId32"/>
    <p:sldId id="334" r:id="rId33"/>
    <p:sldId id="330" r:id="rId34"/>
    <p:sldId id="331" r:id="rId35"/>
    <p:sldId id="332" r:id="rId36"/>
    <p:sldId id="333" r:id="rId37"/>
    <p:sldId id="305" r:id="rId38"/>
    <p:sldId id="306" r:id="rId39"/>
    <p:sldId id="307" r:id="rId40"/>
    <p:sldId id="308" r:id="rId41"/>
    <p:sldId id="309" r:id="rId42"/>
    <p:sldId id="310" r:id="rId43"/>
    <p:sldId id="311" r:id="rId44"/>
    <p:sldId id="312" r:id="rId45"/>
    <p:sldId id="315" r:id="rId46"/>
    <p:sldId id="314" r:id="rId47"/>
    <p:sldId id="316" r:id="rId48"/>
    <p:sldId id="317" r:id="rId49"/>
    <p:sldId id="318" r:id="rId50"/>
    <p:sldId id="320" r:id="rId51"/>
    <p:sldId id="321" r:id="rId52"/>
    <p:sldId id="322" r:id="rId53"/>
    <p:sldId id="323" r:id="rId54"/>
    <p:sldId id="324" r:id="rId55"/>
    <p:sldId id="325" r:id="rId56"/>
    <p:sldId id="326" r:id="rId57"/>
    <p:sldId id="327" r:id="rId58"/>
    <p:sldId id="328" r:id="rId59"/>
    <p:sldId id="329"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671" autoAdjust="0"/>
    <p:restoredTop sz="95256" autoAdjust="0"/>
  </p:normalViewPr>
  <p:slideViewPr>
    <p:cSldViewPr snapToGrid="0">
      <p:cViewPr varScale="1">
        <p:scale>
          <a:sx n="110" d="100"/>
          <a:sy n="110" d="100"/>
        </p:scale>
        <p:origin x="592"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dirty="0"/>
          </a:p>
        </p:txBody>
      </p:sp>
    </p:spTree>
    <p:extLst>
      <p:ext uri="{BB962C8B-B14F-4D97-AF65-F5344CB8AC3E}">
        <p14:creationId xmlns:p14="http://schemas.microsoft.com/office/powerpoint/2010/main" val="4087010949"/>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dirty="0"/>
          </a:p>
        </p:txBody>
      </p:sp>
    </p:spTree>
    <p:extLst>
      <p:ext uri="{BB962C8B-B14F-4D97-AF65-F5344CB8AC3E}">
        <p14:creationId xmlns:p14="http://schemas.microsoft.com/office/powerpoint/2010/main" val="3437122351"/>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dirty="0"/>
          </a:p>
        </p:txBody>
      </p:sp>
    </p:spTree>
    <p:extLst>
      <p:ext uri="{BB962C8B-B14F-4D97-AF65-F5344CB8AC3E}">
        <p14:creationId xmlns:p14="http://schemas.microsoft.com/office/powerpoint/2010/main" val="1605688215"/>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a:prstGeom prst="rect">
            <a:avLst/>
          </a:prstGeom>
        </p:spPr>
        <p:txBody>
          <a:bodyPr/>
          <a:lstStyle/>
          <a:p>
            <a:pPr lvl="0"/>
            <a:r>
              <a:rPr lang="en-US" noProof="0" dirty="0"/>
              <a:t>Click icon to add table</a:t>
            </a:r>
          </a:p>
        </p:txBody>
      </p:sp>
      <p:sp>
        <p:nvSpPr>
          <p:cNvPr id="4"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dirty="0"/>
          </a:p>
        </p:txBody>
      </p:sp>
    </p:spTree>
    <p:extLst>
      <p:ext uri="{BB962C8B-B14F-4D97-AF65-F5344CB8AC3E}">
        <p14:creationId xmlns:p14="http://schemas.microsoft.com/office/powerpoint/2010/main" val="372403135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600" y="1600201"/>
            <a:ext cx="10972800" cy="4525963"/>
          </a:xfrm>
          <a:prstGeom prst="rect">
            <a:avLst/>
          </a:prstGeo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dirty="0"/>
          </a:p>
        </p:txBody>
      </p:sp>
    </p:spTree>
    <p:extLst>
      <p:ext uri="{BB962C8B-B14F-4D97-AF65-F5344CB8AC3E}">
        <p14:creationId xmlns:p14="http://schemas.microsoft.com/office/powerpoint/2010/main" val="461137247"/>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dirty="0"/>
          </a:p>
        </p:txBody>
      </p:sp>
    </p:spTree>
    <p:extLst>
      <p:ext uri="{BB962C8B-B14F-4D97-AF65-F5344CB8AC3E}">
        <p14:creationId xmlns:p14="http://schemas.microsoft.com/office/powerpoint/2010/main" val="392324649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dirty="0"/>
          </a:p>
        </p:txBody>
      </p:sp>
    </p:spTree>
    <p:extLst>
      <p:ext uri="{BB962C8B-B14F-4D97-AF65-F5344CB8AC3E}">
        <p14:creationId xmlns:p14="http://schemas.microsoft.com/office/powerpoint/2010/main" val="445131139"/>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dirty="0"/>
          </a:p>
        </p:txBody>
      </p:sp>
    </p:spTree>
    <p:extLst>
      <p:ext uri="{BB962C8B-B14F-4D97-AF65-F5344CB8AC3E}">
        <p14:creationId xmlns:p14="http://schemas.microsoft.com/office/powerpoint/2010/main" val="315058622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dirty="0"/>
          </a:p>
        </p:txBody>
      </p:sp>
    </p:spTree>
    <p:extLst>
      <p:ext uri="{BB962C8B-B14F-4D97-AF65-F5344CB8AC3E}">
        <p14:creationId xmlns:p14="http://schemas.microsoft.com/office/powerpoint/2010/main" val="4012210833"/>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dirty="0"/>
          </a:p>
        </p:txBody>
      </p:sp>
    </p:spTree>
    <p:extLst>
      <p:ext uri="{BB962C8B-B14F-4D97-AF65-F5344CB8AC3E}">
        <p14:creationId xmlns:p14="http://schemas.microsoft.com/office/powerpoint/2010/main" val="280742502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dirty="0"/>
          </a:p>
        </p:txBody>
      </p:sp>
    </p:spTree>
    <p:extLst>
      <p:ext uri="{BB962C8B-B14F-4D97-AF65-F5344CB8AC3E}">
        <p14:creationId xmlns:p14="http://schemas.microsoft.com/office/powerpoint/2010/main" val="1908156154"/>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6"/>
          <p:cNvSpPr>
            <a:spLocks noGrp="1" noChangeArrowheads="1"/>
          </p:cNvSpPr>
          <p:nvPr>
            <p:ph type="sldNum" sz="quarter" idx="10"/>
          </p:nvPr>
        </p:nvSpPr>
        <p:spPr>
          <a:ln/>
        </p:spPr>
        <p:txBody>
          <a:bodyPr/>
          <a:lstStyle>
            <a:lvl1pPr>
              <a:defRPr/>
            </a:lvl1pPr>
          </a:lstStyle>
          <a:p>
            <a:fld id="{54CDECFD-BE60-4FC2-9DFD-2D8D2F1C5878}" type="slidenum">
              <a:rPr lang="en-IN" smtClean="0"/>
              <a:t>‹#›</a:t>
            </a:fld>
            <a:endParaRPr lang="en-IN" dirty="0"/>
          </a:p>
        </p:txBody>
      </p:sp>
    </p:spTree>
    <p:extLst>
      <p:ext uri="{BB962C8B-B14F-4D97-AF65-F5344CB8AC3E}">
        <p14:creationId xmlns:p14="http://schemas.microsoft.com/office/powerpoint/2010/main" val="227184004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8"/>
          <p:cNvPicPr>
            <a:picLocks noChangeAspect="1" noChangeArrowheads="1"/>
          </p:cNvPicPr>
          <p:nvPr/>
        </p:nvPicPr>
        <p:blipFill>
          <a:blip cstate="print"/>
          <a:srcRect b="83365"/>
          <a:stretch>
            <a:fillRect/>
          </a:stretch>
        </p:blipFill>
        <p:spPr bwMode="auto">
          <a:xfrm>
            <a:off x="0" y="-304800"/>
            <a:ext cx="12183533" cy="1139825"/>
          </a:xfrm>
          <a:prstGeom prst="rect">
            <a:avLst/>
          </a:prstGeom>
          <a:noFill/>
          <a:ln w="9525">
            <a:noFill/>
            <a:miter lim="800000"/>
            <a:headEnd/>
            <a:tailEnd/>
          </a:ln>
        </p:spPr>
      </p:pic>
      <p:sp>
        <p:nvSpPr>
          <p:cNvPr id="1030" name="Rectangle 6"/>
          <p:cNvSpPr>
            <a:spLocks noGrp="1" noChangeArrowheads="1"/>
          </p:cNvSpPr>
          <p:nvPr>
            <p:ph type="sldNum" sz="quarter" idx="4"/>
          </p:nvPr>
        </p:nvSpPr>
        <p:spPr bwMode="auto">
          <a:xfrm>
            <a:off x="1" y="6553200"/>
            <a:ext cx="531284"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100"/>
            </a:lvl1pPr>
          </a:lstStyle>
          <a:p>
            <a:fld id="{54CDECFD-BE60-4FC2-9DFD-2D8D2F1C5878}" type="slidenum">
              <a:rPr lang="en-IN" smtClean="0"/>
              <a:t>‹#›</a:t>
            </a:fld>
            <a:endParaRPr lang="en-IN" dirty="0"/>
          </a:p>
        </p:txBody>
      </p:sp>
      <p:sp>
        <p:nvSpPr>
          <p:cNvPr id="1032" name="Rectangle 8"/>
          <p:cNvSpPr>
            <a:spLocks noChangeArrowheads="1"/>
          </p:cNvSpPr>
          <p:nvPr/>
        </p:nvSpPr>
        <p:spPr bwMode="auto">
          <a:xfrm>
            <a:off x="5486400" y="304800"/>
            <a:ext cx="6197600" cy="304800"/>
          </a:xfrm>
          <a:prstGeom prst="rect">
            <a:avLst/>
          </a:prstGeom>
          <a:noFill/>
          <a:ln w="9525">
            <a:noFill/>
            <a:miter lim="800000"/>
            <a:headEnd/>
            <a:tailEnd/>
          </a:ln>
          <a:effectLst/>
        </p:spPr>
        <p:txBody>
          <a:bodyPr/>
          <a:lstStyle/>
          <a:p>
            <a:pPr algn="r">
              <a:defRPr/>
            </a:pPr>
            <a:r>
              <a:rPr lang="en-US" sz="1600" b="1" dirty="0">
                <a:solidFill>
                  <a:schemeClr val="accent2"/>
                </a:solidFill>
                <a:latin typeface="Garamond" pitchFamily="18" charset="0"/>
              </a:rPr>
              <a:t>Amity School of Engineering &amp; Technology</a:t>
            </a:r>
          </a:p>
        </p:txBody>
      </p:sp>
      <p:sp>
        <p:nvSpPr>
          <p:cNvPr id="1034" name="Rectangle 10"/>
          <p:cNvSpPr>
            <a:spLocks noChangeArrowheads="1"/>
          </p:cNvSpPr>
          <p:nvPr/>
        </p:nvSpPr>
        <p:spPr bwMode="auto">
          <a:xfrm>
            <a:off x="3251200" y="6705600"/>
            <a:ext cx="8940800" cy="152400"/>
          </a:xfrm>
          <a:prstGeom prst="rect">
            <a:avLst/>
          </a:prstGeom>
          <a:solidFill>
            <a:srgbClr val="F1B43B"/>
          </a:solidFill>
          <a:ln w="9525">
            <a:noFill/>
            <a:miter lim="800000"/>
            <a:headEnd/>
            <a:tailEnd/>
          </a:ln>
          <a:effectLst/>
        </p:spPr>
        <p:txBody>
          <a:bodyPr wrap="none" anchor="ctr"/>
          <a:lstStyle/>
          <a:p>
            <a:pPr>
              <a:defRPr/>
            </a:pPr>
            <a:endParaRPr lang="en-US" sz="1800" dirty="0"/>
          </a:p>
        </p:txBody>
      </p:sp>
    </p:spTree>
    <p:extLst>
      <p:ext uri="{BB962C8B-B14F-4D97-AF65-F5344CB8AC3E}">
        <p14:creationId xmlns:p14="http://schemas.microsoft.com/office/powerpoint/2010/main" val="1985568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ransition/>
  <p:txStyles>
    <p:titleStyle>
      <a:lvl1pPr algn="ctr" rtl="0" eaLnBrk="1" fontAlgn="base" hangingPunct="1">
        <a:spcBef>
          <a:spcPct val="0"/>
        </a:spcBef>
        <a:spcAft>
          <a:spcPct val="0"/>
        </a:spcAft>
        <a:defRPr sz="4400">
          <a:solidFill>
            <a:schemeClr val="tx2"/>
          </a:solidFill>
          <a:latin typeface="+mj-lt"/>
          <a:ea typeface="+mj-ea"/>
          <a:cs typeface="+mj-cs"/>
        </a:defRPr>
      </a:lvl1pPr>
      <a:lvl2pPr algn="ctr" rtl="0" eaLnBrk="1" fontAlgn="base" hangingPunct="1">
        <a:spcBef>
          <a:spcPct val="0"/>
        </a:spcBef>
        <a:spcAft>
          <a:spcPct val="0"/>
        </a:spcAft>
        <a:defRPr sz="4400">
          <a:solidFill>
            <a:schemeClr val="tx2"/>
          </a:solidFill>
          <a:latin typeface="Arial" charset="0"/>
        </a:defRPr>
      </a:lvl2pPr>
      <a:lvl3pPr algn="ctr" rtl="0" eaLnBrk="1" fontAlgn="base" hangingPunct="1">
        <a:spcBef>
          <a:spcPct val="0"/>
        </a:spcBef>
        <a:spcAft>
          <a:spcPct val="0"/>
        </a:spcAft>
        <a:defRPr sz="4400">
          <a:solidFill>
            <a:schemeClr val="tx2"/>
          </a:solidFill>
          <a:latin typeface="Arial" charset="0"/>
        </a:defRPr>
      </a:lvl3pPr>
      <a:lvl4pPr algn="ctr" rtl="0" eaLnBrk="1" fontAlgn="base" hangingPunct="1">
        <a:spcBef>
          <a:spcPct val="0"/>
        </a:spcBef>
        <a:spcAft>
          <a:spcPct val="0"/>
        </a:spcAft>
        <a:defRPr sz="4400">
          <a:solidFill>
            <a:schemeClr val="tx2"/>
          </a:solidFill>
          <a:latin typeface="Arial" charset="0"/>
        </a:defRPr>
      </a:lvl4pPr>
      <a:lvl5pPr algn="ctr" rtl="0" eaLnBrk="1" fontAlgn="base" hangingPunct="1">
        <a:spcBef>
          <a:spcPct val="0"/>
        </a:spcBef>
        <a:spcAft>
          <a:spcPct val="0"/>
        </a:spcAft>
        <a:defRPr sz="4400">
          <a:solidFill>
            <a:schemeClr val="tx2"/>
          </a:solidFill>
          <a:latin typeface="Arial" charset="0"/>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3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a:solidFill>
            <a:schemeClr val="tx1"/>
          </a:solidFill>
          <a:latin typeface="+mn-lt"/>
        </a:defRPr>
      </a:lvl2pPr>
      <a:lvl3pPr marL="1143000" indent="-228600" algn="l" rtl="0" eaLnBrk="1" fontAlgn="base" hangingPunct="1">
        <a:spcBef>
          <a:spcPct val="20000"/>
        </a:spcBef>
        <a:spcAft>
          <a:spcPct val="0"/>
        </a:spcAft>
        <a:buChar char="•"/>
        <a:defRPr sz="2400">
          <a:solidFill>
            <a:schemeClr val="tx1"/>
          </a:solidFill>
          <a:latin typeface="+mn-lt"/>
        </a:defRPr>
      </a:lvl3pPr>
      <a:lvl4pPr marL="1600200" indent="-228600" algn="l" rtl="0" eaLnBrk="1" fontAlgn="base" hangingPunct="1">
        <a:spcBef>
          <a:spcPct val="20000"/>
        </a:spcBef>
        <a:spcAft>
          <a:spcPct val="0"/>
        </a:spcAft>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9662" y="2121193"/>
            <a:ext cx="9312676" cy="2326520"/>
          </a:xfrm>
        </p:spPr>
        <p:txBody>
          <a:bodyPr/>
          <a:lstStyle/>
          <a:p>
            <a:r>
              <a:rPr lang="en-US" sz="2800" b="1" dirty="0">
                <a:latin typeface="Times New Roman" panose="02020603050405020304" pitchFamily="18" charset="0"/>
                <a:cs typeface="Times New Roman" panose="02020603050405020304" pitchFamily="18" charset="0"/>
              </a:rPr>
              <a:t>Module III:</a:t>
            </a:r>
            <a:br>
              <a:rPr lang="en-US" sz="2800" b="1" dirty="0">
                <a:latin typeface="Times New Roman" panose="02020603050405020304" pitchFamily="18" charset="0"/>
                <a:cs typeface="Times New Roman" panose="02020603050405020304" pitchFamily="18" charset="0"/>
              </a:rPr>
            </a:br>
            <a:br>
              <a:rPr lang="en-US" sz="28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Handling Text Data</a:t>
            </a:r>
          </a:p>
        </p:txBody>
      </p:sp>
      <p:sp>
        <p:nvSpPr>
          <p:cNvPr id="3" name="TextBox 2">
            <a:extLst>
              <a:ext uri="{FF2B5EF4-FFF2-40B4-BE49-F238E27FC236}">
                <a16:creationId xmlns:a16="http://schemas.microsoft.com/office/drawing/2014/main" id="{461A4724-7684-384B-CCB5-46F2151B0AD8}"/>
              </a:ext>
            </a:extLst>
          </p:cNvPr>
          <p:cNvSpPr txBox="1"/>
          <p:nvPr/>
        </p:nvSpPr>
        <p:spPr>
          <a:xfrm>
            <a:off x="2920753" y="5149049"/>
            <a:ext cx="6427433"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0" normalizeH="0" baseline="0" noProof="0" dirty="0">
              <a:ln>
                <a:noFill/>
              </a:ln>
              <a:solidFill>
                <a:srgbClr val="000000"/>
              </a:solidFill>
              <a:effectLst/>
              <a:uLnTx/>
              <a:uFillTx/>
              <a:latin typeface="Times New Roman" panose="02020603050405020304" pitchFamily="18" charset="0"/>
              <a:ea typeface="+mn-ea"/>
              <a:cs typeface="Times New Roman" panose="02020603050405020304" pitchFamily="18" charset="0"/>
            </a:endParaRPr>
          </a:p>
        </p:txBody>
      </p:sp>
    </p:spTree>
    <p:extLst>
      <p:ext uri="{BB962C8B-B14F-4D97-AF65-F5344CB8AC3E}">
        <p14:creationId xmlns:p14="http://schemas.microsoft.com/office/powerpoint/2010/main" val="218760281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FDC79-4C7A-5F1A-A159-FB0A9E2F6A1A}"/>
              </a:ext>
            </a:extLst>
          </p:cNvPr>
          <p:cNvSpPr>
            <a:spLocks noGrp="1"/>
          </p:cNvSpPr>
          <p:nvPr>
            <p:ph type="title"/>
          </p:nvPr>
        </p:nvSpPr>
        <p:spPr>
          <a:xfrm>
            <a:off x="548936" y="520484"/>
            <a:ext cx="10515600" cy="691318"/>
          </a:xfrm>
        </p:spPr>
        <p:txBody>
          <a:bodyPr>
            <a:normAutofit fontScale="90000"/>
          </a:bodyPr>
          <a:lstStyle/>
          <a:p>
            <a:r>
              <a:rPr lang="en-US" b="1" dirty="0">
                <a:latin typeface="Times New Roman" panose="02020603050405020304" pitchFamily="18" charset="0"/>
                <a:cs typeface="Times New Roman" panose="02020603050405020304" pitchFamily="18" charset="0"/>
              </a:rPr>
              <a:t>Ambiguity in NLP</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3ABD0A8-222E-4236-ACB3-F6EE3AA4ECAB}"/>
              </a:ext>
            </a:extLst>
          </p:cNvPr>
          <p:cNvSpPr>
            <a:spLocks noGrp="1"/>
          </p:cNvSpPr>
          <p:nvPr>
            <p:ph idx="1"/>
          </p:nvPr>
        </p:nvSpPr>
        <p:spPr>
          <a:xfrm>
            <a:off x="838200" y="1242874"/>
            <a:ext cx="10515600" cy="5424256"/>
          </a:xfrm>
        </p:spPr>
        <p:txBody>
          <a:bodyPr>
            <a:normAutofit fontScale="62500" lnSpcReduction="20000"/>
          </a:bodyPr>
          <a:lstStyle/>
          <a:p>
            <a:pPr marL="0" indent="0" algn="just">
              <a:buNone/>
            </a:pPr>
            <a:r>
              <a:rPr lang="en-US" sz="3200" b="0" i="0" dirty="0">
                <a:effectLst/>
                <a:highlight>
                  <a:srgbClr val="FFFFFF"/>
                </a:highlight>
                <a:latin typeface="Times New Roman" panose="02020603050405020304" pitchFamily="18" charset="0"/>
                <a:cs typeface="Times New Roman" panose="02020603050405020304" pitchFamily="18" charset="0"/>
              </a:rPr>
              <a:t>There are the following three ambiguity –</a:t>
            </a:r>
          </a:p>
          <a:p>
            <a:pPr marL="0" indent="0" algn="just">
              <a:buNone/>
            </a:pPr>
            <a:r>
              <a:rPr lang="en-US" sz="3200" b="1" i="0" dirty="0">
                <a:effectLst/>
                <a:highlight>
                  <a:srgbClr val="FFFFFF"/>
                </a:highlight>
                <a:latin typeface="Times New Roman" panose="02020603050405020304" pitchFamily="18" charset="0"/>
                <a:cs typeface="Times New Roman" panose="02020603050405020304" pitchFamily="18" charset="0"/>
              </a:rPr>
              <a:t>1. Lexical Ambiguity</a:t>
            </a:r>
            <a:endParaRPr lang="en-US" sz="3200" b="0" i="0" dirty="0">
              <a:effectLst/>
              <a:highlight>
                <a:srgbClr val="FFFFFF"/>
              </a:highlight>
              <a:latin typeface="Times New Roman" panose="02020603050405020304" pitchFamily="18" charset="0"/>
              <a:cs typeface="Times New Roman" panose="02020603050405020304" pitchFamily="18" charset="0"/>
            </a:endParaRPr>
          </a:p>
          <a:p>
            <a:pPr marL="0" indent="0" algn="just">
              <a:buNone/>
            </a:pPr>
            <a:r>
              <a:rPr lang="en-US" sz="3200" b="0" i="0" dirty="0">
                <a:effectLst/>
                <a:highlight>
                  <a:srgbClr val="FFFFFF"/>
                </a:highlight>
                <a:latin typeface="Times New Roman" panose="02020603050405020304" pitchFamily="18" charset="0"/>
                <a:cs typeface="Times New Roman" panose="02020603050405020304" pitchFamily="18" charset="0"/>
              </a:rPr>
              <a:t>Lexical Ambiguity exists in the presence of two or more possible meanings of the sentence within a single word.</a:t>
            </a:r>
          </a:p>
          <a:p>
            <a:pPr marL="0" indent="0" algn="just">
              <a:buNone/>
            </a:pPr>
            <a:r>
              <a:rPr lang="en-US" sz="3200" b="1" i="0" dirty="0">
                <a:effectLst/>
                <a:highlight>
                  <a:srgbClr val="FFFFFF"/>
                </a:highlight>
                <a:latin typeface="Times New Roman" panose="02020603050405020304" pitchFamily="18" charset="0"/>
                <a:cs typeface="Times New Roman" panose="02020603050405020304" pitchFamily="18" charset="0"/>
              </a:rPr>
              <a:t>Example:</a:t>
            </a:r>
            <a:endParaRPr lang="en-US" sz="3200" b="0" i="0" dirty="0">
              <a:effectLst/>
              <a:highlight>
                <a:srgbClr val="FFFFFF"/>
              </a:highlight>
              <a:latin typeface="Times New Roman" panose="02020603050405020304" pitchFamily="18" charset="0"/>
              <a:cs typeface="Times New Roman" panose="02020603050405020304" pitchFamily="18" charset="0"/>
            </a:endParaRPr>
          </a:p>
          <a:p>
            <a:pPr marL="0" indent="0" algn="just">
              <a:buNone/>
            </a:pPr>
            <a:r>
              <a:rPr lang="en-US" sz="3200" b="0" i="0" dirty="0">
                <a:effectLst/>
                <a:highlight>
                  <a:srgbClr val="FFFFFF"/>
                </a:highlight>
                <a:latin typeface="Times New Roman" panose="02020603050405020304" pitchFamily="18" charset="0"/>
                <a:cs typeface="Times New Roman" panose="02020603050405020304" pitchFamily="18" charset="0"/>
              </a:rPr>
              <a:t>Manya is looking for a </a:t>
            </a:r>
            <a:r>
              <a:rPr lang="en-US" sz="3200" b="1" i="0" dirty="0">
                <a:effectLst/>
                <a:highlight>
                  <a:srgbClr val="FFFFFF"/>
                </a:highlight>
                <a:latin typeface="Times New Roman" panose="02020603050405020304" pitchFamily="18" charset="0"/>
                <a:cs typeface="Times New Roman" panose="02020603050405020304" pitchFamily="18" charset="0"/>
              </a:rPr>
              <a:t>match</a:t>
            </a:r>
            <a:r>
              <a:rPr lang="en-US" sz="3200" b="0" i="0" dirty="0">
                <a:effectLst/>
                <a:highlight>
                  <a:srgbClr val="FFFFFF"/>
                </a:highlight>
                <a:latin typeface="Times New Roman" panose="02020603050405020304" pitchFamily="18" charset="0"/>
                <a:cs typeface="Times New Roman" panose="02020603050405020304" pitchFamily="18" charset="0"/>
              </a:rPr>
              <a:t>.</a:t>
            </a:r>
          </a:p>
          <a:p>
            <a:pPr marL="0" indent="0" algn="just">
              <a:buNone/>
            </a:pPr>
            <a:r>
              <a:rPr lang="en-US" sz="3200" b="0" i="0" dirty="0">
                <a:effectLst/>
                <a:highlight>
                  <a:srgbClr val="FFFFFF"/>
                </a:highlight>
                <a:latin typeface="Times New Roman" panose="02020603050405020304" pitchFamily="18" charset="0"/>
                <a:cs typeface="Times New Roman" panose="02020603050405020304" pitchFamily="18" charset="0"/>
              </a:rPr>
              <a:t>In the above example, the word match refers to that either Manya is looking for a partner or Manya is looking for a match. (Cricket or other match)</a:t>
            </a:r>
          </a:p>
          <a:p>
            <a:pPr marL="0" indent="0" algn="just">
              <a:buNone/>
            </a:pPr>
            <a:r>
              <a:rPr lang="en-US" sz="3200" b="1" i="0" dirty="0">
                <a:effectLst/>
                <a:highlight>
                  <a:srgbClr val="FFFFFF"/>
                </a:highlight>
                <a:latin typeface="Times New Roman" panose="02020603050405020304" pitchFamily="18" charset="0"/>
                <a:cs typeface="Times New Roman" panose="02020603050405020304" pitchFamily="18" charset="0"/>
              </a:rPr>
              <a:t>2. Syntactic Ambiguity</a:t>
            </a:r>
            <a:endParaRPr lang="en-US" sz="3200" b="0" i="0" dirty="0">
              <a:effectLst/>
              <a:highlight>
                <a:srgbClr val="FFFFFF"/>
              </a:highlight>
              <a:latin typeface="Times New Roman" panose="02020603050405020304" pitchFamily="18" charset="0"/>
              <a:cs typeface="Times New Roman" panose="02020603050405020304" pitchFamily="18" charset="0"/>
            </a:endParaRPr>
          </a:p>
          <a:p>
            <a:pPr marL="0" indent="0" algn="just">
              <a:buNone/>
            </a:pPr>
            <a:r>
              <a:rPr lang="en-US" sz="3200" b="0" i="0" dirty="0">
                <a:effectLst/>
                <a:highlight>
                  <a:srgbClr val="FFFFFF"/>
                </a:highlight>
                <a:latin typeface="Times New Roman" panose="02020603050405020304" pitchFamily="18" charset="0"/>
                <a:cs typeface="Times New Roman" panose="02020603050405020304" pitchFamily="18" charset="0"/>
              </a:rPr>
              <a:t>Syntactic Ambiguity exists in the presence of two or more possible meanings within the sentence.</a:t>
            </a:r>
          </a:p>
          <a:p>
            <a:pPr marL="0" indent="0" algn="just">
              <a:buNone/>
            </a:pPr>
            <a:r>
              <a:rPr lang="en-US" sz="3200" b="1" i="0" dirty="0">
                <a:effectLst/>
                <a:highlight>
                  <a:srgbClr val="FFFFFF"/>
                </a:highlight>
                <a:latin typeface="Times New Roman" panose="02020603050405020304" pitchFamily="18" charset="0"/>
                <a:cs typeface="Times New Roman" panose="02020603050405020304" pitchFamily="18" charset="0"/>
              </a:rPr>
              <a:t>Example:</a:t>
            </a:r>
            <a:endParaRPr lang="en-US" sz="3200" b="0" i="0" dirty="0">
              <a:effectLst/>
              <a:highlight>
                <a:srgbClr val="FFFFFF"/>
              </a:highlight>
              <a:latin typeface="Times New Roman" panose="02020603050405020304" pitchFamily="18" charset="0"/>
              <a:cs typeface="Times New Roman" panose="02020603050405020304" pitchFamily="18" charset="0"/>
            </a:endParaRPr>
          </a:p>
          <a:p>
            <a:pPr marL="0" indent="0" algn="just">
              <a:buNone/>
            </a:pPr>
            <a:r>
              <a:rPr lang="en-US" sz="3200" b="0" i="0" dirty="0">
                <a:effectLst/>
                <a:highlight>
                  <a:srgbClr val="FFFFFF"/>
                </a:highlight>
                <a:latin typeface="Times New Roman" panose="02020603050405020304" pitchFamily="18" charset="0"/>
                <a:cs typeface="Times New Roman" panose="02020603050405020304" pitchFamily="18" charset="0"/>
              </a:rPr>
              <a:t>I saw the girl with the binocular.</a:t>
            </a:r>
          </a:p>
          <a:p>
            <a:pPr marL="0" indent="0" algn="just">
              <a:buNone/>
            </a:pPr>
            <a:r>
              <a:rPr lang="en-US" sz="3200" b="0" i="0" dirty="0">
                <a:effectLst/>
                <a:highlight>
                  <a:srgbClr val="FFFFFF"/>
                </a:highlight>
                <a:latin typeface="Times New Roman" panose="02020603050405020304" pitchFamily="18" charset="0"/>
                <a:cs typeface="Times New Roman" panose="02020603050405020304" pitchFamily="18" charset="0"/>
              </a:rPr>
              <a:t>In the above example, did I have the binoculars? Or did the girl have the binoculars?</a:t>
            </a:r>
          </a:p>
          <a:p>
            <a:pPr marL="0" indent="0" algn="just">
              <a:buNone/>
            </a:pPr>
            <a:r>
              <a:rPr lang="en-US" sz="3200" b="1" i="0" dirty="0">
                <a:effectLst/>
                <a:highlight>
                  <a:srgbClr val="FFFFFF"/>
                </a:highlight>
                <a:latin typeface="Times New Roman" panose="02020603050405020304" pitchFamily="18" charset="0"/>
                <a:cs typeface="Times New Roman" panose="02020603050405020304" pitchFamily="18" charset="0"/>
              </a:rPr>
              <a:t>3. Referential Ambiguity</a:t>
            </a:r>
            <a:endParaRPr lang="en-US" sz="3200" b="0" i="0" dirty="0">
              <a:effectLst/>
              <a:highlight>
                <a:srgbClr val="FFFFFF"/>
              </a:highlight>
              <a:latin typeface="Times New Roman" panose="02020603050405020304" pitchFamily="18" charset="0"/>
              <a:cs typeface="Times New Roman" panose="02020603050405020304" pitchFamily="18" charset="0"/>
            </a:endParaRPr>
          </a:p>
          <a:p>
            <a:pPr marL="0" indent="0" algn="just">
              <a:buNone/>
            </a:pPr>
            <a:r>
              <a:rPr lang="en-US" sz="3200" b="0" i="0" dirty="0">
                <a:effectLst/>
                <a:highlight>
                  <a:srgbClr val="FFFFFF"/>
                </a:highlight>
                <a:latin typeface="Times New Roman" panose="02020603050405020304" pitchFamily="18" charset="0"/>
                <a:cs typeface="Times New Roman" panose="02020603050405020304" pitchFamily="18" charset="0"/>
              </a:rPr>
              <a:t>Referential Ambiguity exists when you are referring to something using the pronoun.</a:t>
            </a:r>
          </a:p>
          <a:p>
            <a:pPr marL="0" indent="0" algn="just">
              <a:buNone/>
            </a:pPr>
            <a:r>
              <a:rPr lang="en-US" sz="3200" b="1" i="0" dirty="0">
                <a:effectLst/>
                <a:highlight>
                  <a:srgbClr val="FFFFFF"/>
                </a:highlight>
                <a:latin typeface="Times New Roman" panose="02020603050405020304" pitchFamily="18" charset="0"/>
                <a:cs typeface="Times New Roman" panose="02020603050405020304" pitchFamily="18" charset="0"/>
              </a:rPr>
              <a:t>Example:</a:t>
            </a:r>
            <a:r>
              <a:rPr lang="en-US" sz="3200" b="0" i="0" dirty="0">
                <a:effectLst/>
                <a:highlight>
                  <a:srgbClr val="FFFFFF"/>
                </a:highlight>
                <a:latin typeface="Times New Roman" panose="02020603050405020304" pitchFamily="18" charset="0"/>
                <a:cs typeface="Times New Roman" panose="02020603050405020304" pitchFamily="18" charset="0"/>
              </a:rPr>
              <a:t> Kiran went to Sunita. She said, "I am hungry."</a:t>
            </a:r>
          </a:p>
          <a:p>
            <a:pPr marL="0" indent="0" algn="just">
              <a:buNone/>
            </a:pPr>
            <a:r>
              <a:rPr lang="en-US" sz="3200" b="0" i="0" dirty="0">
                <a:effectLst/>
                <a:highlight>
                  <a:srgbClr val="FFFFFF"/>
                </a:highlight>
                <a:latin typeface="Times New Roman" panose="02020603050405020304" pitchFamily="18" charset="0"/>
                <a:cs typeface="Times New Roman" panose="02020603050405020304" pitchFamily="18" charset="0"/>
              </a:rPr>
              <a:t>In the above sentence, you do not know that who is hungry, either Kiran or Sunita.</a:t>
            </a:r>
          </a:p>
          <a:p>
            <a:endParaRPr lang="en-IN" dirty="0"/>
          </a:p>
        </p:txBody>
      </p:sp>
    </p:spTree>
    <p:extLst>
      <p:ext uri="{BB962C8B-B14F-4D97-AF65-F5344CB8AC3E}">
        <p14:creationId xmlns:p14="http://schemas.microsoft.com/office/powerpoint/2010/main" val="2434995983"/>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E39885-5D4F-D721-5096-C8C66BF21340}"/>
              </a:ext>
            </a:extLst>
          </p:cNvPr>
          <p:cNvSpPr>
            <a:spLocks noGrp="1"/>
          </p:cNvSpPr>
          <p:nvPr>
            <p:ph type="title"/>
          </p:nvPr>
        </p:nvSpPr>
        <p:spPr>
          <a:xfrm>
            <a:off x="667675" y="523213"/>
            <a:ext cx="10972800" cy="719661"/>
          </a:xfrm>
        </p:spPr>
        <p:txBody>
          <a:bodyPr/>
          <a:lstStyle/>
          <a:p>
            <a:r>
              <a:rPr lang="en-US" b="1" dirty="0">
                <a:latin typeface="Times New Roman" panose="02020603050405020304" pitchFamily="18" charset="0"/>
                <a:cs typeface="Times New Roman" panose="02020603050405020304" pitchFamily="18" charset="0"/>
              </a:rPr>
              <a:t>Speech Recognition</a:t>
            </a:r>
            <a:endParaRPr lang="en-IN" dirty="0"/>
          </a:p>
        </p:txBody>
      </p:sp>
      <p:sp>
        <p:nvSpPr>
          <p:cNvPr id="3" name="Content Placeholder 2">
            <a:extLst>
              <a:ext uri="{FF2B5EF4-FFF2-40B4-BE49-F238E27FC236}">
                <a16:creationId xmlns:a16="http://schemas.microsoft.com/office/drawing/2014/main" id="{FBF72C83-1FA3-701E-F5CD-C7FA83362922}"/>
              </a:ext>
            </a:extLst>
          </p:cNvPr>
          <p:cNvSpPr>
            <a:spLocks noGrp="1"/>
          </p:cNvSpPr>
          <p:nvPr>
            <p:ph idx="1"/>
          </p:nvPr>
        </p:nvSpPr>
        <p:spPr>
          <a:xfrm>
            <a:off x="838200" y="1825625"/>
            <a:ext cx="10631750" cy="4351338"/>
          </a:xfrm>
        </p:spPr>
        <p:txBody>
          <a:bodyPr>
            <a:normAutofit fontScale="85000" lnSpcReduction="10000"/>
          </a:bodyPr>
          <a:lstStyle/>
          <a:p>
            <a:pPr algn="just"/>
            <a:r>
              <a:rPr lang="en-US" dirty="0">
                <a:latin typeface="Times New Roman" panose="02020603050405020304" pitchFamily="18" charset="0"/>
                <a:cs typeface="Times New Roman" panose="02020603050405020304" pitchFamily="18" charset="0"/>
              </a:rPr>
              <a:t>Speech recognition, also known as Automatic Speech Recognition (ASR), is a technology that enables computers to interpret and understand spoken language.</a:t>
            </a:r>
          </a:p>
          <a:p>
            <a:pPr algn="just"/>
            <a:r>
              <a:rPr lang="en-US" dirty="0">
                <a:latin typeface="Times New Roman" panose="02020603050405020304" pitchFamily="18" charset="0"/>
                <a:cs typeface="Times New Roman" panose="02020603050405020304" pitchFamily="18" charset="0"/>
              </a:rPr>
              <a:t>Many speech recognition applications and devices are available, but the more advanced solutions use AI and machine learning. They integrate grammar, syntax, structure, and composition of audio and voice signals to understand and process human speech.</a:t>
            </a:r>
          </a:p>
          <a:p>
            <a:pPr algn="just"/>
            <a:r>
              <a:rPr lang="en-US" b="0" i="0" dirty="0">
                <a:solidFill>
                  <a:srgbClr val="080809"/>
                </a:solidFill>
                <a:effectLst/>
                <a:latin typeface="PT Serif" panose="020A0603040505020204" pitchFamily="18" charset="0"/>
              </a:rPr>
              <a:t>S</a:t>
            </a:r>
            <a:r>
              <a:rPr lang="en-US" dirty="0">
                <a:latin typeface="Times New Roman" panose="02020603050405020304" pitchFamily="18" charset="0"/>
                <a:cs typeface="Times New Roman" panose="02020603050405020304" pitchFamily="18" charset="0"/>
              </a:rPr>
              <a:t>peech recognition software is a cognitive service that aims to replicate a human action. Just like human beings can recognize uttered speech, remember what is said, and respond appropriately, speech recognition technology endows machines with similar capabilities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449304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9CB49-CF2C-819B-1203-B4ACB1F1E24D}"/>
              </a:ext>
            </a:extLst>
          </p:cNvPr>
          <p:cNvSpPr>
            <a:spLocks noGrp="1"/>
          </p:cNvSpPr>
          <p:nvPr>
            <p:ph type="title"/>
          </p:nvPr>
        </p:nvSpPr>
        <p:spPr>
          <a:xfrm>
            <a:off x="609600" y="647500"/>
            <a:ext cx="10972800" cy="772927"/>
          </a:xfrm>
        </p:spPr>
        <p:txBody>
          <a:bodyPr/>
          <a:lstStyle/>
          <a:p>
            <a:r>
              <a:rPr lang="en-US" b="1" dirty="0">
                <a:latin typeface="Times New Roman" panose="02020603050405020304" pitchFamily="18" charset="0"/>
                <a:cs typeface="Times New Roman" panose="02020603050405020304" pitchFamily="18" charset="0"/>
              </a:rPr>
              <a:t>Handling Text Data</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AFB181C-9FD7-B32E-E7E8-A7B8F0284B05}"/>
              </a:ext>
            </a:extLst>
          </p:cNvPr>
          <p:cNvSpPr>
            <a:spLocks noGrp="1"/>
          </p:cNvSpPr>
          <p:nvPr>
            <p:ph idx="1"/>
          </p:nvPr>
        </p:nvSpPr>
        <p:spPr/>
        <p:txBody>
          <a:bodyPr/>
          <a:lstStyle/>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Cleaning text data</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Tokenizing text data</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Vectorizing text data</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Transforming text data</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Choosing the right machine learning algorithms</a:t>
            </a:r>
          </a:p>
          <a:p>
            <a:pPr marL="514350" indent="-514350" algn="just">
              <a:buFont typeface="+mj-lt"/>
              <a:buAutoNum type="arabicPeriod"/>
            </a:pPr>
            <a:r>
              <a:rPr lang="en-US" dirty="0">
                <a:latin typeface="Times New Roman" panose="02020603050405020304" pitchFamily="18" charset="0"/>
                <a:cs typeface="Times New Roman" panose="02020603050405020304" pitchFamily="18" charset="0"/>
              </a:rPr>
              <a:t>Evaluating the machine learning model</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029522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5414D-A756-50BC-34D7-4DC3286CCAA8}"/>
              </a:ext>
            </a:extLst>
          </p:cNvPr>
          <p:cNvSpPr>
            <a:spLocks noGrp="1"/>
          </p:cNvSpPr>
          <p:nvPr>
            <p:ph type="title"/>
          </p:nvPr>
        </p:nvSpPr>
        <p:spPr>
          <a:xfrm>
            <a:off x="609600" y="647501"/>
            <a:ext cx="10972800" cy="772926"/>
          </a:xfrm>
        </p:spPr>
        <p:txBody>
          <a:bodyPr/>
          <a:lstStyle/>
          <a:p>
            <a:r>
              <a:rPr lang="en-US" b="1" dirty="0">
                <a:latin typeface="Times New Roman" panose="02020603050405020304" pitchFamily="18" charset="0"/>
                <a:cs typeface="Times New Roman" panose="02020603050405020304" pitchFamily="18" charset="0"/>
              </a:rPr>
              <a:t>Cleaning text data</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25B84A7-874F-8308-4430-021925A30C45}"/>
              </a:ext>
            </a:extLst>
          </p:cNvPr>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The first step in handling text data is to clean it from any irrelevant or unwanted elements, such as punctuation, capitalization, spelling errors, </a:t>
            </a:r>
            <a:r>
              <a:rPr lang="en-US" sz="2400" dirty="0" err="1">
                <a:latin typeface="Times New Roman" panose="02020603050405020304" pitchFamily="18" charset="0"/>
                <a:cs typeface="Times New Roman" panose="02020603050405020304" pitchFamily="18" charset="0"/>
              </a:rPr>
              <a:t>stopwords</a:t>
            </a:r>
            <a:r>
              <a:rPr lang="en-US" sz="2400" dirty="0">
                <a:latin typeface="Times New Roman" panose="02020603050405020304" pitchFamily="18" charset="0"/>
                <a:cs typeface="Times New Roman" panose="02020603050405020304" pitchFamily="18" charset="0"/>
              </a:rPr>
              <a:t>, HTML tags, emojis, or other non-textual characters. </a:t>
            </a:r>
          </a:p>
          <a:p>
            <a:pPr algn="just"/>
            <a:r>
              <a:rPr lang="en-US" sz="2400" dirty="0">
                <a:latin typeface="Times New Roman" panose="02020603050405020304" pitchFamily="18" charset="0"/>
                <a:cs typeface="Times New Roman" panose="02020603050405020304" pitchFamily="18" charset="0"/>
              </a:rPr>
              <a:t>Cleaning text data can improve the quality and consistency of the data, reduce the size and dimensionality of the feature space, and avoid potential errors or biases in the machine learning model. </a:t>
            </a:r>
          </a:p>
          <a:p>
            <a:pPr algn="just"/>
            <a:r>
              <a:rPr lang="en-US" sz="2400" dirty="0">
                <a:latin typeface="Times New Roman" panose="02020603050405020304" pitchFamily="18" charset="0"/>
                <a:cs typeface="Times New Roman" panose="02020603050405020304" pitchFamily="18" charset="0"/>
              </a:rPr>
              <a:t>Depending on the source and type of text data, you can use different tools and techniques to clean it, such as regular expressions, spell checkers, language detectors, or custom functions.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820063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2BC48-31E4-1C29-7A56-8DFF9FA0CE50}"/>
              </a:ext>
            </a:extLst>
          </p:cNvPr>
          <p:cNvSpPr>
            <a:spLocks noGrp="1"/>
          </p:cNvSpPr>
          <p:nvPr>
            <p:ph type="title"/>
          </p:nvPr>
        </p:nvSpPr>
        <p:spPr>
          <a:xfrm>
            <a:off x="609600" y="603112"/>
            <a:ext cx="10972800" cy="755172"/>
          </a:xfrm>
        </p:spPr>
        <p:txBody>
          <a:bodyPr/>
          <a:lstStyle/>
          <a:p>
            <a:r>
              <a:rPr lang="en-IN" b="1" dirty="0">
                <a:latin typeface="Times New Roman" panose="02020603050405020304" pitchFamily="18" charset="0"/>
                <a:cs typeface="Times New Roman" panose="02020603050405020304" pitchFamily="18" charset="0"/>
              </a:rPr>
              <a:t>Tokenizing text data</a:t>
            </a:r>
            <a:br>
              <a:rPr lang="en-IN" dirty="0"/>
            </a:br>
            <a:endParaRPr lang="en-IN" dirty="0"/>
          </a:p>
        </p:txBody>
      </p:sp>
      <p:sp>
        <p:nvSpPr>
          <p:cNvPr id="3" name="Content Placeholder 2">
            <a:extLst>
              <a:ext uri="{FF2B5EF4-FFF2-40B4-BE49-F238E27FC236}">
                <a16:creationId xmlns:a16="http://schemas.microsoft.com/office/drawing/2014/main" id="{4BB0D05A-F076-3CA7-5E2D-0FDE7D70989F}"/>
              </a:ext>
            </a:extLst>
          </p:cNvPr>
          <p:cNvSpPr>
            <a:spLocks noGrp="1"/>
          </p:cNvSpPr>
          <p:nvPr>
            <p:ph idx="1"/>
          </p:nvPr>
        </p:nvSpPr>
        <p:spPr/>
        <p:txBody>
          <a:bodyPr/>
          <a:lstStyle/>
          <a:p>
            <a:pPr algn="just"/>
            <a:r>
              <a:rPr lang="en-US" sz="2800" dirty="0">
                <a:latin typeface="Times New Roman" panose="02020603050405020304" pitchFamily="18" charset="0"/>
                <a:cs typeface="Times New Roman" panose="02020603050405020304" pitchFamily="18" charset="0"/>
              </a:rPr>
              <a:t>The next step in handling text data is to tokenize it, which means to split the text into smaller units, such as words, sentences, n-grams, or characters. </a:t>
            </a:r>
          </a:p>
          <a:p>
            <a:pPr algn="just"/>
            <a:r>
              <a:rPr lang="en-US" sz="2800" dirty="0">
                <a:latin typeface="Times New Roman" panose="02020603050405020304" pitchFamily="18" charset="0"/>
                <a:cs typeface="Times New Roman" panose="02020603050405020304" pitchFamily="18" charset="0"/>
              </a:rPr>
              <a:t>Tokenizing text data can help to identify and extract the meaningful and relevant components of the text, and to prepare the data for further processing and analysis. </a:t>
            </a:r>
          </a:p>
          <a:p>
            <a:pPr algn="just"/>
            <a:r>
              <a:rPr lang="en-US" sz="2800" dirty="0">
                <a:latin typeface="Times New Roman" panose="02020603050405020304" pitchFamily="18" charset="0"/>
                <a:cs typeface="Times New Roman" panose="02020603050405020304" pitchFamily="18" charset="0"/>
              </a:rPr>
              <a:t>Depending on the goal and scope of the machine learning model, you can use different tokenizers, such as whitespace, punctuation, or word-based tokenizers, or create your own custom tokenizer.</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251048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11A08D-9F5B-84DD-9185-81D60F223DD1}"/>
              </a:ext>
            </a:extLst>
          </p:cNvPr>
          <p:cNvSpPr>
            <a:spLocks noGrp="1"/>
          </p:cNvSpPr>
          <p:nvPr>
            <p:ph type="title"/>
          </p:nvPr>
        </p:nvSpPr>
        <p:spPr>
          <a:xfrm>
            <a:off x="698377" y="629745"/>
            <a:ext cx="10972800" cy="737416"/>
          </a:xfrm>
        </p:spPr>
        <p:txBody>
          <a:bodyPr/>
          <a:lstStyle/>
          <a:p>
            <a:r>
              <a:rPr lang="en-US" b="1" dirty="0">
                <a:latin typeface="Times New Roman" panose="02020603050405020304" pitchFamily="18" charset="0"/>
                <a:cs typeface="Times New Roman" panose="02020603050405020304" pitchFamily="18" charset="0"/>
              </a:rPr>
              <a:t>Vectorizing text data</a:t>
            </a:r>
            <a:br>
              <a:rPr lang="en-US"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DA59BAD-4FC3-DC6D-9598-26EC1706B092}"/>
              </a:ext>
            </a:extLst>
          </p:cNvPr>
          <p:cNvSpPr>
            <a:spLocks noGrp="1"/>
          </p:cNvSpPr>
          <p:nvPr>
            <p:ph idx="1"/>
          </p:nvPr>
        </p:nvSpPr>
        <p:spPr/>
        <p:txBody>
          <a:bodyPr/>
          <a:lstStyle/>
          <a:p>
            <a:pPr algn="just"/>
            <a:r>
              <a:rPr lang="en-US" sz="2800" dirty="0">
                <a:latin typeface="Times New Roman" panose="02020603050405020304" pitchFamily="18" charset="0"/>
                <a:cs typeface="Times New Roman" panose="02020603050405020304" pitchFamily="18" charset="0"/>
              </a:rPr>
              <a:t>The third step in handling text data is to vectorize it, which means to convert the text into numerical representations, such as counts, frequencies, weights, or embeddings. </a:t>
            </a:r>
          </a:p>
          <a:p>
            <a:pPr algn="just"/>
            <a:r>
              <a:rPr lang="en-US" sz="2800" dirty="0">
                <a:latin typeface="Times New Roman" panose="02020603050405020304" pitchFamily="18" charset="0"/>
                <a:cs typeface="Times New Roman" panose="02020603050405020304" pitchFamily="18" charset="0"/>
              </a:rPr>
              <a:t>Vectorizing text data can enable the machine learning model to perform mathematical operations and calculations on the text, and to capture the semantic and syntactic features of the text. </a:t>
            </a:r>
          </a:p>
          <a:p>
            <a:pPr algn="just"/>
            <a:r>
              <a:rPr lang="en-US" sz="2800" dirty="0">
                <a:latin typeface="Times New Roman" panose="02020603050405020304" pitchFamily="18" charset="0"/>
                <a:cs typeface="Times New Roman" panose="02020603050405020304" pitchFamily="18" charset="0"/>
              </a:rPr>
              <a:t>Depending on the complexity and dimensionality of the text data, you can use different vectorizers, such as bag-of-words, term frequency-inverse document frequency (TF-IDF), or word2vec.</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509853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D7948-9A04-DF80-E726-9D245D41C6FE}"/>
              </a:ext>
            </a:extLst>
          </p:cNvPr>
          <p:cNvSpPr>
            <a:spLocks noGrp="1"/>
          </p:cNvSpPr>
          <p:nvPr>
            <p:ph type="title"/>
          </p:nvPr>
        </p:nvSpPr>
        <p:spPr>
          <a:xfrm>
            <a:off x="609600" y="594234"/>
            <a:ext cx="10972800" cy="826193"/>
          </a:xfrm>
        </p:spPr>
        <p:txBody>
          <a:bodyPr/>
          <a:lstStyle/>
          <a:p>
            <a:r>
              <a:rPr lang="en-US" b="1" dirty="0">
                <a:latin typeface="Times New Roman" panose="02020603050405020304" pitchFamily="18" charset="0"/>
                <a:cs typeface="Times New Roman" panose="02020603050405020304" pitchFamily="18" charset="0"/>
              </a:rPr>
              <a:t>Transforming text data</a:t>
            </a:r>
            <a:br>
              <a:rPr lang="en-US" dirty="0"/>
            </a:br>
            <a:endParaRPr lang="en-IN" dirty="0"/>
          </a:p>
        </p:txBody>
      </p:sp>
      <p:sp>
        <p:nvSpPr>
          <p:cNvPr id="3" name="Content Placeholder 2">
            <a:extLst>
              <a:ext uri="{FF2B5EF4-FFF2-40B4-BE49-F238E27FC236}">
                <a16:creationId xmlns:a16="http://schemas.microsoft.com/office/drawing/2014/main" id="{6248B710-2CE5-9EBE-9D17-E40180C073A6}"/>
              </a:ext>
            </a:extLst>
          </p:cNvPr>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The fourth step in handling text data is to transform it, which means to modify or enhance the vectorized text data with additional techniques, such as normalization, scaling, dimensionality reduction, or feature selection. </a:t>
            </a:r>
          </a:p>
          <a:p>
            <a:pPr algn="just"/>
            <a:r>
              <a:rPr lang="en-US" sz="2400" dirty="0">
                <a:latin typeface="Times New Roman" panose="02020603050405020304" pitchFamily="18" charset="0"/>
                <a:cs typeface="Times New Roman" panose="02020603050405020304" pitchFamily="18" charset="0"/>
              </a:rPr>
              <a:t>Transforming text data can improve the performance and accuracy of the machine learning model, and reduce the computational cost and time. </a:t>
            </a:r>
          </a:p>
          <a:p>
            <a:pPr algn="just"/>
            <a:r>
              <a:rPr lang="en-US" sz="2400" dirty="0">
                <a:latin typeface="Times New Roman" panose="02020603050405020304" pitchFamily="18" charset="0"/>
                <a:cs typeface="Times New Roman" panose="02020603050405020304" pitchFamily="18" charset="0"/>
              </a:rPr>
              <a:t>Depending on the distribution and structure of the text data, you can use different transformers, such as min-max scaler, standard scaler, principal component analysis (PCA), or chi-square test.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8826111"/>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A9E98-D7A1-590F-A604-0C335D163B98}"/>
              </a:ext>
            </a:extLst>
          </p:cNvPr>
          <p:cNvSpPr>
            <a:spLocks noGrp="1"/>
          </p:cNvSpPr>
          <p:nvPr>
            <p:ph type="title"/>
          </p:nvPr>
        </p:nvSpPr>
        <p:spPr>
          <a:xfrm>
            <a:off x="609600" y="639192"/>
            <a:ext cx="10972800" cy="778446"/>
          </a:xfrm>
        </p:spPr>
        <p:txBody>
          <a:bodyPr/>
          <a:lstStyle/>
          <a:p>
            <a:r>
              <a:rPr lang="en-US" sz="4000" b="1" dirty="0">
                <a:latin typeface="Times New Roman" panose="02020603050405020304" pitchFamily="18" charset="0"/>
                <a:cs typeface="Times New Roman" panose="02020603050405020304" pitchFamily="18" charset="0"/>
              </a:rPr>
              <a:t>Choosing the right machine learning algorithms</a:t>
            </a:r>
            <a:br>
              <a:rPr lang="en-US" sz="4000" b="1" dirty="0">
                <a:latin typeface="Times New Roman" panose="02020603050405020304" pitchFamily="18" charset="0"/>
                <a:cs typeface="Times New Roman" panose="02020603050405020304" pitchFamily="18" charset="0"/>
              </a:rPr>
            </a:br>
            <a:endParaRPr lang="en-IN" sz="4000" b="1" dirty="0"/>
          </a:p>
        </p:txBody>
      </p:sp>
      <p:sp>
        <p:nvSpPr>
          <p:cNvPr id="3" name="Content Placeholder 2">
            <a:extLst>
              <a:ext uri="{FF2B5EF4-FFF2-40B4-BE49-F238E27FC236}">
                <a16:creationId xmlns:a16="http://schemas.microsoft.com/office/drawing/2014/main" id="{B12FBA79-070A-3D63-8193-A03AADA640F3}"/>
              </a:ext>
            </a:extLst>
          </p:cNvPr>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The fifth step in handling text data is to choose the right machine learning algorithms for the text analysis task, such as classification, clustering, sentiment analysis, topic modeling, or summarization. </a:t>
            </a:r>
          </a:p>
          <a:p>
            <a:pPr algn="just"/>
            <a:r>
              <a:rPr lang="en-US" sz="2400" dirty="0">
                <a:latin typeface="Times New Roman" panose="02020603050405020304" pitchFamily="18" charset="0"/>
                <a:cs typeface="Times New Roman" panose="02020603050405020304" pitchFamily="18" charset="0"/>
              </a:rPr>
              <a:t>Choosing the right machine learning algorithms can affect the outcome and quality of the text analysis, and the interpretability and generalizability of the machine learning model. </a:t>
            </a:r>
          </a:p>
          <a:p>
            <a:pPr algn="just"/>
            <a:r>
              <a:rPr lang="en-US" sz="2400" dirty="0">
                <a:latin typeface="Times New Roman" panose="02020603050405020304" pitchFamily="18" charset="0"/>
                <a:cs typeface="Times New Roman" panose="02020603050405020304" pitchFamily="18" charset="0"/>
              </a:rPr>
              <a:t>Depending on the nature and objective of the text analysis, you can use different machine learning algorithms, such as naive Bayes, logistic regression, support vector machines (SVM), k-means, or latent Dirichlet allocation (LDA).</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190781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AEFE6-0D2A-A355-4CC9-701915261614}"/>
              </a:ext>
            </a:extLst>
          </p:cNvPr>
          <p:cNvSpPr>
            <a:spLocks noGrp="1"/>
          </p:cNvSpPr>
          <p:nvPr>
            <p:ph type="title"/>
          </p:nvPr>
        </p:nvSpPr>
        <p:spPr>
          <a:xfrm>
            <a:off x="609600" y="656378"/>
            <a:ext cx="10972800" cy="737416"/>
          </a:xfrm>
        </p:spPr>
        <p:txBody>
          <a:bodyPr/>
          <a:lstStyle/>
          <a:p>
            <a:r>
              <a:rPr lang="en-US" b="1" dirty="0">
                <a:latin typeface="Times New Roman" panose="02020603050405020304" pitchFamily="18" charset="0"/>
                <a:cs typeface="Times New Roman" panose="02020603050405020304" pitchFamily="18" charset="0"/>
              </a:rPr>
              <a:t>Evaluating the machine learning model</a:t>
            </a:r>
            <a:br>
              <a:rPr lang="en-US"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5D6D971-28C7-9368-B5F0-B8A1DD48FCED}"/>
              </a:ext>
            </a:extLst>
          </p:cNvPr>
          <p:cNvSpPr>
            <a:spLocks noGrp="1"/>
          </p:cNvSpPr>
          <p:nvPr>
            <p:ph idx="1"/>
          </p:nvPr>
        </p:nvSpPr>
        <p:spPr/>
        <p:txBody>
          <a:bodyPr/>
          <a:lstStyle/>
          <a:p>
            <a:pPr algn="just"/>
            <a:r>
              <a:rPr lang="en-US" sz="2800" dirty="0">
                <a:latin typeface="Times New Roman" panose="02020603050405020304" pitchFamily="18" charset="0"/>
                <a:cs typeface="Times New Roman" panose="02020603050405020304" pitchFamily="18" charset="0"/>
              </a:rPr>
              <a:t>The sixth and final step in handling text data is to evaluate the machine learning model, which means to measure and compare the performance and results of the model, and to identify and address any issues or limitations. </a:t>
            </a:r>
          </a:p>
          <a:p>
            <a:pPr algn="just"/>
            <a:r>
              <a:rPr lang="en-US" sz="2800" dirty="0">
                <a:latin typeface="Times New Roman" panose="02020603050405020304" pitchFamily="18" charset="0"/>
                <a:cs typeface="Times New Roman" panose="02020603050405020304" pitchFamily="18" charset="0"/>
              </a:rPr>
              <a:t>Evaluating the machine learning model can help to validate and improve the model, and to communicate and explain the findings and insights. </a:t>
            </a:r>
          </a:p>
          <a:p>
            <a:pPr algn="just"/>
            <a:r>
              <a:rPr lang="en-US" sz="2800" dirty="0">
                <a:latin typeface="Times New Roman" panose="02020603050405020304" pitchFamily="18" charset="0"/>
                <a:cs typeface="Times New Roman" panose="02020603050405020304" pitchFamily="18" charset="0"/>
              </a:rPr>
              <a:t>Depending on the type and scope of the text analysis, you can use different evaluation metrics, such as accuracy, precision, recall, F1-score, silhouette score, or perplexity.</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02544349"/>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48FCF-4C43-1B42-8CBD-524BB7ED93A1}"/>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Handling Text Data</a:t>
            </a:r>
            <a:endParaRPr lang="en-IN"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EDA6ADC4-9D58-2E12-98B2-2F09BF58909D}"/>
              </a:ext>
            </a:extLst>
          </p:cNvPr>
          <p:cNvPicPr>
            <a:picLocks noGrp="1" noChangeAspect="1"/>
          </p:cNvPicPr>
          <p:nvPr>
            <p:ph idx="1"/>
          </p:nvPr>
        </p:nvPicPr>
        <p:blipFill>
          <a:blip/>
          <a:stretch>
            <a:fillRect/>
          </a:stretch>
        </p:blipFill>
        <p:spPr>
          <a:xfrm>
            <a:off x="5765862" y="1553137"/>
            <a:ext cx="6254503" cy="2663756"/>
          </a:xfrm>
          <a:prstGeom prst="rect">
            <a:avLst/>
          </a:prstGeom>
        </p:spPr>
      </p:pic>
      <p:pic>
        <p:nvPicPr>
          <p:cNvPr id="5" name="Picture 4">
            <a:extLst>
              <a:ext uri="{FF2B5EF4-FFF2-40B4-BE49-F238E27FC236}">
                <a16:creationId xmlns:a16="http://schemas.microsoft.com/office/drawing/2014/main" id="{F773A861-423D-4F11-F9B6-4E72A5E342E0}"/>
              </a:ext>
            </a:extLst>
          </p:cNvPr>
          <p:cNvPicPr>
            <a:picLocks noChangeAspect="1"/>
          </p:cNvPicPr>
          <p:nvPr/>
        </p:nvPicPr>
        <p:blipFill>
          <a:blip/>
          <a:stretch>
            <a:fillRect/>
          </a:stretch>
        </p:blipFill>
        <p:spPr>
          <a:xfrm>
            <a:off x="5353235" y="4352392"/>
            <a:ext cx="6667130" cy="1932998"/>
          </a:xfrm>
          <a:prstGeom prst="rect">
            <a:avLst/>
          </a:prstGeom>
        </p:spPr>
      </p:pic>
      <p:sp>
        <p:nvSpPr>
          <p:cNvPr id="7" name="TextBox 6">
            <a:extLst>
              <a:ext uri="{FF2B5EF4-FFF2-40B4-BE49-F238E27FC236}">
                <a16:creationId xmlns:a16="http://schemas.microsoft.com/office/drawing/2014/main" id="{D636C086-CEAC-8C7E-80E3-2F6985196573}"/>
              </a:ext>
            </a:extLst>
          </p:cNvPr>
          <p:cNvSpPr txBox="1"/>
          <p:nvPr/>
        </p:nvSpPr>
        <p:spPr>
          <a:xfrm>
            <a:off x="328474" y="1417638"/>
            <a:ext cx="6540623" cy="3785652"/>
          </a:xfrm>
          <a:prstGeom prst="rect">
            <a:avLst/>
          </a:prstGeom>
          <a:noFill/>
        </p:spPr>
        <p:txBody>
          <a:bodyPr wrap="square">
            <a:spAutoFit/>
          </a:bodyPr>
          <a:lstStyle/>
          <a:p>
            <a:pPr algn="l"/>
            <a:r>
              <a:rPr lang="en-US" sz="2400" b="1" i="0" dirty="0">
                <a:effectLst/>
                <a:highlight>
                  <a:srgbClr val="FFFFFF"/>
                </a:highlight>
                <a:latin typeface="Times New Roman" panose="02020603050405020304" pitchFamily="18" charset="0"/>
                <a:cs typeface="Times New Roman" panose="02020603050405020304" pitchFamily="18" charset="0"/>
              </a:rPr>
              <a:t>Text preprocessing typically involves the following steps:</a:t>
            </a:r>
          </a:p>
          <a:p>
            <a:pPr algn="l">
              <a:buFont typeface="Arial" panose="020B0604020202020204" pitchFamily="34" charset="0"/>
              <a:buChar char="•"/>
            </a:pPr>
            <a:r>
              <a:rPr lang="en-US" sz="2400" i="0" dirty="0">
                <a:effectLst/>
                <a:highlight>
                  <a:srgbClr val="FFFFFF"/>
                </a:highlight>
                <a:latin typeface="Times New Roman" panose="02020603050405020304" pitchFamily="18" charset="0"/>
                <a:cs typeface="Times New Roman" panose="02020603050405020304" pitchFamily="18" charset="0"/>
              </a:rPr>
              <a:t>Lowercasing</a:t>
            </a:r>
          </a:p>
          <a:p>
            <a:pPr algn="l">
              <a:buFont typeface="Arial" panose="020B0604020202020204" pitchFamily="34" charset="0"/>
              <a:buChar char="•"/>
            </a:pPr>
            <a:r>
              <a:rPr lang="en-US" sz="2400" i="0" dirty="0">
                <a:effectLst/>
                <a:highlight>
                  <a:srgbClr val="FFFFFF"/>
                </a:highlight>
                <a:latin typeface="Times New Roman" panose="02020603050405020304" pitchFamily="18" charset="0"/>
                <a:cs typeface="Times New Roman" panose="02020603050405020304" pitchFamily="18" charset="0"/>
              </a:rPr>
              <a:t>Removing Punctuation &amp; Special Characters</a:t>
            </a:r>
          </a:p>
          <a:p>
            <a:pPr algn="l">
              <a:buFont typeface="Arial" panose="020B0604020202020204" pitchFamily="34" charset="0"/>
              <a:buChar char="•"/>
            </a:pPr>
            <a:r>
              <a:rPr lang="en-US" sz="2400" i="0" dirty="0">
                <a:effectLst/>
                <a:highlight>
                  <a:srgbClr val="FFFFFF"/>
                </a:highlight>
                <a:latin typeface="Times New Roman" panose="02020603050405020304" pitchFamily="18" charset="0"/>
                <a:cs typeface="Times New Roman" panose="02020603050405020304" pitchFamily="18" charset="0"/>
              </a:rPr>
              <a:t>Stop-Words Removal</a:t>
            </a:r>
          </a:p>
          <a:p>
            <a:pPr algn="l">
              <a:buFont typeface="Arial" panose="020B0604020202020204" pitchFamily="34" charset="0"/>
              <a:buChar char="•"/>
            </a:pPr>
            <a:r>
              <a:rPr lang="en-US" sz="2400" i="0" dirty="0">
                <a:effectLst/>
                <a:highlight>
                  <a:srgbClr val="FFFFFF"/>
                </a:highlight>
                <a:latin typeface="Times New Roman" panose="02020603050405020304" pitchFamily="18" charset="0"/>
                <a:cs typeface="Times New Roman" panose="02020603050405020304" pitchFamily="18" charset="0"/>
              </a:rPr>
              <a:t>Removal of URLs</a:t>
            </a:r>
          </a:p>
          <a:p>
            <a:pPr algn="l">
              <a:buFont typeface="Arial" panose="020B0604020202020204" pitchFamily="34" charset="0"/>
              <a:buChar char="•"/>
            </a:pPr>
            <a:r>
              <a:rPr lang="en-US" sz="2400" i="0" dirty="0">
                <a:effectLst/>
                <a:highlight>
                  <a:srgbClr val="FFFFFF"/>
                </a:highlight>
                <a:latin typeface="Times New Roman" panose="02020603050405020304" pitchFamily="18" charset="0"/>
                <a:cs typeface="Times New Roman" panose="02020603050405020304" pitchFamily="18" charset="0"/>
              </a:rPr>
              <a:t>Removal of HTML Tags</a:t>
            </a:r>
          </a:p>
          <a:p>
            <a:pPr algn="l">
              <a:buFont typeface="Arial" panose="020B0604020202020204" pitchFamily="34" charset="0"/>
              <a:buChar char="•"/>
            </a:pPr>
            <a:r>
              <a:rPr lang="en-US" sz="2400" i="0" dirty="0">
                <a:effectLst/>
                <a:highlight>
                  <a:srgbClr val="FFFFFF"/>
                </a:highlight>
                <a:latin typeface="Times New Roman" panose="02020603050405020304" pitchFamily="18" charset="0"/>
                <a:cs typeface="Times New Roman" panose="02020603050405020304" pitchFamily="18" charset="0"/>
              </a:rPr>
              <a:t>Stemming &amp; Lemmatization</a:t>
            </a:r>
          </a:p>
          <a:p>
            <a:pPr algn="l">
              <a:buFont typeface="Arial" panose="020B0604020202020204" pitchFamily="34" charset="0"/>
              <a:buChar char="•"/>
            </a:pPr>
            <a:r>
              <a:rPr lang="en-US" sz="2400" i="0" dirty="0">
                <a:effectLst/>
                <a:highlight>
                  <a:srgbClr val="FFFFFF"/>
                </a:highlight>
                <a:latin typeface="Times New Roman" panose="02020603050405020304" pitchFamily="18" charset="0"/>
                <a:cs typeface="Times New Roman" panose="02020603050405020304" pitchFamily="18" charset="0"/>
              </a:rPr>
              <a:t>Tokenization</a:t>
            </a:r>
          </a:p>
          <a:p>
            <a:pPr algn="l">
              <a:buFont typeface="Arial" panose="020B0604020202020204" pitchFamily="34" charset="0"/>
              <a:buChar char="•"/>
            </a:pPr>
            <a:r>
              <a:rPr lang="en-US" sz="2400" i="0" dirty="0">
                <a:effectLst/>
                <a:highlight>
                  <a:srgbClr val="FFFFFF"/>
                </a:highlight>
                <a:latin typeface="Times New Roman" panose="02020603050405020304" pitchFamily="18" charset="0"/>
                <a:cs typeface="Times New Roman" panose="02020603050405020304" pitchFamily="18" charset="0"/>
              </a:rPr>
              <a:t>Text Normalization</a:t>
            </a:r>
          </a:p>
        </p:txBody>
      </p:sp>
    </p:spTree>
    <p:extLst>
      <p:ext uri="{BB962C8B-B14F-4D97-AF65-F5344CB8AC3E}">
        <p14:creationId xmlns:p14="http://schemas.microsoft.com/office/powerpoint/2010/main" val="292291939"/>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362887-37B4-3396-6866-23D791ECDACA}"/>
              </a:ext>
            </a:extLst>
          </p:cNvPr>
          <p:cNvSpPr>
            <a:spLocks noGrp="1"/>
          </p:cNvSpPr>
          <p:nvPr>
            <p:ph type="title"/>
          </p:nvPr>
        </p:nvSpPr>
        <p:spPr>
          <a:xfrm>
            <a:off x="838200" y="569312"/>
            <a:ext cx="10515600" cy="726828"/>
          </a:xfrm>
        </p:spPr>
        <p:txBody>
          <a:bodyPr/>
          <a:lstStyle/>
          <a:p>
            <a:r>
              <a:rPr lang="en-US" b="1" i="0" dirty="0">
                <a:effectLst/>
                <a:latin typeface="Times New Roman" panose="02020603050405020304" pitchFamily="18" charset="0"/>
                <a:cs typeface="Times New Roman" panose="02020603050405020304" pitchFamily="18" charset="0"/>
              </a:rPr>
              <a:t>Natural Language Processing (NLP)</a:t>
            </a:r>
            <a:endParaRPr lang="en-IN" b="1" dirty="0"/>
          </a:p>
        </p:txBody>
      </p:sp>
      <p:sp>
        <p:nvSpPr>
          <p:cNvPr id="3" name="Content Placeholder 2">
            <a:extLst>
              <a:ext uri="{FF2B5EF4-FFF2-40B4-BE49-F238E27FC236}">
                <a16:creationId xmlns:a16="http://schemas.microsoft.com/office/drawing/2014/main" id="{75057FE2-FDBA-9CDC-C8D4-AE392EFC997F}"/>
              </a:ext>
            </a:extLst>
          </p:cNvPr>
          <p:cNvSpPr>
            <a:spLocks noGrp="1"/>
          </p:cNvSpPr>
          <p:nvPr>
            <p:ph idx="1"/>
          </p:nvPr>
        </p:nvSpPr>
        <p:spPr>
          <a:xfrm>
            <a:off x="838200" y="1553592"/>
            <a:ext cx="8749683" cy="4714043"/>
          </a:xfrm>
        </p:spPr>
        <p:txBody>
          <a:bodyPr>
            <a:normAutofit fontScale="77500" lnSpcReduction="20000"/>
          </a:bodyPr>
          <a:lstStyle/>
          <a:p>
            <a:pPr algn="just"/>
            <a:r>
              <a:rPr lang="en-US" b="0" i="0" dirty="0">
                <a:effectLst/>
                <a:latin typeface="Times New Roman" panose="02020603050405020304" pitchFamily="18" charset="0"/>
                <a:cs typeface="Times New Roman" panose="02020603050405020304" pitchFamily="18" charset="0"/>
              </a:rPr>
              <a:t>Natural Language Processing (NLP) is a field of artificial intelligence that focuses on the interaction between computers and human language. </a:t>
            </a:r>
          </a:p>
          <a:p>
            <a:pPr algn="just"/>
            <a:r>
              <a:rPr lang="en-US" b="0" i="0" dirty="0">
                <a:effectLst/>
                <a:latin typeface="Times New Roman" panose="02020603050405020304" pitchFamily="18" charset="0"/>
                <a:cs typeface="Times New Roman" panose="02020603050405020304" pitchFamily="18" charset="0"/>
              </a:rPr>
              <a:t>It involves the development of algorithms and models to enable computers to understand, interpret, and generate human-like language. NLP encompasses a wide range of tasks.</a:t>
            </a:r>
          </a:p>
          <a:p>
            <a:pPr algn="just"/>
            <a:r>
              <a:rPr lang="en-US" b="0" i="0" dirty="0">
                <a:effectLst/>
                <a:latin typeface="Times New Roman" panose="02020603050405020304" pitchFamily="18" charset="0"/>
                <a:cs typeface="Times New Roman" panose="02020603050405020304" pitchFamily="18" charset="0"/>
              </a:rPr>
              <a:t>This technology works on the speech provided by the user breaks it down for proper understanding and processes it accordingly. </a:t>
            </a:r>
          </a:p>
          <a:p>
            <a:pPr algn="just"/>
            <a:r>
              <a:rPr lang="en-US" b="0" i="0" dirty="0">
                <a:effectLst/>
                <a:latin typeface="Times New Roman" panose="02020603050405020304" pitchFamily="18" charset="0"/>
                <a:cs typeface="Times New Roman" panose="02020603050405020304" pitchFamily="18" charset="0"/>
              </a:rPr>
              <a:t>The goal of NLP is for computers to be able to interpret and generate human language. This not only improves the efficiency of work done by humans but also helps in interacting with the machine. NLP bridges the gap of interaction between humans and electronic devices.</a:t>
            </a:r>
          </a:p>
          <a:p>
            <a:pPr marL="0" indent="0" algn="just">
              <a:buNone/>
            </a:pPr>
            <a:endParaRPr lang="en-IN"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132F76E-76BF-D5D2-F45F-01248885B8F3}"/>
              </a:ext>
            </a:extLst>
          </p:cNvPr>
          <p:cNvPicPr>
            <a:picLocks noChangeAspect="1"/>
          </p:cNvPicPr>
          <p:nvPr/>
        </p:nvPicPr>
        <p:blipFill>
          <a:blip/>
          <a:stretch>
            <a:fillRect/>
          </a:stretch>
        </p:blipFill>
        <p:spPr>
          <a:xfrm>
            <a:off x="9729926" y="2165180"/>
            <a:ext cx="2494625" cy="2527639"/>
          </a:xfrm>
          <a:prstGeom prst="rect">
            <a:avLst/>
          </a:prstGeom>
        </p:spPr>
      </p:pic>
    </p:spTree>
    <p:extLst>
      <p:ext uri="{BB962C8B-B14F-4D97-AF65-F5344CB8AC3E}">
        <p14:creationId xmlns:p14="http://schemas.microsoft.com/office/powerpoint/2010/main" val="277901796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C97218-D026-7B4F-2C3A-11904E9D6810}"/>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Vectorization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D67E89-8339-1FDF-90E3-71FD61F026F8}"/>
              </a:ext>
            </a:extLst>
          </p:cNvPr>
          <p:cNvSpPr>
            <a:spLocks noGrp="1"/>
          </p:cNvSpPr>
          <p:nvPr>
            <p:ph idx="1"/>
          </p:nvPr>
        </p:nvSpPr>
        <p:spPr/>
        <p:txBody>
          <a:bodyPr/>
          <a:lstStyle/>
          <a:p>
            <a:r>
              <a:rPr lang="en-US" sz="1800" b="1" dirty="0">
                <a:latin typeface="Times New Roman" panose="02020603050405020304" pitchFamily="18" charset="0"/>
                <a:cs typeface="Times New Roman" panose="02020603050405020304" pitchFamily="18" charset="0"/>
              </a:rPr>
              <a:t>Document: </a:t>
            </a:r>
            <a:r>
              <a:rPr lang="en-US" sz="1800" dirty="0">
                <a:latin typeface="Times New Roman" panose="02020603050405020304" pitchFamily="18" charset="0"/>
                <a:cs typeface="Times New Roman" panose="02020603050405020304" pitchFamily="18" charset="0"/>
              </a:rPr>
              <a:t>A document is a single text data point. For Example, a review of a particular product by the user.</a:t>
            </a:r>
          </a:p>
          <a:p>
            <a:r>
              <a:rPr lang="en-US" sz="1800" b="1" dirty="0">
                <a:latin typeface="Times New Roman" panose="02020603050405020304" pitchFamily="18" charset="0"/>
                <a:cs typeface="Times New Roman" panose="02020603050405020304" pitchFamily="18" charset="0"/>
              </a:rPr>
              <a:t>Corpus: </a:t>
            </a:r>
            <a:r>
              <a:rPr lang="en-US" sz="1800" dirty="0">
                <a:latin typeface="Times New Roman" panose="02020603050405020304" pitchFamily="18" charset="0"/>
                <a:cs typeface="Times New Roman" panose="02020603050405020304" pitchFamily="18" charset="0"/>
              </a:rPr>
              <a:t>It a collection of all the documents present in our dataset.</a:t>
            </a:r>
          </a:p>
          <a:p>
            <a:r>
              <a:rPr lang="en-US" sz="1800" b="1" dirty="0">
                <a:latin typeface="Times New Roman" panose="02020603050405020304" pitchFamily="18" charset="0"/>
                <a:cs typeface="Times New Roman" panose="02020603050405020304" pitchFamily="18" charset="0"/>
              </a:rPr>
              <a:t>Feature: </a:t>
            </a:r>
            <a:r>
              <a:rPr lang="en-US" sz="1800" dirty="0">
                <a:latin typeface="Times New Roman" panose="02020603050405020304" pitchFamily="18" charset="0"/>
                <a:cs typeface="Times New Roman" panose="02020603050405020304" pitchFamily="18" charset="0"/>
              </a:rPr>
              <a:t>Every unique word in the corpus is considered as a feature.</a:t>
            </a:r>
          </a:p>
          <a:p>
            <a:pPr marL="0" indent="0">
              <a:buNone/>
            </a:pPr>
            <a:r>
              <a:rPr lang="en-US" sz="1800" dirty="0">
                <a:latin typeface="Times New Roman" panose="02020603050405020304" pitchFamily="18" charset="0"/>
                <a:cs typeface="Times New Roman" panose="02020603050405020304" pitchFamily="18" charset="0"/>
              </a:rPr>
              <a:t>For Example, Let’s consider the 2 documents shown below:</a:t>
            </a:r>
          </a:p>
          <a:p>
            <a:r>
              <a:rPr lang="en-US" sz="1800" b="1" dirty="0">
                <a:latin typeface="Times New Roman" panose="02020603050405020304" pitchFamily="18" charset="0"/>
                <a:cs typeface="Times New Roman" panose="02020603050405020304" pitchFamily="18" charset="0"/>
              </a:rPr>
              <a:t>Sentences:</a:t>
            </a:r>
          </a:p>
          <a:p>
            <a:pPr marL="0" indent="0">
              <a:buNone/>
            </a:pPr>
            <a:r>
              <a:rPr lang="en-US" sz="1800" dirty="0">
                <a:latin typeface="Times New Roman" panose="02020603050405020304" pitchFamily="18" charset="0"/>
                <a:cs typeface="Times New Roman" panose="02020603050405020304" pitchFamily="18" charset="0"/>
              </a:rPr>
              <a:t>Dog hates a cat. It loves to go out and play.</a:t>
            </a:r>
          </a:p>
          <a:p>
            <a:pPr marL="0" indent="0">
              <a:buNone/>
            </a:pPr>
            <a:r>
              <a:rPr lang="en-US" sz="1800" dirty="0">
                <a:latin typeface="Times New Roman" panose="02020603050405020304" pitchFamily="18" charset="0"/>
                <a:cs typeface="Times New Roman" panose="02020603050405020304" pitchFamily="18" charset="0"/>
              </a:rPr>
              <a:t>Cat loves to play with a ball.</a:t>
            </a:r>
          </a:p>
          <a:p>
            <a:pPr marL="0" indent="0">
              <a:buNone/>
            </a:pPr>
            <a:r>
              <a:rPr lang="en-US" sz="1800" dirty="0">
                <a:latin typeface="Times New Roman" panose="02020603050405020304" pitchFamily="18" charset="0"/>
                <a:cs typeface="Times New Roman" panose="02020603050405020304" pitchFamily="18" charset="0"/>
              </a:rPr>
              <a:t>We can build a corpus from the above 2 documents just by combining them.</a:t>
            </a:r>
          </a:p>
          <a:p>
            <a:r>
              <a:rPr lang="en-US" sz="1800" b="1" dirty="0">
                <a:latin typeface="Times New Roman" panose="02020603050405020304" pitchFamily="18" charset="0"/>
                <a:cs typeface="Times New Roman" panose="02020603050405020304" pitchFamily="18" charset="0"/>
              </a:rPr>
              <a:t>Corpus = </a:t>
            </a:r>
            <a:r>
              <a:rPr lang="en-US" sz="1800" dirty="0">
                <a:latin typeface="Times New Roman" panose="02020603050405020304" pitchFamily="18" charset="0"/>
                <a:cs typeface="Times New Roman" panose="02020603050405020304" pitchFamily="18" charset="0"/>
              </a:rPr>
              <a:t>“Dog hates a cat. It loves to go out and play. Cat loves to play with a ball.”</a:t>
            </a:r>
          </a:p>
          <a:p>
            <a:pPr marL="0" indent="0">
              <a:buNone/>
            </a:pPr>
            <a:r>
              <a:rPr lang="en-US" sz="1800" dirty="0">
                <a:latin typeface="Times New Roman" panose="02020603050405020304" pitchFamily="18" charset="0"/>
                <a:cs typeface="Times New Roman" panose="02020603050405020304" pitchFamily="18" charset="0"/>
              </a:rPr>
              <a:t>And features will be all unique words: </a:t>
            </a:r>
          </a:p>
          <a:p>
            <a:r>
              <a:rPr lang="en-US" sz="1800" b="1" dirty="0" err="1">
                <a:latin typeface="Times New Roman" panose="02020603050405020304" pitchFamily="18" charset="0"/>
                <a:cs typeface="Times New Roman" panose="02020603050405020304" pitchFamily="18" charset="0"/>
              </a:rPr>
              <a:t>Fetaures</a:t>
            </a:r>
            <a:r>
              <a:rPr lang="en-US"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[‘and’, ‘ball’, ‘cat’, ‘dog’, ‘go’, ‘hates’, ‘it’, ‘loves’, ‘out’, ‘play’, ‘to’, ‘with’]</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85645702"/>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D2161-1830-7769-EE4C-5602B240FE7C}"/>
              </a:ext>
            </a:extLst>
          </p:cNvPr>
          <p:cNvSpPr>
            <a:spLocks noGrp="1"/>
          </p:cNvSpPr>
          <p:nvPr>
            <p:ph type="title"/>
          </p:nvPr>
        </p:nvSpPr>
        <p:spPr>
          <a:xfrm>
            <a:off x="538579" y="656378"/>
            <a:ext cx="10972800" cy="613129"/>
          </a:xfrm>
        </p:spPr>
        <p:txBody>
          <a:bodyPr/>
          <a:lstStyle/>
          <a:p>
            <a:r>
              <a:rPr lang="en-IN" b="1" dirty="0">
                <a:latin typeface="Times New Roman" panose="02020603050405020304" pitchFamily="18" charset="0"/>
                <a:cs typeface="Times New Roman" panose="02020603050405020304" pitchFamily="18" charset="0"/>
              </a:rPr>
              <a:t>Word Embedding</a:t>
            </a:r>
          </a:p>
        </p:txBody>
      </p:sp>
      <p:sp>
        <p:nvSpPr>
          <p:cNvPr id="3" name="Content Placeholder 2">
            <a:extLst>
              <a:ext uri="{FF2B5EF4-FFF2-40B4-BE49-F238E27FC236}">
                <a16:creationId xmlns:a16="http://schemas.microsoft.com/office/drawing/2014/main" id="{AFC52428-A674-77BA-84F4-E8A8FEAC0D1C}"/>
              </a:ext>
            </a:extLst>
          </p:cNvPr>
          <p:cNvSpPr>
            <a:spLocks noGrp="1"/>
          </p:cNvSpPr>
          <p:nvPr>
            <p:ph idx="1"/>
          </p:nvPr>
        </p:nvSpPr>
        <p:spPr/>
        <p:txBody>
          <a:bodyPr/>
          <a:lstStyle/>
          <a:p>
            <a:r>
              <a:rPr lang="en-US" sz="2400" dirty="0">
                <a:latin typeface="Times New Roman" panose="02020603050405020304" pitchFamily="18" charset="0"/>
                <a:cs typeface="Times New Roman" panose="02020603050405020304" pitchFamily="18" charset="0"/>
              </a:rPr>
              <a:t>In very simple terms, Word Embeddings are the texts converted into numbers and there may be different numerical representations of the same text. </a:t>
            </a:r>
          </a:p>
          <a:p>
            <a:pPr marL="0" indent="0">
              <a:buNone/>
            </a:pPr>
            <a:r>
              <a:rPr lang="en-IN" sz="1800" b="1" i="0" dirty="0">
                <a:effectLst/>
                <a:highlight>
                  <a:srgbClr val="FFFFFF"/>
                </a:highlight>
                <a:latin typeface="Times New Roman" panose="02020603050405020304" pitchFamily="18" charset="0"/>
                <a:cs typeface="Times New Roman" panose="02020603050405020304" pitchFamily="18" charset="0"/>
              </a:rPr>
              <a:t>Need Word Embeddings</a:t>
            </a:r>
          </a:p>
          <a:p>
            <a:r>
              <a:rPr lang="en-US" sz="1800" b="0" i="0" dirty="0">
                <a:effectLst/>
                <a:highlight>
                  <a:srgbClr val="FFFFFF"/>
                </a:highlight>
                <a:latin typeface="Times New Roman" panose="02020603050405020304" pitchFamily="18" charset="0"/>
                <a:cs typeface="Times New Roman" panose="02020603050405020304" pitchFamily="18" charset="0"/>
              </a:rPr>
              <a:t>As we know that many Machine Learning algorithms and almost all Deep Learning Architectures are not capable of processing strings or plain text in their raw form. In a broad sense, they require numerical numbers as inputs to perform any sort of task, such as classification, regression, clustering, etc. Also, from the huge amount of data that is present in the text format, it is imperative to extract some knowledge out of it and build any useful applications.</a:t>
            </a:r>
          </a:p>
          <a:p>
            <a:r>
              <a:rPr lang="en-US" sz="1800" b="0" i="0" dirty="0">
                <a:effectLst/>
                <a:highlight>
                  <a:srgbClr val="FFFFFF"/>
                </a:highlight>
                <a:latin typeface="Times New Roman" panose="02020603050405020304" pitchFamily="18" charset="0"/>
                <a:cs typeface="Times New Roman" panose="02020603050405020304" pitchFamily="18" charset="0"/>
              </a:rPr>
              <a:t>In short, we can say that to build any model in machine learning or deep learning, the final level data has to be in numerical form because models don’t understand text or image data directly as humans do.</a:t>
            </a:r>
            <a:endParaRPr lang="en-IN" sz="1800" b="0" i="0" dirty="0">
              <a:effectLst/>
              <a:highlight>
                <a:srgbClr val="FFFFFF"/>
              </a:highlight>
              <a:latin typeface="Times New Roman" panose="02020603050405020304" pitchFamily="18" charset="0"/>
              <a:cs typeface="Times New Roman" panose="02020603050405020304" pitchFamily="18" charset="0"/>
            </a:endParaRPr>
          </a:p>
          <a:p>
            <a:pPr marL="0" indent="0">
              <a:buNone/>
            </a:pPr>
            <a:r>
              <a:rPr lang="en-US" sz="2400" dirty="0">
                <a:latin typeface="Times New Roman" panose="02020603050405020304" pitchFamily="18" charset="0"/>
                <a:cs typeface="Times New Roman" panose="02020603050405020304" pitchFamily="18" charset="0"/>
              </a:rPr>
              <a:t>To convert the text data into numerical data, we need some smart ways which are known as </a:t>
            </a:r>
            <a:r>
              <a:rPr lang="en-US" sz="2400" b="1" dirty="0">
                <a:latin typeface="Times New Roman" panose="02020603050405020304" pitchFamily="18" charset="0"/>
                <a:cs typeface="Times New Roman" panose="02020603050405020304" pitchFamily="18" charset="0"/>
              </a:rPr>
              <a:t>vectorization</a:t>
            </a:r>
            <a:r>
              <a:rPr lang="en-US" sz="2400" dirty="0">
                <a:latin typeface="Times New Roman" panose="02020603050405020304" pitchFamily="18" charset="0"/>
                <a:cs typeface="Times New Roman" panose="02020603050405020304" pitchFamily="18" charset="0"/>
              </a:rPr>
              <a:t>, or in the NLP world, it is known as </a:t>
            </a:r>
            <a:r>
              <a:rPr lang="en-US" sz="2400" b="1" dirty="0">
                <a:latin typeface="Times New Roman" panose="02020603050405020304" pitchFamily="18" charset="0"/>
                <a:cs typeface="Times New Roman" panose="02020603050405020304" pitchFamily="18" charset="0"/>
              </a:rPr>
              <a:t>Word embeddings</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4877092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C5A7C-ABEC-164E-A531-8264721D791F}"/>
              </a:ext>
            </a:extLst>
          </p:cNvPr>
          <p:cNvSpPr>
            <a:spLocks noGrp="1"/>
          </p:cNvSpPr>
          <p:nvPr>
            <p:ph type="title"/>
          </p:nvPr>
        </p:nvSpPr>
        <p:spPr>
          <a:xfrm>
            <a:off x="609600" y="274638"/>
            <a:ext cx="10972800" cy="772927"/>
          </a:xfrm>
        </p:spPr>
        <p:txBody>
          <a:bodyPr/>
          <a:lstStyle/>
          <a:p>
            <a:r>
              <a:rPr lang="en-IN" b="1" dirty="0">
                <a:latin typeface="Times New Roman" panose="02020603050405020304" pitchFamily="18" charset="0"/>
                <a:cs typeface="Times New Roman" panose="02020603050405020304" pitchFamily="18" charset="0"/>
              </a:rPr>
              <a:t>Word Embedding</a:t>
            </a:r>
            <a:endParaRPr lang="en-IN" dirty="0"/>
          </a:p>
        </p:txBody>
      </p:sp>
      <p:sp>
        <p:nvSpPr>
          <p:cNvPr id="3" name="Content Placeholder 2">
            <a:extLst>
              <a:ext uri="{FF2B5EF4-FFF2-40B4-BE49-F238E27FC236}">
                <a16:creationId xmlns:a16="http://schemas.microsoft.com/office/drawing/2014/main" id="{7E84D05B-95A9-F800-3260-2EA1B71FC056}"/>
              </a:ext>
            </a:extLst>
          </p:cNvPr>
          <p:cNvSpPr>
            <a:spLocks noGrp="1"/>
          </p:cNvSpPr>
          <p:nvPr>
            <p:ph idx="1"/>
          </p:nvPr>
        </p:nvSpPr>
        <p:spPr>
          <a:xfrm>
            <a:off x="609600" y="1180731"/>
            <a:ext cx="10972800" cy="5402632"/>
          </a:xfrm>
        </p:spPr>
        <p:txBody>
          <a:bodyPr/>
          <a:lstStyle/>
          <a:p>
            <a:pPr algn="just"/>
            <a:r>
              <a:rPr lang="en-US" sz="2400" b="1" dirty="0">
                <a:latin typeface="Times New Roman" panose="02020603050405020304" pitchFamily="18" charset="0"/>
                <a:cs typeface="Times New Roman" panose="02020603050405020304" pitchFamily="18" charset="0"/>
              </a:rPr>
              <a:t>Assign unique value to each word: </a:t>
            </a:r>
            <a:r>
              <a:rPr lang="en-US" sz="2400" dirty="0">
                <a:latin typeface="Times New Roman" panose="02020603050405020304" pitchFamily="18" charset="0"/>
                <a:cs typeface="Times New Roman" panose="02020603050405020304" pitchFamily="18" charset="0"/>
              </a:rPr>
              <a:t>Assigning a unique value to each word is a straightforward task. You can achieve this by creating a dictionary where each word is mapped to a unique integer value</a:t>
            </a:r>
          </a:p>
          <a:p>
            <a:pPr marL="0" indent="0" algn="just">
              <a:buNone/>
            </a:pPr>
            <a:r>
              <a:rPr lang="en-US" sz="2400" dirty="0">
                <a:latin typeface="Times New Roman" panose="02020603050405020304" pitchFamily="18" charset="0"/>
                <a:cs typeface="Times New Roman" panose="02020603050405020304" pitchFamily="18" charset="0"/>
              </a:rPr>
              <a:t>     text = "This is a sample sentence for assigning unique values to each word“</a:t>
            </a:r>
          </a:p>
          <a:p>
            <a:pPr marL="0" indent="0" algn="just">
              <a:buNone/>
            </a:pPr>
            <a:r>
              <a:rPr lang="en-US" sz="2400" dirty="0">
                <a:latin typeface="Times New Roman" panose="02020603050405020304" pitchFamily="18" charset="0"/>
                <a:cs typeface="Times New Roman" panose="02020603050405020304" pitchFamily="18" charset="0"/>
              </a:rPr>
              <a:t>Word to Index Mapping:</a:t>
            </a:r>
          </a:p>
          <a:p>
            <a:pPr marL="0" indent="0" algn="just">
              <a:buNone/>
            </a:pPr>
            <a:r>
              <a:rPr lang="en-US" sz="1600" dirty="0">
                <a:latin typeface="Times New Roman" panose="02020603050405020304" pitchFamily="18" charset="0"/>
                <a:cs typeface="Times New Roman" panose="02020603050405020304" pitchFamily="18" charset="0"/>
              </a:rPr>
              <a:t>This: 0</a:t>
            </a:r>
          </a:p>
          <a:p>
            <a:pPr marL="0" indent="0" algn="just">
              <a:buNone/>
            </a:pPr>
            <a:r>
              <a:rPr lang="en-US" sz="1600" dirty="0">
                <a:latin typeface="Times New Roman" panose="02020603050405020304" pitchFamily="18" charset="0"/>
                <a:cs typeface="Times New Roman" panose="02020603050405020304" pitchFamily="18" charset="0"/>
              </a:rPr>
              <a:t>is: 1</a:t>
            </a:r>
          </a:p>
          <a:p>
            <a:pPr marL="0" indent="0" algn="just">
              <a:buNone/>
            </a:pPr>
            <a:r>
              <a:rPr lang="en-US" sz="1600" dirty="0">
                <a:latin typeface="Times New Roman" panose="02020603050405020304" pitchFamily="18" charset="0"/>
                <a:cs typeface="Times New Roman" panose="02020603050405020304" pitchFamily="18" charset="0"/>
              </a:rPr>
              <a:t>to: 2</a:t>
            </a:r>
          </a:p>
          <a:p>
            <a:pPr marL="0" indent="0" algn="just">
              <a:buNone/>
            </a:pPr>
            <a:r>
              <a:rPr lang="en-US" sz="1600" dirty="0">
                <a:latin typeface="Times New Roman" panose="02020603050405020304" pitchFamily="18" charset="0"/>
                <a:cs typeface="Times New Roman" panose="02020603050405020304" pitchFamily="18" charset="0"/>
              </a:rPr>
              <a:t>word: 3</a:t>
            </a:r>
          </a:p>
          <a:p>
            <a:pPr marL="0" indent="0" algn="just">
              <a:buNone/>
            </a:pPr>
            <a:r>
              <a:rPr lang="en-US" sz="1600" dirty="0">
                <a:latin typeface="Times New Roman" panose="02020603050405020304" pitchFamily="18" charset="0"/>
                <a:cs typeface="Times New Roman" panose="02020603050405020304" pitchFamily="18" charset="0"/>
              </a:rPr>
              <a:t>values: 4</a:t>
            </a:r>
          </a:p>
          <a:p>
            <a:pPr marL="0" indent="0" algn="just">
              <a:buNone/>
            </a:pPr>
            <a:r>
              <a:rPr lang="en-US" sz="1600" dirty="0">
                <a:latin typeface="Times New Roman" panose="02020603050405020304" pitchFamily="18" charset="0"/>
                <a:cs typeface="Times New Roman" panose="02020603050405020304" pitchFamily="18" charset="0"/>
              </a:rPr>
              <a:t>each: 5</a:t>
            </a:r>
          </a:p>
          <a:p>
            <a:pPr marL="0" indent="0" algn="just">
              <a:buNone/>
            </a:pPr>
            <a:r>
              <a:rPr lang="en-US" sz="1600" dirty="0">
                <a:latin typeface="Times New Roman" panose="02020603050405020304" pitchFamily="18" charset="0"/>
                <a:cs typeface="Times New Roman" panose="02020603050405020304" pitchFamily="18" charset="0"/>
              </a:rPr>
              <a:t>unique: 6</a:t>
            </a:r>
          </a:p>
          <a:p>
            <a:pPr marL="0" indent="0" algn="just">
              <a:buNone/>
            </a:pPr>
            <a:r>
              <a:rPr lang="en-US" sz="1600" dirty="0">
                <a:latin typeface="Times New Roman" panose="02020603050405020304" pitchFamily="18" charset="0"/>
                <a:cs typeface="Times New Roman" panose="02020603050405020304" pitchFamily="18" charset="0"/>
              </a:rPr>
              <a:t>a: 7</a:t>
            </a:r>
          </a:p>
          <a:p>
            <a:pPr marL="0" indent="0" algn="just">
              <a:buNone/>
            </a:pPr>
            <a:r>
              <a:rPr lang="en-US" sz="1600" dirty="0">
                <a:latin typeface="Times New Roman" panose="02020603050405020304" pitchFamily="18" charset="0"/>
                <a:cs typeface="Times New Roman" panose="02020603050405020304" pitchFamily="18" charset="0"/>
              </a:rPr>
              <a:t>sentence: 8</a:t>
            </a:r>
          </a:p>
          <a:p>
            <a:pPr marL="0" indent="0" algn="just">
              <a:buNone/>
            </a:pPr>
            <a:r>
              <a:rPr lang="en-US" sz="1600" dirty="0">
                <a:latin typeface="Times New Roman" panose="02020603050405020304" pitchFamily="18" charset="0"/>
                <a:cs typeface="Times New Roman" panose="02020603050405020304" pitchFamily="18" charset="0"/>
              </a:rPr>
              <a:t>for: 9</a:t>
            </a:r>
          </a:p>
          <a:p>
            <a:pPr marL="0" indent="0" algn="just">
              <a:buNone/>
            </a:pPr>
            <a:r>
              <a:rPr lang="en-US" sz="1600" dirty="0">
                <a:latin typeface="Times New Roman" panose="02020603050405020304" pitchFamily="18" charset="0"/>
                <a:cs typeface="Times New Roman" panose="02020603050405020304" pitchFamily="18" charset="0"/>
              </a:rPr>
              <a:t>assigning: 10</a:t>
            </a:r>
          </a:p>
          <a:p>
            <a:pPr marL="0" indent="0" algn="just">
              <a:buNone/>
            </a:pPr>
            <a:r>
              <a:rPr lang="en-US" sz="1600" dirty="0">
                <a:latin typeface="Times New Roman" panose="02020603050405020304" pitchFamily="18" charset="0"/>
                <a:cs typeface="Times New Roman" panose="02020603050405020304" pitchFamily="18" charset="0"/>
              </a:rPr>
              <a:t>sample: 11</a:t>
            </a: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6751407"/>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F319D0-5333-6397-52AF-FD5D4D905B4C}"/>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Word Embedding</a:t>
            </a:r>
            <a:endParaRPr lang="en-IN" dirty="0"/>
          </a:p>
        </p:txBody>
      </p:sp>
      <p:sp>
        <p:nvSpPr>
          <p:cNvPr id="3" name="Content Placeholder 2">
            <a:extLst>
              <a:ext uri="{FF2B5EF4-FFF2-40B4-BE49-F238E27FC236}">
                <a16:creationId xmlns:a16="http://schemas.microsoft.com/office/drawing/2014/main" id="{15D28D85-FE7D-21F1-43A4-4B17563C1236}"/>
              </a:ext>
            </a:extLst>
          </p:cNvPr>
          <p:cNvSpPr>
            <a:spLocks noGrp="1"/>
          </p:cNvSpPr>
          <p:nvPr>
            <p:ph idx="1"/>
          </p:nvPr>
        </p:nvSpPr>
        <p:spPr/>
        <p:txBody>
          <a:bodyPr/>
          <a:lstStyle/>
          <a:p>
            <a:pPr algn="just"/>
            <a:r>
              <a:rPr lang="en-US" sz="2000" b="1" dirty="0">
                <a:latin typeface="Times New Roman" panose="02020603050405020304" pitchFamily="18" charset="0"/>
                <a:cs typeface="Times New Roman" panose="02020603050405020304" pitchFamily="18" charset="0"/>
              </a:rPr>
              <a:t>One-hot encoding </a:t>
            </a:r>
            <a:r>
              <a:rPr lang="en-US" sz="2000" dirty="0">
                <a:latin typeface="Times New Roman" panose="02020603050405020304" pitchFamily="18" charset="0"/>
                <a:cs typeface="Times New Roman" panose="02020603050405020304" pitchFamily="18" charset="0"/>
              </a:rPr>
              <a:t>is another technique used to convert categorical data into a numerical format, particularly suitable for nominal categorical variables where there is no inherent order among the categories. In one-hot encoding, each category is represented by a binary vector, where only one bit is 'hot' (set to 1) indicating the presence of that category, and all other bits are 'cold' (set to 0).</a:t>
            </a:r>
          </a:p>
          <a:p>
            <a:pPr marL="0" indent="0" algn="just">
              <a:buNone/>
            </a:pPr>
            <a:r>
              <a:rPr lang="en-IN" sz="1800" b="1" dirty="0">
                <a:latin typeface="Times New Roman" panose="02020603050405020304" pitchFamily="18" charset="0"/>
                <a:cs typeface="Times New Roman" panose="02020603050405020304" pitchFamily="18" charset="0"/>
              </a:rPr>
              <a:t>Original categories: </a:t>
            </a:r>
            <a:r>
              <a:rPr lang="en-IN" sz="1800" dirty="0">
                <a:latin typeface="Times New Roman" panose="02020603050405020304" pitchFamily="18" charset="0"/>
                <a:cs typeface="Times New Roman" panose="02020603050405020304" pitchFamily="18" charset="0"/>
              </a:rPr>
              <a:t>['cat', 'dog', 'bird', 'cat', 'dog', 'dog', 'bird']</a:t>
            </a:r>
          </a:p>
          <a:p>
            <a:pPr marL="0" indent="0" algn="just">
              <a:buNone/>
            </a:pPr>
            <a:r>
              <a:rPr lang="en-IN" sz="1800" b="1" dirty="0">
                <a:latin typeface="Times New Roman" panose="02020603050405020304" pitchFamily="18" charset="0"/>
                <a:cs typeface="Times New Roman" panose="02020603050405020304" pitchFamily="18" charset="0"/>
              </a:rPr>
              <a:t>One-hot encoded categories:</a:t>
            </a:r>
          </a:p>
          <a:p>
            <a:pPr algn="just"/>
            <a:r>
              <a:rPr lang="en-IN" sz="1800" dirty="0">
                <a:latin typeface="Times New Roman" panose="02020603050405020304" pitchFamily="18" charset="0"/>
                <a:cs typeface="Times New Roman" panose="02020603050405020304" pitchFamily="18" charset="0"/>
              </a:rPr>
              <a:t> [[1. 0. 0.]</a:t>
            </a:r>
          </a:p>
          <a:p>
            <a:pPr algn="just"/>
            <a:r>
              <a:rPr lang="en-IN" sz="1800" dirty="0">
                <a:latin typeface="Times New Roman" panose="02020603050405020304" pitchFamily="18" charset="0"/>
                <a:cs typeface="Times New Roman" panose="02020603050405020304" pitchFamily="18" charset="0"/>
              </a:rPr>
              <a:t> [0. 1. 0.]</a:t>
            </a:r>
          </a:p>
          <a:p>
            <a:pPr algn="just"/>
            <a:r>
              <a:rPr lang="en-IN" sz="1800" dirty="0">
                <a:latin typeface="Times New Roman" panose="02020603050405020304" pitchFamily="18" charset="0"/>
                <a:cs typeface="Times New Roman" panose="02020603050405020304" pitchFamily="18" charset="0"/>
              </a:rPr>
              <a:t> [0. 0. 1.]</a:t>
            </a:r>
          </a:p>
          <a:p>
            <a:pPr algn="just"/>
            <a:r>
              <a:rPr lang="en-IN" sz="1800" dirty="0">
                <a:latin typeface="Times New Roman" panose="02020603050405020304" pitchFamily="18" charset="0"/>
                <a:cs typeface="Times New Roman" panose="02020603050405020304" pitchFamily="18" charset="0"/>
              </a:rPr>
              <a:t> [1. 0. 0.]</a:t>
            </a:r>
          </a:p>
          <a:p>
            <a:pPr algn="just"/>
            <a:r>
              <a:rPr lang="en-IN" sz="1800" dirty="0">
                <a:latin typeface="Times New Roman" panose="02020603050405020304" pitchFamily="18" charset="0"/>
                <a:cs typeface="Times New Roman" panose="02020603050405020304" pitchFamily="18" charset="0"/>
              </a:rPr>
              <a:t> [0. 1. 0.]</a:t>
            </a:r>
          </a:p>
          <a:p>
            <a:pPr algn="just"/>
            <a:r>
              <a:rPr lang="en-IN" sz="1800" dirty="0">
                <a:latin typeface="Times New Roman" panose="02020603050405020304" pitchFamily="18" charset="0"/>
                <a:cs typeface="Times New Roman" panose="02020603050405020304" pitchFamily="18" charset="0"/>
              </a:rPr>
              <a:t> [0. 1. 0.]</a:t>
            </a:r>
          </a:p>
          <a:p>
            <a:pPr algn="just"/>
            <a:r>
              <a:rPr lang="en-IN" sz="1800" dirty="0">
                <a:latin typeface="Times New Roman" panose="02020603050405020304" pitchFamily="18" charset="0"/>
                <a:cs typeface="Times New Roman" panose="02020603050405020304" pitchFamily="18" charset="0"/>
              </a:rPr>
              <a:t> [0. 0. 1.]]</a:t>
            </a:r>
          </a:p>
          <a:p>
            <a:pPr algn="just"/>
            <a:r>
              <a:rPr lang="en-IN" sz="1800" b="1" dirty="0">
                <a:latin typeface="Times New Roman" panose="02020603050405020304" pitchFamily="18" charset="0"/>
                <a:cs typeface="Times New Roman" panose="02020603050405020304" pitchFamily="18" charset="0"/>
              </a:rPr>
              <a:t>Decoded categories: </a:t>
            </a:r>
            <a:r>
              <a:rPr lang="en-IN" sz="1800" dirty="0">
                <a:latin typeface="Times New Roman" panose="02020603050405020304" pitchFamily="18" charset="0"/>
                <a:cs typeface="Times New Roman" panose="02020603050405020304" pitchFamily="18" charset="0"/>
              </a:rPr>
              <a:t>['cat' 'dog' 'bird' 'cat' 'dog' 'dog' 'bird']</a:t>
            </a:r>
          </a:p>
          <a:p>
            <a:pPr algn="just"/>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8481061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847FE-EB83-01A0-0943-847961FF106B}"/>
              </a:ext>
            </a:extLst>
          </p:cNvPr>
          <p:cNvSpPr>
            <a:spLocks noGrp="1"/>
          </p:cNvSpPr>
          <p:nvPr>
            <p:ph type="title"/>
          </p:nvPr>
        </p:nvSpPr>
        <p:spPr>
          <a:xfrm>
            <a:off x="609600" y="336495"/>
            <a:ext cx="10972800" cy="790682"/>
          </a:xfrm>
        </p:spPr>
        <p:txBody>
          <a:bodyPr/>
          <a:lstStyle/>
          <a:p>
            <a:r>
              <a:rPr lang="en-US" b="1" dirty="0">
                <a:latin typeface="Times New Roman" panose="02020603050405020304" pitchFamily="18" charset="0"/>
                <a:cs typeface="Times New Roman" panose="02020603050405020304" pitchFamily="18" charset="0"/>
              </a:rPr>
              <a:t>Bag of Words</a:t>
            </a:r>
            <a:endParaRPr lang="en-IN" dirty="0"/>
          </a:p>
        </p:txBody>
      </p:sp>
      <p:sp>
        <p:nvSpPr>
          <p:cNvPr id="3" name="Content Placeholder 2">
            <a:extLst>
              <a:ext uri="{FF2B5EF4-FFF2-40B4-BE49-F238E27FC236}">
                <a16:creationId xmlns:a16="http://schemas.microsoft.com/office/drawing/2014/main" id="{3C0ED04F-25B5-3FC6-408C-7E7C35A54050}"/>
              </a:ext>
            </a:extLst>
          </p:cNvPr>
          <p:cNvSpPr>
            <a:spLocks noGrp="1"/>
          </p:cNvSpPr>
          <p:nvPr>
            <p:ph idx="1"/>
          </p:nvPr>
        </p:nvSpPr>
        <p:spPr>
          <a:xfrm>
            <a:off x="609600" y="1262850"/>
            <a:ext cx="10972800" cy="4525963"/>
          </a:xfrm>
        </p:spPr>
        <p:txBody>
          <a:bodyPr/>
          <a:lstStyle/>
          <a:p>
            <a:r>
              <a:rPr lang="en-US" sz="2000" dirty="0">
                <a:latin typeface="Times New Roman" panose="02020603050405020304" pitchFamily="18" charset="0"/>
                <a:cs typeface="Times New Roman" panose="02020603050405020304" pitchFamily="18" charset="0"/>
              </a:rPr>
              <a:t>The Bag of Words (</a:t>
            </a:r>
            <a:r>
              <a:rPr lang="en-US" sz="2000" dirty="0" err="1">
                <a:latin typeface="Times New Roman" panose="02020603050405020304" pitchFamily="18" charset="0"/>
                <a:cs typeface="Times New Roman" panose="02020603050405020304" pitchFamily="18" charset="0"/>
              </a:rPr>
              <a:t>BoW</a:t>
            </a:r>
            <a:r>
              <a:rPr lang="en-US" sz="2000" dirty="0">
                <a:latin typeface="Times New Roman" panose="02020603050405020304" pitchFamily="18" charset="0"/>
                <a:cs typeface="Times New Roman" panose="02020603050405020304" pitchFamily="18" charset="0"/>
              </a:rPr>
              <a:t>) model is the simplest form of text representation in numbers. Like the term itself, we can represent a sentence as a bag of words vector (a string of numbers).</a:t>
            </a:r>
          </a:p>
          <a:p>
            <a:r>
              <a:rPr lang="en-US" sz="2000" b="0" i="0" dirty="0">
                <a:solidFill>
                  <a:srgbClr val="383838"/>
                </a:solidFill>
                <a:effectLst/>
                <a:highlight>
                  <a:srgbClr val="FFFFFF"/>
                </a:highlight>
                <a:latin typeface="Times New Roman" panose="02020603050405020304" pitchFamily="18" charset="0"/>
                <a:cs typeface="Times New Roman" panose="02020603050405020304" pitchFamily="18" charset="0"/>
              </a:rPr>
              <a:t>Let’s recall the three types of movie reviews we saw earlier:</a:t>
            </a:r>
          </a:p>
          <a:p>
            <a:pPr marL="457200" lvl="1" indent="0">
              <a:buNone/>
            </a:pPr>
            <a:r>
              <a:rPr lang="en-US" sz="1600" b="1" i="0" dirty="0">
                <a:solidFill>
                  <a:srgbClr val="383838"/>
                </a:solidFill>
                <a:effectLst/>
                <a:highlight>
                  <a:srgbClr val="FFFFFF"/>
                </a:highlight>
                <a:latin typeface="Times New Roman" panose="02020603050405020304" pitchFamily="18" charset="0"/>
                <a:cs typeface="Times New Roman" panose="02020603050405020304" pitchFamily="18" charset="0"/>
              </a:rPr>
              <a:t>Review 1: </a:t>
            </a:r>
            <a:r>
              <a:rPr lang="en-US" sz="1600" b="0" i="0" dirty="0">
                <a:solidFill>
                  <a:srgbClr val="383838"/>
                </a:solidFill>
                <a:effectLst/>
                <a:highlight>
                  <a:srgbClr val="FFFFFF"/>
                </a:highlight>
                <a:latin typeface="Times New Roman" panose="02020603050405020304" pitchFamily="18" charset="0"/>
                <a:cs typeface="Times New Roman" panose="02020603050405020304" pitchFamily="18" charset="0"/>
              </a:rPr>
              <a:t>This movie is very scary and long</a:t>
            </a:r>
          </a:p>
          <a:p>
            <a:pPr marL="457200" lvl="1" indent="0">
              <a:buNone/>
            </a:pPr>
            <a:r>
              <a:rPr lang="en-US" sz="1600" b="1" i="0" dirty="0">
                <a:solidFill>
                  <a:srgbClr val="383838"/>
                </a:solidFill>
                <a:effectLst/>
                <a:highlight>
                  <a:srgbClr val="FFFFFF"/>
                </a:highlight>
                <a:latin typeface="Times New Roman" panose="02020603050405020304" pitchFamily="18" charset="0"/>
                <a:cs typeface="Times New Roman" panose="02020603050405020304" pitchFamily="18" charset="0"/>
              </a:rPr>
              <a:t>Review 2: </a:t>
            </a:r>
            <a:r>
              <a:rPr lang="en-US" sz="1600" b="0" i="0" dirty="0">
                <a:solidFill>
                  <a:srgbClr val="383838"/>
                </a:solidFill>
                <a:effectLst/>
                <a:highlight>
                  <a:srgbClr val="FFFFFF"/>
                </a:highlight>
                <a:latin typeface="Times New Roman" panose="02020603050405020304" pitchFamily="18" charset="0"/>
                <a:cs typeface="Times New Roman" panose="02020603050405020304" pitchFamily="18" charset="0"/>
              </a:rPr>
              <a:t>This movie is not scary and is slow</a:t>
            </a:r>
          </a:p>
          <a:p>
            <a:pPr marL="457200" lvl="1" indent="0">
              <a:buNone/>
            </a:pPr>
            <a:r>
              <a:rPr lang="en-US" sz="1600" b="1" i="0" dirty="0">
                <a:solidFill>
                  <a:srgbClr val="383838"/>
                </a:solidFill>
                <a:effectLst/>
                <a:highlight>
                  <a:srgbClr val="FFFFFF"/>
                </a:highlight>
                <a:latin typeface="Times New Roman" panose="02020603050405020304" pitchFamily="18" charset="0"/>
                <a:cs typeface="Times New Roman" panose="02020603050405020304" pitchFamily="18" charset="0"/>
              </a:rPr>
              <a:t>Review 3: </a:t>
            </a:r>
            <a:r>
              <a:rPr lang="en-US" sz="1600" b="0" i="0" dirty="0">
                <a:solidFill>
                  <a:srgbClr val="383838"/>
                </a:solidFill>
                <a:effectLst/>
                <a:highlight>
                  <a:srgbClr val="FFFFFF"/>
                </a:highlight>
                <a:latin typeface="Times New Roman" panose="02020603050405020304" pitchFamily="18" charset="0"/>
                <a:cs typeface="Times New Roman" panose="02020603050405020304" pitchFamily="18" charset="0"/>
              </a:rPr>
              <a:t>This movie is spooky and good</a:t>
            </a:r>
          </a:p>
          <a:p>
            <a:pPr algn="l"/>
            <a:r>
              <a:rPr lang="en-US" sz="2000" b="0" i="0" dirty="0">
                <a:solidFill>
                  <a:srgbClr val="383838"/>
                </a:solidFill>
                <a:effectLst/>
                <a:highlight>
                  <a:srgbClr val="FFFFFF"/>
                </a:highlight>
                <a:latin typeface="Times New Roman" panose="02020603050405020304" pitchFamily="18" charset="0"/>
                <a:cs typeface="Times New Roman" panose="02020603050405020304" pitchFamily="18" charset="0"/>
              </a:rPr>
              <a:t>We will first build a vocabulary from all the unique words in the above three reviews. The vocabulary consists of these 11 words: ‘This’, ‘movie’, ‘is’, ‘very’, ‘scary’, ‘and’, ‘long’, ‘not’,  ‘slow’, ‘spooky’,  ‘good’.</a:t>
            </a:r>
          </a:p>
          <a:p>
            <a:pPr algn="l"/>
            <a:r>
              <a:rPr lang="en-US" sz="2000" b="0" i="0" dirty="0">
                <a:solidFill>
                  <a:srgbClr val="383838"/>
                </a:solidFill>
                <a:effectLst/>
                <a:highlight>
                  <a:srgbClr val="FFFFFF"/>
                </a:highlight>
                <a:latin typeface="Times New Roman" panose="02020603050405020304" pitchFamily="18" charset="0"/>
                <a:cs typeface="Times New Roman" panose="02020603050405020304" pitchFamily="18" charset="0"/>
              </a:rPr>
              <a:t>We can now take each of these words and mark their occurrence in the three movie reviews above with 1s and 0s. This will give us 3 vectors for 3 reviews:</a:t>
            </a:r>
          </a:p>
          <a:p>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2828A4E-6760-207C-2D0C-1E44F93BA62A}"/>
              </a:ext>
            </a:extLst>
          </p:cNvPr>
          <p:cNvPicPr>
            <a:picLocks noChangeAspect="1"/>
          </p:cNvPicPr>
          <p:nvPr/>
        </p:nvPicPr>
        <p:blipFill>
          <a:blip/>
          <a:stretch>
            <a:fillRect/>
          </a:stretch>
        </p:blipFill>
        <p:spPr>
          <a:xfrm>
            <a:off x="932803" y="4858858"/>
            <a:ext cx="6686550" cy="1472583"/>
          </a:xfrm>
          <a:prstGeom prst="rect">
            <a:avLst/>
          </a:prstGeom>
        </p:spPr>
      </p:pic>
      <p:sp>
        <p:nvSpPr>
          <p:cNvPr id="6" name="TextBox 5">
            <a:extLst>
              <a:ext uri="{FF2B5EF4-FFF2-40B4-BE49-F238E27FC236}">
                <a16:creationId xmlns:a16="http://schemas.microsoft.com/office/drawing/2014/main" id="{DE9D1306-B864-264E-C7A2-56F0DBF006CC}"/>
              </a:ext>
            </a:extLst>
          </p:cNvPr>
          <p:cNvSpPr txBox="1"/>
          <p:nvPr/>
        </p:nvSpPr>
        <p:spPr>
          <a:xfrm>
            <a:off x="7728751" y="4843875"/>
            <a:ext cx="4463249" cy="923330"/>
          </a:xfrm>
          <a:prstGeom prst="rect">
            <a:avLst/>
          </a:prstGeom>
          <a:noFill/>
        </p:spPr>
        <p:txBody>
          <a:bodyPr wrap="square">
            <a:spAutoFit/>
          </a:bodyPr>
          <a:lstStyle/>
          <a:p>
            <a:pPr algn="l"/>
            <a:r>
              <a:rPr lang="en-US" b="1" i="0" dirty="0">
                <a:solidFill>
                  <a:srgbClr val="383838"/>
                </a:solidFill>
                <a:effectLst/>
                <a:highlight>
                  <a:srgbClr val="FFFFFF"/>
                </a:highlight>
                <a:latin typeface="Times New Roman" panose="02020603050405020304" pitchFamily="18" charset="0"/>
                <a:cs typeface="Times New Roman" panose="02020603050405020304" pitchFamily="18" charset="0"/>
              </a:rPr>
              <a:t>Vector-of-Review1: </a:t>
            </a:r>
            <a:r>
              <a:rPr lang="en-US" b="0" i="0" dirty="0">
                <a:solidFill>
                  <a:srgbClr val="383838"/>
                </a:solidFill>
                <a:effectLst/>
                <a:highlight>
                  <a:srgbClr val="FFFFFF"/>
                </a:highlight>
                <a:latin typeface="Times New Roman" panose="02020603050405020304" pitchFamily="18" charset="0"/>
                <a:cs typeface="Times New Roman" panose="02020603050405020304" pitchFamily="18" charset="0"/>
              </a:rPr>
              <a:t>[1 1 1 1 1 1 1 0 0 0 0]</a:t>
            </a:r>
          </a:p>
          <a:p>
            <a:pPr algn="l"/>
            <a:r>
              <a:rPr lang="en-US" b="1" i="0" dirty="0">
                <a:solidFill>
                  <a:srgbClr val="383838"/>
                </a:solidFill>
                <a:effectLst/>
                <a:highlight>
                  <a:srgbClr val="FFFFFF"/>
                </a:highlight>
                <a:latin typeface="Times New Roman" panose="02020603050405020304" pitchFamily="18" charset="0"/>
                <a:cs typeface="Times New Roman" panose="02020603050405020304" pitchFamily="18" charset="0"/>
              </a:rPr>
              <a:t>Vector-of-Review2: </a:t>
            </a:r>
            <a:r>
              <a:rPr lang="en-US" b="0" i="0" dirty="0">
                <a:solidFill>
                  <a:srgbClr val="383838"/>
                </a:solidFill>
                <a:effectLst/>
                <a:highlight>
                  <a:srgbClr val="FFFFFF"/>
                </a:highlight>
                <a:latin typeface="Times New Roman" panose="02020603050405020304" pitchFamily="18" charset="0"/>
                <a:cs typeface="Times New Roman" panose="02020603050405020304" pitchFamily="18" charset="0"/>
              </a:rPr>
              <a:t>[1 1 2 0 0 1 1 0 1 0 0]</a:t>
            </a:r>
          </a:p>
          <a:p>
            <a:pPr algn="l"/>
            <a:r>
              <a:rPr lang="en-US" b="1" i="0" dirty="0">
                <a:solidFill>
                  <a:srgbClr val="383838"/>
                </a:solidFill>
                <a:effectLst/>
                <a:highlight>
                  <a:srgbClr val="FFFFFF"/>
                </a:highlight>
                <a:latin typeface="Times New Roman" panose="02020603050405020304" pitchFamily="18" charset="0"/>
                <a:cs typeface="Times New Roman" panose="02020603050405020304" pitchFamily="18" charset="0"/>
              </a:rPr>
              <a:t>Vector-of-Review3: </a:t>
            </a:r>
            <a:r>
              <a:rPr lang="en-US" b="0" i="0" dirty="0">
                <a:solidFill>
                  <a:srgbClr val="383838"/>
                </a:solidFill>
                <a:effectLst/>
                <a:highlight>
                  <a:srgbClr val="FFFFFF"/>
                </a:highlight>
                <a:latin typeface="Times New Roman" panose="02020603050405020304" pitchFamily="18" charset="0"/>
                <a:cs typeface="Times New Roman" panose="02020603050405020304" pitchFamily="18" charset="0"/>
              </a:rPr>
              <a:t>[1 1 1 0 0 0 1 0 0 1 1]</a:t>
            </a:r>
          </a:p>
        </p:txBody>
      </p:sp>
    </p:spTree>
    <p:extLst>
      <p:ext uri="{BB962C8B-B14F-4D97-AF65-F5344CB8AC3E}">
        <p14:creationId xmlns:p14="http://schemas.microsoft.com/office/powerpoint/2010/main" val="309813629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4F526-6885-C3F1-1A9E-A044489FD42E}"/>
              </a:ext>
            </a:extLst>
          </p:cNvPr>
          <p:cNvSpPr>
            <a:spLocks noGrp="1"/>
          </p:cNvSpPr>
          <p:nvPr>
            <p:ph type="title"/>
          </p:nvPr>
        </p:nvSpPr>
        <p:spPr>
          <a:xfrm>
            <a:off x="609600" y="731836"/>
            <a:ext cx="10972800" cy="648640"/>
          </a:xfrm>
        </p:spPr>
        <p:txBody>
          <a:bodyPr/>
          <a:lstStyle/>
          <a:p>
            <a:r>
              <a:rPr lang="en-US" sz="3200" b="1" i="0" dirty="0">
                <a:solidFill>
                  <a:srgbClr val="383838"/>
                </a:solidFill>
                <a:effectLst/>
                <a:highlight>
                  <a:srgbClr val="FFFFFF"/>
                </a:highlight>
                <a:latin typeface="Times New Roman" panose="02020603050405020304" pitchFamily="18" charset="0"/>
                <a:cs typeface="Times New Roman" panose="02020603050405020304" pitchFamily="18" charset="0"/>
              </a:rPr>
              <a:t>Limitations of Bag of Words</a:t>
            </a:r>
          </a:p>
        </p:txBody>
      </p:sp>
      <p:sp>
        <p:nvSpPr>
          <p:cNvPr id="3" name="Content Placeholder 2">
            <a:extLst>
              <a:ext uri="{FF2B5EF4-FFF2-40B4-BE49-F238E27FC236}">
                <a16:creationId xmlns:a16="http://schemas.microsoft.com/office/drawing/2014/main" id="{59F74112-CFED-34BC-5486-A20D82B63511}"/>
              </a:ext>
            </a:extLst>
          </p:cNvPr>
          <p:cNvSpPr>
            <a:spLocks noGrp="1"/>
          </p:cNvSpPr>
          <p:nvPr>
            <p:ph idx="1"/>
          </p:nvPr>
        </p:nvSpPr>
        <p:spPr/>
        <p:txBody>
          <a:bodyPr/>
          <a:lstStyle/>
          <a:p>
            <a:r>
              <a:rPr lang="en-US" sz="2000" b="1" i="0" dirty="0">
                <a:solidFill>
                  <a:srgbClr val="383838"/>
                </a:solidFill>
                <a:effectLst/>
                <a:highlight>
                  <a:srgbClr val="FFFFFF"/>
                </a:highlight>
                <a:latin typeface="Times New Roman" panose="02020603050405020304" pitchFamily="18" charset="0"/>
                <a:cs typeface="Times New Roman" panose="02020603050405020304" pitchFamily="18" charset="0"/>
              </a:rPr>
              <a:t>No Word Order</a:t>
            </a:r>
            <a:r>
              <a:rPr lang="en-US" sz="2000" b="0" i="0" dirty="0">
                <a:solidFill>
                  <a:srgbClr val="383838"/>
                </a:solidFill>
                <a:effectLst/>
                <a:highlight>
                  <a:srgbClr val="FFFFFF"/>
                </a:highlight>
                <a:latin typeface="Times New Roman" panose="02020603050405020304" pitchFamily="18" charset="0"/>
                <a:cs typeface="Times New Roman" panose="02020603050405020304" pitchFamily="18" charset="0"/>
              </a:rPr>
              <a:t>: It doesn’t care about the order of words, missing out on how words work together.</a:t>
            </a:r>
          </a:p>
          <a:p>
            <a:r>
              <a:rPr lang="en-US" sz="2000" b="1" i="0" dirty="0">
                <a:solidFill>
                  <a:srgbClr val="383838"/>
                </a:solidFill>
                <a:effectLst/>
                <a:highlight>
                  <a:srgbClr val="FFFFFF"/>
                </a:highlight>
                <a:latin typeface="Times New Roman" panose="02020603050405020304" pitchFamily="18" charset="0"/>
                <a:cs typeface="Times New Roman" panose="02020603050405020304" pitchFamily="18" charset="0"/>
              </a:rPr>
              <a:t>Ignores Context</a:t>
            </a:r>
            <a:r>
              <a:rPr lang="en-US" sz="2000" b="0" i="0" dirty="0">
                <a:solidFill>
                  <a:srgbClr val="383838"/>
                </a:solidFill>
                <a:effectLst/>
                <a:highlight>
                  <a:srgbClr val="FFFFFF"/>
                </a:highlight>
                <a:latin typeface="Times New Roman" panose="02020603050405020304" pitchFamily="18" charset="0"/>
                <a:cs typeface="Times New Roman" panose="02020603050405020304" pitchFamily="18" charset="0"/>
              </a:rPr>
              <a:t>: It doesn’t understand the meaning of words based on the words around them.</a:t>
            </a:r>
          </a:p>
          <a:p>
            <a:r>
              <a:rPr lang="en-US" sz="2000" b="1" i="0" dirty="0">
                <a:solidFill>
                  <a:srgbClr val="383838"/>
                </a:solidFill>
                <a:effectLst/>
                <a:highlight>
                  <a:srgbClr val="FFFFFF"/>
                </a:highlight>
                <a:latin typeface="Times New Roman" panose="02020603050405020304" pitchFamily="18" charset="0"/>
                <a:cs typeface="Times New Roman" panose="02020603050405020304" pitchFamily="18" charset="0"/>
              </a:rPr>
              <a:t>Always Same Length</a:t>
            </a:r>
            <a:r>
              <a:rPr lang="en-US" sz="2000" b="0" i="0" dirty="0">
                <a:solidFill>
                  <a:srgbClr val="383838"/>
                </a:solidFill>
                <a:effectLst/>
                <a:highlight>
                  <a:srgbClr val="FFFFFF"/>
                </a:highlight>
                <a:latin typeface="Times New Roman" panose="02020603050405020304" pitchFamily="18" charset="0"/>
                <a:cs typeface="Times New Roman" panose="02020603050405020304" pitchFamily="18" charset="0"/>
              </a:rPr>
              <a:t>: It always represents text in the same way, which can be limiting for different types of text.</a:t>
            </a:r>
          </a:p>
          <a:p>
            <a:r>
              <a:rPr lang="en-US" sz="2000" b="1" i="0" dirty="0">
                <a:solidFill>
                  <a:srgbClr val="383838"/>
                </a:solidFill>
                <a:effectLst/>
                <a:highlight>
                  <a:srgbClr val="FFFFFF"/>
                </a:highlight>
                <a:latin typeface="Times New Roman" panose="02020603050405020304" pitchFamily="18" charset="0"/>
                <a:cs typeface="Times New Roman" panose="02020603050405020304" pitchFamily="18" charset="0"/>
              </a:rPr>
              <a:t>Lots of Words</a:t>
            </a:r>
            <a:r>
              <a:rPr lang="en-US" sz="2000" b="0" i="0" dirty="0">
                <a:solidFill>
                  <a:srgbClr val="383838"/>
                </a:solidFill>
                <a:effectLst/>
                <a:highlight>
                  <a:srgbClr val="FFFFFF"/>
                </a:highlight>
                <a:latin typeface="Times New Roman" panose="02020603050405020304" pitchFamily="18" charset="0"/>
                <a:cs typeface="Times New Roman" panose="02020603050405020304" pitchFamily="18" charset="0"/>
              </a:rPr>
              <a:t>: It needs to know every word in a language, which can be a huge list to handle.</a:t>
            </a:r>
          </a:p>
          <a:p>
            <a:r>
              <a:rPr lang="en-US" sz="2000" b="1" i="0" dirty="0">
                <a:solidFill>
                  <a:srgbClr val="383838"/>
                </a:solidFill>
                <a:effectLst/>
                <a:highlight>
                  <a:srgbClr val="FFFFFF"/>
                </a:highlight>
                <a:latin typeface="Times New Roman" panose="02020603050405020304" pitchFamily="18" charset="0"/>
                <a:cs typeface="Times New Roman" panose="02020603050405020304" pitchFamily="18" charset="0"/>
              </a:rPr>
              <a:t>No Meanings</a:t>
            </a:r>
            <a:r>
              <a:rPr lang="en-US" sz="2000" b="0" i="0" dirty="0">
                <a:solidFill>
                  <a:srgbClr val="383838"/>
                </a:solidFill>
                <a:effectLst/>
                <a:highlight>
                  <a:srgbClr val="FFFFFF"/>
                </a:highlight>
                <a:latin typeface="Times New Roman" panose="02020603050405020304" pitchFamily="18" charset="0"/>
                <a:cs typeface="Times New Roman" panose="02020603050405020304" pitchFamily="18" charset="0"/>
              </a:rPr>
              <a:t>: It doesn’t understand what words mean, only how often they appear, so it can’t grasp synonyms or different word forms.</a:t>
            </a:r>
          </a:p>
        </p:txBody>
      </p:sp>
    </p:spTree>
    <p:extLst>
      <p:ext uri="{BB962C8B-B14F-4D97-AF65-F5344CB8AC3E}">
        <p14:creationId xmlns:p14="http://schemas.microsoft.com/office/powerpoint/2010/main" val="3177174107"/>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378C3-3762-712D-5440-B1B0619EDD4E}"/>
              </a:ext>
            </a:extLst>
          </p:cNvPr>
          <p:cNvSpPr>
            <a:spLocks noGrp="1"/>
          </p:cNvSpPr>
          <p:nvPr>
            <p:ph type="title"/>
          </p:nvPr>
        </p:nvSpPr>
        <p:spPr>
          <a:xfrm>
            <a:off x="609600" y="816746"/>
            <a:ext cx="10972800" cy="600892"/>
          </a:xfrm>
        </p:spPr>
        <p:txBody>
          <a:bodyPr/>
          <a:lstStyle/>
          <a:p>
            <a:r>
              <a:rPr lang="en-US" sz="2800" b="1" dirty="0">
                <a:latin typeface="Times New Roman" panose="02020603050405020304" pitchFamily="18" charset="0"/>
                <a:cs typeface="Times New Roman" panose="02020603050405020304" pitchFamily="18" charset="0"/>
              </a:rPr>
              <a:t>Term Frequency (TF)</a:t>
            </a:r>
            <a:endParaRPr lang="en-IN" sz="2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0AF912-AB15-6FDC-18EE-71D9AD3AF75C}"/>
              </a:ext>
            </a:extLst>
          </p:cNvPr>
          <p:cNvSpPr>
            <a:spLocks noGrp="1"/>
          </p:cNvSpPr>
          <p:nvPr>
            <p:ph idx="1"/>
          </p:nvPr>
        </p:nvSpPr>
        <p:spPr>
          <a:xfrm>
            <a:off x="609600" y="1600201"/>
            <a:ext cx="10972800" cy="5257799"/>
          </a:xfrm>
        </p:spPr>
        <p:txBody>
          <a:bodyPr/>
          <a:lstStyle/>
          <a:p>
            <a:pPr algn="just"/>
            <a:r>
              <a:rPr lang="en-US" sz="1200" dirty="0">
                <a:latin typeface="Times New Roman" panose="02020603050405020304" pitchFamily="18" charset="0"/>
                <a:cs typeface="Times New Roman" panose="02020603050405020304" pitchFamily="18" charset="0"/>
              </a:rPr>
              <a:t>“Term frequency–inverse document frequency, is a numerical statistic that is intended to reflect how important a word is to a document in a collection or corpus.”</a:t>
            </a:r>
          </a:p>
          <a:p>
            <a:pPr algn="just"/>
            <a:r>
              <a:rPr lang="en-US" sz="1600" b="1" dirty="0">
                <a:latin typeface="Times New Roman" panose="02020603050405020304" pitchFamily="18" charset="0"/>
                <a:cs typeface="Times New Roman" panose="02020603050405020304" pitchFamily="18" charset="0"/>
              </a:rPr>
              <a:t>Term Frequency (TF): </a:t>
            </a:r>
            <a:r>
              <a:rPr lang="en-US" sz="1200" dirty="0">
                <a:latin typeface="Times New Roman" panose="02020603050405020304" pitchFamily="18" charset="0"/>
                <a:cs typeface="Times New Roman" panose="02020603050405020304" pitchFamily="18" charset="0"/>
              </a:rPr>
              <a:t>It is a measure of how frequently a term, t, appears in a document, d:</a:t>
            </a:r>
          </a:p>
          <a:p>
            <a:pPr algn="just"/>
            <a:r>
              <a:rPr lang="en-US" sz="1200" dirty="0">
                <a:latin typeface="Times New Roman" panose="02020603050405020304" pitchFamily="18" charset="0"/>
                <a:cs typeface="Times New Roman" panose="02020603050405020304" pitchFamily="18" charset="0"/>
              </a:rPr>
              <a:t>Term Frequency (</a:t>
            </a:r>
            <a:r>
              <a:rPr lang="en-US" sz="1200" dirty="0" err="1">
                <a:latin typeface="Times New Roman" panose="02020603050405020304" pitchFamily="18" charset="0"/>
                <a:cs typeface="Times New Roman" panose="02020603050405020304" pitchFamily="18" charset="0"/>
              </a:rPr>
              <a:t>tf</a:t>
            </a:r>
            <a:r>
              <a:rPr lang="en-US" sz="1200" dirty="0">
                <a:latin typeface="Times New Roman" panose="02020603050405020304" pitchFamily="18" charset="0"/>
                <a:cs typeface="Times New Roman" panose="02020603050405020304" pitchFamily="18" charset="0"/>
              </a:rPr>
              <a:t>) formula</a:t>
            </a:r>
          </a:p>
          <a:p>
            <a:pPr algn="just"/>
            <a:endParaRPr lang="en-US" sz="1200" dirty="0">
              <a:latin typeface="Times New Roman" panose="02020603050405020304" pitchFamily="18" charset="0"/>
              <a:cs typeface="Times New Roman" panose="02020603050405020304" pitchFamily="18" charset="0"/>
            </a:endParaRPr>
          </a:p>
          <a:p>
            <a:pPr algn="just"/>
            <a:endParaRPr lang="en-US" sz="1200" dirty="0">
              <a:latin typeface="Times New Roman" panose="02020603050405020304" pitchFamily="18" charset="0"/>
              <a:cs typeface="Times New Roman" panose="02020603050405020304" pitchFamily="18" charset="0"/>
            </a:endParaRPr>
          </a:p>
          <a:p>
            <a:pPr marL="0" indent="0" algn="just">
              <a:buNone/>
            </a:pPr>
            <a:r>
              <a:rPr lang="en-US" sz="1200" dirty="0">
                <a:latin typeface="Times New Roman" panose="02020603050405020304" pitchFamily="18" charset="0"/>
                <a:cs typeface="Times New Roman" panose="02020603050405020304" pitchFamily="18" charset="0"/>
              </a:rPr>
              <a:t>Here, in the numerator, n is the number of times the term “t” appears in the document “d”. Thus, each document and term would have its own TF value.</a:t>
            </a:r>
          </a:p>
          <a:p>
            <a:pPr algn="just"/>
            <a:r>
              <a:rPr lang="en-US" sz="1200" dirty="0">
                <a:latin typeface="Times New Roman" panose="02020603050405020304" pitchFamily="18" charset="0"/>
                <a:cs typeface="Times New Roman" panose="02020603050405020304" pitchFamily="18" charset="0"/>
              </a:rPr>
              <a:t>We will again use the same vocabulary we had built in the Bag-of-Words model to show how to calculate the TF for Review #2:</a:t>
            </a:r>
          </a:p>
          <a:p>
            <a:pPr marL="800100" lvl="2" indent="0" algn="just">
              <a:buNone/>
            </a:pPr>
            <a:r>
              <a:rPr lang="en-US" sz="1100" dirty="0">
                <a:latin typeface="Times New Roman" panose="02020603050405020304" pitchFamily="18" charset="0"/>
                <a:cs typeface="Times New Roman" panose="02020603050405020304" pitchFamily="18" charset="0"/>
              </a:rPr>
              <a:t>Review 2: This movie is not scary and is slow</a:t>
            </a:r>
          </a:p>
          <a:p>
            <a:pPr algn="just"/>
            <a:r>
              <a:rPr lang="en-US" sz="1600" dirty="0">
                <a:latin typeface="Times New Roman" panose="02020603050405020304" pitchFamily="18" charset="0"/>
                <a:cs typeface="Times New Roman" panose="02020603050405020304" pitchFamily="18" charset="0"/>
              </a:rPr>
              <a:t>Here,</a:t>
            </a:r>
          </a:p>
          <a:p>
            <a:pPr lvl="1" algn="just"/>
            <a:r>
              <a:rPr lang="en-US" sz="1050" dirty="0">
                <a:latin typeface="Times New Roman" panose="02020603050405020304" pitchFamily="18" charset="0"/>
                <a:cs typeface="Times New Roman" panose="02020603050405020304" pitchFamily="18" charset="0"/>
              </a:rPr>
              <a:t>Vocabulary: ‘This’, ‘movie’, ‘is’, ‘very’, ‘scary’, ‘and’, ‘long’, ‘not’,  ‘slow’, ‘spooky’,  ‘good’</a:t>
            </a:r>
          </a:p>
          <a:p>
            <a:pPr lvl="1" algn="just"/>
            <a:r>
              <a:rPr lang="en-US" sz="1050" dirty="0">
                <a:latin typeface="Times New Roman" panose="02020603050405020304" pitchFamily="18" charset="0"/>
                <a:cs typeface="Times New Roman" panose="02020603050405020304" pitchFamily="18" charset="0"/>
              </a:rPr>
              <a:t>Number of words in Review 2 = 8</a:t>
            </a:r>
          </a:p>
          <a:p>
            <a:pPr algn="just"/>
            <a:r>
              <a:rPr lang="en-US" sz="1200" dirty="0">
                <a:latin typeface="Times New Roman" panose="02020603050405020304" pitchFamily="18" charset="0"/>
                <a:cs typeface="Times New Roman" panose="02020603050405020304" pitchFamily="18" charset="0"/>
              </a:rPr>
              <a:t>TF for the word ‘this’ = (number of times ‘this’ appears in review 2)/(number of terms in review 2) = 1/8</a:t>
            </a:r>
          </a:p>
          <a:p>
            <a:pPr algn="just"/>
            <a:r>
              <a:rPr lang="en-US" sz="1200" dirty="0">
                <a:latin typeface="Times New Roman" panose="02020603050405020304" pitchFamily="18" charset="0"/>
                <a:cs typeface="Times New Roman" panose="02020603050405020304" pitchFamily="18" charset="0"/>
              </a:rPr>
              <a:t>Similarly,</a:t>
            </a:r>
          </a:p>
          <a:p>
            <a:pPr lvl="1" algn="just"/>
            <a:r>
              <a:rPr lang="en-US" sz="1200" dirty="0">
                <a:latin typeface="Times New Roman" panose="02020603050405020304" pitchFamily="18" charset="0"/>
                <a:cs typeface="Times New Roman" panose="02020603050405020304" pitchFamily="18" charset="0"/>
              </a:rPr>
              <a:t>TF(‘movie’) = 1/8</a:t>
            </a:r>
          </a:p>
          <a:p>
            <a:pPr lvl="1" algn="just"/>
            <a:r>
              <a:rPr lang="en-US" sz="1200" dirty="0">
                <a:latin typeface="Times New Roman" panose="02020603050405020304" pitchFamily="18" charset="0"/>
                <a:cs typeface="Times New Roman" panose="02020603050405020304" pitchFamily="18" charset="0"/>
              </a:rPr>
              <a:t>TF(‘is’) = 2/8 = 1/4</a:t>
            </a:r>
          </a:p>
          <a:p>
            <a:pPr lvl="1" algn="just"/>
            <a:r>
              <a:rPr lang="en-US" sz="1200" dirty="0">
                <a:latin typeface="Times New Roman" panose="02020603050405020304" pitchFamily="18" charset="0"/>
                <a:cs typeface="Times New Roman" panose="02020603050405020304" pitchFamily="18" charset="0"/>
              </a:rPr>
              <a:t>TF(‘very’) = 0/8 = 0</a:t>
            </a:r>
          </a:p>
          <a:p>
            <a:pPr lvl="1" algn="just"/>
            <a:r>
              <a:rPr lang="en-US" sz="1200" dirty="0">
                <a:latin typeface="Times New Roman" panose="02020603050405020304" pitchFamily="18" charset="0"/>
                <a:cs typeface="Times New Roman" panose="02020603050405020304" pitchFamily="18" charset="0"/>
              </a:rPr>
              <a:t>TF(‘scary’) = 1/8</a:t>
            </a:r>
          </a:p>
          <a:p>
            <a:pPr lvl="1" algn="just"/>
            <a:r>
              <a:rPr lang="en-US" sz="1200" dirty="0">
                <a:latin typeface="Times New Roman" panose="02020603050405020304" pitchFamily="18" charset="0"/>
                <a:cs typeface="Times New Roman" panose="02020603050405020304" pitchFamily="18" charset="0"/>
              </a:rPr>
              <a:t>TF(‘and’) = 1/8</a:t>
            </a:r>
          </a:p>
          <a:p>
            <a:pPr lvl="1" algn="just"/>
            <a:r>
              <a:rPr lang="en-US" sz="1200" dirty="0">
                <a:latin typeface="Times New Roman" panose="02020603050405020304" pitchFamily="18" charset="0"/>
                <a:cs typeface="Times New Roman" panose="02020603050405020304" pitchFamily="18" charset="0"/>
              </a:rPr>
              <a:t>TF(‘long’) = 0/8 = 0</a:t>
            </a:r>
          </a:p>
          <a:p>
            <a:pPr lvl="1" algn="just"/>
            <a:r>
              <a:rPr lang="en-US" sz="1200" dirty="0">
                <a:latin typeface="Times New Roman" panose="02020603050405020304" pitchFamily="18" charset="0"/>
                <a:cs typeface="Times New Roman" panose="02020603050405020304" pitchFamily="18" charset="0"/>
              </a:rPr>
              <a:t>TF(‘not’) = 1/8</a:t>
            </a:r>
          </a:p>
          <a:p>
            <a:pPr lvl="1" algn="just"/>
            <a:r>
              <a:rPr lang="en-US" sz="1200" dirty="0">
                <a:latin typeface="Times New Roman" panose="02020603050405020304" pitchFamily="18" charset="0"/>
                <a:cs typeface="Times New Roman" panose="02020603050405020304" pitchFamily="18" charset="0"/>
              </a:rPr>
              <a:t>TF(‘slow’) = 1/8</a:t>
            </a:r>
          </a:p>
          <a:p>
            <a:pPr lvl="1" algn="just"/>
            <a:r>
              <a:rPr lang="en-US" sz="1200" dirty="0">
                <a:latin typeface="Times New Roman" panose="02020603050405020304" pitchFamily="18" charset="0"/>
                <a:cs typeface="Times New Roman" panose="02020603050405020304" pitchFamily="18" charset="0"/>
              </a:rPr>
              <a:t>TF( ‘spooky’) = 0/8 = 0</a:t>
            </a:r>
          </a:p>
          <a:p>
            <a:pPr lvl="1" algn="just"/>
            <a:r>
              <a:rPr lang="en-US" sz="1200" dirty="0">
                <a:latin typeface="Times New Roman" panose="02020603050405020304" pitchFamily="18" charset="0"/>
                <a:cs typeface="Times New Roman" panose="02020603050405020304" pitchFamily="18" charset="0"/>
              </a:rPr>
              <a:t>TF(‘good’) = 0/8 = 0</a:t>
            </a:r>
            <a:endParaRPr lang="en-IN" sz="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7EA8147-2C47-CB1E-713D-8102EEEB5626}"/>
              </a:ext>
            </a:extLst>
          </p:cNvPr>
          <p:cNvPicPr>
            <a:picLocks noChangeAspect="1"/>
          </p:cNvPicPr>
          <p:nvPr/>
        </p:nvPicPr>
        <p:blipFill>
          <a:blip/>
          <a:stretch>
            <a:fillRect/>
          </a:stretch>
        </p:blipFill>
        <p:spPr>
          <a:xfrm>
            <a:off x="3619685" y="2319337"/>
            <a:ext cx="2857500" cy="390525"/>
          </a:xfrm>
          <a:prstGeom prst="rect">
            <a:avLst/>
          </a:prstGeom>
        </p:spPr>
      </p:pic>
    </p:spTree>
    <p:extLst>
      <p:ext uri="{BB962C8B-B14F-4D97-AF65-F5344CB8AC3E}">
        <p14:creationId xmlns:p14="http://schemas.microsoft.com/office/powerpoint/2010/main" val="1863979325"/>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BDE2A-82FE-99B6-9002-8727FACA7F05}"/>
              </a:ext>
            </a:extLst>
          </p:cNvPr>
          <p:cNvSpPr>
            <a:spLocks noGrp="1"/>
          </p:cNvSpPr>
          <p:nvPr>
            <p:ph type="title"/>
          </p:nvPr>
        </p:nvSpPr>
        <p:spPr>
          <a:xfrm>
            <a:off x="609600" y="643970"/>
            <a:ext cx="10972800" cy="595374"/>
          </a:xfrm>
        </p:spPr>
        <p:txBody>
          <a:bodyPr/>
          <a:lstStyle/>
          <a:p>
            <a:r>
              <a:rPr lang="en-US" sz="3200" b="1" dirty="0">
                <a:latin typeface="Times New Roman" panose="02020603050405020304" pitchFamily="18" charset="0"/>
                <a:cs typeface="Times New Roman" panose="02020603050405020304" pitchFamily="18" charset="0"/>
              </a:rPr>
              <a:t>Term Frequency (TF)</a:t>
            </a:r>
            <a:endParaRPr lang="en-IN" sz="3200" dirty="0"/>
          </a:p>
        </p:txBody>
      </p:sp>
      <p:pic>
        <p:nvPicPr>
          <p:cNvPr id="4" name="Content Placeholder 3">
            <a:extLst>
              <a:ext uri="{FF2B5EF4-FFF2-40B4-BE49-F238E27FC236}">
                <a16:creationId xmlns:a16="http://schemas.microsoft.com/office/drawing/2014/main" id="{E2DC8282-AB7F-DCF2-835C-54E8D680F8AD}"/>
              </a:ext>
            </a:extLst>
          </p:cNvPr>
          <p:cNvPicPr>
            <a:picLocks noGrp="1" noChangeAspect="1"/>
          </p:cNvPicPr>
          <p:nvPr>
            <p:ph idx="1"/>
          </p:nvPr>
        </p:nvPicPr>
        <p:blipFill>
          <a:blip/>
          <a:stretch>
            <a:fillRect/>
          </a:stretch>
        </p:blipFill>
        <p:spPr>
          <a:xfrm>
            <a:off x="3422498" y="2665858"/>
            <a:ext cx="4895877" cy="3166771"/>
          </a:xfrm>
          <a:prstGeom prst="rect">
            <a:avLst/>
          </a:prstGeom>
        </p:spPr>
      </p:pic>
      <p:sp>
        <p:nvSpPr>
          <p:cNvPr id="6" name="TextBox 5">
            <a:extLst>
              <a:ext uri="{FF2B5EF4-FFF2-40B4-BE49-F238E27FC236}">
                <a16:creationId xmlns:a16="http://schemas.microsoft.com/office/drawing/2014/main" id="{739E2B3C-5B9B-F681-BF4F-DD2FBD15CFF4}"/>
              </a:ext>
            </a:extLst>
          </p:cNvPr>
          <p:cNvSpPr txBox="1"/>
          <p:nvPr/>
        </p:nvSpPr>
        <p:spPr>
          <a:xfrm>
            <a:off x="609599" y="1718582"/>
            <a:ext cx="8569911" cy="369332"/>
          </a:xfrm>
          <a:prstGeom prst="rect">
            <a:avLst/>
          </a:prstGeom>
          <a:noFill/>
        </p:spPr>
        <p:txBody>
          <a:bodyPr wrap="square">
            <a:spAutoFit/>
          </a:bodyPr>
          <a:lstStyle/>
          <a:p>
            <a:r>
              <a:rPr lang="en-US" b="0" i="0" dirty="0">
                <a:solidFill>
                  <a:srgbClr val="383838"/>
                </a:solidFill>
                <a:effectLst/>
                <a:highlight>
                  <a:srgbClr val="FFFFFF"/>
                </a:highlight>
                <a:latin typeface="Times New Roman" panose="02020603050405020304" pitchFamily="18" charset="0"/>
                <a:cs typeface="Times New Roman" panose="02020603050405020304" pitchFamily="18" charset="0"/>
              </a:rPr>
              <a:t>We can calculate the term frequencies for all the terms and all the reviews in this manner:</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532445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89E7B-FD71-1611-AAD8-B0E92520F598}"/>
              </a:ext>
            </a:extLst>
          </p:cNvPr>
          <p:cNvSpPr>
            <a:spLocks noGrp="1"/>
          </p:cNvSpPr>
          <p:nvPr>
            <p:ph type="title"/>
          </p:nvPr>
        </p:nvSpPr>
        <p:spPr>
          <a:xfrm>
            <a:off x="609600" y="558724"/>
            <a:ext cx="10972800" cy="843948"/>
          </a:xfrm>
        </p:spPr>
        <p:txBody>
          <a:bodyPr/>
          <a:lstStyle/>
          <a:p>
            <a:r>
              <a:rPr lang="en-IN" sz="3600" b="1" dirty="0">
                <a:latin typeface="Times New Roman" panose="02020603050405020304" pitchFamily="18" charset="0"/>
                <a:cs typeface="Times New Roman" panose="02020603050405020304" pitchFamily="18" charset="0"/>
              </a:rPr>
              <a:t>Inverse Document Frequency (IDF)</a:t>
            </a:r>
          </a:p>
        </p:txBody>
      </p:sp>
      <p:sp>
        <p:nvSpPr>
          <p:cNvPr id="3" name="Content Placeholder 2">
            <a:extLst>
              <a:ext uri="{FF2B5EF4-FFF2-40B4-BE49-F238E27FC236}">
                <a16:creationId xmlns:a16="http://schemas.microsoft.com/office/drawing/2014/main" id="{ADEC8025-1F75-CBE8-D5E5-8569ABC540AE}"/>
              </a:ext>
            </a:extLst>
          </p:cNvPr>
          <p:cNvSpPr>
            <a:spLocks noGrp="1"/>
          </p:cNvSpPr>
          <p:nvPr>
            <p:ph idx="1"/>
          </p:nvPr>
        </p:nvSpPr>
        <p:spPr>
          <a:xfrm>
            <a:off x="609600" y="1600201"/>
            <a:ext cx="10972800" cy="5093562"/>
          </a:xfrm>
        </p:spPr>
        <p:txBody>
          <a:bodyPr/>
          <a:lstStyle/>
          <a:p>
            <a:r>
              <a:rPr lang="en-US" sz="1600" dirty="0">
                <a:latin typeface="Times New Roman" panose="02020603050405020304" pitchFamily="18" charset="0"/>
                <a:cs typeface="Times New Roman" panose="02020603050405020304" pitchFamily="18" charset="0"/>
              </a:rPr>
              <a:t>IDF is a measure of how important a term is. We need the IDF value because computing just the TF alone is not sufficient to understand the importance of words: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Inverse Document Frequency(IDF) formula</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We can calculate the IDF values for the all the words in Review 2:</a:t>
            </a:r>
          </a:p>
          <a:p>
            <a:endParaRPr lang="en-US" sz="1600" dirty="0">
              <a:latin typeface="Times New Roman" panose="02020603050405020304" pitchFamily="18" charset="0"/>
              <a:cs typeface="Times New Roman" panose="02020603050405020304" pitchFamily="18" charset="0"/>
            </a:endParaRPr>
          </a:p>
          <a:p>
            <a:pPr marL="400050" lvl="1" indent="0">
              <a:buNone/>
            </a:pPr>
            <a:r>
              <a:rPr lang="en-US" sz="1600" dirty="0">
                <a:latin typeface="Times New Roman" panose="02020603050405020304" pitchFamily="18" charset="0"/>
                <a:cs typeface="Times New Roman" panose="02020603050405020304" pitchFamily="18" charset="0"/>
              </a:rPr>
              <a:t>IDF(‘this’) =  log(number of documents/number of documents containing the word ‘this’) = log(3/3) = log(1) = 0</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Similarly,</a:t>
            </a:r>
          </a:p>
          <a:p>
            <a:pPr lvl="1"/>
            <a:r>
              <a:rPr lang="en-US" sz="1200" dirty="0">
                <a:latin typeface="Times New Roman" panose="02020603050405020304" pitchFamily="18" charset="0"/>
                <a:cs typeface="Times New Roman" panose="02020603050405020304" pitchFamily="18" charset="0"/>
              </a:rPr>
              <a:t>IDF(‘movie’, ) = log(3/3) = 0</a:t>
            </a:r>
          </a:p>
          <a:p>
            <a:pPr lvl="1"/>
            <a:r>
              <a:rPr lang="en-US" sz="1200" dirty="0">
                <a:latin typeface="Times New Roman" panose="02020603050405020304" pitchFamily="18" charset="0"/>
                <a:cs typeface="Times New Roman" panose="02020603050405020304" pitchFamily="18" charset="0"/>
              </a:rPr>
              <a:t>IDF(‘is’) = log(3/3) = 0</a:t>
            </a:r>
          </a:p>
          <a:p>
            <a:pPr lvl="1"/>
            <a:r>
              <a:rPr lang="en-US" sz="1200" dirty="0">
                <a:latin typeface="Times New Roman" panose="02020603050405020304" pitchFamily="18" charset="0"/>
                <a:cs typeface="Times New Roman" panose="02020603050405020304" pitchFamily="18" charset="0"/>
              </a:rPr>
              <a:t>IDF(‘not’) = log(3/1) = log(3) = 0.48</a:t>
            </a:r>
          </a:p>
          <a:p>
            <a:pPr lvl="1"/>
            <a:r>
              <a:rPr lang="en-US" sz="1200" dirty="0">
                <a:latin typeface="Times New Roman" panose="02020603050405020304" pitchFamily="18" charset="0"/>
                <a:cs typeface="Times New Roman" panose="02020603050405020304" pitchFamily="18" charset="0"/>
              </a:rPr>
              <a:t>IDF(‘scary’) = log(3/2) = 0.18</a:t>
            </a:r>
          </a:p>
          <a:p>
            <a:pPr lvl="1"/>
            <a:r>
              <a:rPr lang="en-US" sz="1200" dirty="0">
                <a:latin typeface="Times New Roman" panose="02020603050405020304" pitchFamily="18" charset="0"/>
                <a:cs typeface="Times New Roman" panose="02020603050405020304" pitchFamily="18" charset="0"/>
              </a:rPr>
              <a:t>IDF(‘and’) = log(3/3) = 0</a:t>
            </a:r>
          </a:p>
          <a:p>
            <a:pPr lvl="1"/>
            <a:r>
              <a:rPr lang="en-US" sz="1200" dirty="0">
                <a:latin typeface="Times New Roman" panose="02020603050405020304" pitchFamily="18" charset="0"/>
                <a:cs typeface="Times New Roman" panose="02020603050405020304" pitchFamily="18" charset="0"/>
              </a:rPr>
              <a:t>IDF(‘slow’) = log(3/1) = 0.48</a:t>
            </a:r>
          </a:p>
        </p:txBody>
      </p:sp>
      <p:pic>
        <p:nvPicPr>
          <p:cNvPr id="4" name="Picture 3">
            <a:extLst>
              <a:ext uri="{FF2B5EF4-FFF2-40B4-BE49-F238E27FC236}">
                <a16:creationId xmlns:a16="http://schemas.microsoft.com/office/drawing/2014/main" id="{60CE4F34-2C6F-65D3-D1C4-8252FF4E651D}"/>
              </a:ext>
            </a:extLst>
          </p:cNvPr>
          <p:cNvPicPr>
            <a:picLocks noChangeAspect="1"/>
          </p:cNvPicPr>
          <p:nvPr/>
        </p:nvPicPr>
        <p:blipFill>
          <a:blip/>
          <a:stretch>
            <a:fillRect/>
          </a:stretch>
        </p:blipFill>
        <p:spPr>
          <a:xfrm>
            <a:off x="4933580" y="2601157"/>
            <a:ext cx="3242754" cy="522488"/>
          </a:xfrm>
          <a:prstGeom prst="rect">
            <a:avLst/>
          </a:prstGeom>
        </p:spPr>
      </p:pic>
    </p:spTree>
    <p:extLst>
      <p:ext uri="{BB962C8B-B14F-4D97-AF65-F5344CB8AC3E}">
        <p14:creationId xmlns:p14="http://schemas.microsoft.com/office/powerpoint/2010/main" val="25373514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06695-23CC-7911-D8EA-26007BD15310}"/>
              </a:ext>
            </a:extLst>
          </p:cNvPr>
          <p:cNvSpPr>
            <a:spLocks noGrp="1"/>
          </p:cNvSpPr>
          <p:nvPr>
            <p:ph type="title"/>
          </p:nvPr>
        </p:nvSpPr>
        <p:spPr/>
        <p:txBody>
          <a:bodyPr/>
          <a:lstStyle/>
          <a:p>
            <a:r>
              <a:rPr lang="en-IN" sz="4400" b="1" dirty="0">
                <a:latin typeface="Times New Roman" panose="02020603050405020304" pitchFamily="18" charset="0"/>
                <a:cs typeface="Times New Roman" panose="02020603050405020304" pitchFamily="18" charset="0"/>
              </a:rPr>
              <a:t>Inverse Document Frequency (IDF)</a:t>
            </a:r>
            <a:endParaRPr lang="en-IN" dirty="0"/>
          </a:p>
        </p:txBody>
      </p:sp>
      <p:sp>
        <p:nvSpPr>
          <p:cNvPr id="3" name="Content Placeholder 2">
            <a:extLst>
              <a:ext uri="{FF2B5EF4-FFF2-40B4-BE49-F238E27FC236}">
                <a16:creationId xmlns:a16="http://schemas.microsoft.com/office/drawing/2014/main" id="{3BCC4A6A-07FD-7877-62F4-388D685689F4}"/>
              </a:ext>
            </a:extLst>
          </p:cNvPr>
          <p:cNvSpPr>
            <a:spLocks noGrp="1"/>
          </p:cNvSpPr>
          <p:nvPr>
            <p:ph idx="1"/>
          </p:nvPr>
        </p:nvSpPr>
        <p:spPr/>
        <p:txBody>
          <a:bodyPr/>
          <a:lstStyle/>
          <a:p>
            <a:r>
              <a:rPr lang="en-US" sz="2400" b="0" i="0" dirty="0">
                <a:effectLst/>
                <a:highlight>
                  <a:srgbClr val="FFFFFF"/>
                </a:highlight>
                <a:latin typeface="Times New Roman" panose="02020603050405020304" pitchFamily="18" charset="0"/>
                <a:cs typeface="Times New Roman" panose="02020603050405020304" pitchFamily="18" charset="0"/>
              </a:rPr>
              <a:t>We can calculate the IDF values for each word like this. Thus, the IDF values for the entire vocabulary would be:</a:t>
            </a:r>
            <a:endParaRPr lang="en-IN" sz="2400" dirty="0">
              <a:latin typeface="Times New Roman" panose="02020603050405020304" pitchFamily="18" charset="0"/>
              <a:cs typeface="Times New Roman" panose="02020603050405020304" pitchFamily="18" charset="0"/>
            </a:endParaRPr>
          </a:p>
          <a:p>
            <a:endParaRPr lang="en-US" sz="2400" b="1" i="0" dirty="0">
              <a:effectLst/>
              <a:highlight>
                <a:srgbClr val="FFFFFF"/>
              </a:highlight>
              <a:latin typeface="Times New Roman" panose="02020603050405020304" pitchFamily="18" charset="0"/>
              <a:cs typeface="Times New Roman" panose="02020603050405020304" pitchFamily="18" charset="0"/>
            </a:endParaRPr>
          </a:p>
          <a:p>
            <a:endParaRPr lang="en-US" sz="2400" b="1" dirty="0">
              <a:highlight>
                <a:srgbClr val="FFFFFF"/>
              </a:highlight>
              <a:latin typeface="Times New Roman" panose="02020603050405020304" pitchFamily="18" charset="0"/>
              <a:cs typeface="Times New Roman" panose="02020603050405020304" pitchFamily="18" charset="0"/>
            </a:endParaRPr>
          </a:p>
          <a:p>
            <a:endParaRPr lang="en-US" sz="2400" b="1" i="0" dirty="0">
              <a:effectLst/>
              <a:highlight>
                <a:srgbClr val="FFFFFF"/>
              </a:highlight>
              <a:latin typeface="Times New Roman" panose="02020603050405020304" pitchFamily="18" charset="0"/>
              <a:cs typeface="Times New Roman" panose="02020603050405020304" pitchFamily="18" charset="0"/>
            </a:endParaRPr>
          </a:p>
          <a:p>
            <a:endParaRPr lang="en-US" sz="2400" b="1" dirty="0">
              <a:highlight>
                <a:srgbClr val="FFFFFF"/>
              </a:highlight>
              <a:latin typeface="Times New Roman" panose="02020603050405020304" pitchFamily="18" charset="0"/>
              <a:cs typeface="Times New Roman" panose="02020603050405020304" pitchFamily="18" charset="0"/>
            </a:endParaRPr>
          </a:p>
          <a:p>
            <a:endParaRPr lang="en-US" sz="2400" b="1" i="0" dirty="0">
              <a:effectLst/>
              <a:highlight>
                <a:srgbClr val="FFFFFF"/>
              </a:highlight>
              <a:latin typeface="Times New Roman" panose="02020603050405020304" pitchFamily="18" charset="0"/>
              <a:cs typeface="Times New Roman" panose="02020603050405020304" pitchFamily="18" charset="0"/>
            </a:endParaRPr>
          </a:p>
          <a:p>
            <a:pPr algn="just"/>
            <a:r>
              <a:rPr lang="en-US" sz="2400" i="0" dirty="0">
                <a:effectLst/>
                <a:highlight>
                  <a:srgbClr val="FFFFFF"/>
                </a:highlight>
                <a:latin typeface="Times New Roman" panose="02020603050405020304" pitchFamily="18" charset="0"/>
                <a:cs typeface="Times New Roman" panose="02020603050405020304" pitchFamily="18" charset="0"/>
              </a:rPr>
              <a:t>Hence, we see that words like “is”, “this”, “and”, etc., are reduced to 0 and have little importance; while words like “scary”, “long”, “good”, etc. are words with more importance and thus have a higher value.</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60BD8F2D-AB01-52D7-104F-F10514B4B7B1}"/>
              </a:ext>
            </a:extLst>
          </p:cNvPr>
          <p:cNvPicPr>
            <a:picLocks noChangeAspect="1"/>
          </p:cNvPicPr>
          <p:nvPr/>
        </p:nvPicPr>
        <p:blipFill>
          <a:blip/>
          <a:stretch>
            <a:fillRect/>
          </a:stretch>
        </p:blipFill>
        <p:spPr>
          <a:xfrm>
            <a:off x="5463836" y="2285583"/>
            <a:ext cx="3387200" cy="2286833"/>
          </a:xfrm>
          <a:prstGeom prst="rect">
            <a:avLst/>
          </a:prstGeom>
        </p:spPr>
      </p:pic>
    </p:spTree>
    <p:extLst>
      <p:ext uri="{BB962C8B-B14F-4D97-AF65-F5344CB8AC3E}">
        <p14:creationId xmlns:p14="http://schemas.microsoft.com/office/powerpoint/2010/main" val="369996252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39F2C-F6E4-99C3-6B13-261515F608F6}"/>
              </a:ext>
            </a:extLst>
          </p:cNvPr>
          <p:cNvSpPr>
            <a:spLocks noGrp="1"/>
          </p:cNvSpPr>
          <p:nvPr>
            <p:ph type="title"/>
          </p:nvPr>
        </p:nvSpPr>
        <p:spPr>
          <a:xfrm>
            <a:off x="762000" y="578190"/>
            <a:ext cx="10515600" cy="531520"/>
          </a:xfrm>
        </p:spPr>
        <p:txBody>
          <a:bodyPr>
            <a:normAutofit fontScale="90000"/>
          </a:bodyPr>
          <a:lstStyle/>
          <a:p>
            <a:r>
              <a:rPr lang="en-US" b="1" dirty="0">
                <a:latin typeface="Times New Roman" panose="02020603050405020304" pitchFamily="18" charset="0"/>
                <a:cs typeface="Times New Roman" panose="02020603050405020304" pitchFamily="18" charset="0"/>
              </a:rPr>
              <a:t>NLP Use Cases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35AD29-D0B4-C335-3B91-8A333EDA1E0E}"/>
              </a:ext>
            </a:extLst>
          </p:cNvPr>
          <p:cNvSpPr>
            <a:spLocks noGrp="1"/>
          </p:cNvSpPr>
          <p:nvPr>
            <p:ph sz="half" idx="1"/>
          </p:nvPr>
        </p:nvSpPr>
        <p:spPr>
          <a:xfrm>
            <a:off x="678402" y="1322773"/>
            <a:ext cx="5181600" cy="5440117"/>
          </a:xfrm>
        </p:spPr>
        <p:txBody>
          <a:bodyPr>
            <a:normAutofit fontScale="40000" lnSpcReduction="20000"/>
          </a:bodyPr>
          <a:lstStyle/>
          <a:p>
            <a:pPr algn="just"/>
            <a:r>
              <a:rPr lang="en-US" sz="3400" b="1" dirty="0">
                <a:latin typeface="Times New Roman" panose="02020603050405020304" pitchFamily="18" charset="0"/>
                <a:cs typeface="Times New Roman" panose="02020603050405020304" pitchFamily="18" charset="0"/>
              </a:rPr>
              <a:t>Spam detection:</a:t>
            </a:r>
            <a:r>
              <a:rPr lang="en-US" sz="3400" dirty="0">
                <a:latin typeface="Times New Roman" panose="02020603050405020304" pitchFamily="18" charset="0"/>
                <a:cs typeface="Times New Roman" panose="02020603050405020304" pitchFamily="18" charset="0"/>
              </a:rPr>
              <a:t> You may not think of spam detection as an NLP solution, but the best spam detection technologies use NLP's text classification capabilities to scan emails for language that often indicates spam or phishing. </a:t>
            </a:r>
          </a:p>
          <a:p>
            <a:pPr algn="just"/>
            <a:r>
              <a:rPr lang="en-US" sz="3400" dirty="0">
                <a:latin typeface="Times New Roman" panose="02020603050405020304" pitchFamily="18" charset="0"/>
                <a:cs typeface="Times New Roman" panose="02020603050405020304" pitchFamily="18" charset="0"/>
              </a:rPr>
              <a:t>These indicators can include overuse of financial terms, characteristic bad grammar, threatening language, inappropriate urgency, misspelled company names, and more. Spam detection is one of a handful of NLP problems that experts consider 'mostly solved' (although you may argue that this doesn’t match your email experience).</a:t>
            </a:r>
          </a:p>
          <a:p>
            <a:pPr algn="just"/>
            <a:r>
              <a:rPr lang="en-US" sz="3400" b="1" dirty="0">
                <a:latin typeface="Times New Roman" panose="02020603050405020304" pitchFamily="18" charset="0"/>
                <a:cs typeface="Times New Roman" panose="02020603050405020304" pitchFamily="18" charset="0"/>
              </a:rPr>
              <a:t>Machine translation:</a:t>
            </a:r>
            <a:r>
              <a:rPr lang="en-US" sz="3400" dirty="0">
                <a:latin typeface="Times New Roman" panose="02020603050405020304" pitchFamily="18" charset="0"/>
                <a:cs typeface="Times New Roman" panose="02020603050405020304" pitchFamily="18" charset="0"/>
              </a:rPr>
              <a:t> Google Translate is an example of widely available NLP technology at work. Truly useful machine translation involves more than replacing words in one language with words of another.  Effective translation has to capture accurately the meaning and tone of the input language and translate it to text with the same meaning and desired impact in the output language. </a:t>
            </a:r>
          </a:p>
          <a:p>
            <a:pPr algn="just"/>
            <a:r>
              <a:rPr lang="en-US" sz="3400" dirty="0">
                <a:latin typeface="Times New Roman" panose="02020603050405020304" pitchFamily="18" charset="0"/>
                <a:cs typeface="Times New Roman" panose="02020603050405020304" pitchFamily="18" charset="0"/>
              </a:rPr>
              <a:t>Machine translation tools are making good progress in terms of accuracy. A great way to test any machine translation tool is to translate text to one language and then back to the original. An oft-cited classic example: Not long ago, translating “The spirit is willing but the flesh is weak” from English to Russian and back yielded “The vodka is good but the meat is rotten.” Today, the result is “The spirit desires, but the flesh is weak,” which isn’t perfect, but inspires much more confidence in the English-to-Russian translation.</a:t>
            </a:r>
          </a:p>
          <a:p>
            <a:endParaRPr lang="en-IN" dirty="0"/>
          </a:p>
        </p:txBody>
      </p:sp>
      <p:sp>
        <p:nvSpPr>
          <p:cNvPr id="4" name="Content Placeholder 3">
            <a:extLst>
              <a:ext uri="{FF2B5EF4-FFF2-40B4-BE49-F238E27FC236}">
                <a16:creationId xmlns:a16="http://schemas.microsoft.com/office/drawing/2014/main" id="{0F753B9A-6DEE-9DF1-6E7D-90D658E4387F}"/>
              </a:ext>
            </a:extLst>
          </p:cNvPr>
          <p:cNvSpPr>
            <a:spLocks noGrp="1"/>
          </p:cNvSpPr>
          <p:nvPr>
            <p:ph sz="half" idx="2"/>
          </p:nvPr>
        </p:nvSpPr>
        <p:spPr>
          <a:xfrm>
            <a:off x="6096000" y="1322772"/>
            <a:ext cx="5181600" cy="5440117"/>
          </a:xfrm>
        </p:spPr>
        <p:txBody>
          <a:bodyPr>
            <a:normAutofit fontScale="40000" lnSpcReduction="20000"/>
          </a:bodyPr>
          <a:lstStyle/>
          <a:p>
            <a:pPr algn="just"/>
            <a:r>
              <a:rPr lang="en-US" sz="3400" b="1" dirty="0">
                <a:latin typeface="Times New Roman" panose="02020603050405020304" pitchFamily="18" charset="0"/>
                <a:cs typeface="Times New Roman" panose="02020603050405020304" pitchFamily="18" charset="0"/>
              </a:rPr>
              <a:t>Virtual agents and chatbots: </a:t>
            </a:r>
            <a:r>
              <a:rPr lang="en-US" sz="3400" dirty="0">
                <a:latin typeface="Times New Roman" panose="02020603050405020304" pitchFamily="18" charset="0"/>
                <a:cs typeface="Times New Roman" panose="02020603050405020304" pitchFamily="18" charset="0"/>
              </a:rPr>
              <a:t>Virtual agents such as Apple's Siri and Amazon's Alexa use speech recognition to recognize patterns in voice commands and natural language generation to respond with appropriate action or helpful comments. Chatbots perform the same magic in response to typed text entries. The best of these also learn to recognize contextual clues about human requests and use them to provide even better responses or options over time. The next enhancement for these applications is question answering, the ability to respond to our questions—anticipated or not—with relevant and helpful answers in their own words.</a:t>
            </a:r>
          </a:p>
          <a:p>
            <a:pPr algn="just"/>
            <a:r>
              <a:rPr lang="en-US" sz="3400" b="1" dirty="0">
                <a:latin typeface="Times New Roman" panose="02020603050405020304" pitchFamily="18" charset="0"/>
                <a:cs typeface="Times New Roman" panose="02020603050405020304" pitchFamily="18" charset="0"/>
              </a:rPr>
              <a:t>Social media sentiment analysis: </a:t>
            </a:r>
            <a:r>
              <a:rPr lang="en-US" sz="3400" dirty="0">
                <a:latin typeface="Times New Roman" panose="02020603050405020304" pitchFamily="18" charset="0"/>
                <a:cs typeface="Times New Roman" panose="02020603050405020304" pitchFamily="18" charset="0"/>
              </a:rPr>
              <a:t>NLP has become an essential business tool for uncovering hidden data insights from social media channels. Sentiment analysis can analyze language used in social media posts, responses, reviews, and more to extract attitudes and emotions in response to products, promotions, and events–information companies can use in product designs, advertising campaigns, and more.</a:t>
            </a:r>
          </a:p>
          <a:p>
            <a:pPr algn="just"/>
            <a:r>
              <a:rPr lang="en-US" sz="3400" b="1" dirty="0">
                <a:latin typeface="Times New Roman" panose="02020603050405020304" pitchFamily="18" charset="0"/>
                <a:cs typeface="Times New Roman" panose="02020603050405020304" pitchFamily="18" charset="0"/>
              </a:rPr>
              <a:t>Text summarization: </a:t>
            </a:r>
            <a:r>
              <a:rPr lang="en-US" sz="3400" dirty="0">
                <a:latin typeface="Times New Roman" panose="02020603050405020304" pitchFamily="18" charset="0"/>
                <a:cs typeface="Times New Roman" panose="02020603050405020304" pitchFamily="18" charset="0"/>
              </a:rPr>
              <a:t>Text summarization uses NLP techniques to digest huge volumes of digital text and create summaries and synopses for indexes, research databases, or busy readers who don't have time to read full text. The best text summarization applications use semantic reasoning and natural language generation (NLG) to add useful context and conclusions to summaries.</a:t>
            </a:r>
          </a:p>
          <a:p>
            <a:endParaRPr lang="en-IN" dirty="0"/>
          </a:p>
        </p:txBody>
      </p:sp>
    </p:spTree>
    <p:extLst>
      <p:ext uri="{BB962C8B-B14F-4D97-AF65-F5344CB8AC3E}">
        <p14:creationId xmlns:p14="http://schemas.microsoft.com/office/powerpoint/2010/main" val="1291277961"/>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E9DB6-EC57-F709-9293-E8FCD54CEAF9}"/>
              </a:ext>
            </a:extLst>
          </p:cNvPr>
          <p:cNvSpPr>
            <a:spLocks noGrp="1"/>
          </p:cNvSpPr>
          <p:nvPr>
            <p:ph type="title"/>
          </p:nvPr>
        </p:nvSpPr>
        <p:spPr>
          <a:xfrm>
            <a:off x="689499" y="735703"/>
            <a:ext cx="10972800" cy="608692"/>
          </a:xfrm>
        </p:spPr>
        <p:txBody>
          <a:bodyPr/>
          <a:lstStyle/>
          <a:p>
            <a:r>
              <a:rPr lang="en-US" sz="3200" b="1" dirty="0">
                <a:latin typeface="Times New Roman" panose="02020603050405020304" pitchFamily="18" charset="0"/>
                <a:cs typeface="Times New Roman" panose="02020603050405020304" pitchFamily="18" charset="0"/>
              </a:rPr>
              <a:t>Term Frequency-Inverse Document Frequency (TF-IDF)</a:t>
            </a:r>
            <a:endParaRPr lang="en-IN" sz="3200" dirty="0"/>
          </a:p>
        </p:txBody>
      </p:sp>
      <p:sp>
        <p:nvSpPr>
          <p:cNvPr id="3" name="Content Placeholder 2">
            <a:extLst>
              <a:ext uri="{FF2B5EF4-FFF2-40B4-BE49-F238E27FC236}">
                <a16:creationId xmlns:a16="http://schemas.microsoft.com/office/drawing/2014/main" id="{9C005839-0DE8-5A33-DB1B-1ACE3F97F439}"/>
              </a:ext>
            </a:extLst>
          </p:cNvPr>
          <p:cNvSpPr>
            <a:spLocks noGrp="1"/>
          </p:cNvSpPr>
          <p:nvPr>
            <p:ph idx="1"/>
          </p:nvPr>
        </p:nvSpPr>
        <p:spPr/>
        <p:txBody>
          <a:bodyPr/>
          <a:lstStyle/>
          <a:p>
            <a:r>
              <a:rPr lang="en-US" sz="1600" dirty="0">
                <a:latin typeface="Times New Roman" panose="02020603050405020304" pitchFamily="18" charset="0"/>
                <a:cs typeface="Times New Roman" panose="02020603050405020304" pitchFamily="18" charset="0"/>
              </a:rPr>
              <a:t>We can now compute the TF-IDF score for each word in the corpus. Words with a higher score are more important, and those with a lower score are less important:</a:t>
            </a:r>
          </a:p>
          <a:p>
            <a:r>
              <a:rPr lang="en-US" sz="1600" dirty="0">
                <a:latin typeface="Times New Roman" panose="02020603050405020304" pitchFamily="18" charset="0"/>
                <a:cs typeface="Times New Roman" panose="02020603050405020304" pitchFamily="18" charset="0"/>
              </a:rPr>
              <a:t>TF_IDF formula:</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We can now calculate the TF-IDF score for every word in Review 2:</a:t>
            </a:r>
          </a:p>
          <a:p>
            <a:pPr lvl="1"/>
            <a:r>
              <a:rPr lang="en-US" sz="1600" dirty="0">
                <a:latin typeface="Times New Roman" panose="02020603050405020304" pitchFamily="18" charset="0"/>
                <a:cs typeface="Times New Roman" panose="02020603050405020304" pitchFamily="18" charset="0"/>
              </a:rPr>
              <a:t>TF-IDF(‘this’, Review 2) = TF(‘this’, Review 2) * IDF(‘this’) = 1/8 * 0 = 0</a:t>
            </a:r>
          </a:p>
          <a:p>
            <a:r>
              <a:rPr lang="en-US" sz="1600" dirty="0">
                <a:latin typeface="Times New Roman" panose="02020603050405020304" pitchFamily="18" charset="0"/>
                <a:cs typeface="Times New Roman" panose="02020603050405020304" pitchFamily="18" charset="0"/>
              </a:rPr>
              <a:t>Similarly,</a:t>
            </a:r>
          </a:p>
          <a:p>
            <a:pPr lvl="1"/>
            <a:r>
              <a:rPr lang="en-US" sz="1600" dirty="0">
                <a:latin typeface="Times New Roman" panose="02020603050405020304" pitchFamily="18" charset="0"/>
                <a:cs typeface="Times New Roman" panose="02020603050405020304" pitchFamily="18" charset="0"/>
              </a:rPr>
              <a:t>TF-IDF(‘movie’, Review 2) = 1/8 * 0 = 0</a:t>
            </a:r>
          </a:p>
          <a:p>
            <a:pPr lvl="1"/>
            <a:r>
              <a:rPr lang="en-US" sz="1600" dirty="0">
                <a:latin typeface="Times New Roman" panose="02020603050405020304" pitchFamily="18" charset="0"/>
                <a:cs typeface="Times New Roman" panose="02020603050405020304" pitchFamily="18" charset="0"/>
              </a:rPr>
              <a:t>TF-IDF(‘is’, Review 2) = 1/4 * 0 = 0</a:t>
            </a:r>
          </a:p>
          <a:p>
            <a:pPr lvl="1"/>
            <a:r>
              <a:rPr lang="en-US" sz="1600" dirty="0">
                <a:latin typeface="Times New Roman" panose="02020603050405020304" pitchFamily="18" charset="0"/>
                <a:cs typeface="Times New Roman" panose="02020603050405020304" pitchFamily="18" charset="0"/>
              </a:rPr>
              <a:t>TF-IDF(‘not’, Review 2) = 1/8 * 0.48 = 0.06</a:t>
            </a:r>
          </a:p>
          <a:p>
            <a:pPr lvl="1"/>
            <a:r>
              <a:rPr lang="en-US" sz="1600" dirty="0">
                <a:latin typeface="Times New Roman" panose="02020603050405020304" pitchFamily="18" charset="0"/>
                <a:cs typeface="Times New Roman" panose="02020603050405020304" pitchFamily="18" charset="0"/>
              </a:rPr>
              <a:t>TF-IDF(‘scary’, Review 2) = 1/8 * 0.18 = 0.023</a:t>
            </a:r>
          </a:p>
          <a:p>
            <a:pPr lvl="1"/>
            <a:r>
              <a:rPr lang="en-US" sz="1600" dirty="0">
                <a:latin typeface="Times New Roman" panose="02020603050405020304" pitchFamily="18" charset="0"/>
                <a:cs typeface="Times New Roman" panose="02020603050405020304" pitchFamily="18" charset="0"/>
              </a:rPr>
              <a:t>TF-IDF(‘and’, Review 2) = 1/8 * 0 = 0</a:t>
            </a:r>
          </a:p>
          <a:p>
            <a:pPr lvl="1"/>
            <a:r>
              <a:rPr lang="en-US" sz="1600" dirty="0">
                <a:latin typeface="Times New Roman" panose="02020603050405020304" pitchFamily="18" charset="0"/>
                <a:cs typeface="Times New Roman" panose="02020603050405020304" pitchFamily="18" charset="0"/>
              </a:rPr>
              <a:t>TF-IDF(‘slow’, Review 2) = 1/8 * 0.48 = 0.06</a:t>
            </a:r>
          </a:p>
          <a:p>
            <a:pPr lvl="1"/>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369C9BC-6D03-B00B-4B1E-B4119CBA268E}"/>
              </a:ext>
            </a:extLst>
          </p:cNvPr>
          <p:cNvPicPr>
            <a:picLocks noChangeAspect="1"/>
          </p:cNvPicPr>
          <p:nvPr/>
        </p:nvPicPr>
        <p:blipFill>
          <a:blip/>
          <a:stretch>
            <a:fillRect/>
          </a:stretch>
        </p:blipFill>
        <p:spPr>
          <a:xfrm>
            <a:off x="3798949" y="2218446"/>
            <a:ext cx="2676525" cy="728940"/>
          </a:xfrm>
          <a:prstGeom prst="rect">
            <a:avLst/>
          </a:prstGeom>
        </p:spPr>
      </p:pic>
    </p:spTree>
    <p:extLst>
      <p:ext uri="{BB962C8B-B14F-4D97-AF65-F5344CB8AC3E}">
        <p14:creationId xmlns:p14="http://schemas.microsoft.com/office/powerpoint/2010/main" val="422427378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8DA66-B22E-D4CB-CF04-6E096273E366}"/>
              </a:ext>
            </a:extLst>
          </p:cNvPr>
          <p:cNvSpPr>
            <a:spLocks noGrp="1"/>
          </p:cNvSpPr>
          <p:nvPr>
            <p:ph type="title"/>
          </p:nvPr>
        </p:nvSpPr>
        <p:spPr>
          <a:xfrm>
            <a:off x="609600" y="798421"/>
            <a:ext cx="10972800" cy="550985"/>
          </a:xfrm>
        </p:spPr>
        <p:txBody>
          <a:bodyPr/>
          <a:lstStyle/>
          <a:p>
            <a:r>
              <a:rPr lang="en-US" sz="3200" b="1" dirty="0">
                <a:latin typeface="Times New Roman" panose="02020603050405020304" pitchFamily="18" charset="0"/>
                <a:cs typeface="Times New Roman" panose="02020603050405020304" pitchFamily="18" charset="0"/>
              </a:rPr>
              <a:t>Term Frequency-Inverse Document Frequency (TF-IDF)</a:t>
            </a:r>
            <a:endParaRPr lang="en-IN" sz="3200" dirty="0"/>
          </a:p>
        </p:txBody>
      </p:sp>
      <p:sp>
        <p:nvSpPr>
          <p:cNvPr id="3" name="Content Placeholder 2">
            <a:extLst>
              <a:ext uri="{FF2B5EF4-FFF2-40B4-BE49-F238E27FC236}">
                <a16:creationId xmlns:a16="http://schemas.microsoft.com/office/drawing/2014/main" id="{E4A75CDA-60CF-D37E-66BF-DFD5CC11CFA3}"/>
              </a:ext>
            </a:extLst>
          </p:cNvPr>
          <p:cNvSpPr>
            <a:spLocks noGrp="1"/>
          </p:cNvSpPr>
          <p:nvPr>
            <p:ph idx="1"/>
          </p:nvPr>
        </p:nvSpPr>
        <p:spPr>
          <a:xfrm>
            <a:off x="609600" y="1600201"/>
            <a:ext cx="10972800" cy="4844987"/>
          </a:xfrm>
        </p:spPr>
        <p:txBody>
          <a:bodyPr/>
          <a:lstStyle/>
          <a:p>
            <a:pPr algn="just"/>
            <a:r>
              <a:rPr lang="en-US" sz="2000" dirty="0">
                <a:latin typeface="Times New Roman" panose="02020603050405020304" pitchFamily="18" charset="0"/>
                <a:cs typeface="Times New Roman" panose="02020603050405020304" pitchFamily="18" charset="0"/>
              </a:rPr>
              <a:t>Similarly, we can calculate the TF-IDF scores for all the words with respect to all the reviews:</a:t>
            </a: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TF-IDF Scores</a:t>
            </a:r>
          </a:p>
          <a:p>
            <a:pPr algn="just"/>
            <a:r>
              <a:rPr lang="en-US" sz="2000" dirty="0">
                <a:latin typeface="Times New Roman" panose="02020603050405020304" pitchFamily="18" charset="0"/>
                <a:cs typeface="Times New Roman" panose="02020603050405020304" pitchFamily="18" charset="0"/>
              </a:rPr>
              <a:t>We have now obtained the TF-IDF scores for our vocabulary. TF-IDF also gives larger values for less frequent words and is high when both IDF and TF values are high </a:t>
            </a:r>
            <a:r>
              <a:rPr lang="en-US" sz="2000" dirty="0" err="1">
                <a:latin typeface="Times New Roman" panose="02020603050405020304" pitchFamily="18" charset="0"/>
                <a:cs typeface="Times New Roman" panose="02020603050405020304" pitchFamily="18" charset="0"/>
              </a:rPr>
              <a:t>i.e</a:t>
            </a:r>
            <a:r>
              <a:rPr lang="en-US" sz="2000" dirty="0">
                <a:latin typeface="Times New Roman" panose="02020603050405020304" pitchFamily="18" charset="0"/>
                <a:cs typeface="Times New Roman" panose="02020603050405020304" pitchFamily="18" charset="0"/>
              </a:rPr>
              <a:t> the word is rare in all the documents combined but frequent in a single document.</a:t>
            </a: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6584665-111B-7BF2-6966-01921DE1C364}"/>
              </a:ext>
            </a:extLst>
          </p:cNvPr>
          <p:cNvPicPr>
            <a:picLocks noChangeAspect="1"/>
          </p:cNvPicPr>
          <p:nvPr/>
        </p:nvPicPr>
        <p:blipFill>
          <a:blip/>
          <a:stretch>
            <a:fillRect/>
          </a:stretch>
        </p:blipFill>
        <p:spPr>
          <a:xfrm>
            <a:off x="3108572" y="2152650"/>
            <a:ext cx="5619750" cy="2552700"/>
          </a:xfrm>
          <a:prstGeom prst="rect">
            <a:avLst/>
          </a:prstGeom>
        </p:spPr>
      </p:pic>
    </p:spTree>
    <p:extLst>
      <p:ext uri="{BB962C8B-B14F-4D97-AF65-F5344CB8AC3E}">
        <p14:creationId xmlns:p14="http://schemas.microsoft.com/office/powerpoint/2010/main" val="77036229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75478-BAF3-B343-EDF6-1443CD085EB4}"/>
              </a:ext>
            </a:extLst>
          </p:cNvPr>
          <p:cNvSpPr>
            <a:spLocks noGrp="1"/>
          </p:cNvSpPr>
          <p:nvPr>
            <p:ph type="title"/>
          </p:nvPr>
        </p:nvSpPr>
        <p:spPr>
          <a:xfrm>
            <a:off x="609600" y="274638"/>
            <a:ext cx="10972800" cy="622007"/>
          </a:xfrm>
        </p:spPr>
        <p:txBody>
          <a:bodyPr/>
          <a:lstStyle/>
          <a:p>
            <a:r>
              <a:rPr lang="en-US" sz="4400" b="1" dirty="0">
                <a:latin typeface="Times New Roman" panose="02020603050405020304" pitchFamily="18" charset="0"/>
                <a:cs typeface="Times New Roman" panose="02020603050405020304" pitchFamily="18" charset="0"/>
              </a:rPr>
              <a:t>Regular Expressions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6BD877-B9D7-F3FB-6359-7E25D77527D4}"/>
              </a:ext>
            </a:extLst>
          </p:cNvPr>
          <p:cNvSpPr>
            <a:spLocks noGrp="1"/>
          </p:cNvSpPr>
          <p:nvPr>
            <p:ph idx="1"/>
          </p:nvPr>
        </p:nvSpPr>
        <p:spPr>
          <a:xfrm>
            <a:off x="609600" y="1100831"/>
            <a:ext cx="10972800" cy="5655076"/>
          </a:xfrm>
        </p:spPr>
        <p:txBody>
          <a:bodyPr/>
          <a:lstStyle/>
          <a:p>
            <a:pPr algn="just"/>
            <a:r>
              <a:rPr lang="en-US" sz="2000" dirty="0">
                <a:latin typeface="Times New Roman" panose="02020603050405020304" pitchFamily="18" charset="0"/>
                <a:cs typeface="Times New Roman" panose="02020603050405020304" pitchFamily="18" charset="0"/>
              </a:rPr>
              <a:t>Regular expressions (regex) play a crucial role in natural language processing (NLP) tasks for text processing and pattern matching. Here's how they are commonly used:</a:t>
            </a:r>
          </a:p>
          <a:p>
            <a:pPr algn="just"/>
            <a:r>
              <a:rPr lang="en-US" sz="2000" b="1" dirty="0">
                <a:latin typeface="Times New Roman" panose="02020603050405020304" pitchFamily="18" charset="0"/>
                <a:cs typeface="Times New Roman" panose="02020603050405020304" pitchFamily="18" charset="0"/>
              </a:rPr>
              <a:t>Tokenization: </a:t>
            </a:r>
            <a:r>
              <a:rPr lang="en-US" sz="2000" dirty="0">
                <a:latin typeface="Times New Roman" panose="02020603050405020304" pitchFamily="18" charset="0"/>
                <a:cs typeface="Times New Roman" panose="02020603050405020304" pitchFamily="18" charset="0"/>
              </a:rPr>
              <a:t>Regex can be used to split a text into tokens (words or sentences). For example, \w+ matches one or more word characters (letters, digits, or underscores), effectively tokenizing words in a sentence.</a:t>
            </a:r>
          </a:p>
          <a:p>
            <a:pPr algn="just"/>
            <a:r>
              <a:rPr lang="en-US" sz="2000" b="1" dirty="0">
                <a:latin typeface="Times New Roman" panose="02020603050405020304" pitchFamily="18" charset="0"/>
                <a:cs typeface="Times New Roman" panose="02020603050405020304" pitchFamily="18" charset="0"/>
              </a:rPr>
              <a:t>Pattern Matching: </a:t>
            </a:r>
            <a:r>
              <a:rPr lang="en-US" sz="2000" dirty="0">
                <a:latin typeface="Times New Roman" panose="02020603050405020304" pitchFamily="18" charset="0"/>
                <a:cs typeface="Times New Roman" panose="02020603050405020304" pitchFamily="18" charset="0"/>
              </a:rPr>
              <a:t>Regex allows you to search for specific patterns within text data. For instance, @[A-Za-z0-9_] can be used to find mentions in social media posts.</a:t>
            </a:r>
          </a:p>
          <a:p>
            <a:pPr algn="just"/>
            <a:r>
              <a:rPr lang="en-US" sz="2000" b="1" dirty="0">
                <a:latin typeface="Times New Roman" panose="02020603050405020304" pitchFamily="18" charset="0"/>
                <a:cs typeface="Times New Roman" panose="02020603050405020304" pitchFamily="18" charset="0"/>
              </a:rPr>
              <a:t>Normalization: </a:t>
            </a:r>
            <a:r>
              <a:rPr lang="en-US" sz="2000" dirty="0">
                <a:latin typeface="Times New Roman" panose="02020603050405020304" pitchFamily="18" charset="0"/>
                <a:cs typeface="Times New Roman" panose="02020603050405020304" pitchFamily="18" charset="0"/>
              </a:rPr>
              <a:t>Regular expressions can be used for text normalization tasks like removing extra whitespaces (\s+), converting multiple consecutive characters to a single one (e.g., replacing multiple consecutive exclamation marks with just one), or converting text to lowercase.</a:t>
            </a:r>
          </a:p>
          <a:p>
            <a:pPr algn="just"/>
            <a:r>
              <a:rPr lang="en-US" sz="2000" b="1" dirty="0">
                <a:latin typeface="Times New Roman" panose="02020603050405020304" pitchFamily="18" charset="0"/>
                <a:cs typeface="Times New Roman" panose="02020603050405020304" pitchFamily="18" charset="0"/>
              </a:rPr>
              <a:t>Filtering and Cleaning: </a:t>
            </a:r>
            <a:r>
              <a:rPr lang="en-US" sz="2000" dirty="0">
                <a:latin typeface="Times New Roman" panose="02020603050405020304" pitchFamily="18" charset="0"/>
                <a:cs typeface="Times New Roman" panose="02020603050405020304" pitchFamily="18" charset="0"/>
              </a:rPr>
              <a:t>Regex can help filter out unwanted characters, punctuation, or special symbols from text data, making it cleaner and easier to process.</a:t>
            </a:r>
          </a:p>
          <a:p>
            <a:pPr algn="just"/>
            <a:r>
              <a:rPr lang="en-US" sz="2000" b="1" dirty="0">
                <a:latin typeface="Times New Roman" panose="02020603050405020304" pitchFamily="18" charset="0"/>
                <a:cs typeface="Times New Roman" panose="02020603050405020304" pitchFamily="18" charset="0"/>
              </a:rPr>
              <a:t>Validation: </a:t>
            </a:r>
            <a:r>
              <a:rPr lang="en-US" sz="2000" dirty="0">
                <a:latin typeface="Times New Roman" panose="02020603050405020304" pitchFamily="18" charset="0"/>
                <a:cs typeface="Times New Roman" panose="02020603050405020304" pitchFamily="18" charset="0"/>
              </a:rPr>
              <a:t>Regex can validate whether a piece of text matches a specific format, such as checking if a string is a valid phone number or date.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8170011"/>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E1B10-F8AA-4725-02A3-6CF622BCAD10}"/>
              </a:ext>
            </a:extLst>
          </p:cNvPr>
          <p:cNvSpPr>
            <a:spLocks noGrp="1"/>
          </p:cNvSpPr>
          <p:nvPr>
            <p:ph type="title"/>
          </p:nvPr>
        </p:nvSpPr>
        <p:spPr>
          <a:xfrm>
            <a:off x="711200" y="731836"/>
            <a:ext cx="10972800" cy="457198"/>
          </a:xfrm>
        </p:spPr>
        <p:txBody>
          <a:bodyPr/>
          <a:lstStyle/>
          <a:p>
            <a:r>
              <a:rPr lang="en-US" sz="3200" b="1" dirty="0">
                <a:latin typeface="Times New Roman" panose="02020603050405020304" pitchFamily="18" charset="0"/>
                <a:cs typeface="Times New Roman" panose="02020603050405020304" pitchFamily="18" charset="0"/>
              </a:rPr>
              <a:t>Special Sequences in Regular Expressions</a:t>
            </a:r>
            <a:endParaRPr lang="en-IN" sz="3200" dirty="0"/>
          </a:p>
        </p:txBody>
      </p:sp>
      <p:sp>
        <p:nvSpPr>
          <p:cNvPr id="3" name="Content Placeholder 2">
            <a:extLst>
              <a:ext uri="{FF2B5EF4-FFF2-40B4-BE49-F238E27FC236}">
                <a16:creationId xmlns:a16="http://schemas.microsoft.com/office/drawing/2014/main" id="{A8D70982-1053-5F4C-6C18-74C1D52A1714}"/>
              </a:ext>
            </a:extLst>
          </p:cNvPr>
          <p:cNvSpPr>
            <a:spLocks noGrp="1"/>
          </p:cNvSpPr>
          <p:nvPr>
            <p:ph sz="half" idx="1"/>
          </p:nvPr>
        </p:nvSpPr>
        <p:spPr/>
        <p:txBody>
          <a:bodyPr/>
          <a:lstStyle/>
          <a:p>
            <a:pPr marL="0" indent="0" algn="just">
              <a:lnSpc>
                <a:spcPct val="107000"/>
              </a:lnSpc>
              <a:spcAft>
                <a:spcPts val="800"/>
              </a:spcAft>
              <a:buNone/>
            </a:pPr>
            <a:r>
              <a:rPr lang="en-IN" sz="1400" b="1"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1. \b-</a:t>
            </a: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a:t>
            </a:r>
            <a:r>
              <a:rPr lang="en-IN" sz="1400" b="1"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\b</a:t>
            </a: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returns a match where the specified pattern is at the beginning or at the end of a word.</a:t>
            </a:r>
            <a:endParaRPr lang="en-IN" sz="1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str = </a:t>
            </a:r>
            <a:r>
              <a:rPr lang="en-IN" sz="1400" kern="0" spc="25" dirty="0" err="1">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r'Analytics</a:t>
            </a: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Vidhya is the largest Analytics community of India'</a:t>
            </a:r>
            <a:endParaRPr lang="en-IN" sz="1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#Check if there is any word that ends with "</a:t>
            </a:r>
            <a:r>
              <a:rPr lang="en-IN" sz="1400" kern="0" spc="25" dirty="0" err="1">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est</a:t>
            </a: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a:t>
            </a:r>
            <a:endParaRPr lang="en-IN" sz="1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x = </a:t>
            </a:r>
            <a:r>
              <a:rPr lang="en-IN" sz="1400" kern="0" spc="25" dirty="0" err="1">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re.findall</a:t>
            </a: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a:t>
            </a:r>
            <a:r>
              <a:rPr lang="en-IN" sz="1400" kern="0" spc="25" dirty="0" err="1">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r"est</a:t>
            </a: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\b", str)</a:t>
            </a:r>
            <a:endParaRPr lang="en-IN" sz="1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print(x)</a:t>
            </a:r>
            <a:endParaRPr lang="en-IN" sz="1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lnSpc>
                <a:spcPct val="107000"/>
              </a:lnSpc>
              <a:spcAft>
                <a:spcPts val="800"/>
              </a:spcAft>
              <a:buNone/>
            </a:pPr>
            <a:r>
              <a:rPr lang="en-IN" sz="1400" b="1"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2. \d-</a:t>
            </a: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a:t>
            </a:r>
            <a:r>
              <a:rPr lang="en-IN" sz="1400" b="1"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\d</a:t>
            </a: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returns a match where the string contains digits (numbers from 0-9).</a:t>
            </a:r>
            <a:endParaRPr lang="en-IN" sz="1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lnSpc>
                <a:spcPts val="2700"/>
              </a:lnSpc>
              <a:spcAft>
                <a:spcPts val="800"/>
              </a:spcAft>
              <a:buNone/>
            </a:pP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This function has generated all the digits from the string </a:t>
            </a:r>
            <a:r>
              <a:rPr lang="en-IN" sz="1400" kern="0" spc="25" dirty="0" err="1">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i.e</a:t>
            </a: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2, 1, and 9 separately. But is this what we want? I mean, 1and 9 were together in the string but in our output we got 1 and 9 separated. </a:t>
            </a:r>
            <a:endParaRPr lang="en-IN" sz="1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str = "2 million monthly visits in Jan'19."</a:t>
            </a:r>
            <a:endParaRPr lang="en-IN" sz="1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p:txBody>
      </p:sp>
      <p:sp>
        <p:nvSpPr>
          <p:cNvPr id="4" name="Content Placeholder 3">
            <a:extLst>
              <a:ext uri="{FF2B5EF4-FFF2-40B4-BE49-F238E27FC236}">
                <a16:creationId xmlns:a16="http://schemas.microsoft.com/office/drawing/2014/main" id="{B5D8BE2E-D679-FD3A-A57D-D402396A1113}"/>
              </a:ext>
            </a:extLst>
          </p:cNvPr>
          <p:cNvSpPr>
            <a:spLocks noGrp="1"/>
          </p:cNvSpPr>
          <p:nvPr>
            <p:ph sz="half" idx="2"/>
          </p:nvPr>
        </p:nvSpPr>
        <p:spPr/>
        <p:txBody>
          <a:bodyPr/>
          <a:lstStyle/>
          <a:p>
            <a:pPr marL="0" indent="0" algn="just">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 Check if the string contains any digits (numbers from 0-9):</a:t>
            </a:r>
            <a:endParaRPr lang="en-IN" sz="12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adding '+' after '\d' will continue to extract digits till encounters a space</a:t>
            </a:r>
            <a:endParaRPr lang="en-IN" sz="12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x = </a:t>
            </a:r>
            <a:r>
              <a:rPr lang="en-IN" sz="1200" kern="0" spc="25" dirty="0" err="1">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re.findall</a:t>
            </a:r>
            <a:r>
              <a:rPr lang="en-IN" sz="12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a:t>
            </a:r>
            <a:r>
              <a:rPr lang="en-IN" sz="1200" b="1"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\d+</a:t>
            </a:r>
            <a:r>
              <a:rPr lang="en-IN" sz="12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str)</a:t>
            </a:r>
            <a:endParaRPr lang="en-IN" sz="12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lnSpc>
                <a:spcPct val="107000"/>
              </a:lnSpc>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print(x)</a:t>
            </a:r>
            <a:endParaRPr lang="en-IN" sz="12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lnSpc>
                <a:spcPts val="2700"/>
              </a:lnSpc>
              <a:spcAft>
                <a:spcPts val="800"/>
              </a:spcAft>
              <a:buNone/>
            </a:pPr>
            <a:r>
              <a:rPr lang="en-IN" sz="12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We can solve this problem by using the ‘+’ sign. Notice how we used ‘\d+’ instead of ‘\d’. Adding ‘+’ after ‘\d’ will continue to extract the digits till we encounter a space. We can infer that </a:t>
            </a:r>
            <a:r>
              <a:rPr lang="en-IN" sz="1200" b="1"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\d+</a:t>
            </a:r>
            <a:r>
              <a:rPr lang="en-IN" sz="12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repeats one or more occurrences of </a:t>
            </a:r>
            <a:r>
              <a:rPr lang="en-IN" sz="1200" b="1"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\d</a:t>
            </a:r>
            <a:r>
              <a:rPr lang="en-IN" sz="12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till the non-matching character is found whereas </a:t>
            </a:r>
            <a:r>
              <a:rPr lang="en-IN" sz="1200" b="1"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\d</a:t>
            </a:r>
            <a:r>
              <a:rPr lang="en-IN" sz="12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does a character-wise comparison.</a:t>
            </a:r>
            <a:endParaRPr lang="en-IN" sz="12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lnSpc>
                <a:spcPts val="2700"/>
              </a:lnSpc>
              <a:spcAft>
                <a:spcPts val="800"/>
              </a:spcAft>
              <a:buNone/>
            </a:pPr>
            <a:r>
              <a:rPr lang="en-IN" sz="11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a:t>
            </a:r>
            <a:endParaRPr lang="en-IN" sz="1800" dirty="0"/>
          </a:p>
          <a:p>
            <a:endParaRPr lang="en-IN" sz="1100" dirty="0"/>
          </a:p>
        </p:txBody>
      </p:sp>
    </p:spTree>
    <p:extLst>
      <p:ext uri="{BB962C8B-B14F-4D97-AF65-F5344CB8AC3E}">
        <p14:creationId xmlns:p14="http://schemas.microsoft.com/office/powerpoint/2010/main" val="528528480"/>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E72F49D-4B54-A44D-F3B9-BDB673D052C3}"/>
              </a:ext>
            </a:extLst>
          </p:cNvPr>
          <p:cNvSpPr>
            <a:spLocks noGrp="1"/>
          </p:cNvSpPr>
          <p:nvPr>
            <p:ph type="title"/>
          </p:nvPr>
        </p:nvSpPr>
        <p:spPr>
          <a:xfrm>
            <a:off x="609600" y="226095"/>
            <a:ext cx="10972800" cy="346799"/>
          </a:xfrm>
        </p:spPr>
        <p:txBody>
          <a:bodyPr/>
          <a:lstStyle/>
          <a:p>
            <a:r>
              <a:rPr kumimoji="0" lang="en-US" sz="3200" b="1" i="0" u="none" strike="noStrike" kern="0" cap="none" spc="0" normalizeH="0" baseline="0" noProof="0" dirty="0">
                <a:ln>
                  <a:noFill/>
                </a:ln>
                <a:solidFill>
                  <a:srgbClr val="000000"/>
                </a:solidFill>
                <a:effectLst/>
                <a:uLnTx/>
                <a:uFillTx/>
                <a:latin typeface="Times New Roman" panose="02020603050405020304" pitchFamily="18" charset="0"/>
                <a:ea typeface="+mj-ea"/>
                <a:cs typeface="Times New Roman" panose="02020603050405020304" pitchFamily="18" charset="0"/>
              </a:rPr>
              <a:t>Special Sequences in Regular Expressions</a:t>
            </a:r>
            <a:endParaRPr lang="en-IN" dirty="0"/>
          </a:p>
        </p:txBody>
      </p:sp>
      <p:sp>
        <p:nvSpPr>
          <p:cNvPr id="3" name="Content Placeholder 2">
            <a:extLst>
              <a:ext uri="{FF2B5EF4-FFF2-40B4-BE49-F238E27FC236}">
                <a16:creationId xmlns:a16="http://schemas.microsoft.com/office/drawing/2014/main" id="{783E18E7-13D5-4EF3-07AA-7268F04439FE}"/>
              </a:ext>
            </a:extLst>
          </p:cNvPr>
          <p:cNvSpPr>
            <a:spLocks noGrp="1"/>
          </p:cNvSpPr>
          <p:nvPr>
            <p:ph sz="half" idx="1"/>
          </p:nvPr>
        </p:nvSpPr>
        <p:spPr>
          <a:xfrm>
            <a:off x="609601" y="765700"/>
            <a:ext cx="5384800" cy="5652855"/>
          </a:xfrm>
        </p:spPr>
        <p:txBody>
          <a:bodyPr/>
          <a:lstStyle/>
          <a:p>
            <a:pPr marL="0" indent="0" algn="just">
              <a:spcAft>
                <a:spcPts val="800"/>
              </a:spcAft>
              <a:buNone/>
            </a:pPr>
            <a:r>
              <a:rPr lang="en-IN" sz="1600" b="1"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3. \D:</a:t>
            </a:r>
            <a:r>
              <a:rPr lang="en-IN" sz="16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a:t>
            </a:r>
            <a:r>
              <a:rPr lang="en-IN" sz="1600" b="1"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\D</a:t>
            </a:r>
            <a:r>
              <a:rPr lang="en-IN" sz="16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returns a match where the string does not contain any digit. It is basically the opposite of \d.</a:t>
            </a:r>
            <a:endParaRPr lang="en-IN" sz="16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str = "2 million monthly visits in Jan'19."</a:t>
            </a:r>
            <a:endParaRPr lang="en-IN" sz="16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#Check if the word character does not contain any digits (numbers from 0-9):</a:t>
            </a:r>
            <a:endParaRPr lang="en-IN" sz="16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x = </a:t>
            </a:r>
            <a:r>
              <a:rPr lang="en-IN" sz="1600" kern="0" spc="25" dirty="0" err="1">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re.findall</a:t>
            </a:r>
            <a:r>
              <a:rPr lang="en-IN" sz="16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("\D", str)</a:t>
            </a:r>
            <a:endParaRPr lang="en-IN" sz="16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spcAft>
                <a:spcPts val="800"/>
              </a:spcAft>
              <a:buNone/>
            </a:pPr>
            <a:r>
              <a:rPr lang="en-IN" sz="16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We’ve got all the strings where there are no digits. But again we are getting individual characters as output and like this, they really don’t make sense. By now I believe you know how to tackle this problem now-</a:t>
            </a:r>
            <a:endParaRPr lang="en-IN" sz="16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#Check if the word does not contain any digits (numbers from 0-9):</a:t>
            </a:r>
            <a:endParaRPr lang="en-IN" sz="16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x = </a:t>
            </a:r>
            <a:r>
              <a:rPr lang="en-IN" sz="1600" kern="0" spc="25" dirty="0" err="1">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re.findall</a:t>
            </a:r>
            <a:r>
              <a:rPr lang="en-IN" sz="16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a:t>
            </a:r>
            <a:r>
              <a:rPr lang="en-IN" sz="1600" b="1"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\D+</a:t>
            </a:r>
            <a:r>
              <a:rPr lang="en-IN" sz="16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str)</a:t>
            </a:r>
            <a:endParaRPr lang="en-IN" sz="16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print(x)</a:t>
            </a:r>
            <a:endParaRPr lang="en-IN" sz="16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endParaRPr lang="en-IN" sz="1400" dirty="0"/>
          </a:p>
        </p:txBody>
      </p:sp>
      <p:sp>
        <p:nvSpPr>
          <p:cNvPr id="7" name="Content Placeholder 6">
            <a:extLst>
              <a:ext uri="{FF2B5EF4-FFF2-40B4-BE49-F238E27FC236}">
                <a16:creationId xmlns:a16="http://schemas.microsoft.com/office/drawing/2014/main" id="{6AEF3225-9A39-323A-D8F0-D6760BEEBD4B}"/>
              </a:ext>
            </a:extLst>
          </p:cNvPr>
          <p:cNvSpPr>
            <a:spLocks noGrp="1"/>
          </p:cNvSpPr>
          <p:nvPr>
            <p:ph sz="half" idx="2"/>
          </p:nvPr>
        </p:nvSpPr>
        <p:spPr>
          <a:xfrm>
            <a:off x="6197600" y="870013"/>
            <a:ext cx="5384800" cy="5256152"/>
          </a:xfrm>
        </p:spPr>
        <p:txBody>
          <a:bodyPr/>
          <a:lstStyle/>
          <a:p>
            <a:pPr marL="0" indent="0" algn="just">
              <a:spcAft>
                <a:spcPts val="800"/>
              </a:spcAft>
              <a:buNone/>
            </a:pPr>
            <a:r>
              <a:rPr lang="en-IN" sz="1400" b="1"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4. \w- \w</a:t>
            </a: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helps in extraction of alphanumeric characters only (characters from a to Z, digits from 0-9, and the underscore _ character)</a:t>
            </a:r>
            <a:endParaRPr lang="en-IN" sz="1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str = "2 million monthly visits!"</a:t>
            </a:r>
            <a:endParaRPr lang="en-IN" sz="1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#returns a match at every word character (characters from a to Z, digits from 0-9, and the underscore _ character)</a:t>
            </a:r>
            <a:endParaRPr lang="en-IN" sz="1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x = </a:t>
            </a:r>
            <a:r>
              <a:rPr lang="en-IN" sz="1400" kern="0" spc="25" dirty="0" err="1">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re.findall</a:t>
            </a: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a:t>
            </a:r>
            <a:r>
              <a:rPr lang="en-IN" sz="1400" kern="0" spc="25" dirty="0" err="1">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w+",str</a:t>
            </a: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a:t>
            </a:r>
            <a:endParaRPr lang="en-IN" sz="1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print(x)</a:t>
            </a:r>
            <a:endParaRPr lang="en-IN" sz="1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spcAft>
                <a:spcPts val="800"/>
              </a:spcAft>
              <a:buNone/>
            </a:pP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We got all the alphanumeric characters.</a:t>
            </a:r>
            <a:endParaRPr lang="en-IN" sz="1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spcAft>
                <a:spcPts val="800"/>
              </a:spcAft>
              <a:buNone/>
            </a:pPr>
            <a:r>
              <a:rPr lang="en-IN" sz="1400" b="1"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5. \W: \W</a:t>
            </a: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returns match at every non-alphanumeric character. Basically opposite of \w.</a:t>
            </a:r>
            <a:endParaRPr lang="en-IN" sz="1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str = "2 million monthly visits9!"</a:t>
            </a:r>
            <a:endParaRPr lang="en-IN" sz="1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#returns a match at every NON word character (characters NOT between a and Z. Like "!", "?" white-space etc.):</a:t>
            </a:r>
            <a:endParaRPr lang="en-IN" sz="1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x = </a:t>
            </a:r>
            <a:r>
              <a:rPr lang="en-IN" sz="1400" kern="0" spc="25" dirty="0" err="1">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re.findall</a:t>
            </a: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("\W", str)</a:t>
            </a:r>
            <a:endParaRPr lang="en-IN" sz="1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print(x)</a:t>
            </a:r>
            <a:endParaRPr lang="en-IN" sz="1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spcAft>
                <a:spcPts val="800"/>
              </a:spcAft>
              <a:buNone/>
            </a:pP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We got every non-alphanumeric character including white spaces.</a:t>
            </a:r>
            <a:endParaRPr lang="en-IN" sz="1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endParaRPr lang="en-IN" sz="800" dirty="0"/>
          </a:p>
        </p:txBody>
      </p:sp>
    </p:spTree>
    <p:extLst>
      <p:ext uri="{BB962C8B-B14F-4D97-AF65-F5344CB8AC3E}">
        <p14:creationId xmlns:p14="http://schemas.microsoft.com/office/powerpoint/2010/main" val="2985532589"/>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173D178-05B5-EE71-3B51-5D00338A462C}"/>
              </a:ext>
            </a:extLst>
          </p:cNvPr>
          <p:cNvSpPr>
            <a:spLocks noGrp="1"/>
          </p:cNvSpPr>
          <p:nvPr>
            <p:ph type="title"/>
          </p:nvPr>
        </p:nvSpPr>
        <p:spPr>
          <a:xfrm>
            <a:off x="508000" y="-89347"/>
            <a:ext cx="10972800" cy="457198"/>
          </a:xfrm>
        </p:spPr>
        <p:txBody>
          <a:bodyPr/>
          <a:lstStyle/>
          <a:p>
            <a:r>
              <a:rPr lang="en-IN" sz="3200" b="1" dirty="0">
                <a:latin typeface="Times New Roman" panose="02020603050405020304" pitchFamily="18" charset="0"/>
                <a:cs typeface="Times New Roman" panose="02020603050405020304" pitchFamily="18" charset="0"/>
              </a:rPr>
              <a:t> Metacharacters in Regular Expression</a:t>
            </a:r>
          </a:p>
        </p:txBody>
      </p:sp>
      <p:sp>
        <p:nvSpPr>
          <p:cNvPr id="5" name="Content Placeholder 4">
            <a:extLst>
              <a:ext uri="{FF2B5EF4-FFF2-40B4-BE49-F238E27FC236}">
                <a16:creationId xmlns:a16="http://schemas.microsoft.com/office/drawing/2014/main" id="{7220A93D-D350-A316-9CD8-E5396E8768B6}"/>
              </a:ext>
            </a:extLst>
          </p:cNvPr>
          <p:cNvSpPr>
            <a:spLocks noGrp="1"/>
          </p:cNvSpPr>
          <p:nvPr>
            <p:ph sz="half" idx="1"/>
          </p:nvPr>
        </p:nvSpPr>
        <p:spPr>
          <a:xfrm>
            <a:off x="363984" y="872232"/>
            <a:ext cx="5630416" cy="5985768"/>
          </a:xfrm>
        </p:spPr>
        <p:txBody>
          <a:bodyPr/>
          <a:lstStyle/>
          <a:p>
            <a:pPr marL="0" indent="0" algn="just">
              <a:spcAft>
                <a:spcPts val="800"/>
              </a:spcAft>
              <a:buNone/>
            </a:pPr>
            <a:r>
              <a:rPr lang="en-IN" sz="12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Metacharacters are characters with a special meaning.</a:t>
            </a:r>
            <a:endParaRPr lang="en-IN" sz="12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spcAft>
                <a:spcPts val="800"/>
              </a:spcAft>
              <a:buNone/>
            </a:pPr>
            <a:r>
              <a:rPr lang="en-IN" sz="1200" b="1"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1- (.)</a:t>
            </a:r>
            <a:r>
              <a:rPr lang="en-IN" sz="12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 matches any character (except newline character)</a:t>
            </a:r>
            <a:endParaRPr lang="en-IN" sz="12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str = "</a:t>
            </a:r>
            <a:r>
              <a:rPr lang="en-IN" sz="1200" kern="0" spc="25" dirty="0" err="1">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rohan</a:t>
            </a:r>
            <a:r>
              <a:rPr lang="en-IN" sz="12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and </a:t>
            </a:r>
            <a:r>
              <a:rPr lang="en-IN" sz="1200" kern="0" spc="25" dirty="0" err="1">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rohit</a:t>
            </a:r>
            <a:r>
              <a:rPr lang="en-IN" sz="12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recently published a research paper!"</a:t>
            </a:r>
            <a:endParaRPr lang="en-IN" sz="12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#Search for a string that starts with "</a:t>
            </a:r>
            <a:r>
              <a:rPr lang="en-IN" sz="1200" kern="0" spc="25" dirty="0" err="1">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ro</a:t>
            </a:r>
            <a:r>
              <a:rPr lang="en-IN" sz="12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followed by any number of characters</a:t>
            </a:r>
            <a:endParaRPr lang="en-IN" sz="12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x = </a:t>
            </a:r>
            <a:r>
              <a:rPr lang="en-IN" sz="1200" kern="0" spc="25" dirty="0" err="1">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re.findall</a:t>
            </a:r>
            <a:r>
              <a:rPr lang="en-IN" sz="12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("ro.", str)           #searches one character after </a:t>
            </a:r>
            <a:r>
              <a:rPr lang="en-IN" sz="1200" kern="0" spc="25" dirty="0" err="1">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ro</a:t>
            </a:r>
            <a:endParaRPr lang="en-IN" sz="12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x2 = </a:t>
            </a:r>
            <a:r>
              <a:rPr lang="en-IN" sz="1200" kern="0" spc="25" dirty="0" err="1">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re.findall</a:t>
            </a:r>
            <a:r>
              <a:rPr lang="en-IN" sz="12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("ro...", str)        #searches three characters after </a:t>
            </a:r>
            <a:r>
              <a:rPr lang="en-IN" sz="1200" kern="0" spc="25" dirty="0" err="1">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ro</a:t>
            </a:r>
            <a:endParaRPr lang="en-IN" sz="12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print(x)</a:t>
            </a:r>
            <a:endParaRPr lang="en-IN" sz="12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print(x2)</a:t>
            </a:r>
            <a:endParaRPr lang="en-IN" sz="12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spcAft>
                <a:spcPts val="800"/>
              </a:spcAft>
              <a:buNone/>
            </a:pPr>
            <a:r>
              <a:rPr lang="en-IN" sz="12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We got “</a:t>
            </a:r>
            <a:r>
              <a:rPr lang="en-IN" sz="1200" kern="0" spc="25" dirty="0" err="1">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roh</a:t>
            </a:r>
            <a:r>
              <a:rPr lang="en-IN" sz="12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and “</a:t>
            </a:r>
            <a:r>
              <a:rPr lang="en-IN" sz="1200" kern="0" spc="25" dirty="0" err="1">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roh</a:t>
            </a:r>
            <a:r>
              <a:rPr lang="en-IN" sz="12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as our first output since we used only one dot after “</a:t>
            </a:r>
            <a:r>
              <a:rPr lang="en-IN" sz="1200" kern="0" spc="25" dirty="0" err="1">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ro</a:t>
            </a:r>
            <a:r>
              <a:rPr lang="en-IN" sz="12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Similarly, “</a:t>
            </a:r>
            <a:r>
              <a:rPr lang="en-IN" sz="1200" kern="0" spc="25" dirty="0" err="1">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rohan</a:t>
            </a:r>
            <a:r>
              <a:rPr lang="en-IN" sz="12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and “</a:t>
            </a:r>
            <a:r>
              <a:rPr lang="en-IN" sz="1200" kern="0" spc="25" dirty="0" err="1">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rohit</a:t>
            </a:r>
            <a:r>
              <a:rPr lang="en-IN" sz="12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as our second output since we used three dots after “</a:t>
            </a:r>
            <a:r>
              <a:rPr lang="en-IN" sz="1200" kern="0" spc="25" dirty="0" err="1">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ro</a:t>
            </a:r>
            <a:r>
              <a:rPr lang="en-IN" sz="12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in the second statement.</a:t>
            </a:r>
            <a:endParaRPr lang="en-IN" sz="12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spcAft>
                <a:spcPts val="800"/>
              </a:spcAft>
              <a:buNone/>
            </a:pPr>
            <a:r>
              <a:rPr lang="en-IN" sz="12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a:t>
            </a:r>
            <a:r>
              <a:rPr lang="en-IN" sz="1200" b="1"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2</a:t>
            </a:r>
            <a:r>
              <a:rPr lang="en-IN" sz="1200" b="1" i="1"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a:t>
            </a:r>
            <a:r>
              <a:rPr lang="en-IN" sz="1200" b="1"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 starts with:</a:t>
            </a:r>
            <a:r>
              <a:rPr lang="en-IN" sz="12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It checks whether the string starts with the given pattern or not.</a:t>
            </a:r>
            <a:endParaRPr lang="en-IN" sz="12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str = "Data Science"</a:t>
            </a:r>
            <a:endParaRPr lang="en-IN" sz="12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#Check if the string starts with 'Data':</a:t>
            </a:r>
            <a:endParaRPr lang="en-IN" sz="12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2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x = </a:t>
            </a:r>
            <a:r>
              <a:rPr lang="en-IN" sz="1200" kern="0" spc="25" dirty="0" err="1">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re.findall</a:t>
            </a:r>
            <a:r>
              <a:rPr lang="en-IN" sz="12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("^Data", str)</a:t>
            </a:r>
            <a:endParaRPr lang="en-IN" sz="12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spcAft>
                <a:spcPts val="800"/>
              </a:spcAft>
              <a:buNone/>
            </a:pPr>
            <a:r>
              <a:rPr lang="en-IN" sz="12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This caret(^) symbol checked whether the string started with “Data” or not. And since our string is starting with the word Data.</a:t>
            </a:r>
            <a:endParaRPr lang="en-IN" sz="1600" dirty="0"/>
          </a:p>
        </p:txBody>
      </p:sp>
      <p:sp>
        <p:nvSpPr>
          <p:cNvPr id="6" name="Content Placeholder 5">
            <a:extLst>
              <a:ext uri="{FF2B5EF4-FFF2-40B4-BE49-F238E27FC236}">
                <a16:creationId xmlns:a16="http://schemas.microsoft.com/office/drawing/2014/main" id="{DF973D84-52EE-76AB-996B-828DC5BE6A23}"/>
              </a:ext>
            </a:extLst>
          </p:cNvPr>
          <p:cNvSpPr>
            <a:spLocks noGrp="1"/>
          </p:cNvSpPr>
          <p:nvPr>
            <p:ph sz="half" idx="2"/>
          </p:nvPr>
        </p:nvSpPr>
        <p:spPr>
          <a:xfrm>
            <a:off x="6295254" y="872232"/>
            <a:ext cx="5384800" cy="5841507"/>
          </a:xfrm>
        </p:spPr>
        <p:txBody>
          <a:bodyPr/>
          <a:lstStyle/>
          <a:p>
            <a:pPr marL="0" indent="0" algn="just">
              <a:spcAft>
                <a:spcPts val="800"/>
              </a:spcAft>
              <a:buNone/>
            </a:pPr>
            <a:r>
              <a:rPr lang="en-IN" sz="1400" b="1"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3- ($)</a:t>
            </a: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ends with- It checks whether the string ends with the given pattern or not.</a:t>
            </a:r>
            <a:endParaRPr lang="en-IN" sz="1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str = "Data Science"</a:t>
            </a:r>
            <a:endParaRPr lang="en-IN" sz="1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#Check if the string ends with 'Science':</a:t>
            </a:r>
            <a:endParaRPr lang="en-IN" sz="1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x = </a:t>
            </a:r>
            <a:r>
              <a:rPr lang="en-IN" sz="1400" kern="0" spc="25" dirty="0" err="1">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re.findall</a:t>
            </a: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("Science$", str)</a:t>
            </a:r>
            <a:endParaRPr lang="en-IN" sz="1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The dollar ($) sign checks whether the string ends with the given pattern or not. Here, our pattern is Science and since the string ends with science we got this output.</a:t>
            </a:r>
            <a:endParaRPr lang="en-IN" sz="1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spcAft>
                <a:spcPts val="800"/>
              </a:spcAft>
              <a:buNone/>
            </a:pP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a:t>
            </a:r>
            <a:r>
              <a:rPr lang="en-IN" sz="1400" b="1"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4- (*)-</a:t>
            </a: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matches for zero or more occurrences of the pattern to the left of it</a:t>
            </a:r>
            <a:endParaRPr lang="en-IN" sz="1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str = "easy </a:t>
            </a:r>
            <a:r>
              <a:rPr lang="en-IN" sz="1400" kern="0" spc="25" dirty="0" err="1">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easssy</a:t>
            </a: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a:t>
            </a:r>
            <a:r>
              <a:rPr lang="en-IN" sz="1400" kern="0" spc="25" dirty="0" err="1">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eay</a:t>
            </a: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a:t>
            </a:r>
            <a:r>
              <a:rPr lang="en-IN" sz="1400" kern="0" spc="25" dirty="0" err="1">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ey</a:t>
            </a: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a:t>
            </a:r>
            <a:endParaRPr lang="en-IN" sz="1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#Check if the string contains "</a:t>
            </a:r>
            <a:r>
              <a:rPr lang="en-IN" sz="1400" kern="0" spc="25" dirty="0" err="1">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ea</a:t>
            </a: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followed by 0 or more "s" characters and ending with y</a:t>
            </a:r>
            <a:endParaRPr lang="en-IN" sz="1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x = </a:t>
            </a:r>
            <a:r>
              <a:rPr lang="en-IN" sz="1400" kern="0" spc="25" dirty="0" err="1">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re.findall</a:t>
            </a: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a:t>
            </a:r>
            <a:r>
              <a:rPr lang="en-IN" sz="1400" kern="0" spc="25" dirty="0" err="1">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eas</a:t>
            </a: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*y", str)</a:t>
            </a:r>
            <a:endParaRPr lang="en-IN" sz="1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print(x)</a:t>
            </a:r>
            <a:endParaRPr lang="en-IN" sz="1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lgn="just">
              <a:spcAft>
                <a:spcPts val="800"/>
              </a:spcAft>
              <a:buNone/>
            </a:pP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The above code block basically checks if the string contains the </a:t>
            </a:r>
            <a:r>
              <a:rPr lang="en-IN" sz="1400" kern="0" spc="25" dirty="0" err="1">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pattern”eas</a:t>
            </a: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*y” this means “</a:t>
            </a:r>
            <a:r>
              <a:rPr lang="en-IN" sz="1400" kern="0" spc="25" dirty="0" err="1">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ea</a:t>
            </a: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followed by one or more occurrences of “s” and ending with “y”. We got these three strings as output -” easy”, “</a:t>
            </a:r>
            <a:r>
              <a:rPr lang="en-IN" sz="1400" kern="0" spc="25" dirty="0" err="1">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easssy</a:t>
            </a: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and “</a:t>
            </a:r>
            <a:r>
              <a:rPr lang="en-IN" sz="1400" kern="0" spc="25" dirty="0" err="1">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eay</a:t>
            </a: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because they match the given pattern. But the string “</a:t>
            </a:r>
            <a:r>
              <a:rPr lang="en-IN" sz="1400" kern="0" spc="25" dirty="0" err="1">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ey</a:t>
            </a:r>
            <a:r>
              <a:rPr lang="en-IN" sz="14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Mangal" panose="02040503050203030202" pitchFamily="18" charset="0"/>
              </a:rPr>
              <a:t>” does not contain the pattern we’re looking for.</a:t>
            </a:r>
            <a:endParaRPr lang="en-IN" sz="14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sz="1600" dirty="0"/>
          </a:p>
        </p:txBody>
      </p:sp>
    </p:spTree>
    <p:extLst>
      <p:ext uri="{BB962C8B-B14F-4D97-AF65-F5344CB8AC3E}">
        <p14:creationId xmlns:p14="http://schemas.microsoft.com/office/powerpoint/2010/main" val="883332042"/>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147A5A-FB88-FB9C-FF05-99E3E9E78E6C}"/>
              </a:ext>
            </a:extLst>
          </p:cNvPr>
          <p:cNvSpPr>
            <a:spLocks noGrp="1"/>
          </p:cNvSpPr>
          <p:nvPr>
            <p:ph type="title"/>
          </p:nvPr>
        </p:nvSpPr>
        <p:spPr>
          <a:xfrm>
            <a:off x="609600" y="-169245"/>
            <a:ext cx="10972800" cy="550985"/>
          </a:xfrm>
        </p:spPr>
        <p:txBody>
          <a:bodyPr/>
          <a:lstStyle/>
          <a:p>
            <a:r>
              <a:rPr lang="en-IN" sz="3200" b="1" dirty="0">
                <a:latin typeface="Times New Roman" panose="02020603050405020304" pitchFamily="18" charset="0"/>
                <a:cs typeface="Times New Roman" panose="02020603050405020304" pitchFamily="18" charset="0"/>
              </a:rPr>
              <a:t> Metacharacters in Regular Expression</a:t>
            </a:r>
            <a:endParaRPr lang="en-IN" sz="3200" dirty="0"/>
          </a:p>
        </p:txBody>
      </p:sp>
      <p:sp>
        <p:nvSpPr>
          <p:cNvPr id="4" name="Content Placeholder 3">
            <a:extLst>
              <a:ext uri="{FF2B5EF4-FFF2-40B4-BE49-F238E27FC236}">
                <a16:creationId xmlns:a16="http://schemas.microsoft.com/office/drawing/2014/main" id="{BF8D4A78-35FA-25C8-5534-4938A8DEC4F5}"/>
              </a:ext>
            </a:extLst>
          </p:cNvPr>
          <p:cNvSpPr>
            <a:spLocks noGrp="1"/>
          </p:cNvSpPr>
          <p:nvPr>
            <p:ph sz="half" idx="1"/>
          </p:nvPr>
        </p:nvSpPr>
        <p:spPr>
          <a:xfrm>
            <a:off x="310718" y="683581"/>
            <a:ext cx="5683682" cy="5974671"/>
          </a:xfrm>
        </p:spPr>
        <p:txBody>
          <a:bodyPr/>
          <a:lstStyle/>
          <a:p>
            <a:pPr marL="0" indent="0" algn="just">
              <a:spcAft>
                <a:spcPts val="800"/>
              </a:spcAft>
              <a:buNone/>
            </a:pPr>
            <a:r>
              <a:rPr lang="en-IN" sz="1600" b="1"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5- (+)</a:t>
            </a:r>
            <a:r>
              <a:rPr lang="en-IN" sz="16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matches one or more occurrences of the pattern to the left of it</a:t>
            </a:r>
            <a:endParaRPr lang="en-IN" sz="1600" kern="100" dirty="0">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#Check if the string contains "</a:t>
            </a:r>
            <a:r>
              <a:rPr lang="en-IN" sz="1600" kern="0" spc="25" dirty="0" err="1">
                <a:solidFill>
                  <a:srgbClr val="38383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ea</a:t>
            </a:r>
            <a:r>
              <a:rPr lang="en-IN" sz="16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followed by 1 or more "s" characters and ends with y</a:t>
            </a:r>
            <a:endParaRPr lang="en-IN" sz="1600" kern="100" dirty="0">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x = </a:t>
            </a:r>
            <a:r>
              <a:rPr lang="en-IN" sz="1600" kern="0" spc="25" dirty="0" err="1">
                <a:solidFill>
                  <a:srgbClr val="38383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re.findall</a:t>
            </a:r>
            <a:r>
              <a:rPr lang="en-IN" sz="16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t>
            </a:r>
            <a:r>
              <a:rPr lang="en-IN" sz="1600" kern="0" spc="25" dirty="0" err="1">
                <a:solidFill>
                  <a:srgbClr val="38383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eas+y</a:t>
            </a:r>
            <a:r>
              <a:rPr lang="en-IN" sz="16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str)</a:t>
            </a:r>
            <a:endParaRPr lang="en-IN" sz="1600" kern="100" dirty="0">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print(x)</a:t>
            </a:r>
            <a:endParaRPr lang="en-IN" sz="1600" kern="100" dirty="0">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Aft>
                <a:spcPts val="800"/>
              </a:spcAft>
              <a:buNone/>
            </a:pPr>
            <a:r>
              <a:rPr lang="en-IN" sz="16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One major difference between * and + is that + checks for one or more occurrences of the pattern to the left of it. Like in this above example we got “easy” and “</a:t>
            </a:r>
            <a:r>
              <a:rPr lang="en-IN" sz="1600" kern="0" spc="25" dirty="0" err="1">
                <a:solidFill>
                  <a:srgbClr val="38383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easssy</a:t>
            </a:r>
            <a:r>
              <a:rPr lang="en-IN" sz="16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as output but not “</a:t>
            </a:r>
            <a:r>
              <a:rPr lang="en-IN" sz="1600" kern="0" spc="25" dirty="0" err="1">
                <a:solidFill>
                  <a:srgbClr val="38383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eay</a:t>
            </a:r>
            <a:r>
              <a:rPr lang="en-IN" sz="16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and “</a:t>
            </a:r>
            <a:r>
              <a:rPr lang="en-IN" sz="1600" kern="0" spc="25" dirty="0" err="1">
                <a:solidFill>
                  <a:srgbClr val="38383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ey</a:t>
            </a:r>
            <a:r>
              <a:rPr lang="en-IN" sz="16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because “</a:t>
            </a:r>
            <a:r>
              <a:rPr lang="en-IN" sz="1600" kern="0" spc="25" dirty="0" err="1">
                <a:solidFill>
                  <a:srgbClr val="38383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eay</a:t>
            </a:r>
            <a:r>
              <a:rPr lang="en-IN" sz="16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does not contain any instance of the character “s” and “</a:t>
            </a:r>
            <a:r>
              <a:rPr lang="en-IN" sz="1600" kern="0" spc="25" dirty="0" err="1">
                <a:solidFill>
                  <a:srgbClr val="38383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ey</a:t>
            </a:r>
            <a:r>
              <a:rPr lang="en-IN" sz="16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has already been discarded earlier.</a:t>
            </a:r>
          </a:p>
          <a:p>
            <a:pPr marL="0" indent="0" algn="just">
              <a:spcAft>
                <a:spcPts val="800"/>
              </a:spcAft>
              <a:buNone/>
            </a:pPr>
            <a:r>
              <a:rPr lang="en-IN" sz="16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IN" sz="1600" b="1"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6- (?)</a:t>
            </a:r>
            <a:r>
              <a:rPr lang="en-IN" sz="16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matches zero or one occurrence of the pattern left to it.</a:t>
            </a:r>
            <a:endParaRPr lang="en-IN" sz="1600" kern="100" dirty="0">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x = </a:t>
            </a:r>
            <a:r>
              <a:rPr lang="en-IN" sz="1600" kern="0" spc="25" dirty="0" err="1">
                <a:solidFill>
                  <a:srgbClr val="38383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re.findall</a:t>
            </a:r>
            <a:r>
              <a:rPr lang="en-IN" sz="16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t>
            </a:r>
            <a:r>
              <a:rPr lang="en-IN" sz="1600" kern="0" spc="25" dirty="0" err="1">
                <a:solidFill>
                  <a:srgbClr val="38383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eas?y</a:t>
            </a:r>
            <a:r>
              <a:rPr lang="en-IN" sz="16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",str)</a:t>
            </a:r>
            <a:endParaRPr lang="en-IN" sz="1600" kern="100" dirty="0">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0" indent="0" algn="just">
              <a:spcAft>
                <a:spcPts val="800"/>
              </a:spcAft>
              <a:buNone/>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IN" sz="16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The question mark(?) looks for </a:t>
            </a:r>
            <a:r>
              <a:rPr lang="en-IN" sz="1600" b="1"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zero </a:t>
            </a:r>
            <a:r>
              <a:rPr lang="en-IN" sz="16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or</a:t>
            </a:r>
            <a:r>
              <a:rPr lang="en-IN" sz="1600" b="1"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one </a:t>
            </a:r>
            <a:r>
              <a:rPr lang="en-IN" sz="16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occurrence of the pattern to the left of it. That is why we got “easy” and “</a:t>
            </a:r>
            <a:r>
              <a:rPr lang="en-IN" sz="1600" kern="0" spc="25" dirty="0" err="1">
                <a:solidFill>
                  <a:srgbClr val="38383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eay</a:t>
            </a:r>
            <a:r>
              <a:rPr lang="en-IN" sz="16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as our output since only these two strings contains one and zero occurrence of the character “s” respectively, along with the pattern starting with “</a:t>
            </a:r>
            <a:r>
              <a:rPr lang="en-IN" sz="1600" kern="0" spc="25" dirty="0" err="1">
                <a:solidFill>
                  <a:srgbClr val="38383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ea</a:t>
            </a:r>
            <a:r>
              <a:rPr lang="en-IN" sz="1600" kern="0" spc="25" dirty="0">
                <a:solidFill>
                  <a:srgbClr val="383838"/>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and ending with “y”.</a:t>
            </a:r>
            <a:endParaRPr lang="en-IN" sz="1600" kern="100" dirty="0">
              <a:effectLst/>
              <a:highlight>
                <a:srgbClr val="FFFFFF"/>
              </a:highlight>
              <a:latin typeface="Times New Roman" panose="02020603050405020304" pitchFamily="18" charset="0"/>
              <a:ea typeface="Calibri" panose="020F0502020204030204" pitchFamily="34" charset="0"/>
              <a:cs typeface="Times New Roman" panose="02020603050405020304" pitchFamily="18" charset="0"/>
            </a:endParaRPr>
          </a:p>
          <a:p>
            <a:pPr marL="0" indent="0" algn="just">
              <a:lnSpc>
                <a:spcPts val="2700"/>
              </a:lnSpc>
              <a:spcAft>
                <a:spcPts val="800"/>
              </a:spcAft>
              <a:buNone/>
            </a:pPr>
            <a:endParaRPr lang="en-IN" sz="1100" kern="100" dirty="0">
              <a:effectLst/>
              <a:highlight>
                <a:srgbClr val="FFFFFF"/>
              </a:highlight>
              <a:latin typeface="Calibri" panose="020F0502020204030204" pitchFamily="34" charset="0"/>
              <a:ea typeface="Calibri" panose="020F0502020204030204" pitchFamily="34" charset="0"/>
              <a:cs typeface="Mangal" panose="02040503050203030202" pitchFamily="18" charset="0"/>
            </a:endParaRPr>
          </a:p>
          <a:p>
            <a:pPr marL="0" indent="0">
              <a:buNone/>
            </a:pPr>
            <a:endParaRPr lang="en-IN" sz="1600" dirty="0"/>
          </a:p>
        </p:txBody>
      </p:sp>
      <p:sp>
        <p:nvSpPr>
          <p:cNvPr id="5" name="Content Placeholder 4">
            <a:extLst>
              <a:ext uri="{FF2B5EF4-FFF2-40B4-BE49-F238E27FC236}">
                <a16:creationId xmlns:a16="http://schemas.microsoft.com/office/drawing/2014/main" id="{565329C3-C458-ACFC-0CC7-4EEC652C841B}"/>
              </a:ext>
            </a:extLst>
          </p:cNvPr>
          <p:cNvSpPr>
            <a:spLocks noGrp="1"/>
          </p:cNvSpPr>
          <p:nvPr>
            <p:ph sz="half" idx="2"/>
          </p:nvPr>
        </p:nvSpPr>
        <p:spPr>
          <a:xfrm>
            <a:off x="6197599" y="683581"/>
            <a:ext cx="5769499" cy="5442583"/>
          </a:xfrm>
        </p:spPr>
        <p:txBody>
          <a:bodyPr/>
          <a:lstStyle/>
          <a:p>
            <a:pPr marL="0" indent="0" algn="just">
              <a:buNone/>
            </a:pPr>
            <a:r>
              <a:rPr lang="en-US" sz="1800" dirty="0"/>
              <a:t> </a:t>
            </a:r>
            <a:r>
              <a:rPr lang="en-US" sz="1600" b="1" dirty="0">
                <a:latin typeface="Times New Roman" panose="02020603050405020304" pitchFamily="18" charset="0"/>
                <a:cs typeface="Times New Roman" panose="02020603050405020304" pitchFamily="18" charset="0"/>
              </a:rPr>
              <a:t>7- (|) either or-  </a:t>
            </a:r>
            <a:r>
              <a:rPr lang="en-US" sz="1600" dirty="0">
                <a:latin typeface="Times New Roman" panose="02020603050405020304" pitchFamily="18" charset="0"/>
                <a:cs typeface="Times New Roman" panose="02020603050405020304" pitchFamily="18" charset="0"/>
              </a:rPr>
              <a:t>str = "ABC is the largest data science community of India"</a:t>
            </a:r>
          </a:p>
          <a:p>
            <a:pPr marL="0" indent="0" algn="just">
              <a:buNone/>
            </a:pPr>
            <a:r>
              <a:rPr lang="en-US" sz="1600" dirty="0">
                <a:latin typeface="Times New Roman" panose="02020603050405020304" pitchFamily="18" charset="0"/>
                <a:cs typeface="Times New Roman" panose="02020603050405020304" pitchFamily="18" charset="0"/>
              </a:rPr>
              <a:t>#Check if the string contains either "data" or "India":</a:t>
            </a:r>
          </a:p>
          <a:p>
            <a:pPr marL="0" indent="0" algn="just">
              <a:buNone/>
            </a:pPr>
            <a:r>
              <a:rPr lang="en-US" sz="1600" dirty="0">
                <a:latin typeface="Times New Roman" panose="02020603050405020304" pitchFamily="18" charset="0"/>
                <a:cs typeface="Times New Roman" panose="02020603050405020304" pitchFamily="18" charset="0"/>
              </a:rPr>
              <a:t>x = </a:t>
            </a:r>
            <a:r>
              <a:rPr lang="en-US" sz="1600" dirty="0" err="1">
                <a:latin typeface="Times New Roman" panose="02020603050405020304" pitchFamily="18" charset="0"/>
                <a:cs typeface="Times New Roman" panose="02020603050405020304" pitchFamily="18" charset="0"/>
              </a:rPr>
              <a:t>re.findall</a:t>
            </a:r>
            <a:r>
              <a:rPr lang="en-US" sz="1600" dirty="0">
                <a:latin typeface="Times New Roman" panose="02020603050405020304" pitchFamily="18" charset="0"/>
                <a:cs typeface="Times New Roman" panose="02020603050405020304" pitchFamily="18" charset="0"/>
              </a:rPr>
              <a:t>("</a:t>
            </a:r>
            <a:r>
              <a:rPr lang="en-US" sz="1600" dirty="0" err="1">
                <a:latin typeface="Times New Roman" panose="02020603050405020304" pitchFamily="18" charset="0"/>
                <a:cs typeface="Times New Roman" panose="02020603050405020304" pitchFamily="18" charset="0"/>
              </a:rPr>
              <a:t>data|India</a:t>
            </a:r>
            <a:r>
              <a:rPr lang="en-US" sz="1600" dirty="0">
                <a:latin typeface="Times New Roman" panose="02020603050405020304" pitchFamily="18" charset="0"/>
                <a:cs typeface="Times New Roman" panose="02020603050405020304" pitchFamily="18" charset="0"/>
              </a:rPr>
              <a:t>", str)</a:t>
            </a:r>
          </a:p>
          <a:p>
            <a:pPr marL="0" indent="0" algn="just">
              <a:buNone/>
            </a:pPr>
            <a:r>
              <a:rPr lang="en-US" sz="1600" dirty="0">
                <a:latin typeface="Times New Roman" panose="02020603050405020304" pitchFamily="18" charset="0"/>
                <a:cs typeface="Times New Roman" panose="02020603050405020304" pitchFamily="18" charset="0"/>
              </a:rPr>
              <a:t>print(x)</a:t>
            </a:r>
          </a:p>
          <a:p>
            <a:pPr marL="0" indent="0" algn="just">
              <a:buNone/>
            </a:pPr>
            <a:r>
              <a:rPr lang="en-US" sz="1600" dirty="0">
                <a:latin typeface="Times New Roman" panose="02020603050405020304" pitchFamily="18" charset="0"/>
                <a:cs typeface="Times New Roman" panose="02020603050405020304" pitchFamily="18" charset="0"/>
              </a:rPr>
              <a:t>if (x):</a:t>
            </a:r>
          </a:p>
          <a:p>
            <a:pPr marL="0" indent="0" algn="just">
              <a:buNone/>
            </a:pPr>
            <a:r>
              <a:rPr lang="en-US" sz="1600" dirty="0">
                <a:latin typeface="Times New Roman" panose="02020603050405020304" pitchFamily="18" charset="0"/>
                <a:cs typeface="Times New Roman" panose="02020603050405020304" pitchFamily="18" charset="0"/>
              </a:rPr>
              <a:t>print("Yes, there is at least one match!")</a:t>
            </a:r>
          </a:p>
          <a:p>
            <a:pPr marL="0" indent="0" algn="just">
              <a:buNone/>
            </a:pPr>
            <a:r>
              <a:rPr lang="en-US" sz="1600" dirty="0">
                <a:latin typeface="Times New Roman" panose="02020603050405020304" pitchFamily="18" charset="0"/>
                <a:cs typeface="Times New Roman" panose="02020603050405020304" pitchFamily="18" charset="0"/>
              </a:rPr>
              <a:t>else:</a:t>
            </a:r>
          </a:p>
          <a:p>
            <a:pPr marL="0" indent="0" algn="just">
              <a:buNone/>
            </a:pPr>
            <a:r>
              <a:rPr lang="en-US" sz="1600" dirty="0">
                <a:latin typeface="Times New Roman" panose="02020603050405020304" pitchFamily="18" charset="0"/>
                <a:cs typeface="Times New Roman" panose="02020603050405020304" pitchFamily="18" charset="0"/>
              </a:rPr>
              <a:t>print("No match")</a:t>
            </a:r>
          </a:p>
          <a:p>
            <a:pPr marL="0" indent="0" algn="just">
              <a:buNone/>
            </a:pPr>
            <a:r>
              <a:rPr lang="en-US" sz="1600" dirty="0">
                <a:latin typeface="Times New Roman" panose="02020603050405020304" pitchFamily="18" charset="0"/>
                <a:cs typeface="Times New Roman" panose="02020603050405020304" pitchFamily="18" charset="0"/>
              </a:rPr>
              <a:t>The pipe(|) operator checks whether any of the two patterns, to its left and right, is present in the String or not. Here in the above example, we’re checking the String either contains data or India. Since both of them are present in the String, we got both as the output.</a:t>
            </a:r>
          </a:p>
          <a:p>
            <a:pPr marL="0" indent="0" algn="just">
              <a:buNone/>
            </a:pPr>
            <a:r>
              <a:rPr lang="en-US" sz="1600" dirty="0">
                <a:latin typeface="Times New Roman" panose="02020603050405020304" pitchFamily="18" charset="0"/>
                <a:cs typeface="Times New Roman" panose="02020603050405020304" pitchFamily="18" charset="0"/>
              </a:rPr>
              <a:t>Here the pattern is the same but the String contains only “data” and hence we got only [‘data’] as the output.</a:t>
            </a:r>
          </a:p>
          <a:p>
            <a:pPr marL="0" indent="0" algn="just">
              <a:buNone/>
            </a:pPr>
            <a:endParaRPr lang="en-IN" sz="1800" dirty="0"/>
          </a:p>
        </p:txBody>
      </p:sp>
    </p:spTree>
    <p:extLst>
      <p:ext uri="{BB962C8B-B14F-4D97-AF65-F5344CB8AC3E}">
        <p14:creationId xmlns:p14="http://schemas.microsoft.com/office/powerpoint/2010/main" val="316030970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FF08C-E698-4E4E-50FA-BC4B78945120}"/>
              </a:ext>
            </a:extLst>
          </p:cNvPr>
          <p:cNvSpPr>
            <a:spLocks noGrp="1"/>
          </p:cNvSpPr>
          <p:nvPr>
            <p:ph type="title"/>
          </p:nvPr>
        </p:nvSpPr>
        <p:spPr>
          <a:xfrm>
            <a:off x="609600" y="685231"/>
            <a:ext cx="10972800" cy="914970"/>
          </a:xfrm>
        </p:spPr>
        <p:txBody>
          <a:bodyPr/>
          <a:lstStyle/>
          <a:p>
            <a:r>
              <a:rPr lang="en-US" sz="5400" b="1" dirty="0">
                <a:latin typeface="Times New Roman" panose="02020603050405020304" pitchFamily="18" charset="0"/>
                <a:cs typeface="Times New Roman" panose="02020603050405020304" pitchFamily="18" charset="0"/>
              </a:rPr>
              <a:t>Tokenization</a:t>
            </a:r>
            <a:endParaRPr lang="en-IN" sz="5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22F9FF1-4012-88F6-B30B-E87FFFE5A0E2}"/>
              </a:ext>
            </a:extLst>
          </p:cNvPr>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Tokenization is the process of dividing a text into smaller units known as tokens. </a:t>
            </a:r>
          </a:p>
          <a:p>
            <a:pPr algn="just"/>
            <a:r>
              <a:rPr lang="en-US" sz="2400" dirty="0">
                <a:latin typeface="Times New Roman" panose="02020603050405020304" pitchFamily="18" charset="0"/>
                <a:cs typeface="Times New Roman" panose="02020603050405020304" pitchFamily="18" charset="0"/>
              </a:rPr>
              <a:t>Tokens are typically words or sub-words in the context of natural language processing. </a:t>
            </a:r>
          </a:p>
          <a:p>
            <a:pPr algn="just"/>
            <a:r>
              <a:rPr lang="en-US" sz="2400" dirty="0">
                <a:latin typeface="Times New Roman" panose="02020603050405020304" pitchFamily="18" charset="0"/>
                <a:cs typeface="Times New Roman" panose="02020603050405020304" pitchFamily="18" charset="0"/>
              </a:rPr>
              <a:t>Tokenization is a critical step in many NLP tasks, including text processing, language modelling, and machine translation. </a:t>
            </a:r>
          </a:p>
          <a:p>
            <a:pPr algn="just"/>
            <a:r>
              <a:rPr lang="en-US" sz="2400" dirty="0">
                <a:latin typeface="Times New Roman" panose="02020603050405020304" pitchFamily="18" charset="0"/>
                <a:cs typeface="Times New Roman" panose="02020603050405020304" pitchFamily="18" charset="0"/>
              </a:rPr>
              <a:t>The process involves splitting a string, or text into a list of tokens. </a:t>
            </a:r>
          </a:p>
          <a:p>
            <a:pPr algn="just"/>
            <a:r>
              <a:rPr lang="en-US" sz="2400" dirty="0">
                <a:latin typeface="Times New Roman" panose="02020603050405020304" pitchFamily="18" charset="0"/>
                <a:cs typeface="Times New Roman" panose="02020603050405020304" pitchFamily="18" charset="0"/>
              </a:rPr>
              <a:t>One can think of tokens as parts like a word is a token in a sentence, and a sentence is a token in a paragraph.</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75789667"/>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B4F32E-FC32-B552-9F3D-075EFDA611CB}"/>
              </a:ext>
            </a:extLst>
          </p:cNvPr>
          <p:cNvSpPr>
            <a:spLocks noGrp="1"/>
          </p:cNvSpPr>
          <p:nvPr>
            <p:ph type="title"/>
          </p:nvPr>
        </p:nvSpPr>
        <p:spPr/>
        <p:txBody>
          <a:bodyPr/>
          <a:lstStyle/>
          <a:p>
            <a:r>
              <a:rPr lang="en-IN" b="1" i="0" dirty="0">
                <a:solidFill>
                  <a:schemeClr val="tx1"/>
                </a:solidFill>
                <a:effectLst/>
                <a:highlight>
                  <a:srgbClr val="FFFFFF"/>
                </a:highlight>
                <a:latin typeface="Times New Roman" panose="02020603050405020304" pitchFamily="18" charset="0"/>
                <a:cs typeface="Times New Roman" panose="02020603050405020304" pitchFamily="18" charset="0"/>
              </a:rPr>
              <a:t>Types of Tokenization</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E10F64-43F1-E80B-AC24-B3018EF2FF1F}"/>
              </a:ext>
            </a:extLst>
          </p:cNvPr>
          <p:cNvSpPr>
            <a:spLocks noGrp="1"/>
          </p:cNvSpPr>
          <p:nvPr>
            <p:ph idx="1"/>
          </p:nvPr>
        </p:nvSpPr>
        <p:spPr>
          <a:xfrm>
            <a:off x="609600" y="1118587"/>
            <a:ext cx="10972800" cy="5007578"/>
          </a:xfrm>
        </p:spPr>
        <p:txBody>
          <a:bodyPr/>
          <a:lstStyle/>
          <a:p>
            <a:pPr algn="just" rtl="0" fontAlgn="base"/>
            <a:r>
              <a:rPr lang="en-US" sz="1800" b="1" i="0" dirty="0">
                <a:effectLst/>
                <a:highlight>
                  <a:srgbClr val="FFFFFF"/>
                </a:highlight>
                <a:latin typeface="Times New Roman" panose="02020603050405020304" pitchFamily="18" charset="0"/>
                <a:cs typeface="Times New Roman" panose="02020603050405020304" pitchFamily="18" charset="0"/>
              </a:rPr>
              <a:t>Tokenization</a:t>
            </a:r>
            <a:r>
              <a:rPr lang="en-US" sz="1800" b="0" i="0" dirty="0">
                <a:effectLst/>
                <a:highlight>
                  <a:srgbClr val="FFFFFF"/>
                </a:highlight>
                <a:latin typeface="Times New Roman" panose="02020603050405020304" pitchFamily="18" charset="0"/>
                <a:cs typeface="Times New Roman" panose="02020603050405020304" pitchFamily="18" charset="0"/>
              </a:rPr>
              <a:t> can be classified into several types based on how the text is segmented. Here are some types of tokenization:</a:t>
            </a:r>
          </a:p>
          <a:p>
            <a:pPr algn="just" rtl="0" fontAlgn="base"/>
            <a:endParaRPr lang="en-US" sz="1800" b="0" i="0" dirty="0">
              <a:effectLst/>
              <a:highlight>
                <a:srgbClr val="FFFFFF"/>
              </a:highlight>
              <a:latin typeface="Times New Roman" panose="02020603050405020304" pitchFamily="18" charset="0"/>
              <a:cs typeface="Times New Roman" panose="02020603050405020304" pitchFamily="18" charset="0"/>
            </a:endParaRPr>
          </a:p>
          <a:p>
            <a:pPr marL="0" indent="0" algn="just" rtl="0" fontAlgn="base">
              <a:buNone/>
            </a:pPr>
            <a:r>
              <a:rPr lang="en-US" sz="1800" dirty="0">
                <a:highlight>
                  <a:srgbClr val="FFFFFF"/>
                </a:highlight>
                <a:latin typeface="Times New Roman" panose="02020603050405020304" pitchFamily="18" charset="0"/>
                <a:cs typeface="Times New Roman" panose="02020603050405020304" pitchFamily="18" charset="0"/>
              </a:rPr>
              <a:t>1.  </a:t>
            </a:r>
            <a:r>
              <a:rPr lang="en-US" sz="1800" b="1" i="0" dirty="0">
                <a:effectLst/>
                <a:highlight>
                  <a:srgbClr val="FFFFFF"/>
                </a:highlight>
                <a:latin typeface="Times New Roman" panose="02020603050405020304" pitchFamily="18" charset="0"/>
                <a:cs typeface="Times New Roman" panose="02020603050405020304" pitchFamily="18" charset="0"/>
              </a:rPr>
              <a:t>Word Tokenization: </a:t>
            </a:r>
            <a:r>
              <a:rPr lang="en-US" sz="1800" b="0" i="0" dirty="0">
                <a:effectLst/>
                <a:highlight>
                  <a:srgbClr val="FFFFFF"/>
                </a:highlight>
                <a:latin typeface="Times New Roman" panose="02020603050405020304" pitchFamily="18" charset="0"/>
                <a:cs typeface="Times New Roman" panose="02020603050405020304" pitchFamily="18" charset="0"/>
              </a:rPr>
              <a:t>Word tokenization divides the text into individual words. Many NLP tasks use this approach, in which words are treated as the basic units of meaning.</a:t>
            </a:r>
          </a:p>
          <a:p>
            <a:pPr marL="0" indent="0" algn="just">
              <a:buNone/>
            </a:pPr>
            <a:r>
              <a:rPr lang="en-US" sz="1800" b="1" dirty="0">
                <a:latin typeface="Times New Roman" panose="02020603050405020304" pitchFamily="18" charset="0"/>
                <a:cs typeface="Times New Roman" panose="02020603050405020304" pitchFamily="18" charset="0"/>
              </a:rPr>
              <a:t>Example:</a:t>
            </a:r>
          </a:p>
          <a:p>
            <a:pPr algn="just"/>
            <a:r>
              <a:rPr lang="en-US" sz="1800" b="1" dirty="0">
                <a:latin typeface="Times New Roman" panose="02020603050405020304" pitchFamily="18" charset="0"/>
                <a:cs typeface="Times New Roman" panose="02020603050405020304" pitchFamily="18" charset="0"/>
              </a:rPr>
              <a:t>Input: </a:t>
            </a:r>
            <a:r>
              <a:rPr lang="en-US" sz="1800" dirty="0">
                <a:latin typeface="Times New Roman" panose="02020603050405020304" pitchFamily="18" charset="0"/>
                <a:cs typeface="Times New Roman" panose="02020603050405020304" pitchFamily="18" charset="0"/>
              </a:rPr>
              <a:t>"Tokenization is an important NLP task."</a:t>
            </a:r>
          </a:p>
          <a:p>
            <a:pPr algn="just"/>
            <a:r>
              <a:rPr lang="en-US" sz="1800" b="1" dirty="0">
                <a:latin typeface="Times New Roman" panose="02020603050405020304" pitchFamily="18" charset="0"/>
                <a:cs typeface="Times New Roman" panose="02020603050405020304" pitchFamily="18" charset="0"/>
              </a:rPr>
              <a:t>Output: </a:t>
            </a:r>
            <a:r>
              <a:rPr lang="en-US" sz="1800" dirty="0">
                <a:latin typeface="Times New Roman" panose="02020603050405020304" pitchFamily="18" charset="0"/>
                <a:cs typeface="Times New Roman" panose="02020603050405020304" pitchFamily="18" charset="0"/>
              </a:rPr>
              <a:t>["Tokenization", "is", "an", "important", "NLP", "task", "."]</a:t>
            </a:r>
          </a:p>
          <a:p>
            <a:pPr algn="just"/>
            <a:endParaRPr lang="en-US" sz="1800" dirty="0">
              <a:latin typeface="Times New Roman" panose="02020603050405020304" pitchFamily="18" charset="0"/>
              <a:cs typeface="Times New Roman" panose="02020603050405020304" pitchFamily="18" charset="0"/>
            </a:endParaRPr>
          </a:p>
          <a:p>
            <a:pPr marL="0" indent="0" algn="just">
              <a:buNone/>
            </a:pPr>
            <a:r>
              <a:rPr lang="en-US" sz="1800" b="1" dirty="0">
                <a:latin typeface="Times New Roman" panose="02020603050405020304" pitchFamily="18" charset="0"/>
                <a:cs typeface="Times New Roman" panose="02020603050405020304" pitchFamily="18" charset="0"/>
              </a:rPr>
              <a:t>2.  Sentence Tokenization: </a:t>
            </a:r>
            <a:r>
              <a:rPr lang="en-US" sz="1800" dirty="0">
                <a:latin typeface="Times New Roman" panose="02020603050405020304" pitchFamily="18" charset="0"/>
                <a:cs typeface="Times New Roman" panose="02020603050405020304" pitchFamily="18" charset="0"/>
              </a:rPr>
              <a:t>The text is segmented into sentences during sentence tokenization. This is useful for tasks requiring individual sentence analysis or processing.</a:t>
            </a:r>
          </a:p>
          <a:p>
            <a:pPr marL="0" indent="0" algn="just">
              <a:buNone/>
            </a:pPr>
            <a:r>
              <a:rPr lang="en-US" sz="1800" b="1" dirty="0">
                <a:latin typeface="Times New Roman" panose="02020603050405020304" pitchFamily="18" charset="0"/>
                <a:cs typeface="Times New Roman" panose="02020603050405020304" pitchFamily="18" charset="0"/>
              </a:rPr>
              <a:t>Example:</a:t>
            </a:r>
          </a:p>
          <a:p>
            <a:pPr algn="just"/>
            <a:r>
              <a:rPr lang="en-US" sz="1800" b="1" dirty="0">
                <a:latin typeface="Times New Roman" panose="02020603050405020304" pitchFamily="18" charset="0"/>
                <a:cs typeface="Times New Roman" panose="02020603050405020304" pitchFamily="18" charset="0"/>
              </a:rPr>
              <a:t>Input: </a:t>
            </a:r>
            <a:r>
              <a:rPr lang="en-US" sz="1800" dirty="0">
                <a:latin typeface="Times New Roman" panose="02020603050405020304" pitchFamily="18" charset="0"/>
                <a:cs typeface="Times New Roman" panose="02020603050405020304" pitchFamily="18" charset="0"/>
              </a:rPr>
              <a:t>"Tokenization is an important NLP task. It helps break down text into smaller units."</a:t>
            </a:r>
          </a:p>
          <a:p>
            <a:pPr algn="just"/>
            <a:r>
              <a:rPr lang="en-US" sz="1800" b="1" dirty="0">
                <a:latin typeface="Times New Roman" panose="02020603050405020304" pitchFamily="18" charset="0"/>
                <a:cs typeface="Times New Roman" panose="02020603050405020304" pitchFamily="18" charset="0"/>
              </a:rPr>
              <a:t>Output: </a:t>
            </a:r>
            <a:r>
              <a:rPr lang="en-US" sz="1800" dirty="0">
                <a:latin typeface="Times New Roman" panose="02020603050405020304" pitchFamily="18" charset="0"/>
                <a:cs typeface="Times New Roman" panose="02020603050405020304" pitchFamily="18" charset="0"/>
              </a:rPr>
              <a:t>["Tokenization is an important NLP task.", "It helps break down text into smaller units."]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876031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35B144-00AB-699B-DC32-0110D005BB2A}"/>
              </a:ext>
            </a:extLst>
          </p:cNvPr>
          <p:cNvSpPr>
            <a:spLocks noGrp="1"/>
          </p:cNvSpPr>
          <p:nvPr>
            <p:ph type="title"/>
          </p:nvPr>
        </p:nvSpPr>
        <p:spPr/>
        <p:txBody>
          <a:bodyPr/>
          <a:lstStyle/>
          <a:p>
            <a:r>
              <a:rPr lang="en-IN" b="1" i="0" dirty="0">
                <a:solidFill>
                  <a:schemeClr val="tx1"/>
                </a:solidFill>
                <a:effectLst/>
                <a:highlight>
                  <a:srgbClr val="FFFFFF"/>
                </a:highlight>
                <a:latin typeface="Times New Roman" panose="02020603050405020304" pitchFamily="18" charset="0"/>
                <a:cs typeface="Times New Roman" panose="02020603050405020304" pitchFamily="18" charset="0"/>
              </a:rPr>
              <a:t>Types of Tokenization</a:t>
            </a:r>
            <a:endParaRPr lang="en-IN" dirty="0"/>
          </a:p>
        </p:txBody>
      </p:sp>
      <p:sp>
        <p:nvSpPr>
          <p:cNvPr id="3" name="Content Placeholder 2">
            <a:extLst>
              <a:ext uri="{FF2B5EF4-FFF2-40B4-BE49-F238E27FC236}">
                <a16:creationId xmlns:a16="http://schemas.microsoft.com/office/drawing/2014/main" id="{A8BB35CB-460A-858B-A04F-9C5D3ACC8B51}"/>
              </a:ext>
            </a:extLst>
          </p:cNvPr>
          <p:cNvSpPr>
            <a:spLocks noGrp="1"/>
          </p:cNvSpPr>
          <p:nvPr>
            <p:ph idx="1"/>
          </p:nvPr>
        </p:nvSpPr>
        <p:spPr/>
        <p:txBody>
          <a:bodyPr/>
          <a:lstStyle/>
          <a:p>
            <a:r>
              <a:rPr lang="en-US" sz="2000" b="1" dirty="0" err="1">
                <a:latin typeface="Times New Roman" panose="02020603050405020304" pitchFamily="18" charset="0"/>
                <a:cs typeface="Times New Roman" panose="02020603050405020304" pitchFamily="18" charset="0"/>
              </a:rPr>
              <a:t>Subword</a:t>
            </a:r>
            <a:r>
              <a:rPr lang="en-US" sz="2000" b="1" dirty="0">
                <a:latin typeface="Times New Roman" panose="02020603050405020304" pitchFamily="18" charset="0"/>
                <a:cs typeface="Times New Roman" panose="02020603050405020304" pitchFamily="18" charset="0"/>
              </a:rPr>
              <a:t> Tokenization: </a:t>
            </a:r>
            <a:r>
              <a:rPr lang="en-US" sz="2000" dirty="0" err="1">
                <a:latin typeface="Times New Roman" panose="02020603050405020304" pitchFamily="18" charset="0"/>
                <a:cs typeface="Times New Roman" panose="02020603050405020304" pitchFamily="18" charset="0"/>
              </a:rPr>
              <a:t>Subword</a:t>
            </a:r>
            <a:r>
              <a:rPr lang="en-US" sz="2000" dirty="0">
                <a:latin typeface="Times New Roman" panose="02020603050405020304" pitchFamily="18" charset="0"/>
                <a:cs typeface="Times New Roman" panose="02020603050405020304" pitchFamily="18" charset="0"/>
              </a:rPr>
              <a:t> tokenization entails breaking down words into smaller units, which can be especially useful when dealing with morphologically rich languages or rare words.</a:t>
            </a:r>
          </a:p>
          <a:p>
            <a:pPr marL="0" indent="0">
              <a:buNone/>
            </a:pPr>
            <a:r>
              <a:rPr lang="en-US" sz="2000" b="1" dirty="0">
                <a:latin typeface="Times New Roman" panose="02020603050405020304" pitchFamily="18" charset="0"/>
                <a:cs typeface="Times New Roman" panose="02020603050405020304" pitchFamily="18" charset="0"/>
              </a:rPr>
              <a:t>Example:</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Input: </a:t>
            </a:r>
            <a:r>
              <a:rPr lang="en-US" sz="2000" dirty="0">
                <a:latin typeface="Times New Roman" panose="02020603050405020304" pitchFamily="18" charset="0"/>
                <a:cs typeface="Times New Roman" panose="02020603050405020304" pitchFamily="18" charset="0"/>
              </a:rPr>
              <a:t>"tokenization"</a:t>
            </a:r>
          </a:p>
          <a:p>
            <a:r>
              <a:rPr lang="en-US" sz="2000" b="1" dirty="0">
                <a:latin typeface="Times New Roman" panose="02020603050405020304" pitchFamily="18" charset="0"/>
                <a:cs typeface="Times New Roman" panose="02020603050405020304" pitchFamily="18" charset="0"/>
              </a:rPr>
              <a:t>Output: </a:t>
            </a:r>
            <a:r>
              <a:rPr lang="en-US" sz="2000" dirty="0">
                <a:latin typeface="Times New Roman" panose="02020603050405020304" pitchFamily="18" charset="0"/>
                <a:cs typeface="Times New Roman" panose="02020603050405020304" pitchFamily="18" charset="0"/>
              </a:rPr>
              <a:t>["token", "</a:t>
            </a:r>
            <a:r>
              <a:rPr lang="en-US" sz="2000" dirty="0" err="1">
                <a:latin typeface="Times New Roman" panose="02020603050405020304" pitchFamily="18" charset="0"/>
                <a:cs typeface="Times New Roman" panose="02020603050405020304" pitchFamily="18" charset="0"/>
              </a:rPr>
              <a:t>ization</a:t>
            </a:r>
            <a:r>
              <a:rPr lang="en-US" sz="2000" dirty="0">
                <a:latin typeface="Times New Roman" panose="02020603050405020304" pitchFamily="18" charset="0"/>
                <a:cs typeface="Times New Roman" panose="02020603050405020304" pitchFamily="18" charset="0"/>
              </a:rPr>
              <a:t>"]</a:t>
            </a:r>
          </a:p>
          <a:p>
            <a:r>
              <a:rPr lang="en-US" sz="2000" b="1" dirty="0">
                <a:latin typeface="Times New Roman" panose="02020603050405020304" pitchFamily="18" charset="0"/>
                <a:cs typeface="Times New Roman" panose="02020603050405020304" pitchFamily="18" charset="0"/>
              </a:rPr>
              <a:t>Character Tokenization: </a:t>
            </a:r>
            <a:r>
              <a:rPr lang="en-US" sz="2000" dirty="0">
                <a:latin typeface="Times New Roman" panose="02020603050405020304" pitchFamily="18" charset="0"/>
                <a:cs typeface="Times New Roman" panose="02020603050405020304" pitchFamily="18" charset="0"/>
              </a:rPr>
              <a:t>This process divides the text into individual characters. This can be useful for modelling character-level language.</a:t>
            </a:r>
          </a:p>
          <a:p>
            <a:pPr marL="0" indent="0">
              <a:buNone/>
            </a:pPr>
            <a:r>
              <a:rPr lang="en-US" sz="2000" b="1" dirty="0">
                <a:latin typeface="Times New Roman" panose="02020603050405020304" pitchFamily="18" charset="0"/>
                <a:cs typeface="Times New Roman" panose="02020603050405020304" pitchFamily="18" charset="0"/>
              </a:rPr>
              <a:t>Example:</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Input: </a:t>
            </a:r>
            <a:r>
              <a:rPr lang="en-US" sz="2000" dirty="0">
                <a:latin typeface="Times New Roman" panose="02020603050405020304" pitchFamily="18" charset="0"/>
                <a:cs typeface="Times New Roman" panose="02020603050405020304" pitchFamily="18" charset="0"/>
              </a:rPr>
              <a:t>"Tokenization"</a:t>
            </a:r>
          </a:p>
          <a:p>
            <a:r>
              <a:rPr lang="en-US" sz="2000" b="1" dirty="0">
                <a:latin typeface="Times New Roman" panose="02020603050405020304" pitchFamily="18" charset="0"/>
                <a:cs typeface="Times New Roman" panose="02020603050405020304" pitchFamily="18" charset="0"/>
              </a:rPr>
              <a:t>Output: </a:t>
            </a:r>
            <a:r>
              <a:rPr lang="en-US" sz="2000" dirty="0">
                <a:latin typeface="Times New Roman" panose="02020603050405020304" pitchFamily="18" charset="0"/>
                <a:cs typeface="Times New Roman" panose="02020603050405020304" pitchFamily="18" charset="0"/>
              </a:rPr>
              <a:t>["T", "o", "k", "e", "n",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"z", "a", "t", "</a:t>
            </a:r>
            <a:r>
              <a:rPr lang="en-US" sz="2000" dirty="0" err="1">
                <a:latin typeface="Times New Roman" panose="02020603050405020304" pitchFamily="18" charset="0"/>
                <a:cs typeface="Times New Roman" panose="02020603050405020304" pitchFamily="18" charset="0"/>
              </a:rPr>
              <a:t>i</a:t>
            </a:r>
            <a:r>
              <a:rPr lang="en-US" sz="2000" dirty="0">
                <a:latin typeface="Times New Roman" panose="02020603050405020304" pitchFamily="18" charset="0"/>
                <a:cs typeface="Times New Roman" panose="02020603050405020304" pitchFamily="18" charset="0"/>
              </a:rPr>
              <a:t>", "o", "n"]</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079529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DB9BA-F8C9-78A4-BBB1-35A4D585FCFF}"/>
              </a:ext>
            </a:extLst>
          </p:cNvPr>
          <p:cNvSpPr>
            <a:spLocks noGrp="1"/>
          </p:cNvSpPr>
          <p:nvPr>
            <p:ph type="title"/>
          </p:nvPr>
        </p:nvSpPr>
        <p:spPr>
          <a:xfrm>
            <a:off x="838200" y="681037"/>
            <a:ext cx="10515600" cy="611419"/>
          </a:xfrm>
        </p:spPr>
        <p:txBody>
          <a:bodyPr>
            <a:normAutofit fontScale="90000"/>
          </a:bodyPr>
          <a:lstStyle/>
          <a:p>
            <a:r>
              <a:rPr lang="en-US" sz="3600" b="1" i="0" dirty="0">
                <a:solidFill>
                  <a:srgbClr val="273239"/>
                </a:solidFill>
                <a:effectLst/>
                <a:highlight>
                  <a:srgbClr val="FFFFFF"/>
                </a:highlight>
                <a:latin typeface="Times New Roman" panose="02020603050405020304" pitchFamily="18" charset="0"/>
                <a:cs typeface="Times New Roman" panose="02020603050405020304" pitchFamily="18" charset="0"/>
              </a:rPr>
              <a:t>Working of Natural Language Processing (NLP) </a:t>
            </a:r>
            <a:br>
              <a:rPr lang="en-US" b="1" i="0" dirty="0">
                <a:solidFill>
                  <a:srgbClr val="273239"/>
                </a:solidFill>
                <a:effectLst/>
                <a:highlight>
                  <a:srgbClr val="FFFFFF"/>
                </a:highlight>
                <a:latin typeface="Nunito" pitchFamily="2" charset="0"/>
              </a:rPr>
            </a:br>
            <a:endParaRPr lang="en-IN" dirty="0"/>
          </a:p>
        </p:txBody>
      </p:sp>
      <p:sp>
        <p:nvSpPr>
          <p:cNvPr id="3" name="Content Placeholder 2">
            <a:extLst>
              <a:ext uri="{FF2B5EF4-FFF2-40B4-BE49-F238E27FC236}">
                <a16:creationId xmlns:a16="http://schemas.microsoft.com/office/drawing/2014/main" id="{E64E4559-2C83-B09B-7256-6627A11ABF76}"/>
              </a:ext>
            </a:extLst>
          </p:cNvPr>
          <p:cNvSpPr>
            <a:spLocks noGrp="1"/>
          </p:cNvSpPr>
          <p:nvPr>
            <p:ph idx="1"/>
          </p:nvPr>
        </p:nvSpPr>
        <p:spPr>
          <a:xfrm>
            <a:off x="838200" y="1447060"/>
            <a:ext cx="10515600" cy="4729903"/>
          </a:xfrm>
        </p:spPr>
        <p:txBody>
          <a:bodyPr>
            <a:normAutofit fontScale="85000" lnSpcReduction="20000"/>
          </a:bodyPr>
          <a:lstStyle/>
          <a:p>
            <a:pPr algn="just"/>
            <a:r>
              <a:rPr lang="en-US" dirty="0">
                <a:latin typeface="Times New Roman" panose="02020603050405020304" pitchFamily="18" charset="0"/>
                <a:cs typeface="Times New Roman" panose="02020603050405020304" pitchFamily="18" charset="0"/>
              </a:rPr>
              <a:t>Working in natural language processing (NLP) typically involves using computational techniques to analyze and understand human language. This can include tasks such as language understanding, language generation, and language interaction.</a:t>
            </a:r>
          </a:p>
          <a:p>
            <a:pPr algn="just"/>
            <a:r>
              <a:rPr lang="en-US" dirty="0">
                <a:latin typeface="Times New Roman" panose="02020603050405020304" pitchFamily="18" charset="0"/>
                <a:cs typeface="Times New Roman" panose="02020603050405020304" pitchFamily="18" charset="0"/>
              </a:rPr>
              <a:t>The field is divided into  three different parts:</a:t>
            </a:r>
          </a:p>
          <a:p>
            <a:pPr lvl="1" algn="just"/>
            <a:r>
              <a:rPr lang="en-US" dirty="0">
                <a:latin typeface="Times New Roman" panose="02020603050405020304" pitchFamily="18" charset="0"/>
                <a:cs typeface="Times New Roman" panose="02020603050405020304" pitchFamily="18" charset="0"/>
              </a:rPr>
              <a:t>Speech Recognition — The translation of spoken language into text.</a:t>
            </a:r>
          </a:p>
          <a:p>
            <a:pPr lvl="1" algn="just"/>
            <a:r>
              <a:rPr lang="en-US" dirty="0">
                <a:latin typeface="Times New Roman" panose="02020603050405020304" pitchFamily="18" charset="0"/>
                <a:cs typeface="Times New Roman" panose="02020603050405020304" pitchFamily="18" charset="0"/>
              </a:rPr>
              <a:t>Natural Language Understanding (NLU)  — The computer’s ability to understand what we say.</a:t>
            </a:r>
          </a:p>
          <a:p>
            <a:pPr lvl="1" algn="just"/>
            <a:r>
              <a:rPr lang="en-US" dirty="0">
                <a:latin typeface="Times New Roman" panose="02020603050405020304" pitchFamily="18" charset="0"/>
                <a:cs typeface="Times New Roman" panose="02020603050405020304" pitchFamily="18" charset="0"/>
              </a:rPr>
              <a:t>Natural Language Generation  (NLG) — The generation of natural language by a computer.</a:t>
            </a:r>
          </a:p>
          <a:p>
            <a:pPr algn="just"/>
            <a:r>
              <a:rPr lang="en-US" dirty="0">
                <a:latin typeface="Times New Roman" panose="02020603050405020304" pitchFamily="18" charset="0"/>
                <a:cs typeface="Times New Roman" panose="02020603050405020304" pitchFamily="18" charset="0"/>
              </a:rPr>
              <a:t>NLU and NLG are the key aspects depicting the working of NLP devices. These 2 aspects are very different from each other and are achieved using different methods.</a:t>
            </a:r>
          </a:p>
          <a:p>
            <a:pPr marL="0" indent="0" algn="just">
              <a:buNone/>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9984536"/>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6A8AF-DAF2-5848-DAC2-30578373CC35}"/>
              </a:ext>
            </a:extLst>
          </p:cNvPr>
          <p:cNvSpPr>
            <a:spLocks noGrp="1"/>
          </p:cNvSpPr>
          <p:nvPr>
            <p:ph type="title"/>
          </p:nvPr>
        </p:nvSpPr>
        <p:spPr>
          <a:xfrm>
            <a:off x="609600" y="630314"/>
            <a:ext cx="10972800" cy="787323"/>
          </a:xfrm>
        </p:spPr>
        <p:txBody>
          <a:bodyPr/>
          <a:lstStyle/>
          <a:p>
            <a:r>
              <a:rPr lang="en-IN" b="1" i="0" dirty="0">
                <a:solidFill>
                  <a:schemeClr val="tx1"/>
                </a:solidFill>
                <a:effectLst/>
                <a:highlight>
                  <a:srgbClr val="FFFFFF"/>
                </a:highlight>
                <a:latin typeface="Times New Roman" panose="02020603050405020304" pitchFamily="18" charset="0"/>
                <a:cs typeface="Times New Roman" panose="02020603050405020304" pitchFamily="18" charset="0"/>
              </a:rPr>
              <a:t>Need of Tokenization</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7B4CC00-A516-0973-8913-A399893EB5AA}"/>
              </a:ext>
            </a:extLst>
          </p:cNvPr>
          <p:cNvSpPr>
            <a:spLocks noGrp="1"/>
          </p:cNvSpPr>
          <p:nvPr>
            <p:ph idx="1"/>
          </p:nvPr>
        </p:nvSpPr>
        <p:spPr/>
        <p:txBody>
          <a:bodyPr/>
          <a:lstStyle/>
          <a:p>
            <a:pPr algn="just"/>
            <a:r>
              <a:rPr lang="en-US" sz="1600" b="1" dirty="0">
                <a:latin typeface="Times New Roman" panose="02020603050405020304" pitchFamily="18" charset="0"/>
                <a:cs typeface="Times New Roman" panose="02020603050405020304" pitchFamily="18" charset="0"/>
              </a:rPr>
              <a:t>Effective Text Processing: </a:t>
            </a:r>
            <a:r>
              <a:rPr lang="en-US" sz="1600" dirty="0">
                <a:latin typeface="Times New Roman" panose="02020603050405020304" pitchFamily="18" charset="0"/>
                <a:cs typeface="Times New Roman" panose="02020603050405020304" pitchFamily="18" charset="0"/>
              </a:rPr>
              <a:t>Tokenization reduces the size of raw text so that it can be handled more easily for processing and analysis.</a:t>
            </a:r>
          </a:p>
          <a:p>
            <a:pPr algn="just"/>
            <a:r>
              <a:rPr lang="en-US" sz="1600" b="1" dirty="0">
                <a:latin typeface="Times New Roman" panose="02020603050405020304" pitchFamily="18" charset="0"/>
                <a:cs typeface="Times New Roman" panose="02020603050405020304" pitchFamily="18" charset="0"/>
              </a:rPr>
              <a:t>Feature extraction: </a:t>
            </a:r>
            <a:r>
              <a:rPr lang="en-US" sz="1600" dirty="0">
                <a:latin typeface="Times New Roman" panose="02020603050405020304" pitchFamily="18" charset="0"/>
                <a:cs typeface="Times New Roman" panose="02020603050405020304" pitchFamily="18" charset="0"/>
              </a:rPr>
              <a:t>Text data can be represented numerically for algorithmic comprehension by using tokens as features in machine learning models.</a:t>
            </a:r>
          </a:p>
          <a:p>
            <a:pPr algn="just"/>
            <a:r>
              <a:rPr lang="en-US" sz="1600" b="1" dirty="0">
                <a:latin typeface="Times New Roman" panose="02020603050405020304" pitchFamily="18" charset="0"/>
                <a:cs typeface="Times New Roman" panose="02020603050405020304" pitchFamily="18" charset="0"/>
              </a:rPr>
              <a:t>Language Modelling: </a:t>
            </a:r>
            <a:r>
              <a:rPr lang="en-US" sz="1600" dirty="0">
                <a:latin typeface="Times New Roman" panose="02020603050405020304" pitchFamily="18" charset="0"/>
                <a:cs typeface="Times New Roman" panose="02020603050405020304" pitchFamily="18" charset="0"/>
              </a:rPr>
              <a:t>Tokenization in NLP facilitates the creation of organized representations of language, which is useful for tasks like text generation and language modelling.</a:t>
            </a:r>
          </a:p>
          <a:p>
            <a:pPr algn="just"/>
            <a:r>
              <a:rPr lang="en-US" sz="1600" b="1" dirty="0">
                <a:latin typeface="Times New Roman" panose="02020603050405020304" pitchFamily="18" charset="0"/>
                <a:cs typeface="Times New Roman" panose="02020603050405020304" pitchFamily="18" charset="0"/>
              </a:rPr>
              <a:t>Information Retrieval: </a:t>
            </a:r>
            <a:r>
              <a:rPr lang="en-US" sz="1600" dirty="0">
                <a:latin typeface="Times New Roman" panose="02020603050405020304" pitchFamily="18" charset="0"/>
                <a:cs typeface="Times New Roman" panose="02020603050405020304" pitchFamily="18" charset="0"/>
              </a:rPr>
              <a:t>Tokenization is essential for indexing and searching in systems that store and retrieve information efficiently based on words or phrases.</a:t>
            </a:r>
          </a:p>
          <a:p>
            <a:pPr algn="just"/>
            <a:r>
              <a:rPr lang="en-US" sz="1600" b="1" dirty="0">
                <a:latin typeface="Times New Roman" panose="02020603050405020304" pitchFamily="18" charset="0"/>
                <a:cs typeface="Times New Roman" panose="02020603050405020304" pitchFamily="18" charset="0"/>
              </a:rPr>
              <a:t>Text Analysis: </a:t>
            </a:r>
            <a:r>
              <a:rPr lang="en-US" sz="1600" dirty="0">
                <a:latin typeface="Times New Roman" panose="02020603050405020304" pitchFamily="18" charset="0"/>
                <a:cs typeface="Times New Roman" panose="02020603050405020304" pitchFamily="18" charset="0"/>
              </a:rPr>
              <a:t>Tokenization is used in many NLP tasks, including sentiment analysis and named entity recognition, to determine the function and context of individual words in a sentence.</a:t>
            </a:r>
          </a:p>
          <a:p>
            <a:pPr algn="just"/>
            <a:r>
              <a:rPr lang="en-US" sz="1600" b="1" dirty="0">
                <a:latin typeface="Times New Roman" panose="02020603050405020304" pitchFamily="18" charset="0"/>
                <a:cs typeface="Times New Roman" panose="02020603050405020304" pitchFamily="18" charset="0"/>
              </a:rPr>
              <a:t>Vocabulary Management: </a:t>
            </a:r>
            <a:r>
              <a:rPr lang="en-US" sz="1600" dirty="0">
                <a:latin typeface="Times New Roman" panose="02020603050405020304" pitchFamily="18" charset="0"/>
                <a:cs typeface="Times New Roman" panose="02020603050405020304" pitchFamily="18" charset="0"/>
              </a:rPr>
              <a:t>By generating a list of distinct tokens that stand in for words in the dataset, tokenization helps manage a corpus’s vocabulary.</a:t>
            </a:r>
          </a:p>
          <a:p>
            <a:pPr algn="just"/>
            <a:r>
              <a:rPr lang="en-US" sz="1600" b="1" dirty="0">
                <a:latin typeface="Times New Roman" panose="02020603050405020304" pitchFamily="18" charset="0"/>
                <a:cs typeface="Times New Roman" panose="02020603050405020304" pitchFamily="18" charset="0"/>
              </a:rPr>
              <a:t>Task-Specific Adaptation: </a:t>
            </a:r>
            <a:r>
              <a:rPr lang="en-US" sz="1600" dirty="0">
                <a:latin typeface="Times New Roman" panose="02020603050405020304" pitchFamily="18" charset="0"/>
                <a:cs typeface="Times New Roman" panose="02020603050405020304" pitchFamily="18" charset="0"/>
              </a:rPr>
              <a:t>Tokenization can be customized to meet the needs of particular NLP tasks, meaning that it will work best in applications such as summarization and machine translation.</a:t>
            </a:r>
          </a:p>
          <a:p>
            <a:pPr algn="just"/>
            <a:r>
              <a:rPr lang="en-US" sz="1600" b="1" dirty="0">
                <a:latin typeface="Times New Roman" panose="02020603050405020304" pitchFamily="18" charset="0"/>
                <a:cs typeface="Times New Roman" panose="02020603050405020304" pitchFamily="18" charset="0"/>
              </a:rPr>
              <a:t>Preprocessing Step: </a:t>
            </a:r>
            <a:r>
              <a:rPr lang="en-US" sz="1600" dirty="0">
                <a:latin typeface="Times New Roman" panose="02020603050405020304" pitchFamily="18" charset="0"/>
                <a:cs typeface="Times New Roman" panose="02020603050405020304" pitchFamily="18" charset="0"/>
              </a:rPr>
              <a:t>This essential preprocessing step transforms unprocessed text into a format appropriate for additional statistical and computational analysis.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89041011"/>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420D8-D205-8825-82CC-26BE8424FCCB}"/>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Limitations of Tokenization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4BF1BB8-20A3-A1C6-72E3-3D8829BA8E60}"/>
              </a:ext>
            </a:extLst>
          </p:cNvPr>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Tokenization is unable to capture the meaning of the sentence hence, results in ambiguity.</a:t>
            </a:r>
          </a:p>
          <a:p>
            <a:pPr algn="just"/>
            <a:r>
              <a:rPr lang="en-US" dirty="0">
                <a:latin typeface="Times New Roman" panose="02020603050405020304" pitchFamily="18" charset="0"/>
                <a:cs typeface="Times New Roman" panose="02020603050405020304" pitchFamily="18" charset="0"/>
              </a:rPr>
              <a:t>In certain languages like Chinese, Japanese, Arabic, lack distinct spaces between words. Hence, there is an absence of clear boundaries that complicates the process of tokenization.</a:t>
            </a:r>
          </a:p>
          <a:p>
            <a:pPr algn="just"/>
            <a:r>
              <a:rPr lang="en-US" dirty="0">
                <a:latin typeface="Times New Roman" panose="02020603050405020304" pitchFamily="18" charset="0"/>
                <a:cs typeface="Times New Roman" panose="02020603050405020304" pitchFamily="18" charset="0"/>
              </a:rPr>
              <a:t>Text may also include more than one word, for example email address, URLs and special symbols, hence it is difficult to decide how to tokenize such elements.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9613878"/>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760AC-3738-5273-D532-557A4274D401}"/>
              </a:ext>
            </a:extLst>
          </p:cNvPr>
          <p:cNvSpPr>
            <a:spLocks noGrp="1"/>
          </p:cNvSpPr>
          <p:nvPr>
            <p:ph type="title"/>
          </p:nvPr>
        </p:nvSpPr>
        <p:spPr/>
        <p:txBody>
          <a:bodyPr/>
          <a:lstStyle/>
          <a:p>
            <a:r>
              <a:rPr lang="en-US" sz="4800" b="1" dirty="0">
                <a:latin typeface="Times New Roman" panose="02020603050405020304" pitchFamily="18" charset="0"/>
                <a:cs typeface="Times New Roman" panose="02020603050405020304" pitchFamily="18" charset="0"/>
              </a:rPr>
              <a:t>Stemming</a:t>
            </a:r>
            <a:endParaRPr lang="en-IN" sz="48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E262309-CCF1-58C0-EB21-2412790EF25E}"/>
              </a:ext>
            </a:extLst>
          </p:cNvPr>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It is the process of reducing infected words to their stem. For instance, in figure 1, stemming with replace words “history” and “historical” with “</a:t>
            </a:r>
            <a:r>
              <a:rPr lang="en-US" sz="2400" dirty="0" err="1">
                <a:latin typeface="Times New Roman" panose="02020603050405020304" pitchFamily="18" charset="0"/>
                <a:cs typeface="Times New Roman" panose="02020603050405020304" pitchFamily="18" charset="0"/>
              </a:rPr>
              <a:t>histori</a:t>
            </a:r>
            <a:r>
              <a:rPr lang="en-US" sz="2400" dirty="0">
                <a:latin typeface="Times New Roman" panose="02020603050405020304" pitchFamily="18" charset="0"/>
                <a:cs typeface="Times New Roman" panose="02020603050405020304" pitchFamily="18" charset="0"/>
              </a:rPr>
              <a:t>”. Similarly, for the words finally and final.</a:t>
            </a:r>
          </a:p>
          <a:p>
            <a:pPr algn="just"/>
            <a:r>
              <a:rPr lang="en-US" sz="2400" dirty="0">
                <a:latin typeface="Times New Roman" panose="02020603050405020304" pitchFamily="18" charset="0"/>
                <a:cs typeface="Times New Roman" panose="02020603050405020304" pitchFamily="18" charset="0"/>
              </a:rPr>
              <a:t>Stemming is the process of removing the last few characters of a given word, to obtain a shorter form, even if that form doesn’t have any meaning.</a:t>
            </a:r>
          </a:p>
          <a:p>
            <a:pPr algn="just"/>
            <a:r>
              <a:rPr lang="en-US" sz="2400" dirty="0">
                <a:latin typeface="Times New Roman" panose="02020603050405020304" pitchFamily="18" charset="0"/>
                <a:cs typeface="Times New Roman" panose="02020603050405020304" pitchFamily="18" charset="0"/>
              </a:rPr>
              <a:t>In NLP use cases such as sentiment analysis, spam classification, restaurant reviews etc., getting base word is important to know whether the word is positive or negative. Stemming is used to get that base word.</a:t>
            </a:r>
          </a:p>
          <a:p>
            <a:pPr algn="just"/>
            <a:r>
              <a:rPr lang="en-US" sz="2400" b="1" dirty="0">
                <a:latin typeface="Times New Roman" panose="02020603050405020304" pitchFamily="18" charset="0"/>
                <a:cs typeface="Times New Roman" panose="02020603050405020304" pitchFamily="18" charset="0"/>
              </a:rPr>
              <a:t>Application:  </a:t>
            </a:r>
            <a:r>
              <a:rPr lang="en-US" sz="2400" dirty="0">
                <a:latin typeface="Times New Roman" panose="02020603050405020304" pitchFamily="18" charset="0"/>
                <a:cs typeface="Times New Roman" panose="02020603050405020304" pitchFamily="18" charset="0"/>
              </a:rPr>
              <a:t>Stemming has its application in Sentiment Analysis</a:t>
            </a:r>
          </a:p>
          <a:p>
            <a:pPr algn="just"/>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AA3BA90F-EFCC-0270-6DE9-241B2FFA0224}"/>
              </a:ext>
            </a:extLst>
          </p:cNvPr>
          <p:cNvPicPr>
            <a:picLocks noChangeAspect="1"/>
          </p:cNvPicPr>
          <p:nvPr/>
        </p:nvPicPr>
        <p:blipFill>
          <a:blip/>
          <a:stretch>
            <a:fillRect/>
          </a:stretch>
        </p:blipFill>
        <p:spPr>
          <a:xfrm>
            <a:off x="2222516" y="5257799"/>
            <a:ext cx="7267575" cy="1050928"/>
          </a:xfrm>
          <a:prstGeom prst="rect">
            <a:avLst/>
          </a:prstGeom>
        </p:spPr>
      </p:pic>
    </p:spTree>
    <p:extLst>
      <p:ext uri="{BB962C8B-B14F-4D97-AF65-F5344CB8AC3E}">
        <p14:creationId xmlns:p14="http://schemas.microsoft.com/office/powerpoint/2010/main" val="2253068446"/>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B45689-BC37-9056-C6C3-66BEB7640E3A}"/>
              </a:ext>
            </a:extLst>
          </p:cNvPr>
          <p:cNvSpPr>
            <a:spLocks noGrp="1"/>
          </p:cNvSpPr>
          <p:nvPr>
            <p:ph type="title"/>
          </p:nvPr>
        </p:nvSpPr>
        <p:spPr>
          <a:xfrm>
            <a:off x="609600" y="656948"/>
            <a:ext cx="10972800" cy="760690"/>
          </a:xfrm>
        </p:spPr>
        <p:txBody>
          <a:bodyPr/>
          <a:lstStyle/>
          <a:p>
            <a:r>
              <a:rPr lang="en-US" b="1" dirty="0">
                <a:latin typeface="Times New Roman" panose="02020603050405020304" pitchFamily="18" charset="0"/>
                <a:cs typeface="Times New Roman" panose="02020603050405020304" pitchFamily="18" charset="0"/>
              </a:rPr>
              <a:t>Lemmatization</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C8CBC3D-3761-A148-44A3-D018DF00EC86}"/>
              </a:ext>
            </a:extLst>
          </p:cNvPr>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The goal of lemmatization is to reduce a word to its root form, also called a lemma. </a:t>
            </a:r>
          </a:p>
          <a:p>
            <a:pPr algn="just"/>
            <a:r>
              <a:rPr lang="en-US" sz="2400" dirty="0">
                <a:latin typeface="Times New Roman" panose="02020603050405020304" pitchFamily="18" charset="0"/>
                <a:cs typeface="Times New Roman" panose="02020603050405020304" pitchFamily="18" charset="0"/>
              </a:rPr>
              <a:t>The purpose of lemmatization is same as that of stemming but overcomes the drawbacks of stemming. In stemming, for some words, it may not give may not give meaningful representation such as “</a:t>
            </a:r>
            <a:r>
              <a:rPr lang="en-US" sz="2400" dirty="0" err="1">
                <a:latin typeface="Times New Roman" panose="02020603050405020304" pitchFamily="18" charset="0"/>
                <a:cs typeface="Times New Roman" panose="02020603050405020304" pitchFamily="18" charset="0"/>
              </a:rPr>
              <a:t>Histori</a:t>
            </a:r>
            <a:r>
              <a:rPr lang="en-US" sz="2400" dirty="0">
                <a:latin typeface="Times New Roman" panose="02020603050405020304" pitchFamily="18" charset="0"/>
                <a:cs typeface="Times New Roman" panose="02020603050405020304" pitchFamily="18" charset="0"/>
              </a:rPr>
              <a:t>”. Here, lemmatization comes into picture as it gives meaningful word.</a:t>
            </a:r>
          </a:p>
          <a:p>
            <a:pPr algn="just"/>
            <a:r>
              <a:rPr lang="en-US" sz="2400" dirty="0">
                <a:latin typeface="Times New Roman" panose="02020603050405020304" pitchFamily="18" charset="0"/>
                <a:cs typeface="Times New Roman" panose="02020603050405020304" pitchFamily="18" charset="0"/>
              </a:rPr>
              <a:t>Lemmatization takes more time as compared to stemming because it finds meaningful word/ representation. Stemming just needs to get a base word and therefore takes less time.</a:t>
            </a:r>
          </a:p>
          <a:p>
            <a:pPr algn="just"/>
            <a:r>
              <a:rPr lang="en-US" sz="2400" b="1" dirty="0">
                <a:latin typeface="Times New Roman" panose="02020603050405020304" pitchFamily="18" charset="0"/>
                <a:cs typeface="Times New Roman" panose="02020603050405020304" pitchFamily="18" charset="0"/>
              </a:rPr>
              <a:t>Application: </a:t>
            </a:r>
            <a:r>
              <a:rPr lang="en-US" sz="2400" dirty="0">
                <a:latin typeface="Times New Roman" panose="02020603050405020304" pitchFamily="18" charset="0"/>
                <a:cs typeface="Times New Roman" panose="02020603050405020304" pitchFamily="18" charset="0"/>
              </a:rPr>
              <a:t>Lemmatization has its application in Chatbots, human-answering, </a:t>
            </a:r>
            <a:r>
              <a:rPr lang="en-IN" sz="2400" dirty="0">
                <a:latin typeface="Times New Roman" panose="02020603050405020304" pitchFamily="18" charset="0"/>
                <a:cs typeface="Times New Roman" panose="02020603050405020304" pitchFamily="18" charset="0"/>
              </a:rPr>
              <a:t>Search queries</a:t>
            </a:r>
            <a:r>
              <a:rPr lang="en-US" sz="2400" dirty="0">
                <a:latin typeface="Times New Roman" panose="02020603050405020304" pitchFamily="18" charset="0"/>
                <a:cs typeface="Times New Roman" panose="02020603050405020304" pitchFamily="18" charset="0"/>
              </a:rPr>
              <a: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6723981"/>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BBE6B-653E-ABA2-78DE-32F5D114AE85}"/>
              </a:ext>
            </a:extLst>
          </p:cNvPr>
          <p:cNvSpPr>
            <a:spLocks noGrp="1"/>
          </p:cNvSpPr>
          <p:nvPr>
            <p:ph type="title"/>
          </p:nvPr>
        </p:nvSpPr>
        <p:spPr>
          <a:xfrm>
            <a:off x="609600" y="630314"/>
            <a:ext cx="10972800" cy="787323"/>
          </a:xfrm>
        </p:spPr>
        <p:txBody>
          <a:bodyPr/>
          <a:lstStyle/>
          <a:p>
            <a:r>
              <a:rPr lang="en-IN" sz="4800" b="1" i="0" dirty="0">
                <a:solidFill>
                  <a:schemeClr val="tx1"/>
                </a:solidFill>
                <a:effectLst/>
                <a:highlight>
                  <a:srgbClr val="FFFFFF"/>
                </a:highlight>
                <a:latin typeface="Times New Roman" panose="02020603050405020304" pitchFamily="18" charset="0"/>
                <a:cs typeface="Times New Roman" panose="02020603050405020304" pitchFamily="18" charset="0"/>
              </a:rPr>
              <a:t>Stemming vs Lemmatization</a:t>
            </a:r>
            <a:br>
              <a:rPr lang="en-IN" b="0" i="0" dirty="0">
                <a:solidFill>
                  <a:srgbClr val="383838"/>
                </a:solidFill>
                <a:effectLst/>
                <a:highlight>
                  <a:srgbClr val="FFFFFF"/>
                </a:highlight>
                <a:latin typeface="Inter"/>
              </a:rPr>
            </a:br>
            <a:endParaRPr lang="en-IN" dirty="0"/>
          </a:p>
        </p:txBody>
      </p:sp>
      <p:graphicFrame>
        <p:nvGraphicFramePr>
          <p:cNvPr id="4" name="Content Placeholder 3">
            <a:extLst>
              <a:ext uri="{FF2B5EF4-FFF2-40B4-BE49-F238E27FC236}">
                <a16:creationId xmlns:a16="http://schemas.microsoft.com/office/drawing/2014/main" id="{A630FB15-AEC7-7BF6-092F-552243292D25}"/>
              </a:ext>
            </a:extLst>
          </p:cNvPr>
          <p:cNvGraphicFramePr>
            <a:graphicFrameLocks noGrp="1"/>
          </p:cNvGraphicFramePr>
          <p:nvPr>
            <p:ph idx="1"/>
            <p:extLst>
              <p:ext uri="{D42A27DB-BD31-4B8C-83A1-F6EECF244321}">
                <p14:modId xmlns:p14="http://schemas.microsoft.com/office/powerpoint/2010/main" val="2787735222"/>
              </p:ext>
            </p:extLst>
          </p:nvPr>
        </p:nvGraphicFramePr>
        <p:xfrm>
          <a:off x="838200" y="1784412"/>
          <a:ext cx="10515600" cy="4003830"/>
        </p:xfrm>
        <a:graphic>
          <a:graphicData uri="http://schemas.openxmlformats.org/drawingml/2006/table">
            <a:tbl>
              <a:tblPr/>
              <a:tblGrid>
                <a:gridCol w="5257800">
                  <a:extLst>
                    <a:ext uri="{9D8B030D-6E8A-4147-A177-3AD203B41FA5}">
                      <a16:colId xmlns:a16="http://schemas.microsoft.com/office/drawing/2014/main" val="572056091"/>
                    </a:ext>
                  </a:extLst>
                </a:gridCol>
                <a:gridCol w="5257800">
                  <a:extLst>
                    <a:ext uri="{9D8B030D-6E8A-4147-A177-3AD203B41FA5}">
                      <a16:colId xmlns:a16="http://schemas.microsoft.com/office/drawing/2014/main" val="45320566"/>
                    </a:ext>
                  </a:extLst>
                </a:gridCol>
              </a:tblGrid>
              <a:tr h="571976">
                <a:tc>
                  <a:txBody>
                    <a:bodyPr/>
                    <a:lstStyle/>
                    <a:p>
                      <a:pPr algn="ctr"/>
                      <a:r>
                        <a:rPr lang="en-IN" b="1" dirty="0">
                          <a:effectLst/>
                          <a:latin typeface="Times New Roman" panose="02020603050405020304" pitchFamily="18" charset="0"/>
                          <a:cs typeface="Times New Roman" panose="02020603050405020304" pitchFamily="18" charset="0"/>
                        </a:rPr>
                        <a:t>Stemming</a:t>
                      </a:r>
                      <a:endParaRPr lang="en-IN" dirty="0">
                        <a:effectLst/>
                        <a:latin typeface="Times New Roman" panose="02020603050405020304" pitchFamily="18" charset="0"/>
                        <a:cs typeface="Times New Roman" panose="02020603050405020304" pitchFamily="18" charset="0"/>
                      </a:endParaRPr>
                    </a:p>
                  </a:txBody>
                  <a:tcPr anchor="ctr">
                    <a:lnL w="12700" cap="flat" cmpd="sng" algn="ctr">
                      <a:solidFill>
                        <a:srgbClr val="003E83"/>
                      </a:solidFill>
                      <a:prstDash val="solid"/>
                      <a:round/>
                      <a:headEnd type="none" w="med" len="med"/>
                      <a:tailEnd type="none" w="med" len="med"/>
                    </a:lnL>
                    <a:lnR w="12700" cap="flat" cmpd="sng" algn="ctr">
                      <a:solidFill>
                        <a:srgbClr val="404F83"/>
                      </a:solidFill>
                      <a:prstDash val="solid"/>
                      <a:round/>
                      <a:headEnd type="none" w="med" len="med"/>
                      <a:tailEnd type="none" w="med" len="med"/>
                    </a:lnR>
                    <a:lnT w="12700" cap="flat" cmpd="sng" algn="ctr">
                      <a:solidFill>
                        <a:srgbClr val="003E83"/>
                      </a:solidFill>
                      <a:prstDash val="solid"/>
                      <a:round/>
                      <a:headEnd type="none" w="med" len="med"/>
                      <a:tailEnd type="none" w="med" len="med"/>
                    </a:lnT>
                    <a:lnB w="12700" cap="flat" cmpd="sng" algn="ctr">
                      <a:solidFill>
                        <a:srgbClr val="A06383"/>
                      </a:solidFill>
                      <a:prstDash val="solid"/>
                      <a:round/>
                      <a:headEnd type="none" w="med" len="med"/>
                      <a:tailEnd type="none" w="med" len="med"/>
                    </a:lnB>
                    <a:solidFill>
                      <a:srgbClr val="FFFFFF"/>
                    </a:solidFill>
                  </a:tcPr>
                </a:tc>
                <a:tc>
                  <a:txBody>
                    <a:bodyPr/>
                    <a:lstStyle/>
                    <a:p>
                      <a:pPr algn="ctr"/>
                      <a:r>
                        <a:rPr lang="en-IN" b="1" dirty="0">
                          <a:effectLst/>
                          <a:latin typeface="Times New Roman" panose="02020603050405020304" pitchFamily="18" charset="0"/>
                          <a:cs typeface="Times New Roman" panose="02020603050405020304" pitchFamily="18" charset="0"/>
                        </a:rPr>
                        <a:t>Lemmatization</a:t>
                      </a:r>
                      <a:endParaRPr lang="en-IN" dirty="0">
                        <a:effectLst/>
                        <a:latin typeface="Times New Roman" panose="02020603050405020304" pitchFamily="18" charset="0"/>
                        <a:cs typeface="Times New Roman" panose="02020603050405020304" pitchFamily="18" charset="0"/>
                      </a:endParaRPr>
                    </a:p>
                  </a:txBody>
                  <a:tcPr anchor="ctr">
                    <a:lnL w="12700" cap="flat" cmpd="sng" algn="ctr">
                      <a:solidFill>
                        <a:srgbClr val="404F83"/>
                      </a:solidFill>
                      <a:prstDash val="solid"/>
                      <a:round/>
                      <a:headEnd type="none" w="med" len="med"/>
                      <a:tailEnd type="none" w="med" len="med"/>
                    </a:lnL>
                    <a:lnR w="12700" cap="flat" cmpd="sng" algn="ctr">
                      <a:solidFill>
                        <a:srgbClr val="404F83"/>
                      </a:solidFill>
                      <a:prstDash val="solid"/>
                      <a:round/>
                      <a:headEnd type="none" w="med" len="med"/>
                      <a:tailEnd type="none" w="med" len="med"/>
                    </a:lnR>
                    <a:lnT w="12700" cap="flat" cmpd="sng" algn="ctr">
                      <a:solidFill>
                        <a:srgbClr val="404F83"/>
                      </a:solidFill>
                      <a:prstDash val="solid"/>
                      <a:round/>
                      <a:headEnd type="none" w="med" len="med"/>
                      <a:tailEnd type="none" w="med" len="med"/>
                    </a:lnT>
                    <a:lnB w="12700" cap="flat" cmpd="sng" algn="ctr">
                      <a:solidFill>
                        <a:srgbClr val="A06283"/>
                      </a:solidFill>
                      <a:prstDash val="solid"/>
                      <a:round/>
                      <a:headEnd type="none" w="med" len="med"/>
                      <a:tailEnd type="none" w="med" len="med"/>
                    </a:lnB>
                    <a:solidFill>
                      <a:srgbClr val="FFFFFF"/>
                    </a:solidFill>
                  </a:tcPr>
                </a:tc>
                <a:extLst>
                  <a:ext uri="{0D108BD9-81ED-4DB2-BD59-A6C34878D82A}">
                    <a16:rowId xmlns:a16="http://schemas.microsoft.com/office/drawing/2014/main" val="2359966049"/>
                  </a:ext>
                </a:extLst>
              </a:tr>
              <a:tr h="1429940">
                <a:tc>
                  <a:txBody>
                    <a:bodyPr/>
                    <a:lstStyle/>
                    <a:p>
                      <a:pPr algn="l"/>
                      <a:r>
                        <a:rPr lang="en-US" b="1">
                          <a:effectLst/>
                          <a:latin typeface="Times New Roman" panose="02020603050405020304" pitchFamily="18" charset="0"/>
                          <a:cs typeface="Times New Roman" panose="02020603050405020304" pitchFamily="18" charset="0"/>
                        </a:rPr>
                        <a:t>Stemming</a:t>
                      </a:r>
                      <a:r>
                        <a:rPr lang="en-US">
                          <a:effectLst/>
                          <a:latin typeface="Times New Roman" panose="02020603050405020304" pitchFamily="18" charset="0"/>
                          <a:cs typeface="Times New Roman" panose="02020603050405020304" pitchFamily="18" charset="0"/>
                        </a:rPr>
                        <a:t> is a process that stems or removes last few characters from a word, often leading to incorrect meanings and spelling.</a:t>
                      </a:r>
                    </a:p>
                  </a:txBody>
                  <a:tcPr anchor="ctr">
                    <a:lnL w="12700" cap="flat" cmpd="sng" algn="ctr">
                      <a:solidFill>
                        <a:srgbClr val="A06383"/>
                      </a:solidFill>
                      <a:prstDash val="solid"/>
                      <a:round/>
                      <a:headEnd type="none" w="med" len="med"/>
                      <a:tailEnd type="none" w="med" len="med"/>
                    </a:lnL>
                    <a:lnR w="12700" cap="flat" cmpd="sng" algn="ctr">
                      <a:solidFill>
                        <a:srgbClr val="A06283"/>
                      </a:solidFill>
                      <a:prstDash val="solid"/>
                      <a:round/>
                      <a:headEnd type="none" w="med" len="med"/>
                      <a:tailEnd type="none" w="med" len="med"/>
                    </a:lnR>
                    <a:lnT w="12700" cap="flat" cmpd="sng" algn="ctr">
                      <a:solidFill>
                        <a:srgbClr val="A06383"/>
                      </a:solidFill>
                      <a:prstDash val="solid"/>
                      <a:round/>
                      <a:headEnd type="none" w="med" len="med"/>
                      <a:tailEnd type="none" w="med" len="med"/>
                    </a:lnT>
                    <a:lnB w="12700" cap="flat" cmpd="sng" algn="ctr">
                      <a:solidFill>
                        <a:srgbClr val="006583"/>
                      </a:solidFill>
                      <a:prstDash val="solid"/>
                      <a:round/>
                      <a:headEnd type="none" w="med" len="med"/>
                      <a:tailEnd type="none" w="med" len="med"/>
                    </a:lnB>
                    <a:solidFill>
                      <a:srgbClr val="FFFFFF"/>
                    </a:solidFill>
                  </a:tcPr>
                </a:tc>
                <a:tc>
                  <a:txBody>
                    <a:bodyPr/>
                    <a:lstStyle/>
                    <a:p>
                      <a:pPr algn="l"/>
                      <a:r>
                        <a:rPr lang="en-US" b="1">
                          <a:effectLst/>
                          <a:latin typeface="Times New Roman" panose="02020603050405020304" pitchFamily="18" charset="0"/>
                          <a:cs typeface="Times New Roman" panose="02020603050405020304" pitchFamily="18" charset="0"/>
                        </a:rPr>
                        <a:t>Lemmatization</a:t>
                      </a:r>
                      <a:r>
                        <a:rPr lang="en-US">
                          <a:effectLst/>
                          <a:latin typeface="Times New Roman" panose="02020603050405020304" pitchFamily="18" charset="0"/>
                          <a:cs typeface="Times New Roman" panose="02020603050405020304" pitchFamily="18" charset="0"/>
                        </a:rPr>
                        <a:t> considers the context and converts the word to its meaningful base form, which is called Lemma.</a:t>
                      </a:r>
                    </a:p>
                  </a:txBody>
                  <a:tcPr anchor="ctr">
                    <a:lnL w="12700" cap="flat" cmpd="sng" algn="ctr">
                      <a:solidFill>
                        <a:srgbClr val="A06283"/>
                      </a:solidFill>
                      <a:prstDash val="solid"/>
                      <a:round/>
                      <a:headEnd type="none" w="med" len="med"/>
                      <a:tailEnd type="none" w="med" len="med"/>
                    </a:lnL>
                    <a:lnR w="12700" cap="flat" cmpd="sng" algn="ctr">
                      <a:solidFill>
                        <a:srgbClr val="A06283"/>
                      </a:solidFill>
                      <a:prstDash val="solid"/>
                      <a:round/>
                      <a:headEnd type="none" w="med" len="med"/>
                      <a:tailEnd type="none" w="med" len="med"/>
                    </a:lnR>
                    <a:lnT w="12700" cap="flat" cmpd="sng" algn="ctr">
                      <a:solidFill>
                        <a:srgbClr val="A06283"/>
                      </a:solidFill>
                      <a:prstDash val="solid"/>
                      <a:round/>
                      <a:headEnd type="none" w="med" len="med"/>
                      <a:tailEnd type="none" w="med" len="med"/>
                    </a:lnT>
                    <a:lnB w="12700" cap="flat" cmpd="sng" algn="ctr">
                      <a:solidFill>
                        <a:srgbClr val="006583"/>
                      </a:solidFill>
                      <a:prstDash val="solid"/>
                      <a:round/>
                      <a:headEnd type="none" w="med" len="med"/>
                      <a:tailEnd type="none" w="med" len="med"/>
                    </a:lnB>
                    <a:solidFill>
                      <a:srgbClr val="FFFFFF"/>
                    </a:solidFill>
                  </a:tcPr>
                </a:tc>
                <a:extLst>
                  <a:ext uri="{0D108BD9-81ED-4DB2-BD59-A6C34878D82A}">
                    <a16:rowId xmlns:a16="http://schemas.microsoft.com/office/drawing/2014/main" val="3252852317"/>
                  </a:ext>
                </a:extLst>
              </a:tr>
              <a:tr h="1000957">
                <a:tc>
                  <a:txBody>
                    <a:bodyPr/>
                    <a:lstStyle/>
                    <a:p>
                      <a:pPr algn="l"/>
                      <a:r>
                        <a:rPr lang="en-US">
                          <a:effectLst/>
                          <a:latin typeface="Times New Roman" panose="02020603050405020304" pitchFamily="18" charset="0"/>
                          <a:cs typeface="Times New Roman" panose="02020603050405020304" pitchFamily="18" charset="0"/>
                        </a:rPr>
                        <a:t>For instance, stemming the word ‘</a:t>
                      </a:r>
                      <a:r>
                        <a:rPr lang="en-US" b="1">
                          <a:effectLst/>
                          <a:latin typeface="Times New Roman" panose="02020603050405020304" pitchFamily="18" charset="0"/>
                          <a:cs typeface="Times New Roman" panose="02020603050405020304" pitchFamily="18" charset="0"/>
                        </a:rPr>
                        <a:t>Caring</a:t>
                      </a:r>
                      <a:r>
                        <a:rPr lang="en-US">
                          <a:effectLst/>
                          <a:latin typeface="Times New Roman" panose="02020603050405020304" pitchFamily="18" charset="0"/>
                          <a:cs typeface="Times New Roman" panose="02020603050405020304" pitchFamily="18" charset="0"/>
                        </a:rPr>
                        <a:t>‘ would return ‘</a:t>
                      </a:r>
                      <a:r>
                        <a:rPr lang="en-US" b="1">
                          <a:effectLst/>
                          <a:latin typeface="Times New Roman" panose="02020603050405020304" pitchFamily="18" charset="0"/>
                          <a:cs typeface="Times New Roman" panose="02020603050405020304" pitchFamily="18" charset="0"/>
                        </a:rPr>
                        <a:t>Car</a:t>
                      </a:r>
                      <a:r>
                        <a:rPr lang="en-US">
                          <a:effectLst/>
                          <a:latin typeface="Times New Roman" panose="02020603050405020304" pitchFamily="18" charset="0"/>
                          <a:cs typeface="Times New Roman" panose="02020603050405020304" pitchFamily="18" charset="0"/>
                        </a:rPr>
                        <a:t>‘.</a:t>
                      </a:r>
                    </a:p>
                  </a:txBody>
                  <a:tcPr anchor="ctr">
                    <a:lnL w="12700" cap="flat" cmpd="sng" algn="ctr">
                      <a:solidFill>
                        <a:srgbClr val="006583"/>
                      </a:solidFill>
                      <a:prstDash val="solid"/>
                      <a:round/>
                      <a:headEnd type="none" w="med" len="med"/>
                      <a:tailEnd type="none" w="med" len="med"/>
                    </a:lnL>
                    <a:lnR w="12700" cap="flat" cmpd="sng" algn="ctr">
                      <a:solidFill>
                        <a:srgbClr val="006583"/>
                      </a:solidFill>
                      <a:prstDash val="solid"/>
                      <a:round/>
                      <a:headEnd type="none" w="med" len="med"/>
                      <a:tailEnd type="none" w="med" len="med"/>
                    </a:lnR>
                    <a:lnT w="12700" cap="flat" cmpd="sng" algn="ctr">
                      <a:solidFill>
                        <a:srgbClr val="006583"/>
                      </a:solidFill>
                      <a:prstDash val="solid"/>
                      <a:round/>
                      <a:headEnd type="none" w="med" len="med"/>
                      <a:tailEnd type="none" w="med" len="med"/>
                    </a:lnT>
                    <a:lnB w="12700" cap="flat" cmpd="sng" algn="ctr">
                      <a:solidFill>
                        <a:srgbClr val="006D83"/>
                      </a:solidFill>
                      <a:prstDash val="solid"/>
                      <a:round/>
                      <a:headEnd type="none" w="med" len="med"/>
                      <a:tailEnd type="none" w="med" len="med"/>
                    </a:lnB>
                    <a:solidFill>
                      <a:srgbClr val="FFFFFF"/>
                    </a:solidFill>
                  </a:tcPr>
                </a:tc>
                <a:tc>
                  <a:txBody>
                    <a:bodyPr/>
                    <a:lstStyle/>
                    <a:p>
                      <a:pPr algn="l"/>
                      <a:r>
                        <a:rPr lang="en-US">
                          <a:effectLst/>
                          <a:latin typeface="Times New Roman" panose="02020603050405020304" pitchFamily="18" charset="0"/>
                          <a:cs typeface="Times New Roman" panose="02020603050405020304" pitchFamily="18" charset="0"/>
                        </a:rPr>
                        <a:t>For instance, lemmatizing the word ‘</a:t>
                      </a:r>
                      <a:r>
                        <a:rPr lang="en-US" b="1">
                          <a:effectLst/>
                          <a:latin typeface="Times New Roman" panose="02020603050405020304" pitchFamily="18" charset="0"/>
                          <a:cs typeface="Times New Roman" panose="02020603050405020304" pitchFamily="18" charset="0"/>
                        </a:rPr>
                        <a:t>Caring</a:t>
                      </a:r>
                      <a:r>
                        <a:rPr lang="en-US">
                          <a:effectLst/>
                          <a:latin typeface="Times New Roman" panose="02020603050405020304" pitchFamily="18" charset="0"/>
                          <a:cs typeface="Times New Roman" panose="02020603050405020304" pitchFamily="18" charset="0"/>
                        </a:rPr>
                        <a:t>‘ would return ‘</a:t>
                      </a:r>
                      <a:r>
                        <a:rPr lang="en-US" b="1">
                          <a:effectLst/>
                          <a:latin typeface="Times New Roman" panose="02020603050405020304" pitchFamily="18" charset="0"/>
                          <a:cs typeface="Times New Roman" panose="02020603050405020304" pitchFamily="18" charset="0"/>
                        </a:rPr>
                        <a:t>Care</a:t>
                      </a:r>
                      <a:r>
                        <a:rPr lang="en-US">
                          <a:effectLst/>
                          <a:latin typeface="Times New Roman" panose="02020603050405020304" pitchFamily="18" charset="0"/>
                          <a:cs typeface="Times New Roman" panose="02020603050405020304" pitchFamily="18" charset="0"/>
                        </a:rPr>
                        <a:t>‘.</a:t>
                      </a:r>
                    </a:p>
                  </a:txBody>
                  <a:tcPr anchor="ctr">
                    <a:lnL w="12700" cap="flat" cmpd="sng" algn="ctr">
                      <a:solidFill>
                        <a:srgbClr val="006583"/>
                      </a:solidFill>
                      <a:prstDash val="solid"/>
                      <a:round/>
                      <a:headEnd type="none" w="med" len="med"/>
                      <a:tailEnd type="none" w="med" len="med"/>
                    </a:lnL>
                    <a:lnR w="12700" cap="flat" cmpd="sng" algn="ctr">
                      <a:solidFill>
                        <a:srgbClr val="006583"/>
                      </a:solidFill>
                      <a:prstDash val="solid"/>
                      <a:round/>
                      <a:headEnd type="none" w="med" len="med"/>
                      <a:tailEnd type="none" w="med" len="med"/>
                    </a:lnR>
                    <a:lnT w="12700" cap="flat" cmpd="sng" algn="ctr">
                      <a:solidFill>
                        <a:srgbClr val="006583"/>
                      </a:solidFill>
                      <a:prstDash val="solid"/>
                      <a:round/>
                      <a:headEnd type="none" w="med" len="med"/>
                      <a:tailEnd type="none" w="med" len="med"/>
                    </a:lnT>
                    <a:lnB w="12700" cap="flat" cmpd="sng" algn="ctr">
                      <a:solidFill>
                        <a:srgbClr val="006D83"/>
                      </a:solidFill>
                      <a:prstDash val="solid"/>
                      <a:round/>
                      <a:headEnd type="none" w="med" len="med"/>
                      <a:tailEnd type="none" w="med" len="med"/>
                    </a:lnB>
                    <a:solidFill>
                      <a:srgbClr val="FFFFFF"/>
                    </a:solidFill>
                  </a:tcPr>
                </a:tc>
                <a:extLst>
                  <a:ext uri="{0D108BD9-81ED-4DB2-BD59-A6C34878D82A}">
                    <a16:rowId xmlns:a16="http://schemas.microsoft.com/office/drawing/2014/main" val="2633975282"/>
                  </a:ext>
                </a:extLst>
              </a:tr>
              <a:tr h="1000957">
                <a:tc>
                  <a:txBody>
                    <a:bodyPr/>
                    <a:lstStyle/>
                    <a:p>
                      <a:pPr algn="l"/>
                      <a:r>
                        <a:rPr lang="en-US">
                          <a:effectLst/>
                          <a:latin typeface="Times New Roman" panose="02020603050405020304" pitchFamily="18" charset="0"/>
                          <a:cs typeface="Times New Roman" panose="02020603050405020304" pitchFamily="18" charset="0"/>
                        </a:rPr>
                        <a:t>Stemming is used in case of large dataset where performance is an issue.</a:t>
                      </a:r>
                    </a:p>
                  </a:txBody>
                  <a:tcPr anchor="ctr">
                    <a:lnL w="12700" cap="flat" cmpd="sng" algn="ctr">
                      <a:solidFill>
                        <a:srgbClr val="006D83"/>
                      </a:solidFill>
                      <a:prstDash val="solid"/>
                      <a:round/>
                      <a:headEnd type="none" w="med" len="med"/>
                      <a:tailEnd type="none" w="med" len="med"/>
                    </a:lnL>
                    <a:lnR w="12700" cap="flat" cmpd="sng" algn="ctr">
                      <a:solidFill>
                        <a:srgbClr val="006D83"/>
                      </a:solidFill>
                      <a:prstDash val="solid"/>
                      <a:round/>
                      <a:headEnd type="none" w="med" len="med"/>
                      <a:tailEnd type="none" w="med" len="med"/>
                    </a:lnR>
                    <a:lnT w="12700" cap="flat" cmpd="sng" algn="ctr">
                      <a:solidFill>
                        <a:srgbClr val="006D83"/>
                      </a:solidFill>
                      <a:prstDash val="solid"/>
                      <a:round/>
                      <a:headEnd type="none" w="med" len="med"/>
                      <a:tailEnd type="none" w="med" len="med"/>
                    </a:lnT>
                    <a:lnB w="12700" cap="flat" cmpd="sng" algn="ctr">
                      <a:solidFill>
                        <a:srgbClr val="006D83"/>
                      </a:solidFill>
                      <a:prstDash val="solid"/>
                      <a:round/>
                      <a:headEnd type="none" w="med" len="med"/>
                      <a:tailEnd type="none" w="med" len="med"/>
                    </a:lnB>
                    <a:solidFill>
                      <a:srgbClr val="FFFFFF"/>
                    </a:solidFill>
                  </a:tcPr>
                </a:tc>
                <a:tc>
                  <a:txBody>
                    <a:bodyPr/>
                    <a:lstStyle/>
                    <a:p>
                      <a:pPr algn="l"/>
                      <a:r>
                        <a:rPr lang="en-US" dirty="0">
                          <a:effectLst/>
                          <a:latin typeface="Times New Roman" panose="02020603050405020304" pitchFamily="18" charset="0"/>
                          <a:cs typeface="Times New Roman" panose="02020603050405020304" pitchFamily="18" charset="0"/>
                        </a:rPr>
                        <a:t>Lemmatization is computationally expensive since it involves look-up tables and what not.</a:t>
                      </a:r>
                    </a:p>
                  </a:txBody>
                  <a:tcPr anchor="ctr">
                    <a:lnL w="12700" cap="flat" cmpd="sng" algn="ctr">
                      <a:solidFill>
                        <a:srgbClr val="006D83"/>
                      </a:solidFill>
                      <a:prstDash val="solid"/>
                      <a:round/>
                      <a:headEnd type="none" w="med" len="med"/>
                      <a:tailEnd type="none" w="med" len="med"/>
                    </a:lnL>
                    <a:lnR w="12700" cap="flat" cmpd="sng" algn="ctr">
                      <a:solidFill>
                        <a:srgbClr val="006D83"/>
                      </a:solidFill>
                      <a:prstDash val="solid"/>
                      <a:round/>
                      <a:headEnd type="none" w="med" len="med"/>
                      <a:tailEnd type="none" w="med" len="med"/>
                    </a:lnR>
                    <a:lnT w="12700" cap="flat" cmpd="sng" algn="ctr">
                      <a:solidFill>
                        <a:srgbClr val="006D83"/>
                      </a:solidFill>
                      <a:prstDash val="solid"/>
                      <a:round/>
                      <a:headEnd type="none" w="med" len="med"/>
                      <a:tailEnd type="none" w="med" len="med"/>
                    </a:lnT>
                    <a:lnB w="12700" cap="flat" cmpd="sng" algn="ctr">
                      <a:solidFill>
                        <a:srgbClr val="006D83"/>
                      </a:solidFill>
                      <a:prstDash val="solid"/>
                      <a:round/>
                      <a:headEnd type="none" w="med" len="med"/>
                      <a:tailEnd type="none" w="med" len="med"/>
                    </a:lnB>
                    <a:solidFill>
                      <a:srgbClr val="FFFFFF"/>
                    </a:solidFill>
                  </a:tcPr>
                </a:tc>
                <a:extLst>
                  <a:ext uri="{0D108BD9-81ED-4DB2-BD59-A6C34878D82A}">
                    <a16:rowId xmlns:a16="http://schemas.microsoft.com/office/drawing/2014/main" val="2135080569"/>
                  </a:ext>
                </a:extLst>
              </a:tr>
            </a:tbl>
          </a:graphicData>
        </a:graphic>
      </p:graphicFrame>
    </p:spTree>
    <p:extLst>
      <p:ext uri="{BB962C8B-B14F-4D97-AF65-F5344CB8AC3E}">
        <p14:creationId xmlns:p14="http://schemas.microsoft.com/office/powerpoint/2010/main" val="1514704270"/>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54408-7200-23BB-C889-A90CBBA0BFE6}"/>
              </a:ext>
            </a:extLst>
          </p:cNvPr>
          <p:cNvSpPr>
            <a:spLocks noGrp="1"/>
          </p:cNvSpPr>
          <p:nvPr>
            <p:ph type="title"/>
          </p:nvPr>
        </p:nvSpPr>
        <p:spPr>
          <a:xfrm>
            <a:off x="609600" y="274638"/>
            <a:ext cx="10972800" cy="897214"/>
          </a:xfrm>
        </p:spPr>
        <p:txBody>
          <a:bodyPr/>
          <a:lstStyle/>
          <a:p>
            <a:r>
              <a:rPr lang="en-IN" b="1" dirty="0">
                <a:latin typeface="Times New Roman" panose="02020603050405020304" pitchFamily="18" charset="0"/>
                <a:cs typeface="Times New Roman" panose="02020603050405020304" pitchFamily="18" charset="0"/>
              </a:rPr>
              <a:t>Stopwords</a:t>
            </a:r>
            <a:endParaRPr lang="en-IN" dirty="0"/>
          </a:p>
        </p:txBody>
      </p:sp>
      <p:sp>
        <p:nvSpPr>
          <p:cNvPr id="3" name="Content Placeholder 2">
            <a:extLst>
              <a:ext uri="{FF2B5EF4-FFF2-40B4-BE49-F238E27FC236}">
                <a16:creationId xmlns:a16="http://schemas.microsoft.com/office/drawing/2014/main" id="{1B15CBDF-30C7-F000-7B45-0BDE1A97050A}"/>
              </a:ext>
            </a:extLst>
          </p:cNvPr>
          <p:cNvSpPr>
            <a:spLocks noGrp="1"/>
          </p:cNvSpPr>
          <p:nvPr>
            <p:ph idx="1"/>
          </p:nvPr>
        </p:nvSpPr>
        <p:spPr/>
        <p:txBody>
          <a:bodyPr/>
          <a:lstStyle/>
          <a:p>
            <a:pPr algn="just"/>
            <a:r>
              <a:rPr lang="en-US" sz="2000" dirty="0">
                <a:latin typeface="Times New Roman" panose="02020603050405020304" pitchFamily="18" charset="0"/>
                <a:cs typeface="Times New Roman" panose="02020603050405020304" pitchFamily="18" charset="0"/>
              </a:rPr>
              <a:t>A stop word is a commonly used word (such as “the”, “a”, “an”, or “in”) that a search engine has been programmed to ignore, both when indexing entries for searching and when retrieving them as the result of a search query. </a:t>
            </a:r>
          </a:p>
          <a:p>
            <a:pPr algn="just"/>
            <a:r>
              <a:rPr lang="en-US" sz="2000" b="1" dirty="0">
                <a:latin typeface="Times New Roman" panose="02020603050405020304" pitchFamily="18" charset="0"/>
                <a:cs typeface="Times New Roman" panose="02020603050405020304" pitchFamily="18" charset="0"/>
              </a:rPr>
              <a:t>The necessity of removing </a:t>
            </a:r>
            <a:r>
              <a:rPr lang="en-US" sz="2000" b="1" dirty="0" err="1">
                <a:latin typeface="Times New Roman" panose="02020603050405020304" pitchFamily="18" charset="0"/>
                <a:cs typeface="Times New Roman" panose="02020603050405020304" pitchFamily="18" charset="0"/>
              </a:rPr>
              <a:t>stopwords</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in NLP is contingent upon the specific task at hand. For text classification tasks, where the objective is to categorize text into distinct groups, excluding </a:t>
            </a:r>
            <a:r>
              <a:rPr lang="en-US" sz="2000" dirty="0" err="1">
                <a:latin typeface="Times New Roman" panose="02020603050405020304" pitchFamily="18" charset="0"/>
                <a:cs typeface="Times New Roman" panose="02020603050405020304" pitchFamily="18" charset="0"/>
              </a:rPr>
              <a:t>stopwords</a:t>
            </a:r>
            <a:r>
              <a:rPr lang="en-US" sz="2000" dirty="0">
                <a:latin typeface="Times New Roman" panose="02020603050405020304" pitchFamily="18" charset="0"/>
                <a:cs typeface="Times New Roman" panose="02020603050405020304" pitchFamily="18" charset="0"/>
              </a:rPr>
              <a:t> is common practice. This is done to channel more attention towards words that truly convey the essence of the text. As illustrated earlier, certain words like “there,” “book,” and “table” contribute significantly to the text’s meaning, unlike less informative words such as “is” and “on.”</a:t>
            </a:r>
          </a:p>
          <a:p>
            <a:pPr algn="just"/>
            <a:r>
              <a:rPr lang="en-US" sz="2000" dirty="0">
                <a:latin typeface="Times New Roman" panose="02020603050405020304" pitchFamily="18" charset="0"/>
                <a:cs typeface="Times New Roman" panose="02020603050405020304" pitchFamily="18" charset="0"/>
              </a:rPr>
              <a:t>Conversely, </a:t>
            </a:r>
            <a:r>
              <a:rPr lang="en-US" sz="2000" b="1" dirty="0">
                <a:latin typeface="Times New Roman" panose="02020603050405020304" pitchFamily="18" charset="0"/>
                <a:cs typeface="Times New Roman" panose="02020603050405020304" pitchFamily="18" charset="0"/>
              </a:rPr>
              <a:t>for tasks like machine translation and text summarization</a:t>
            </a:r>
            <a:r>
              <a:rPr lang="en-US" sz="2000" dirty="0">
                <a:latin typeface="Times New Roman" panose="02020603050405020304" pitchFamily="18" charset="0"/>
                <a:cs typeface="Times New Roman" panose="02020603050405020304" pitchFamily="18" charset="0"/>
              </a:rPr>
              <a:t>, the removal of </a:t>
            </a:r>
            <a:r>
              <a:rPr lang="en-US" sz="2000" dirty="0" err="1">
                <a:latin typeface="Times New Roman" panose="02020603050405020304" pitchFamily="18" charset="0"/>
                <a:cs typeface="Times New Roman" panose="02020603050405020304" pitchFamily="18" charset="0"/>
              </a:rPr>
              <a:t>stopwords</a:t>
            </a:r>
            <a:r>
              <a:rPr lang="en-US" sz="2000" dirty="0">
                <a:latin typeface="Times New Roman" panose="02020603050405020304" pitchFamily="18" charset="0"/>
                <a:cs typeface="Times New Roman" panose="02020603050405020304" pitchFamily="18" charset="0"/>
              </a:rPr>
              <a:t> is not recommended. In these scenarios, every word plays a pivotal role in preserving the original meaning of the content.</a:t>
            </a:r>
          </a:p>
          <a:p>
            <a:pPr algn="just"/>
            <a:r>
              <a:rPr lang="en-US" sz="2000" b="1" dirty="0" err="1">
                <a:latin typeface="Times New Roman" panose="02020603050405020304" pitchFamily="18" charset="0"/>
                <a:cs typeface="Times New Roman" panose="02020603050405020304" pitchFamily="18" charset="0"/>
              </a:rPr>
              <a:t>Stopwords</a:t>
            </a:r>
            <a:r>
              <a:rPr lang="en-US" sz="2000" b="1" dirty="0">
                <a:latin typeface="Times New Roman" panose="02020603050405020304" pitchFamily="18" charset="0"/>
                <a:cs typeface="Times New Roman" panose="02020603050405020304" pitchFamily="18" charset="0"/>
              </a:rPr>
              <a:t> should be retained </a:t>
            </a:r>
            <a:r>
              <a:rPr lang="en-US" sz="2000" dirty="0">
                <a:latin typeface="Times New Roman" panose="02020603050405020304" pitchFamily="18" charset="0"/>
                <a:cs typeface="Times New Roman" panose="02020603050405020304" pitchFamily="18" charset="0"/>
              </a:rPr>
              <a:t>when they contribute to the context, coherence, or specific linguistic features of the text. Tasks like machine translation, text summarization, and certain sentiment analysis scenarios may benefit from retaining </a:t>
            </a:r>
            <a:r>
              <a:rPr lang="en-US" sz="2000" dirty="0" err="1">
                <a:latin typeface="Times New Roman" panose="02020603050405020304" pitchFamily="18" charset="0"/>
                <a:cs typeface="Times New Roman" panose="02020603050405020304" pitchFamily="18" charset="0"/>
              </a:rPr>
              <a:t>stopwords</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035917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ECF46-2486-5CEC-B4C1-0853211F8039}"/>
              </a:ext>
            </a:extLst>
          </p:cNvPr>
          <p:cNvSpPr>
            <a:spLocks noGrp="1"/>
          </p:cNvSpPr>
          <p:nvPr>
            <p:ph type="title"/>
          </p:nvPr>
        </p:nvSpPr>
        <p:spPr>
          <a:xfrm>
            <a:off x="609600" y="274637"/>
            <a:ext cx="10972800" cy="772927"/>
          </a:xfrm>
        </p:spPr>
        <p:txBody>
          <a:bodyPr/>
          <a:lstStyle/>
          <a:p>
            <a:r>
              <a:rPr lang="en-IN" b="1" dirty="0">
                <a:latin typeface="Times New Roman" panose="02020603050405020304" pitchFamily="18" charset="0"/>
                <a:cs typeface="Times New Roman" panose="02020603050405020304" pitchFamily="18" charset="0"/>
              </a:rPr>
              <a:t>Types of Stopwords</a:t>
            </a:r>
          </a:p>
        </p:txBody>
      </p:sp>
      <p:sp>
        <p:nvSpPr>
          <p:cNvPr id="3" name="Content Placeholder 2">
            <a:extLst>
              <a:ext uri="{FF2B5EF4-FFF2-40B4-BE49-F238E27FC236}">
                <a16:creationId xmlns:a16="http://schemas.microsoft.com/office/drawing/2014/main" id="{BD051E37-A8D5-4E30-7AD2-7AA593CE1724}"/>
              </a:ext>
            </a:extLst>
          </p:cNvPr>
          <p:cNvSpPr>
            <a:spLocks noGrp="1"/>
          </p:cNvSpPr>
          <p:nvPr>
            <p:ph idx="1"/>
          </p:nvPr>
        </p:nvSpPr>
        <p:spPr>
          <a:xfrm>
            <a:off x="609600" y="1216241"/>
            <a:ext cx="10972800" cy="4909923"/>
          </a:xfrm>
        </p:spPr>
        <p:txBody>
          <a:bodyPr/>
          <a:lstStyle/>
          <a:p>
            <a:pPr algn="just"/>
            <a:r>
              <a:rPr lang="en-US" sz="2000" b="1" dirty="0">
                <a:latin typeface="Times New Roman" panose="02020603050405020304" pitchFamily="18" charset="0"/>
                <a:cs typeface="Times New Roman" panose="02020603050405020304" pitchFamily="18" charset="0"/>
              </a:rPr>
              <a:t>Common </a:t>
            </a:r>
            <a:r>
              <a:rPr lang="en-US" sz="2000" b="1" dirty="0" err="1">
                <a:latin typeface="Times New Roman" panose="02020603050405020304" pitchFamily="18" charset="0"/>
                <a:cs typeface="Times New Roman" panose="02020603050405020304" pitchFamily="18" charset="0"/>
              </a:rPr>
              <a:t>Stopwords</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These are the most frequently occurring words in a language and are often removed during text preprocessing. Examples include “the,” “is,” “in,” “for,” “where,” “when,” “to,” “at,” etc.</a:t>
            </a:r>
          </a:p>
          <a:p>
            <a:pPr algn="just"/>
            <a:r>
              <a:rPr lang="en-US" sz="2000" b="1" dirty="0">
                <a:latin typeface="Times New Roman" panose="02020603050405020304" pitchFamily="18" charset="0"/>
                <a:cs typeface="Times New Roman" panose="02020603050405020304" pitchFamily="18" charset="0"/>
              </a:rPr>
              <a:t>Custom </a:t>
            </a:r>
            <a:r>
              <a:rPr lang="en-US" sz="2000" b="1" dirty="0" err="1">
                <a:latin typeface="Times New Roman" panose="02020603050405020304" pitchFamily="18" charset="0"/>
                <a:cs typeface="Times New Roman" panose="02020603050405020304" pitchFamily="18" charset="0"/>
              </a:rPr>
              <a:t>Stopwords</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Depending on the specific task or domain, additional words may be considered as </a:t>
            </a:r>
            <a:r>
              <a:rPr lang="en-US" sz="2000" dirty="0" err="1">
                <a:latin typeface="Times New Roman" panose="02020603050405020304" pitchFamily="18" charset="0"/>
                <a:cs typeface="Times New Roman" panose="02020603050405020304" pitchFamily="18" charset="0"/>
              </a:rPr>
              <a:t>stopwords</a:t>
            </a:r>
            <a:r>
              <a:rPr lang="en-US" sz="2000" dirty="0">
                <a:latin typeface="Times New Roman" panose="02020603050405020304" pitchFamily="18" charset="0"/>
                <a:cs typeface="Times New Roman" panose="02020603050405020304" pitchFamily="18" charset="0"/>
              </a:rPr>
              <a:t>. These could be domain-specific terms that don’t contribute much to the overall meaning. For example, in a medical context, words like “patient” or “treatment” might be considered as custom </a:t>
            </a:r>
            <a:r>
              <a:rPr lang="en-US" sz="2000" dirty="0" err="1">
                <a:latin typeface="Times New Roman" panose="02020603050405020304" pitchFamily="18" charset="0"/>
                <a:cs typeface="Times New Roman" panose="02020603050405020304" pitchFamily="18" charset="0"/>
              </a:rPr>
              <a:t>stopwords</a:t>
            </a:r>
            <a:r>
              <a:rPr lang="en-US" sz="2000" dirty="0">
                <a:latin typeface="Times New Roman" panose="02020603050405020304" pitchFamily="18" charset="0"/>
                <a:cs typeface="Times New Roman" panose="02020603050405020304" pitchFamily="18" charset="0"/>
              </a:rPr>
              <a:t>.</a:t>
            </a:r>
          </a:p>
          <a:p>
            <a:pPr algn="just"/>
            <a:r>
              <a:rPr lang="en-US" sz="2000" b="1" dirty="0">
                <a:latin typeface="Times New Roman" panose="02020603050405020304" pitchFamily="18" charset="0"/>
                <a:cs typeface="Times New Roman" panose="02020603050405020304" pitchFamily="18" charset="0"/>
              </a:rPr>
              <a:t>Numerical </a:t>
            </a:r>
            <a:r>
              <a:rPr lang="en-US" sz="2000" b="1" dirty="0" err="1">
                <a:latin typeface="Times New Roman" panose="02020603050405020304" pitchFamily="18" charset="0"/>
                <a:cs typeface="Times New Roman" panose="02020603050405020304" pitchFamily="18" charset="0"/>
              </a:rPr>
              <a:t>Stopwords</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Numbers and numeric characters may be treated as </a:t>
            </a:r>
            <a:r>
              <a:rPr lang="en-US" sz="2000" dirty="0" err="1">
                <a:latin typeface="Times New Roman" panose="02020603050405020304" pitchFamily="18" charset="0"/>
                <a:cs typeface="Times New Roman" panose="02020603050405020304" pitchFamily="18" charset="0"/>
              </a:rPr>
              <a:t>stopwords</a:t>
            </a:r>
            <a:r>
              <a:rPr lang="en-US" sz="2000" dirty="0">
                <a:latin typeface="Times New Roman" panose="02020603050405020304" pitchFamily="18" charset="0"/>
                <a:cs typeface="Times New Roman" panose="02020603050405020304" pitchFamily="18" charset="0"/>
              </a:rPr>
              <a:t> in certain cases, especially when the analysis is focused on the meaning of the text rather than specific numerical values.</a:t>
            </a:r>
          </a:p>
          <a:p>
            <a:pPr algn="just"/>
            <a:r>
              <a:rPr lang="en-US" sz="2000" b="1" dirty="0">
                <a:latin typeface="Times New Roman" panose="02020603050405020304" pitchFamily="18" charset="0"/>
                <a:cs typeface="Times New Roman" panose="02020603050405020304" pitchFamily="18" charset="0"/>
              </a:rPr>
              <a:t>Single-Character </a:t>
            </a:r>
            <a:r>
              <a:rPr lang="en-US" sz="2000" b="1" dirty="0" err="1">
                <a:latin typeface="Times New Roman" panose="02020603050405020304" pitchFamily="18" charset="0"/>
                <a:cs typeface="Times New Roman" panose="02020603050405020304" pitchFamily="18" charset="0"/>
              </a:rPr>
              <a:t>Stopwords</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Single characters, such as “a,” “I,” “s,” or “x,” may be considered </a:t>
            </a:r>
            <a:r>
              <a:rPr lang="en-US" sz="2000" dirty="0" err="1">
                <a:latin typeface="Times New Roman" panose="02020603050405020304" pitchFamily="18" charset="0"/>
                <a:cs typeface="Times New Roman" panose="02020603050405020304" pitchFamily="18" charset="0"/>
              </a:rPr>
              <a:t>stopwords</a:t>
            </a:r>
            <a:r>
              <a:rPr lang="en-US" sz="2000" dirty="0">
                <a:latin typeface="Times New Roman" panose="02020603050405020304" pitchFamily="18" charset="0"/>
                <a:cs typeface="Times New Roman" panose="02020603050405020304" pitchFamily="18" charset="0"/>
              </a:rPr>
              <a:t>, particularly in cases where they don’t convey much meaning on their own.</a:t>
            </a:r>
          </a:p>
          <a:p>
            <a:pPr algn="just"/>
            <a:r>
              <a:rPr lang="en-US" sz="2000" b="1" dirty="0">
                <a:latin typeface="Times New Roman" panose="02020603050405020304" pitchFamily="18" charset="0"/>
                <a:cs typeface="Times New Roman" panose="02020603050405020304" pitchFamily="18" charset="0"/>
              </a:rPr>
              <a:t>Contextual </a:t>
            </a:r>
            <a:r>
              <a:rPr lang="en-US" sz="2000" b="1" dirty="0" err="1">
                <a:latin typeface="Times New Roman" panose="02020603050405020304" pitchFamily="18" charset="0"/>
                <a:cs typeface="Times New Roman" panose="02020603050405020304" pitchFamily="18" charset="0"/>
              </a:rPr>
              <a:t>Stopwords</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Words that are </a:t>
            </a:r>
            <a:r>
              <a:rPr lang="en-US" sz="2000" dirty="0" err="1">
                <a:latin typeface="Times New Roman" panose="02020603050405020304" pitchFamily="18" charset="0"/>
                <a:cs typeface="Times New Roman" panose="02020603050405020304" pitchFamily="18" charset="0"/>
              </a:rPr>
              <a:t>stopwords</a:t>
            </a:r>
            <a:r>
              <a:rPr lang="en-US" sz="2000" dirty="0">
                <a:latin typeface="Times New Roman" panose="02020603050405020304" pitchFamily="18" charset="0"/>
                <a:cs typeface="Times New Roman" panose="02020603050405020304" pitchFamily="18" charset="0"/>
              </a:rPr>
              <a:t> in one context but meaningful in another may be considered as contextual </a:t>
            </a:r>
            <a:r>
              <a:rPr lang="en-US" sz="2000" dirty="0" err="1">
                <a:latin typeface="Times New Roman" panose="02020603050405020304" pitchFamily="18" charset="0"/>
                <a:cs typeface="Times New Roman" panose="02020603050405020304" pitchFamily="18" charset="0"/>
              </a:rPr>
              <a:t>stopwords</a:t>
            </a:r>
            <a:r>
              <a:rPr lang="en-US" sz="2000" dirty="0">
                <a:latin typeface="Times New Roman" panose="02020603050405020304" pitchFamily="18" charset="0"/>
                <a:cs typeface="Times New Roman" panose="02020603050405020304" pitchFamily="18" charset="0"/>
              </a:rPr>
              <a:t>. For instance, the word “will” might be a </a:t>
            </a:r>
            <a:r>
              <a:rPr lang="en-US" sz="2000" dirty="0" err="1">
                <a:latin typeface="Times New Roman" panose="02020603050405020304" pitchFamily="18" charset="0"/>
                <a:cs typeface="Times New Roman" panose="02020603050405020304" pitchFamily="18" charset="0"/>
              </a:rPr>
              <a:t>stopword</a:t>
            </a:r>
            <a:r>
              <a:rPr lang="en-US" sz="2000" dirty="0">
                <a:latin typeface="Times New Roman" panose="02020603050405020304" pitchFamily="18" charset="0"/>
                <a:cs typeface="Times New Roman" panose="02020603050405020304" pitchFamily="18" charset="0"/>
              </a:rPr>
              <a:t> in the context of general language processing but could be important in predicting future events.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8604336"/>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94269-FF6F-B747-E997-AE63053BD1AA}"/>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Sentence Splitting</a:t>
            </a:r>
            <a:endParaRPr lang="en-IN" b="1" dirty="0"/>
          </a:p>
        </p:txBody>
      </p:sp>
      <p:sp>
        <p:nvSpPr>
          <p:cNvPr id="3" name="Content Placeholder 2">
            <a:extLst>
              <a:ext uri="{FF2B5EF4-FFF2-40B4-BE49-F238E27FC236}">
                <a16:creationId xmlns:a16="http://schemas.microsoft.com/office/drawing/2014/main" id="{CF9F17A0-397B-02BF-2E0C-E6CD4081A033}"/>
              </a:ext>
            </a:extLst>
          </p:cNvPr>
          <p:cNvSpPr>
            <a:spLocks noGrp="1"/>
          </p:cNvSpPr>
          <p:nvPr>
            <p:ph idx="1"/>
          </p:nvPr>
        </p:nvSpPr>
        <p:spPr>
          <a:xfrm>
            <a:off x="609600" y="1417639"/>
            <a:ext cx="10972800" cy="4708526"/>
          </a:xfrm>
        </p:spPr>
        <p:txBody>
          <a:bodyPr/>
          <a:lstStyle/>
          <a:p>
            <a:pPr algn="just"/>
            <a:r>
              <a:rPr lang="en-US" dirty="0">
                <a:latin typeface="Times New Roman" panose="02020603050405020304" pitchFamily="18" charset="0"/>
                <a:cs typeface="Times New Roman" panose="02020603050405020304" pitchFamily="18" charset="0"/>
              </a:rPr>
              <a:t>Sentence splitting, also known as sentence boundary detection or sentence tokenization, is the process of splitting a text document into individual sentences. </a:t>
            </a:r>
          </a:p>
          <a:p>
            <a:pPr algn="just"/>
            <a:r>
              <a:rPr lang="en-US" dirty="0">
                <a:latin typeface="Times New Roman" panose="02020603050405020304" pitchFamily="18" charset="0"/>
                <a:cs typeface="Times New Roman" panose="02020603050405020304" pitchFamily="18" charset="0"/>
              </a:rPr>
              <a:t>This is a fundamental task in natural language processing (NLP) and text processing pipelines.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61096358"/>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68B36-E7E8-B8FE-A016-39C791719708}"/>
              </a:ext>
            </a:extLst>
          </p:cNvPr>
          <p:cNvSpPr>
            <a:spLocks noGrp="1"/>
          </p:cNvSpPr>
          <p:nvPr>
            <p:ph type="title"/>
          </p:nvPr>
        </p:nvSpPr>
        <p:spPr>
          <a:xfrm>
            <a:off x="609600" y="411955"/>
            <a:ext cx="10972800" cy="639762"/>
          </a:xfrm>
        </p:spPr>
        <p:txBody>
          <a:bodyPr/>
          <a:lstStyle/>
          <a:p>
            <a:r>
              <a:rPr lang="en-US" b="1" dirty="0">
                <a:latin typeface="Times New Roman" panose="02020603050405020304" pitchFamily="18" charset="0"/>
                <a:cs typeface="Times New Roman" panose="02020603050405020304" pitchFamily="18" charset="0"/>
              </a:rPr>
              <a:t>Sentence Splitting</a:t>
            </a:r>
            <a:endParaRPr lang="en-IN" dirty="0"/>
          </a:p>
        </p:txBody>
      </p:sp>
      <p:sp>
        <p:nvSpPr>
          <p:cNvPr id="3" name="Content Placeholder 2">
            <a:extLst>
              <a:ext uri="{FF2B5EF4-FFF2-40B4-BE49-F238E27FC236}">
                <a16:creationId xmlns:a16="http://schemas.microsoft.com/office/drawing/2014/main" id="{6D6C7088-ADFB-F4A6-ABCC-8218C0A5259A}"/>
              </a:ext>
            </a:extLst>
          </p:cNvPr>
          <p:cNvSpPr>
            <a:spLocks noGrp="1"/>
          </p:cNvSpPr>
          <p:nvPr>
            <p:ph idx="1"/>
          </p:nvPr>
        </p:nvSpPr>
        <p:spPr>
          <a:xfrm>
            <a:off x="609600" y="1260629"/>
            <a:ext cx="10972800" cy="4865535"/>
          </a:xfrm>
        </p:spPr>
        <p:txBody>
          <a:bodyPr/>
          <a:lstStyle/>
          <a:p>
            <a:r>
              <a:rPr lang="en-US" sz="1600" b="1" dirty="0">
                <a:latin typeface="Times New Roman" panose="02020603050405020304" pitchFamily="18" charset="0"/>
                <a:cs typeface="Times New Roman" panose="02020603050405020304" pitchFamily="18" charset="0"/>
              </a:rPr>
              <a:t>Rule-based methods</a:t>
            </a:r>
            <a:r>
              <a:rPr lang="en-US" sz="1600" dirty="0">
                <a:latin typeface="Times New Roman" panose="02020603050405020304" pitchFamily="18" charset="0"/>
                <a:cs typeface="Times New Roman" panose="02020603050405020304" pitchFamily="18" charset="0"/>
              </a:rPr>
              <a:t>: Punctuation-based splitting: This method splits sentences based on punctuation marks such as periods, question marks, and exclamation marks. For example, splitting the text at each occurrence of a period followed by a space.</a:t>
            </a:r>
          </a:p>
          <a:p>
            <a:r>
              <a:rPr lang="en-US" sz="1600" b="1" dirty="0">
                <a:latin typeface="Times New Roman" panose="02020603050405020304" pitchFamily="18" charset="0"/>
                <a:cs typeface="Times New Roman" panose="02020603050405020304" pitchFamily="18" charset="0"/>
              </a:rPr>
              <a:t>Regular expressions</a:t>
            </a:r>
            <a:r>
              <a:rPr lang="en-US" sz="1600" dirty="0">
                <a:latin typeface="Times New Roman" panose="02020603050405020304" pitchFamily="18" charset="0"/>
                <a:cs typeface="Times New Roman" panose="02020603050405020304" pitchFamily="18" charset="0"/>
              </a:rPr>
              <a:t>: Regular expressions can be used to define patterns that match sentence boundaries, such as detecting periods followed by spaces or newlines.</a:t>
            </a:r>
          </a:p>
          <a:p>
            <a:r>
              <a:rPr lang="en-US" sz="1600" b="1" dirty="0">
                <a:latin typeface="Times New Roman" panose="02020603050405020304" pitchFamily="18" charset="0"/>
                <a:cs typeface="Times New Roman" panose="02020603050405020304" pitchFamily="18" charset="0"/>
              </a:rPr>
              <a:t>Pre-trained models</a:t>
            </a:r>
            <a:r>
              <a:rPr lang="en-US" sz="1600" dirty="0">
                <a:latin typeface="Times New Roman" panose="02020603050405020304" pitchFamily="18" charset="0"/>
                <a:cs typeface="Times New Roman" panose="02020603050405020304" pitchFamily="18" charset="0"/>
              </a:rPr>
              <a:t>: NLTK (Natural Language Toolkit): NLTK provides a </a:t>
            </a:r>
            <a:r>
              <a:rPr lang="en-US" sz="1600" dirty="0" err="1">
                <a:latin typeface="Times New Roman" panose="02020603050405020304" pitchFamily="18" charset="0"/>
                <a:cs typeface="Times New Roman" panose="02020603050405020304" pitchFamily="18" charset="0"/>
              </a:rPr>
              <a:t>sent_tokenize</a:t>
            </a:r>
            <a:r>
              <a:rPr lang="en-US" sz="1600" dirty="0">
                <a:latin typeface="Times New Roman" panose="02020603050405020304" pitchFamily="18" charset="0"/>
                <a:cs typeface="Times New Roman" panose="02020603050405020304" pitchFamily="18" charset="0"/>
              </a:rPr>
              <a:t> function that utilizes pre-trained models to split text into sentences. It supports multiple languages and is widely used for basic sentence splitting tasks.</a:t>
            </a:r>
          </a:p>
          <a:p>
            <a:r>
              <a:rPr lang="en-US" sz="1600" b="1" dirty="0" err="1">
                <a:latin typeface="Times New Roman" panose="02020603050405020304" pitchFamily="18" charset="0"/>
                <a:cs typeface="Times New Roman" panose="02020603050405020304" pitchFamily="18" charset="0"/>
              </a:rPr>
              <a:t>SpaCy</a:t>
            </a:r>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SpaCy</a:t>
            </a:r>
            <a:r>
              <a:rPr lang="en-US" sz="1600" dirty="0">
                <a:latin typeface="Times New Roman" panose="02020603050405020304" pitchFamily="18" charset="0"/>
                <a:cs typeface="Times New Roman" panose="02020603050405020304" pitchFamily="18" charset="0"/>
              </a:rPr>
              <a:t>, a popular NLP library, offers a sentence boundary detection component as part of its pipeline. It uses machine learning models trained on large corpora to accurately detect sentence boundaries.</a:t>
            </a:r>
          </a:p>
          <a:p>
            <a:r>
              <a:rPr lang="en-US" sz="1600" b="1" dirty="0">
                <a:latin typeface="Times New Roman" panose="02020603050405020304" pitchFamily="18" charset="0"/>
                <a:cs typeface="Times New Roman" panose="02020603050405020304" pitchFamily="18" charset="0"/>
              </a:rPr>
              <a:t>Deep learning approaches</a:t>
            </a:r>
            <a:r>
              <a:rPr lang="en-US" sz="1600" dirty="0">
                <a:latin typeface="Times New Roman" panose="02020603050405020304" pitchFamily="18" charset="0"/>
                <a:cs typeface="Times New Roman" panose="02020603050405020304" pitchFamily="18" charset="0"/>
              </a:rPr>
              <a:t>: Recurrent Neural Networks (RNNs): RNNs, particularly Long Short-Term Memory (LSTM) networks, can be trained to predict sentence boundaries based on sequences of characters or words.</a:t>
            </a:r>
          </a:p>
          <a:p>
            <a:r>
              <a:rPr lang="en-US" sz="1600" b="1" dirty="0">
                <a:latin typeface="Times New Roman" panose="02020603050405020304" pitchFamily="18" charset="0"/>
                <a:cs typeface="Times New Roman" panose="02020603050405020304" pitchFamily="18" charset="0"/>
              </a:rPr>
              <a:t>Transformer-based models</a:t>
            </a:r>
            <a:r>
              <a:rPr lang="en-US" sz="1600" dirty="0">
                <a:latin typeface="Times New Roman" panose="02020603050405020304" pitchFamily="18" charset="0"/>
                <a:cs typeface="Times New Roman" panose="02020603050405020304" pitchFamily="18" charset="0"/>
              </a:rPr>
              <a:t>: Transformer architectures, such as BERT or GPT, can also be fine-tuned for sentence boundary detection tasks.</a:t>
            </a:r>
          </a:p>
          <a:p>
            <a:r>
              <a:rPr lang="en-US" sz="1600" b="1" dirty="0">
                <a:latin typeface="Times New Roman" panose="02020603050405020304" pitchFamily="18" charset="0"/>
                <a:cs typeface="Times New Roman" panose="02020603050405020304" pitchFamily="18" charset="0"/>
              </a:rPr>
              <a:t>Language-specific techniques</a:t>
            </a:r>
            <a:r>
              <a:rPr lang="en-US" sz="1600" dirty="0">
                <a:latin typeface="Times New Roman" panose="02020603050405020304" pitchFamily="18" charset="0"/>
                <a:cs typeface="Times New Roman" panose="02020603050405020304" pitchFamily="18" charset="0"/>
              </a:rPr>
              <a:t>: Some languages may have specific sentence boundary conventions that can be exploited for sentence splitting. For example, in languages like Japanese or Thai, sentence boundaries are not always marked by spaces or punctuation, so language-specific tokenization rules may be necessary.</a:t>
            </a:r>
          </a:p>
          <a:p>
            <a:r>
              <a:rPr lang="en-US" sz="1600" b="1" dirty="0">
                <a:latin typeface="Times New Roman" panose="02020603050405020304" pitchFamily="18" charset="0"/>
                <a:cs typeface="Times New Roman" panose="02020603050405020304" pitchFamily="18" charset="0"/>
              </a:rPr>
              <a:t>Hybrid methods</a:t>
            </a:r>
            <a:r>
              <a:rPr lang="en-US" sz="1600" dirty="0">
                <a:latin typeface="Times New Roman" panose="02020603050405020304" pitchFamily="18" charset="0"/>
                <a:cs typeface="Times New Roman" panose="02020603050405020304" pitchFamily="18" charset="0"/>
              </a:rPr>
              <a:t>: Combining multiple approaches, such as rule-based heuristics and machine learning models, can often yield more robust sentence splitting systems.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8746249"/>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FF1DC-2FC1-58B4-7068-91E4DBC0E8C0}"/>
              </a:ext>
            </a:extLst>
          </p:cNvPr>
          <p:cNvSpPr>
            <a:spLocks noGrp="1"/>
          </p:cNvSpPr>
          <p:nvPr>
            <p:ph type="title"/>
          </p:nvPr>
        </p:nvSpPr>
        <p:spPr>
          <a:xfrm>
            <a:off x="609600" y="540969"/>
            <a:ext cx="10972800" cy="1143000"/>
          </a:xfrm>
        </p:spPr>
        <p:txBody>
          <a:bodyPr/>
          <a:lstStyle/>
          <a:p>
            <a:r>
              <a:rPr lang="en-US" b="1" dirty="0">
                <a:latin typeface="Times New Roman" panose="02020603050405020304" pitchFamily="18" charset="0"/>
                <a:cs typeface="Times New Roman" panose="02020603050405020304" pitchFamily="18" charset="0"/>
              </a:rPr>
              <a:t>Punctuations Removal</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76C0E53-EA89-FED0-376F-D31F37393D87}"/>
              </a:ext>
            </a:extLst>
          </p:cNvPr>
          <p:cNvSpPr>
            <a:spLocks noGrp="1"/>
          </p:cNvSpPr>
          <p:nvPr>
            <p:ph idx="1"/>
          </p:nvPr>
        </p:nvSpPr>
        <p:spPr/>
        <p:txBody>
          <a:bodyPr/>
          <a:lstStyle/>
          <a:p>
            <a:pPr algn="just"/>
            <a:r>
              <a:rPr lang="en-US" sz="2000" dirty="0">
                <a:latin typeface="Times New Roman" panose="02020603050405020304" pitchFamily="18" charset="0"/>
                <a:cs typeface="Times New Roman" panose="02020603050405020304" pitchFamily="18" charset="0"/>
              </a:rPr>
              <a:t>Punctuation removal is a text preprocessing step where you remove all punctuation marks (such as periods, commas, exclamation marks, emojis etc.) from the text to simplify it and focus on the words themselves.</a:t>
            </a:r>
          </a:p>
          <a:p>
            <a:pPr algn="just"/>
            <a:r>
              <a:rPr lang="en-US" sz="2000" dirty="0">
                <a:latin typeface="Times New Roman" panose="02020603050405020304" pitchFamily="18" charset="0"/>
                <a:cs typeface="Times New Roman" panose="02020603050405020304" pitchFamily="18" charset="0"/>
              </a:rPr>
              <a:t>The punctuation removal process will help to treat each text equally. For example, the word data and data! are treated equally after the process of removal of punctuations.</a:t>
            </a:r>
          </a:p>
          <a:p>
            <a:pPr algn="just"/>
            <a:r>
              <a:rPr lang="en-US" sz="2000" dirty="0">
                <a:latin typeface="Times New Roman" panose="02020603050405020304" pitchFamily="18" charset="0"/>
                <a:cs typeface="Times New Roman" panose="02020603050405020304" pitchFamily="18" charset="0"/>
              </a:rPr>
              <a:t>We need to take care of the text while removing the punctuation because the contraction words will not have any meaning after the punctuation removal process. Such as ‘don’t’ will convert to ‘</a:t>
            </a:r>
            <a:r>
              <a:rPr lang="en-US" sz="2000" dirty="0" err="1">
                <a:latin typeface="Times New Roman" panose="02020603050405020304" pitchFamily="18" charset="0"/>
                <a:cs typeface="Times New Roman" panose="02020603050405020304" pitchFamily="18" charset="0"/>
              </a:rPr>
              <a:t>dont</a:t>
            </a:r>
            <a:r>
              <a:rPr lang="en-US" sz="2000" dirty="0">
                <a:latin typeface="Times New Roman" panose="02020603050405020304" pitchFamily="18" charset="0"/>
                <a:cs typeface="Times New Roman" panose="02020603050405020304" pitchFamily="18" charset="0"/>
              </a:rPr>
              <a:t>’ or ‘don t’ depending upon what you set in the parameter.</a:t>
            </a:r>
          </a:p>
          <a:p>
            <a:pPr algn="just"/>
            <a:r>
              <a:rPr lang="en-US" sz="2000" dirty="0">
                <a:latin typeface="Times New Roman" panose="02020603050405020304" pitchFamily="18" charset="0"/>
                <a:cs typeface="Times New Roman" panose="02020603050405020304" pitchFamily="18" charset="0"/>
              </a:rPr>
              <a:t>We also need to be extra careful while choosing the list of punctuations that we want to exclude from the data depending upon the use cases.</a:t>
            </a:r>
          </a:p>
          <a:p>
            <a:pPr algn="just"/>
            <a:r>
              <a:rPr lang="en-US" sz="2000" dirty="0">
                <a:latin typeface="Times New Roman" panose="02020603050405020304" pitchFamily="18" charset="0"/>
                <a:cs typeface="Times New Roman" panose="02020603050405020304" pitchFamily="18" charset="0"/>
              </a:rPr>
              <a:t>Punctuations can be removed with the help of </a:t>
            </a:r>
            <a:r>
              <a:rPr lang="en-US" sz="2000" b="1" dirty="0">
                <a:latin typeface="Times New Roman" panose="02020603050405020304" pitchFamily="18" charset="0"/>
                <a:cs typeface="Times New Roman" panose="02020603050405020304" pitchFamily="18" charset="0"/>
              </a:rPr>
              <a:t>Regular Expression</a:t>
            </a:r>
            <a:r>
              <a:rPr lang="en-US" sz="2000" dirty="0">
                <a:latin typeface="Times New Roman" panose="02020603050405020304" pitchFamily="18" charset="0"/>
                <a:cs typeface="Times New Roman" panose="02020603050405020304" pitchFamily="18" charset="0"/>
              </a:rPr>
              <a:t>. </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543002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FFFE9B-8080-084C-DB62-7E2AB201956B}"/>
              </a:ext>
            </a:extLst>
          </p:cNvPr>
          <p:cNvSpPr>
            <a:spLocks noGrp="1"/>
          </p:cNvSpPr>
          <p:nvPr>
            <p:ph type="title"/>
          </p:nvPr>
        </p:nvSpPr>
        <p:spPr>
          <a:xfrm>
            <a:off x="838200" y="640334"/>
            <a:ext cx="10515600" cy="629174"/>
          </a:xfrm>
        </p:spPr>
        <p:txBody>
          <a:bodyPr>
            <a:normAutofit fontScale="90000"/>
          </a:bodyPr>
          <a:lstStyle/>
          <a:p>
            <a:r>
              <a:rPr lang="en-IN" b="1" dirty="0">
                <a:latin typeface="Times New Roman" panose="02020603050405020304" pitchFamily="18" charset="0"/>
                <a:cs typeface="Times New Roman" panose="02020603050405020304" pitchFamily="18" charset="0"/>
              </a:rPr>
              <a:t>Speech Recognition</a:t>
            </a:r>
            <a:br>
              <a:rPr lang="en-IN" b="1" dirty="0">
                <a:latin typeface="Times New Roman" panose="02020603050405020304" pitchFamily="18" charset="0"/>
                <a:cs typeface="Times New Roman" panose="02020603050405020304" pitchFamily="18" charset="0"/>
              </a:rPr>
            </a:br>
            <a:br>
              <a:rPr lang="en-IN" b="1" dirty="0">
                <a:latin typeface="Times New Roman" panose="02020603050405020304" pitchFamily="18" charset="0"/>
                <a:cs typeface="Times New Roman" panose="02020603050405020304" pitchFamily="18" charset="0"/>
              </a:rPr>
            </a:b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6F9FF7-DC36-0539-7E85-3600DB784012}"/>
              </a:ext>
            </a:extLst>
          </p:cNvPr>
          <p:cNvSpPr>
            <a:spLocks noGrp="1"/>
          </p:cNvSpPr>
          <p:nvPr>
            <p:ph idx="1"/>
          </p:nvPr>
        </p:nvSpPr>
        <p:spPr>
          <a:xfrm>
            <a:off x="900344" y="1429305"/>
            <a:ext cx="10515600" cy="4969600"/>
          </a:xfrm>
        </p:spPr>
        <p:txBody>
          <a:bodyPr>
            <a:normAutofit fontScale="85000" lnSpcReduction="20000"/>
          </a:bodyPr>
          <a:lstStyle/>
          <a:p>
            <a:pPr algn="just" fontAlgn="base">
              <a:buFont typeface="Arial" panose="020B0604020202020204" pitchFamily="34" charset="0"/>
              <a:buChar char="•"/>
            </a:pP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First, the computer must take natural language and convert it into machine-readable language. This is what speech recognition or speech-to-text does. This is the first step of NLU.</a:t>
            </a:r>
          </a:p>
          <a:p>
            <a:pPr algn="just" fontAlgn="base">
              <a:buFont typeface="Arial" panose="020B0604020202020204" pitchFamily="34" charset="0"/>
              <a:buChar char="•"/>
            </a:pP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Hidden Markov Models (HMMs) are used in the majority of voice recognition systems nowadays. These are statistical models that use mathematical calculations to determine what you said in order to convert your speech to text.</a:t>
            </a:r>
          </a:p>
          <a:p>
            <a:pPr algn="just" fontAlgn="base">
              <a:buFont typeface="Arial" panose="020B0604020202020204" pitchFamily="34" charset="0"/>
              <a:buChar char="•"/>
            </a:pP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HMMs do this by listening to you talk, breaking it down into small units (typically 10-20 milliseconds), and comparing it to pre-recorded speech to figure out which phoneme you uttered in each unit (a phoneme is the smallest unit of speech). The program then examines the sequence of phonemes and uses statistical analysis to determine the most likely words and sentences you were speaking.</a:t>
            </a:r>
          </a:p>
          <a:p>
            <a:endParaRPr lang="en-IN" dirty="0"/>
          </a:p>
        </p:txBody>
      </p:sp>
    </p:spTree>
    <p:extLst>
      <p:ext uri="{BB962C8B-B14F-4D97-AF65-F5344CB8AC3E}">
        <p14:creationId xmlns:p14="http://schemas.microsoft.com/office/powerpoint/2010/main" val="2999763926"/>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8C776B3-6424-44D4-9BE7-B52FDEB70692}"/>
              </a:ext>
            </a:extLst>
          </p:cNvPr>
          <p:cNvSpPr>
            <a:spLocks noGrp="1"/>
          </p:cNvSpPr>
          <p:nvPr>
            <p:ph type="title"/>
          </p:nvPr>
        </p:nvSpPr>
        <p:spPr>
          <a:xfrm>
            <a:off x="1000219" y="261320"/>
            <a:ext cx="10972800" cy="701906"/>
          </a:xfrm>
        </p:spPr>
        <p:txBody>
          <a:bodyPr/>
          <a:lstStyle/>
          <a:p>
            <a:r>
              <a:rPr lang="en-US" sz="4000" b="1" dirty="0">
                <a:latin typeface="Times New Roman" panose="02020603050405020304" pitchFamily="18" charset="0"/>
                <a:cs typeface="Times New Roman" panose="02020603050405020304" pitchFamily="18" charset="0"/>
              </a:rPr>
              <a:t>Applications of Punctuation removal</a:t>
            </a:r>
            <a:endParaRPr lang="en-IN" sz="4000" b="1" dirty="0">
              <a:latin typeface="Times New Roman" panose="02020603050405020304" pitchFamily="18" charset="0"/>
              <a:cs typeface="Times New Roman" panose="02020603050405020304" pitchFamily="18" charset="0"/>
            </a:endParaRPr>
          </a:p>
        </p:txBody>
      </p:sp>
      <p:sp>
        <p:nvSpPr>
          <p:cNvPr id="5" name="Text Placeholder 4">
            <a:extLst>
              <a:ext uri="{FF2B5EF4-FFF2-40B4-BE49-F238E27FC236}">
                <a16:creationId xmlns:a16="http://schemas.microsoft.com/office/drawing/2014/main" id="{9F6FF150-D250-3FE8-CF5D-EA89957285DA}"/>
              </a:ext>
            </a:extLst>
          </p:cNvPr>
          <p:cNvSpPr>
            <a:spLocks noGrp="1"/>
          </p:cNvSpPr>
          <p:nvPr>
            <p:ph type="body" idx="1"/>
          </p:nvPr>
        </p:nvSpPr>
        <p:spPr>
          <a:xfrm>
            <a:off x="609600" y="963226"/>
            <a:ext cx="5386917" cy="639762"/>
          </a:xfrm>
        </p:spPr>
        <p:txBody>
          <a:bodyPr/>
          <a:lstStyle/>
          <a:p>
            <a:r>
              <a:rPr lang="en-US" dirty="0">
                <a:latin typeface="Times New Roman" panose="02020603050405020304" pitchFamily="18" charset="0"/>
                <a:cs typeface="Times New Roman" panose="02020603050405020304" pitchFamily="18" charset="0"/>
              </a:rPr>
              <a:t>Helpful</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E824E07-2FC7-FEAA-28EE-A9C226F1A4B4}"/>
              </a:ext>
            </a:extLst>
          </p:cNvPr>
          <p:cNvSpPr>
            <a:spLocks noGrp="1"/>
          </p:cNvSpPr>
          <p:nvPr>
            <p:ph sz="half" idx="2"/>
          </p:nvPr>
        </p:nvSpPr>
        <p:spPr>
          <a:xfrm>
            <a:off x="609600" y="1602988"/>
            <a:ext cx="5386917" cy="4683125"/>
          </a:xfrm>
        </p:spPr>
        <p:txBody>
          <a:bodyPr/>
          <a:lstStyle/>
          <a:p>
            <a:pPr algn="just"/>
            <a:r>
              <a:rPr lang="en-US" sz="1600" b="1" dirty="0">
                <a:latin typeface="Times New Roman" panose="02020603050405020304" pitchFamily="18" charset="0"/>
                <a:cs typeface="Times New Roman" panose="02020603050405020304" pitchFamily="18" charset="0"/>
              </a:rPr>
              <a:t>Text Classification:</a:t>
            </a:r>
          </a:p>
          <a:p>
            <a:pPr marL="0" indent="0" algn="just">
              <a:buNone/>
            </a:pPr>
            <a:r>
              <a:rPr lang="en-US" sz="1200" dirty="0">
                <a:latin typeface="Times New Roman" panose="02020603050405020304" pitchFamily="18" charset="0"/>
                <a:cs typeface="Times New Roman" panose="02020603050405020304" pitchFamily="18" charset="0"/>
              </a:rPr>
              <a:t>Helpful: In tasks like sentiment analysis or text categorization, punctuation removal can help to normalize the text and reduce the dimensionality of the feature space. Removing punctuation ensures that variations in punctuation usage do not affect the classification model's performance.</a:t>
            </a:r>
          </a:p>
          <a:p>
            <a:pPr marL="0" indent="0" algn="just">
              <a:buNone/>
            </a:pPr>
            <a:r>
              <a:rPr lang="en-US" sz="1200" dirty="0">
                <a:latin typeface="Times New Roman" panose="02020603050405020304" pitchFamily="18" charset="0"/>
                <a:cs typeface="Times New Roman" panose="02020603050405020304" pitchFamily="18" charset="0"/>
              </a:rPr>
              <a:t>Example: When classifying movie reviews as positive or negative sentiment, removing punctuation ensures that "Great!" and "Great" are treated as the same word by the model.</a:t>
            </a:r>
          </a:p>
          <a:p>
            <a:pPr algn="just"/>
            <a:r>
              <a:rPr lang="en-US" sz="1600" b="1" dirty="0">
                <a:latin typeface="Times New Roman" panose="02020603050405020304" pitchFamily="18" charset="0"/>
                <a:cs typeface="Times New Roman" panose="02020603050405020304" pitchFamily="18" charset="0"/>
              </a:rPr>
              <a:t>Named Entity Recognition (NER):</a:t>
            </a:r>
          </a:p>
          <a:p>
            <a:pPr marL="0" indent="0" algn="just">
              <a:buNone/>
            </a:pPr>
            <a:r>
              <a:rPr lang="en-US" sz="1200" dirty="0">
                <a:latin typeface="Times New Roman" panose="02020603050405020304" pitchFamily="18" charset="0"/>
                <a:cs typeface="Times New Roman" panose="02020603050405020304" pitchFamily="18" charset="0"/>
              </a:rPr>
              <a:t>Helpful: Punctuation removal can simplify the task of named entity recognition by reducing noise in the text data. Removing punctuation ensures that entities like "Dr. Smith" or "New York, NY" are recognized as single entities without punctuation marks interfering.</a:t>
            </a:r>
          </a:p>
          <a:p>
            <a:pPr marL="0" indent="0" algn="just">
              <a:buNone/>
            </a:pPr>
            <a:r>
              <a:rPr lang="en-US" sz="1200" dirty="0">
                <a:latin typeface="Times New Roman" panose="02020603050405020304" pitchFamily="18" charset="0"/>
                <a:cs typeface="Times New Roman" panose="02020603050405020304" pitchFamily="18" charset="0"/>
              </a:rPr>
              <a:t>Example: In extracting entities from news articles, removing punctuation ensures that entity boundaries are correctly identified.</a:t>
            </a:r>
          </a:p>
          <a:p>
            <a:pPr algn="just"/>
            <a:r>
              <a:rPr lang="en-US" sz="1600" b="1" dirty="0">
                <a:latin typeface="Times New Roman" panose="02020603050405020304" pitchFamily="18" charset="0"/>
                <a:cs typeface="Times New Roman" panose="02020603050405020304" pitchFamily="18" charset="0"/>
              </a:rPr>
              <a:t>Machine Translation:</a:t>
            </a:r>
          </a:p>
          <a:p>
            <a:pPr marL="0" indent="0" algn="just">
              <a:buNone/>
            </a:pPr>
            <a:r>
              <a:rPr lang="en-US" sz="1200" dirty="0">
                <a:latin typeface="Times New Roman" panose="02020603050405020304" pitchFamily="18" charset="0"/>
                <a:cs typeface="Times New Roman" panose="02020603050405020304" pitchFamily="18" charset="0"/>
              </a:rPr>
              <a:t>Helpful: Punctuation removal can improve the performance of machine translation systems by reducing the complexity of the input text. Removing punctuation helps to align words and phrases more accurately between source and target languages.</a:t>
            </a:r>
          </a:p>
          <a:p>
            <a:pPr marL="0" indent="0" algn="just">
              <a:buNone/>
            </a:pPr>
            <a:r>
              <a:rPr lang="en-US" sz="1200" dirty="0">
                <a:latin typeface="Times New Roman" panose="02020603050405020304" pitchFamily="18" charset="0"/>
                <a:cs typeface="Times New Roman" panose="02020603050405020304" pitchFamily="18" charset="0"/>
              </a:rPr>
              <a:t>Example: When translating from English to French, removing punctuation ensures that sentence structures align more closely between the two languages.</a:t>
            </a:r>
          </a:p>
          <a:p>
            <a:pPr marL="0" indent="0" algn="just">
              <a:buNone/>
            </a:pPr>
            <a:endParaRPr lang="en-US" sz="1000" dirty="0"/>
          </a:p>
        </p:txBody>
      </p:sp>
      <p:sp>
        <p:nvSpPr>
          <p:cNvPr id="6" name="Text Placeholder 5">
            <a:extLst>
              <a:ext uri="{FF2B5EF4-FFF2-40B4-BE49-F238E27FC236}">
                <a16:creationId xmlns:a16="http://schemas.microsoft.com/office/drawing/2014/main" id="{2EA22B4A-8FAA-1F2A-6D2D-15605341A229}"/>
              </a:ext>
            </a:extLst>
          </p:cNvPr>
          <p:cNvSpPr>
            <a:spLocks noGrp="1"/>
          </p:cNvSpPr>
          <p:nvPr>
            <p:ph type="body" sz="quarter" idx="3"/>
          </p:nvPr>
        </p:nvSpPr>
        <p:spPr>
          <a:xfrm>
            <a:off x="6193368" y="963226"/>
            <a:ext cx="5389033" cy="639762"/>
          </a:xfrm>
        </p:spPr>
        <p:txBody>
          <a:bodyPr/>
          <a:lstStyle/>
          <a:p>
            <a:r>
              <a:rPr lang="en-US" sz="2400" dirty="0">
                <a:latin typeface="Times New Roman" panose="02020603050405020304" pitchFamily="18" charset="0"/>
                <a:cs typeface="Times New Roman" panose="02020603050405020304" pitchFamily="18" charset="0"/>
              </a:rPr>
              <a:t>Not Helpful</a:t>
            </a:r>
            <a:endParaRPr lang="en-IN" dirty="0">
              <a:latin typeface="Times New Roman" panose="02020603050405020304" pitchFamily="18" charset="0"/>
              <a:cs typeface="Times New Roman" panose="02020603050405020304" pitchFamily="18" charset="0"/>
            </a:endParaRPr>
          </a:p>
        </p:txBody>
      </p:sp>
      <p:sp>
        <p:nvSpPr>
          <p:cNvPr id="7" name="Content Placeholder 6">
            <a:extLst>
              <a:ext uri="{FF2B5EF4-FFF2-40B4-BE49-F238E27FC236}">
                <a16:creationId xmlns:a16="http://schemas.microsoft.com/office/drawing/2014/main" id="{CF36E398-88A2-6371-1913-D77D6EAAB78D}"/>
              </a:ext>
            </a:extLst>
          </p:cNvPr>
          <p:cNvSpPr>
            <a:spLocks noGrp="1"/>
          </p:cNvSpPr>
          <p:nvPr>
            <p:ph sz="quarter" idx="4"/>
          </p:nvPr>
        </p:nvSpPr>
        <p:spPr>
          <a:xfrm>
            <a:off x="6096000" y="1687326"/>
            <a:ext cx="5389033" cy="4598787"/>
          </a:xfrm>
        </p:spPr>
        <p:txBody>
          <a:bodyPr/>
          <a:lstStyle/>
          <a:p>
            <a:pPr algn="just"/>
            <a:r>
              <a:rPr lang="en-US" sz="1600" b="1" dirty="0">
                <a:latin typeface="Times New Roman" panose="02020603050405020304" pitchFamily="18" charset="0"/>
                <a:cs typeface="Times New Roman" panose="02020603050405020304" pitchFamily="18" charset="0"/>
              </a:rPr>
              <a:t>Language Modeling</a:t>
            </a:r>
            <a:r>
              <a:rPr lang="en-US" sz="1600" dirty="0">
                <a:latin typeface="Times New Roman" panose="02020603050405020304" pitchFamily="18" charset="0"/>
                <a:cs typeface="Times New Roman" panose="02020603050405020304" pitchFamily="18" charset="0"/>
              </a:rPr>
              <a:t>:</a:t>
            </a:r>
            <a:endParaRPr lang="en-US" sz="1600" b="1" dirty="0">
              <a:latin typeface="Times New Roman" panose="02020603050405020304" pitchFamily="18" charset="0"/>
              <a:cs typeface="Times New Roman" panose="02020603050405020304" pitchFamily="18" charset="0"/>
            </a:endParaRPr>
          </a:p>
          <a:p>
            <a:pPr marL="0" indent="0" algn="just">
              <a:buNone/>
            </a:pPr>
            <a:r>
              <a:rPr lang="en-US" sz="1200" dirty="0">
                <a:latin typeface="Times New Roman" panose="02020603050405020304" pitchFamily="18" charset="0"/>
                <a:cs typeface="Times New Roman" panose="02020603050405020304" pitchFamily="18" charset="0"/>
              </a:rPr>
              <a:t>Not Helpful: In tasks like language modeling or text generation, punctuation carries important syntactic and semantic information. Removing punctuation can lead to loss of context and affect the fluency and coherence of generated text.</a:t>
            </a:r>
          </a:p>
          <a:p>
            <a:pPr marL="0" indent="0" algn="just">
              <a:buNone/>
            </a:pPr>
            <a:r>
              <a:rPr lang="en-US" sz="1200" dirty="0">
                <a:latin typeface="Times New Roman" panose="02020603050405020304" pitchFamily="18" charset="0"/>
                <a:cs typeface="Times New Roman" panose="02020603050405020304" pitchFamily="18" charset="0"/>
              </a:rPr>
              <a:t>Example: In generating coherent sentences, punctuation helps to indicate sentence boundaries, pauses, and syntactic structure.</a:t>
            </a:r>
          </a:p>
          <a:p>
            <a:pPr algn="just"/>
            <a:r>
              <a:rPr lang="en-US" sz="1600" b="1" dirty="0">
                <a:latin typeface="Times New Roman" panose="02020603050405020304" pitchFamily="18" charset="0"/>
                <a:cs typeface="Times New Roman" panose="02020603050405020304" pitchFamily="18" charset="0"/>
              </a:rPr>
              <a:t>Text Summarization:</a:t>
            </a:r>
          </a:p>
          <a:p>
            <a:pPr marL="0" indent="0" algn="just">
              <a:buNone/>
            </a:pPr>
            <a:r>
              <a:rPr lang="en-US" sz="1200" dirty="0">
                <a:latin typeface="Times New Roman" panose="02020603050405020304" pitchFamily="18" charset="0"/>
                <a:cs typeface="Times New Roman" panose="02020603050405020304" pitchFamily="18" charset="0"/>
              </a:rPr>
              <a:t>Not Helpful: Punctuation removal can hinder the performance of text summarization systems, as punctuation often indicates important breaks and transitions in the text. Removing punctuation may result in summaries that lack clarity and coherence.</a:t>
            </a:r>
          </a:p>
          <a:p>
            <a:pPr marL="0" indent="0" algn="just">
              <a:buNone/>
            </a:pPr>
            <a:r>
              <a:rPr lang="en-US" sz="1200" dirty="0">
                <a:latin typeface="Times New Roman" panose="02020603050405020304" pitchFamily="18" charset="0"/>
                <a:cs typeface="Times New Roman" panose="02020603050405020304" pitchFamily="18" charset="0"/>
              </a:rPr>
              <a:t>Example: In summarizing news articles, punctuation helps to identify key sentences and transitions between different parts of the article.</a:t>
            </a:r>
          </a:p>
          <a:p>
            <a:pPr algn="just"/>
            <a:r>
              <a:rPr lang="en-US" sz="1600" b="1" dirty="0">
                <a:latin typeface="Times New Roman" panose="02020603050405020304" pitchFamily="18" charset="0"/>
                <a:cs typeface="Times New Roman" panose="02020603050405020304" pitchFamily="18" charset="0"/>
              </a:rPr>
              <a:t>Speech Recognition:</a:t>
            </a:r>
          </a:p>
          <a:p>
            <a:pPr marL="0" indent="0" algn="just">
              <a:buNone/>
            </a:pPr>
            <a:r>
              <a:rPr lang="en-US" sz="1200" dirty="0">
                <a:latin typeface="Times New Roman" panose="02020603050405020304" pitchFamily="18" charset="0"/>
                <a:cs typeface="Times New Roman" panose="02020603050405020304" pitchFamily="18" charset="0"/>
              </a:rPr>
              <a:t>Not Helpful: In tasks involving speech-to-text conversion, punctuation marks often correspond to natural pauses and intonations in speech. Removing punctuation can make it challenging to accurately transcribe spoken language.</a:t>
            </a:r>
          </a:p>
          <a:p>
            <a:pPr marL="0" indent="0" algn="just">
              <a:buNone/>
            </a:pPr>
            <a:r>
              <a:rPr lang="en-US" sz="1200" dirty="0">
                <a:latin typeface="Times New Roman" panose="02020603050405020304" pitchFamily="18" charset="0"/>
                <a:cs typeface="Times New Roman" panose="02020603050405020304" pitchFamily="18" charset="0"/>
              </a:rPr>
              <a:t>Example: In transcribing spoken conversations, punctuation helps to capture the rhythm and flow of speech, aiding in understanding the speaker's intent.</a:t>
            </a:r>
            <a:endParaRPr lang="en-IN" sz="1200" dirty="0">
              <a:latin typeface="Times New Roman" panose="02020603050405020304" pitchFamily="18" charset="0"/>
              <a:cs typeface="Times New Roman" panose="02020603050405020304" pitchFamily="18" charset="0"/>
            </a:endParaRPr>
          </a:p>
          <a:p>
            <a:endParaRPr lang="en-IN" sz="1100" dirty="0"/>
          </a:p>
        </p:txBody>
      </p:sp>
    </p:spTree>
    <p:extLst>
      <p:ext uri="{BB962C8B-B14F-4D97-AF65-F5344CB8AC3E}">
        <p14:creationId xmlns:p14="http://schemas.microsoft.com/office/powerpoint/2010/main" val="267378482"/>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DB61D-6AAB-6C22-9B9A-3D7C3073582B}"/>
              </a:ext>
            </a:extLst>
          </p:cNvPr>
          <p:cNvSpPr>
            <a:spLocks noGrp="1"/>
          </p:cNvSpPr>
          <p:nvPr>
            <p:ph type="title"/>
          </p:nvPr>
        </p:nvSpPr>
        <p:spPr>
          <a:xfrm>
            <a:off x="494190" y="-213634"/>
            <a:ext cx="10972800" cy="639762"/>
          </a:xfrm>
        </p:spPr>
        <p:txBody>
          <a:bodyPr/>
          <a:lstStyle/>
          <a:p>
            <a:r>
              <a:rPr lang="en-IN" b="1" dirty="0">
                <a:latin typeface="Times New Roman" panose="02020603050405020304" pitchFamily="18" charset="0"/>
                <a:cs typeface="Times New Roman" panose="02020603050405020304" pitchFamily="18" charset="0"/>
              </a:rPr>
              <a:t>Incorrect spellings</a:t>
            </a:r>
          </a:p>
        </p:txBody>
      </p:sp>
      <p:sp>
        <p:nvSpPr>
          <p:cNvPr id="3" name="Content Placeholder 2">
            <a:extLst>
              <a:ext uri="{FF2B5EF4-FFF2-40B4-BE49-F238E27FC236}">
                <a16:creationId xmlns:a16="http://schemas.microsoft.com/office/drawing/2014/main" id="{25DEC4A8-3E5C-9992-5D70-590421F08D16}"/>
              </a:ext>
            </a:extLst>
          </p:cNvPr>
          <p:cNvSpPr>
            <a:spLocks noGrp="1"/>
          </p:cNvSpPr>
          <p:nvPr>
            <p:ph idx="1"/>
          </p:nvPr>
        </p:nvSpPr>
        <p:spPr>
          <a:xfrm>
            <a:off x="609600" y="692459"/>
            <a:ext cx="10972800" cy="5956916"/>
          </a:xfrm>
        </p:spPr>
        <p:txBody>
          <a:bodyPr/>
          <a:lstStyle/>
          <a:p>
            <a:pPr algn="just"/>
            <a:r>
              <a:rPr lang="en-US" sz="1400" b="1" dirty="0">
                <a:latin typeface="Times New Roman" panose="02020603050405020304" pitchFamily="18" charset="0"/>
                <a:cs typeface="Times New Roman" panose="02020603050405020304" pitchFamily="18" charset="0"/>
              </a:rPr>
              <a:t>Correcting incorrect spellings in natural language text is a common task in NLP, and there are several approaches:</a:t>
            </a:r>
          </a:p>
          <a:p>
            <a:pPr algn="just"/>
            <a:endParaRPr lang="en-US" sz="1400" b="1"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Dictionary-Based Correction: </a:t>
            </a:r>
            <a:r>
              <a:rPr lang="en-US" sz="1600" dirty="0">
                <a:latin typeface="Times New Roman" panose="02020603050405020304" pitchFamily="18" charset="0"/>
                <a:cs typeface="Times New Roman" panose="02020603050405020304" pitchFamily="18" charset="0"/>
              </a:rPr>
              <a:t>Use a dictionary of correctly spelled words to look up and replace misspelled words with their correct counterparts. You can use pre-existing dictionaries or build your own from large text corpora. This approach works well for simple misspellings but may struggle with out-of-vocabulary words.</a:t>
            </a:r>
          </a:p>
          <a:p>
            <a:pPr algn="just"/>
            <a:r>
              <a:rPr lang="en-US" sz="1600" b="1" dirty="0">
                <a:latin typeface="Times New Roman" panose="02020603050405020304" pitchFamily="18" charset="0"/>
                <a:cs typeface="Times New Roman" panose="02020603050405020304" pitchFamily="18" charset="0"/>
              </a:rPr>
              <a:t>Edit Distance Algorithms: </a:t>
            </a:r>
            <a:r>
              <a:rPr lang="en-US" sz="1600" dirty="0">
                <a:latin typeface="Times New Roman" panose="02020603050405020304" pitchFamily="18" charset="0"/>
                <a:cs typeface="Times New Roman" panose="02020603050405020304" pitchFamily="18" charset="0"/>
              </a:rPr>
              <a:t>Algorithms such as </a:t>
            </a:r>
            <a:r>
              <a:rPr lang="en-US" sz="1600" dirty="0" err="1">
                <a:latin typeface="Times New Roman" panose="02020603050405020304" pitchFamily="18" charset="0"/>
                <a:cs typeface="Times New Roman" panose="02020603050405020304" pitchFamily="18" charset="0"/>
              </a:rPr>
              <a:t>Levenshtein</a:t>
            </a:r>
            <a:r>
              <a:rPr lang="en-US" sz="1600" dirty="0">
                <a:latin typeface="Times New Roman" panose="02020603050405020304" pitchFamily="18" charset="0"/>
                <a:cs typeface="Times New Roman" panose="02020603050405020304" pitchFamily="18" charset="0"/>
              </a:rPr>
              <a:t> distance or its variants (e.g., </a:t>
            </a:r>
            <a:r>
              <a:rPr lang="en-US" sz="1600" dirty="0" err="1">
                <a:latin typeface="Times New Roman" panose="02020603050405020304" pitchFamily="18" charset="0"/>
                <a:cs typeface="Times New Roman" panose="02020603050405020304" pitchFamily="18" charset="0"/>
              </a:rPr>
              <a:t>Damerau-Levenshtein</a:t>
            </a:r>
            <a:r>
              <a:rPr lang="en-US" sz="1600" dirty="0">
                <a:latin typeface="Times New Roman" panose="02020603050405020304" pitchFamily="18" charset="0"/>
                <a:cs typeface="Times New Roman" panose="02020603050405020304" pitchFamily="18" charset="0"/>
              </a:rPr>
              <a:t> distance) measure the minimum number of edits (insertions, deletions, substitutions, or transpositions) required to transform one word into another. Generate candidate corrections by finding words in the dictionary with the shortest edit distance to the misspelled word. This approach is effective for handling minor misspellings and typos.</a:t>
            </a:r>
          </a:p>
          <a:p>
            <a:pPr algn="just"/>
            <a:r>
              <a:rPr lang="en-US" sz="1600" b="1" dirty="0">
                <a:latin typeface="Times New Roman" panose="02020603050405020304" pitchFamily="18" charset="0"/>
                <a:cs typeface="Times New Roman" panose="02020603050405020304" pitchFamily="18" charset="0"/>
              </a:rPr>
              <a:t>Probabilistic Methods: </a:t>
            </a:r>
            <a:r>
              <a:rPr lang="en-US" sz="1600" dirty="0">
                <a:latin typeface="Times New Roman" panose="02020603050405020304" pitchFamily="18" charset="0"/>
                <a:cs typeface="Times New Roman" panose="02020603050405020304" pitchFamily="18" charset="0"/>
              </a:rPr>
              <a:t>Use statistical language models to estimate the likelihood of a word given its context. Models like n-grams or neural language models can suggest corrections based on the probability of a word sequence occurring in the language. This approach considers context and is effective for correcting real-word errors.</a:t>
            </a:r>
          </a:p>
          <a:p>
            <a:pPr algn="just"/>
            <a:r>
              <a:rPr lang="en-US" sz="1600" b="1" dirty="0">
                <a:latin typeface="Times New Roman" panose="02020603050405020304" pitchFamily="18" charset="0"/>
                <a:cs typeface="Times New Roman" panose="02020603050405020304" pitchFamily="18" charset="0"/>
              </a:rPr>
              <a:t>Deep Learning Models: </a:t>
            </a:r>
            <a:r>
              <a:rPr lang="en-US" sz="1600" dirty="0">
                <a:latin typeface="Times New Roman" panose="02020603050405020304" pitchFamily="18" charset="0"/>
                <a:cs typeface="Times New Roman" panose="02020603050405020304" pitchFamily="18" charset="0"/>
              </a:rPr>
              <a:t>Train neural networks, such as sequence-to-sequence models or transformers, specifically for spelling correction tasks. These models learn to map misspelled words to their correct forms based on large amounts of training data. Deep learning models can capture complex patterns and relationships in language, resulting in accurate corrections.</a:t>
            </a:r>
          </a:p>
          <a:p>
            <a:pPr algn="just"/>
            <a:r>
              <a:rPr lang="en-US" sz="1600" b="1" dirty="0">
                <a:latin typeface="Times New Roman" panose="02020603050405020304" pitchFamily="18" charset="0"/>
                <a:cs typeface="Times New Roman" panose="02020603050405020304" pitchFamily="18" charset="0"/>
              </a:rPr>
              <a:t>Ensemble Methods: </a:t>
            </a:r>
            <a:r>
              <a:rPr lang="en-US" sz="1600" dirty="0">
                <a:latin typeface="Times New Roman" panose="02020603050405020304" pitchFamily="18" charset="0"/>
                <a:cs typeface="Times New Roman" panose="02020603050405020304" pitchFamily="18" charset="0"/>
              </a:rPr>
              <a:t>Combine multiple correction methods to leverage their strengths and compensate for weaknesses. For example, you can use a dictionary-based approach as the first step and then apply a statistical or neural model to refine the corrections further.</a:t>
            </a:r>
          </a:p>
          <a:p>
            <a:pPr algn="just"/>
            <a:r>
              <a:rPr lang="en-US" sz="1600" b="1" dirty="0">
                <a:latin typeface="Times New Roman" panose="02020603050405020304" pitchFamily="18" charset="0"/>
                <a:cs typeface="Times New Roman" panose="02020603050405020304" pitchFamily="18" charset="0"/>
              </a:rPr>
              <a:t>Contextual Spelling Correction: </a:t>
            </a:r>
            <a:r>
              <a:rPr lang="en-US" sz="1600" dirty="0">
                <a:latin typeface="Times New Roman" panose="02020603050405020304" pitchFamily="18" charset="0"/>
                <a:cs typeface="Times New Roman" panose="02020603050405020304" pitchFamily="18" charset="0"/>
              </a:rPr>
              <a:t>Consider the context of the surrounding words to improve correction accuracy. Contextual information can help disambiguate between homophones (e.g., "their" vs. "there") or identify correctly spelled words that are semantically incorrect in the given context.</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6520977"/>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7A2C3-87AC-0C28-7B49-600898DAC29B}"/>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Word Cloud</a:t>
            </a:r>
            <a:endParaRPr lang="en-IN" b="1" dirty="0"/>
          </a:p>
        </p:txBody>
      </p:sp>
      <p:sp>
        <p:nvSpPr>
          <p:cNvPr id="3" name="Content Placeholder 2">
            <a:extLst>
              <a:ext uri="{FF2B5EF4-FFF2-40B4-BE49-F238E27FC236}">
                <a16:creationId xmlns:a16="http://schemas.microsoft.com/office/drawing/2014/main" id="{CADE3D45-D726-15C1-8DBD-0075C41C0F63}"/>
              </a:ext>
            </a:extLst>
          </p:cNvPr>
          <p:cNvSpPr>
            <a:spLocks noGrp="1"/>
          </p:cNvSpPr>
          <p:nvPr>
            <p:ph idx="1"/>
          </p:nvPr>
        </p:nvSpPr>
        <p:spPr/>
        <p:txBody>
          <a:bodyPr/>
          <a:lstStyle/>
          <a:p>
            <a:pPr algn="just"/>
            <a:r>
              <a:rPr lang="en-US" sz="2400" dirty="0">
                <a:latin typeface="Times New Roman" panose="02020603050405020304" pitchFamily="18" charset="0"/>
                <a:cs typeface="Times New Roman" panose="02020603050405020304" pitchFamily="18" charset="0"/>
              </a:rPr>
              <a:t>Word Cloud is a data visualization technique used for representing text data in which the size of each word indicates its frequency or importance. Significant textual data points can be highlighted using a word cloud. Word clouds are widely used for analyzing data from social network websites.</a:t>
            </a:r>
          </a:p>
          <a:p>
            <a:pPr algn="just"/>
            <a:r>
              <a:rPr lang="en-US" sz="2400" dirty="0">
                <a:latin typeface="Times New Roman" panose="02020603050405020304" pitchFamily="18" charset="0"/>
                <a:cs typeface="Times New Roman" panose="02020603050405020304" pitchFamily="18" charset="0"/>
              </a:rPr>
              <a:t>For generating word cloud in Python, modules needed are – matplotlib, pandas and </a:t>
            </a:r>
            <a:r>
              <a:rPr lang="en-US" sz="2400" dirty="0" err="1">
                <a:latin typeface="Times New Roman" panose="02020603050405020304" pitchFamily="18" charset="0"/>
                <a:cs typeface="Times New Roman" panose="02020603050405020304" pitchFamily="18" charset="0"/>
              </a:rPr>
              <a:t>wordcloud</a:t>
            </a:r>
            <a:r>
              <a:rPr lang="en-US" sz="2400" dirty="0">
                <a:latin typeface="Times New Roman" panose="02020603050405020304" pitchFamily="18" charset="0"/>
                <a:cs typeface="Times New Roman" panose="02020603050405020304" pitchFamily="18" charset="0"/>
              </a:rPr>
              <a:t>. </a:t>
            </a:r>
          </a:p>
          <a:p>
            <a:pPr algn="just"/>
            <a:endParaRPr lang="en-US"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8DED5D1-C5A4-0A92-9EBF-A60731146332}"/>
              </a:ext>
            </a:extLst>
          </p:cNvPr>
          <p:cNvPicPr>
            <a:picLocks noChangeAspect="1"/>
          </p:cNvPicPr>
          <p:nvPr/>
        </p:nvPicPr>
        <p:blipFill>
          <a:blip/>
          <a:stretch>
            <a:fillRect/>
          </a:stretch>
        </p:blipFill>
        <p:spPr>
          <a:xfrm>
            <a:off x="9551863" y="3725862"/>
            <a:ext cx="2409825" cy="2857500"/>
          </a:xfrm>
          <a:prstGeom prst="rect">
            <a:avLst/>
          </a:prstGeom>
        </p:spPr>
      </p:pic>
    </p:spTree>
    <p:extLst>
      <p:ext uri="{BB962C8B-B14F-4D97-AF65-F5344CB8AC3E}">
        <p14:creationId xmlns:p14="http://schemas.microsoft.com/office/powerpoint/2010/main" val="4217333370"/>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85DF2-36E4-1B96-5112-B7BD43652595}"/>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Word Cloud</a:t>
            </a:r>
            <a:endParaRPr lang="en-IN" dirty="0"/>
          </a:p>
        </p:txBody>
      </p:sp>
      <p:sp>
        <p:nvSpPr>
          <p:cNvPr id="3" name="Text Placeholder 2">
            <a:extLst>
              <a:ext uri="{FF2B5EF4-FFF2-40B4-BE49-F238E27FC236}">
                <a16:creationId xmlns:a16="http://schemas.microsoft.com/office/drawing/2014/main" id="{421D06F7-3A3C-B4BE-C6DE-57BE921A1036}"/>
              </a:ext>
            </a:extLst>
          </p:cNvPr>
          <p:cNvSpPr>
            <a:spLocks noGrp="1"/>
          </p:cNvSpPr>
          <p:nvPr>
            <p:ph type="body" idx="1"/>
          </p:nvPr>
        </p:nvSpPr>
        <p:spPr/>
        <p:txBody>
          <a:bodyPr/>
          <a:lstStyle/>
          <a:p>
            <a:r>
              <a:rPr lang="en-IN" b="1" i="0" dirty="0">
                <a:effectLst/>
                <a:highlight>
                  <a:srgbClr val="FFFFFF"/>
                </a:highlight>
                <a:latin typeface="Times New Roman" panose="02020603050405020304" pitchFamily="18" charset="0"/>
                <a:cs typeface="Times New Roman" panose="02020603050405020304" pitchFamily="18" charset="0"/>
              </a:rPr>
              <a:t>Advantages of Word Clouds </a:t>
            </a:r>
            <a:endParaRPr lang="en-IN" dirty="0">
              <a:latin typeface="Times New Roman" panose="02020603050405020304" pitchFamily="18" charset="0"/>
              <a:cs typeface="Times New Roman" panose="02020603050405020304" pitchFamily="18" charset="0"/>
            </a:endParaRPr>
          </a:p>
        </p:txBody>
      </p:sp>
      <p:sp>
        <p:nvSpPr>
          <p:cNvPr id="4" name="Content Placeholder 3">
            <a:extLst>
              <a:ext uri="{FF2B5EF4-FFF2-40B4-BE49-F238E27FC236}">
                <a16:creationId xmlns:a16="http://schemas.microsoft.com/office/drawing/2014/main" id="{FED8F470-290C-2CE8-258E-257379FFF1A6}"/>
              </a:ext>
            </a:extLst>
          </p:cNvPr>
          <p:cNvSpPr>
            <a:spLocks noGrp="1"/>
          </p:cNvSpPr>
          <p:nvPr>
            <p:ph sz="half" idx="2"/>
          </p:nvPr>
        </p:nvSpPr>
        <p:spPr/>
        <p:txBody>
          <a:bodyPr/>
          <a:lstStyle/>
          <a:p>
            <a:pPr algn="l" fontAlgn="base">
              <a:buFont typeface="+mj-lt"/>
              <a:buAutoNum type="arabicPeriod"/>
            </a:pP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Analyzing customer and employee feedback.</a:t>
            </a:r>
          </a:p>
          <a:p>
            <a:pPr algn="l" fontAlgn="base">
              <a:buFont typeface="+mj-lt"/>
              <a:buAutoNum type="arabicPeriod"/>
            </a:pP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Identifying new SEO keywords to target.</a:t>
            </a:r>
          </a:p>
          <a:p>
            <a:endParaRPr lang="en-IN" dirty="0"/>
          </a:p>
        </p:txBody>
      </p:sp>
      <p:sp>
        <p:nvSpPr>
          <p:cNvPr id="5" name="Text Placeholder 4">
            <a:extLst>
              <a:ext uri="{FF2B5EF4-FFF2-40B4-BE49-F238E27FC236}">
                <a16:creationId xmlns:a16="http://schemas.microsoft.com/office/drawing/2014/main" id="{12A1BA2A-F21E-6B23-C48F-5599E16A341E}"/>
              </a:ext>
            </a:extLst>
          </p:cNvPr>
          <p:cNvSpPr>
            <a:spLocks noGrp="1"/>
          </p:cNvSpPr>
          <p:nvPr>
            <p:ph type="body" sz="quarter" idx="3"/>
          </p:nvPr>
        </p:nvSpPr>
        <p:spPr/>
        <p:txBody>
          <a:bodyPr/>
          <a:lstStyle/>
          <a:p>
            <a:r>
              <a:rPr lang="en-IN" b="1" i="0" dirty="0">
                <a:effectLst/>
                <a:highlight>
                  <a:srgbClr val="FFFFFF"/>
                </a:highlight>
                <a:latin typeface="Times New Roman" panose="02020603050405020304" pitchFamily="18" charset="0"/>
                <a:cs typeface="Times New Roman" panose="02020603050405020304" pitchFamily="18" charset="0"/>
              </a:rPr>
              <a:t>Drawbacks of Word Clouds </a:t>
            </a:r>
            <a:endParaRPr lang="en-IN" dirty="0">
              <a:latin typeface="Times New Roman" panose="02020603050405020304" pitchFamily="18"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A02C2E5F-50E6-ACE2-30DD-FA44E28558F9}"/>
              </a:ext>
            </a:extLst>
          </p:cNvPr>
          <p:cNvSpPr>
            <a:spLocks noGrp="1"/>
          </p:cNvSpPr>
          <p:nvPr>
            <p:ph sz="quarter" idx="4"/>
          </p:nvPr>
        </p:nvSpPr>
        <p:spPr/>
        <p:txBody>
          <a:bodyPr/>
          <a:lstStyle/>
          <a:p>
            <a:pPr algn="l" fontAlgn="base">
              <a:buFont typeface="+mj-lt"/>
              <a:buAutoNum type="arabicPeriod"/>
            </a:pP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Word Clouds are not perfect for every situation.</a:t>
            </a:r>
          </a:p>
          <a:p>
            <a:pPr algn="l" fontAlgn="base">
              <a:buFont typeface="+mj-lt"/>
              <a:buAutoNum type="arabicPeriod"/>
            </a:pP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Data should be optimized for context.</a:t>
            </a:r>
          </a:p>
          <a:p>
            <a:endParaRPr lang="en-IN" dirty="0"/>
          </a:p>
        </p:txBody>
      </p:sp>
    </p:spTree>
    <p:extLst>
      <p:ext uri="{BB962C8B-B14F-4D97-AF65-F5344CB8AC3E}">
        <p14:creationId xmlns:p14="http://schemas.microsoft.com/office/powerpoint/2010/main" val="610199896"/>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2FD01-D972-3A8D-3040-1E4100894E6F}"/>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Properties of Word Cloud</a:t>
            </a:r>
            <a:endParaRPr lang="en-IN" dirty="0"/>
          </a:p>
        </p:txBody>
      </p:sp>
      <p:sp>
        <p:nvSpPr>
          <p:cNvPr id="3" name="Content Placeholder 2">
            <a:extLst>
              <a:ext uri="{FF2B5EF4-FFF2-40B4-BE49-F238E27FC236}">
                <a16:creationId xmlns:a16="http://schemas.microsoft.com/office/drawing/2014/main" id="{E7BBC18C-022A-3557-4A3D-FC751B9C73A6}"/>
              </a:ext>
            </a:extLst>
          </p:cNvPr>
          <p:cNvSpPr>
            <a:spLocks noGrp="1"/>
          </p:cNvSpPr>
          <p:nvPr>
            <p:ph idx="1"/>
          </p:nvPr>
        </p:nvSpPr>
        <p:spPr>
          <a:xfrm>
            <a:off x="609600" y="1260629"/>
            <a:ext cx="10972800" cy="5322733"/>
          </a:xfrm>
        </p:spPr>
        <p:txBody>
          <a:bodyPr/>
          <a:lstStyle/>
          <a:p>
            <a:pPr algn="just">
              <a:lnSpc>
                <a:spcPct val="107000"/>
              </a:lnSpc>
              <a:spcAft>
                <a:spcPts val="800"/>
              </a:spcAft>
            </a:pPr>
            <a:r>
              <a:rPr lang="en-IN" sz="1600" b="1" kern="100" dirty="0">
                <a:effectLst/>
                <a:latin typeface="Times New Roman" panose="02020603050405020304" pitchFamily="18" charset="0"/>
                <a:ea typeface="Calibri" panose="020F0502020204030204" pitchFamily="34" charset="0"/>
                <a:cs typeface="Mangal" panose="02040503050203030202" pitchFamily="18" charset="0"/>
              </a:rPr>
              <a:t>Visual Representation:</a:t>
            </a:r>
            <a:r>
              <a:rPr lang="en-IN" sz="1600" kern="100" dirty="0">
                <a:effectLst/>
                <a:latin typeface="Times New Roman" panose="02020603050405020304" pitchFamily="18" charset="0"/>
                <a:ea typeface="Calibri" panose="020F0502020204030204" pitchFamily="34" charset="0"/>
                <a:cs typeface="Mangal" panose="02040503050203030202" pitchFamily="18" charset="0"/>
              </a:rPr>
              <a:t> Words are displayed graphically, with size corresponding to frequency or importance.</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600" b="1" kern="100" dirty="0">
                <a:effectLst/>
                <a:latin typeface="Times New Roman" panose="02020603050405020304" pitchFamily="18" charset="0"/>
                <a:ea typeface="Calibri" panose="020F0502020204030204" pitchFamily="34" charset="0"/>
                <a:cs typeface="Mangal" panose="02040503050203030202" pitchFamily="18" charset="0"/>
              </a:rPr>
              <a:t>Word Frequency:</a:t>
            </a:r>
            <a:r>
              <a:rPr lang="en-IN" sz="1600" kern="100" dirty="0">
                <a:effectLst/>
                <a:latin typeface="Times New Roman" panose="02020603050405020304" pitchFamily="18" charset="0"/>
                <a:ea typeface="Calibri" panose="020F0502020204030204" pitchFamily="34" charset="0"/>
                <a:cs typeface="Mangal" panose="02040503050203030202" pitchFamily="18" charset="0"/>
              </a:rPr>
              <a:t> Words are sized based on their frequency of occurrence in the text.</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600" b="1" kern="100" dirty="0" err="1">
                <a:effectLst/>
                <a:latin typeface="Times New Roman" panose="02020603050405020304" pitchFamily="18" charset="0"/>
                <a:ea typeface="Calibri" panose="020F0502020204030204" pitchFamily="34" charset="0"/>
                <a:cs typeface="Mangal" panose="02040503050203030202" pitchFamily="18" charset="0"/>
              </a:rPr>
              <a:t>Color</a:t>
            </a:r>
            <a:r>
              <a:rPr lang="en-IN" sz="1600" b="1" kern="100" dirty="0">
                <a:effectLst/>
                <a:latin typeface="Times New Roman" panose="02020603050405020304" pitchFamily="18" charset="0"/>
                <a:ea typeface="Calibri" panose="020F0502020204030204" pitchFamily="34" charset="0"/>
                <a:cs typeface="Mangal" panose="02040503050203030202" pitchFamily="18" charset="0"/>
              </a:rPr>
              <a:t> Coding:</a:t>
            </a:r>
            <a:r>
              <a:rPr lang="en-IN" sz="1600" kern="100" dirty="0">
                <a:effectLst/>
                <a:latin typeface="Times New Roman" panose="02020603050405020304" pitchFamily="18" charset="0"/>
                <a:ea typeface="Calibri" panose="020F0502020204030204" pitchFamily="34" charset="0"/>
                <a:cs typeface="Mangal" panose="02040503050203030202" pitchFamily="18" charset="0"/>
              </a:rPr>
              <a:t> Words or word groups can be color-coded to convey additional information or emphasis.</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600" b="1" kern="100" dirty="0">
                <a:effectLst/>
                <a:latin typeface="Times New Roman" panose="02020603050405020304" pitchFamily="18" charset="0"/>
                <a:ea typeface="Calibri" panose="020F0502020204030204" pitchFamily="34" charset="0"/>
                <a:cs typeface="Mangal" panose="02040503050203030202" pitchFamily="18" charset="0"/>
              </a:rPr>
              <a:t>Customization:</a:t>
            </a:r>
            <a:r>
              <a:rPr lang="en-IN" sz="1600" kern="100" dirty="0">
                <a:effectLst/>
                <a:latin typeface="Times New Roman" panose="02020603050405020304" pitchFamily="18" charset="0"/>
                <a:ea typeface="Calibri" panose="020F0502020204030204" pitchFamily="34" charset="0"/>
                <a:cs typeface="Mangal" panose="02040503050203030202" pitchFamily="18" charset="0"/>
              </a:rPr>
              <a:t> Users can customize word clouds by adjusting parameters like font, layout, and </a:t>
            </a:r>
            <a:r>
              <a:rPr lang="en-IN" sz="1600" kern="100" dirty="0" err="1">
                <a:effectLst/>
                <a:latin typeface="Times New Roman" panose="02020603050405020304" pitchFamily="18" charset="0"/>
                <a:ea typeface="Calibri" panose="020F0502020204030204" pitchFamily="34" charset="0"/>
                <a:cs typeface="Mangal" panose="02040503050203030202" pitchFamily="18" charset="0"/>
              </a:rPr>
              <a:t>color</a:t>
            </a:r>
            <a:r>
              <a:rPr lang="en-IN" sz="1600" kern="100" dirty="0">
                <a:effectLst/>
                <a:latin typeface="Times New Roman" panose="02020603050405020304" pitchFamily="18" charset="0"/>
                <a:ea typeface="Calibri" panose="020F0502020204030204" pitchFamily="34" charset="0"/>
                <a:cs typeface="Mangal" panose="02040503050203030202" pitchFamily="18" charset="0"/>
              </a:rPr>
              <a:t> scheme.</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600" b="1" kern="100" dirty="0">
                <a:effectLst/>
                <a:latin typeface="Times New Roman" panose="02020603050405020304" pitchFamily="18" charset="0"/>
                <a:ea typeface="Calibri" panose="020F0502020204030204" pitchFamily="34" charset="0"/>
                <a:cs typeface="Mangal" panose="02040503050203030202" pitchFamily="18" charset="0"/>
              </a:rPr>
              <a:t>Interactivity:</a:t>
            </a:r>
            <a:r>
              <a:rPr lang="en-IN" sz="1600" kern="100" dirty="0">
                <a:effectLst/>
                <a:latin typeface="Times New Roman" panose="02020603050405020304" pitchFamily="18" charset="0"/>
                <a:ea typeface="Calibri" panose="020F0502020204030204" pitchFamily="34" charset="0"/>
                <a:cs typeface="Mangal" panose="02040503050203030202" pitchFamily="18" charset="0"/>
              </a:rPr>
              <a:t> Some word cloud tools offer interactivity, allowing users to hover over words for more details or click on words for related content.</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600" b="1" kern="100" dirty="0">
                <a:effectLst/>
                <a:latin typeface="Times New Roman" panose="02020603050405020304" pitchFamily="18" charset="0"/>
                <a:ea typeface="Calibri" panose="020F0502020204030204" pitchFamily="34" charset="0"/>
                <a:cs typeface="Mangal" panose="02040503050203030202" pitchFamily="18" charset="0"/>
              </a:rPr>
              <a:t>Data Filtering:</a:t>
            </a:r>
            <a:r>
              <a:rPr lang="en-IN" sz="1600" kern="100" dirty="0">
                <a:effectLst/>
                <a:latin typeface="Times New Roman" panose="02020603050405020304" pitchFamily="18" charset="0"/>
                <a:ea typeface="Calibri" panose="020F0502020204030204" pitchFamily="34" charset="0"/>
                <a:cs typeface="Mangal" panose="02040503050203030202" pitchFamily="18" charset="0"/>
              </a:rPr>
              <a:t> Users can filter out common </a:t>
            </a:r>
            <a:r>
              <a:rPr lang="en-IN" sz="1600" kern="100" dirty="0" err="1">
                <a:effectLst/>
                <a:latin typeface="Times New Roman" panose="02020603050405020304" pitchFamily="18" charset="0"/>
                <a:ea typeface="Calibri" panose="020F0502020204030204" pitchFamily="34" charset="0"/>
                <a:cs typeface="Mangal" panose="02040503050203030202" pitchFamily="18" charset="0"/>
              </a:rPr>
              <a:t>stopwords</a:t>
            </a:r>
            <a:r>
              <a:rPr lang="en-IN" sz="1600" kern="100" dirty="0">
                <a:effectLst/>
                <a:latin typeface="Times New Roman" panose="02020603050405020304" pitchFamily="18" charset="0"/>
                <a:ea typeface="Calibri" panose="020F0502020204030204" pitchFamily="34" charset="0"/>
                <a:cs typeface="Mangal" panose="02040503050203030202" pitchFamily="18" charset="0"/>
              </a:rPr>
              <a:t> or specify which words to include or exclude from the word cloud.</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600" b="1" kern="100" dirty="0">
                <a:effectLst/>
                <a:latin typeface="Times New Roman" panose="02020603050405020304" pitchFamily="18" charset="0"/>
                <a:ea typeface="Calibri" panose="020F0502020204030204" pitchFamily="34" charset="0"/>
                <a:cs typeface="Mangal" panose="02040503050203030202" pitchFamily="18" charset="0"/>
              </a:rPr>
              <a:t>Word Association:</a:t>
            </a:r>
            <a:r>
              <a:rPr lang="en-IN" sz="1600" kern="100" dirty="0">
                <a:effectLst/>
                <a:latin typeface="Times New Roman" panose="02020603050405020304" pitchFamily="18" charset="0"/>
                <a:ea typeface="Calibri" panose="020F0502020204030204" pitchFamily="34" charset="0"/>
                <a:cs typeface="Mangal" panose="02040503050203030202" pitchFamily="18" charset="0"/>
              </a:rPr>
              <a:t> Word clouds can reveal associations or themes within the text based on co-occurrence of words.</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600" b="1" kern="100" dirty="0">
                <a:effectLst/>
                <a:latin typeface="Times New Roman" panose="02020603050405020304" pitchFamily="18" charset="0"/>
                <a:ea typeface="Calibri" panose="020F0502020204030204" pitchFamily="34" charset="0"/>
                <a:cs typeface="Mangal" panose="02040503050203030202" pitchFamily="18" charset="0"/>
              </a:rPr>
              <a:t>Text Processing:</a:t>
            </a:r>
            <a:r>
              <a:rPr lang="en-IN" sz="1600" kern="100" dirty="0">
                <a:effectLst/>
                <a:latin typeface="Times New Roman" panose="02020603050405020304" pitchFamily="18" charset="0"/>
                <a:ea typeface="Calibri" panose="020F0502020204030204" pitchFamily="34" charset="0"/>
                <a:cs typeface="Mangal" panose="02040503050203030202" pitchFamily="18" charset="0"/>
              </a:rPr>
              <a:t> Advanced word cloud generators may offer text preprocessing options like stemming, lemmatization, or sentiment analysis.</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600" b="1" kern="100" dirty="0">
                <a:effectLst/>
                <a:latin typeface="Times New Roman" panose="02020603050405020304" pitchFamily="18" charset="0"/>
                <a:ea typeface="Calibri" panose="020F0502020204030204" pitchFamily="34" charset="0"/>
                <a:cs typeface="Mangal" panose="02040503050203030202" pitchFamily="18" charset="0"/>
              </a:rPr>
              <a:t>Exportability:</a:t>
            </a:r>
            <a:r>
              <a:rPr lang="en-IN" sz="1600" kern="100" dirty="0">
                <a:effectLst/>
                <a:latin typeface="Times New Roman" panose="02020603050405020304" pitchFamily="18" charset="0"/>
                <a:ea typeface="Calibri" panose="020F0502020204030204" pitchFamily="34" charset="0"/>
                <a:cs typeface="Mangal" panose="02040503050203030202" pitchFamily="18" charset="0"/>
              </a:rPr>
              <a:t> Word clouds can be exported as images or integrated into documents, presentations, or websites.</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pPr algn="just">
              <a:lnSpc>
                <a:spcPct val="107000"/>
              </a:lnSpc>
              <a:spcAft>
                <a:spcPts val="800"/>
              </a:spcAft>
            </a:pPr>
            <a:r>
              <a:rPr lang="en-IN" sz="1600" b="1" kern="100" dirty="0">
                <a:effectLst/>
                <a:latin typeface="Times New Roman" panose="02020603050405020304" pitchFamily="18" charset="0"/>
                <a:ea typeface="Calibri" panose="020F0502020204030204" pitchFamily="34" charset="0"/>
                <a:cs typeface="Mangal" panose="02040503050203030202" pitchFamily="18" charset="0"/>
              </a:rPr>
              <a:t>Data Visualization:</a:t>
            </a:r>
            <a:r>
              <a:rPr lang="en-IN" sz="1600" kern="100" dirty="0">
                <a:effectLst/>
                <a:latin typeface="Times New Roman" panose="02020603050405020304" pitchFamily="18" charset="0"/>
                <a:ea typeface="Calibri" panose="020F0502020204030204" pitchFamily="34" charset="0"/>
                <a:cs typeface="Mangal" panose="02040503050203030202" pitchFamily="18" charset="0"/>
              </a:rPr>
              <a:t> Word clouds serve as effective data visualization tools for summarizing textual data in a visually appealing manner.</a:t>
            </a:r>
            <a:endParaRPr lang="en-IN" sz="1600" kern="100" dirty="0">
              <a:effectLst/>
              <a:latin typeface="Calibri" panose="020F0502020204030204" pitchFamily="34" charset="0"/>
              <a:ea typeface="Calibri" panose="020F0502020204030204" pitchFamily="34" charset="0"/>
              <a:cs typeface="Mangal" panose="02040503050203030202" pitchFamily="18" charset="0"/>
            </a:endParaRPr>
          </a:p>
          <a:p>
            <a:endParaRPr lang="en-IN" sz="2800" dirty="0"/>
          </a:p>
        </p:txBody>
      </p:sp>
    </p:spTree>
    <p:extLst>
      <p:ext uri="{BB962C8B-B14F-4D97-AF65-F5344CB8AC3E}">
        <p14:creationId xmlns:p14="http://schemas.microsoft.com/office/powerpoint/2010/main" val="2216693246"/>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02E4C-DDDB-816B-56B9-47AEF85D55B0}"/>
              </a:ext>
            </a:extLst>
          </p:cNvPr>
          <p:cNvSpPr>
            <a:spLocks noGrp="1"/>
          </p:cNvSpPr>
          <p:nvPr>
            <p:ph type="title"/>
          </p:nvPr>
        </p:nvSpPr>
        <p:spPr>
          <a:xfrm>
            <a:off x="609600" y="0"/>
            <a:ext cx="10972800" cy="728539"/>
          </a:xfrm>
        </p:spPr>
        <p:txBody>
          <a:bodyPr/>
          <a:lstStyle/>
          <a:p>
            <a:r>
              <a:rPr lang="en-US" sz="4400" b="1" dirty="0">
                <a:latin typeface="Times New Roman" panose="02020603050405020304" pitchFamily="18" charset="0"/>
                <a:cs typeface="Times New Roman" panose="02020603050405020304" pitchFamily="18" charset="0"/>
              </a:rPr>
              <a:t>Sentiment Analysis</a:t>
            </a:r>
            <a:endParaRPr lang="en-IN" b="1" dirty="0"/>
          </a:p>
        </p:txBody>
      </p:sp>
      <p:sp>
        <p:nvSpPr>
          <p:cNvPr id="3" name="Content Placeholder 2">
            <a:extLst>
              <a:ext uri="{FF2B5EF4-FFF2-40B4-BE49-F238E27FC236}">
                <a16:creationId xmlns:a16="http://schemas.microsoft.com/office/drawing/2014/main" id="{5FBA9E4E-F4D4-ECB1-ADD8-67DBADDDA84B}"/>
              </a:ext>
            </a:extLst>
          </p:cNvPr>
          <p:cNvSpPr>
            <a:spLocks noGrp="1"/>
          </p:cNvSpPr>
          <p:nvPr>
            <p:ph idx="1"/>
          </p:nvPr>
        </p:nvSpPr>
        <p:spPr>
          <a:xfrm>
            <a:off x="609599" y="728539"/>
            <a:ext cx="11046781" cy="5858692"/>
          </a:xfrm>
        </p:spPr>
        <p:txBody>
          <a:bodyPr/>
          <a:lstStyle/>
          <a:p>
            <a:pPr algn="just"/>
            <a:r>
              <a:rPr lang="en-US" sz="2000" dirty="0">
                <a:latin typeface="Times New Roman" panose="02020603050405020304" pitchFamily="18" charset="0"/>
                <a:cs typeface="Times New Roman" panose="02020603050405020304" pitchFamily="18" charset="0"/>
              </a:rPr>
              <a:t>Sentiment analysis is the process of analyzing digital text to determine if the emotional tone of the message is positive, negative, or neutral. </a:t>
            </a:r>
          </a:p>
          <a:p>
            <a:pPr algn="just"/>
            <a:r>
              <a:rPr lang="en-US" sz="2000" dirty="0">
                <a:latin typeface="Times New Roman" panose="02020603050405020304" pitchFamily="18" charset="0"/>
                <a:cs typeface="Times New Roman" panose="02020603050405020304" pitchFamily="18" charset="0"/>
              </a:rPr>
              <a:t>Today, companies have large volumes of text data like emails, customer support chat transcripts, social media comments, and reviews.</a:t>
            </a:r>
          </a:p>
          <a:p>
            <a:pPr algn="just"/>
            <a:r>
              <a:rPr lang="en-US" sz="2000" dirty="0">
                <a:latin typeface="Times New Roman" panose="02020603050405020304" pitchFamily="18" charset="0"/>
                <a:cs typeface="Times New Roman" panose="02020603050405020304" pitchFamily="18" charset="0"/>
              </a:rPr>
              <a:t>Sentiment analysis, also known as opinion mining, is a natural language processing (NLP) technique used to determine the sentiment or emotion expressed in a piece of text. </a:t>
            </a:r>
          </a:p>
          <a:p>
            <a:pPr algn="just"/>
            <a:r>
              <a:rPr lang="en-US" sz="2000" dirty="0">
                <a:latin typeface="Times New Roman" panose="02020603050405020304" pitchFamily="18" charset="0"/>
                <a:cs typeface="Times New Roman" panose="02020603050405020304" pitchFamily="18" charset="0"/>
              </a:rPr>
              <a:t>It involves analyzing the text to identify the polarity of the sentiment, which can be positive, negative, or neutral. Sentiment analysis aims to understand the attitudes, opinions, and emotions conveyed in the text data.</a:t>
            </a:r>
            <a:endParaRPr lang="en-US" sz="1600"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Understanding Sentiment: </a:t>
            </a:r>
            <a:r>
              <a:rPr lang="en-US" sz="2000" dirty="0">
                <a:latin typeface="Times New Roman" panose="02020603050405020304" pitchFamily="18" charset="0"/>
                <a:cs typeface="Times New Roman" panose="02020603050405020304" pitchFamily="18" charset="0"/>
              </a:rPr>
              <a:t>Sentiment analysis involves analyzing textual data to determine the underlying sentiment or emotion expressed by the author. This sentiment can range from positive (e.g., happiness, satisfaction) to negative (e.g., sadness, frustration) or neutral (e.g., factual statements, absence of emotion).</a:t>
            </a:r>
          </a:p>
          <a:p>
            <a:pPr algn="just"/>
            <a:r>
              <a:rPr lang="en-US" sz="2000" b="1" dirty="0">
                <a:latin typeface="Times New Roman" panose="02020603050405020304" pitchFamily="18" charset="0"/>
                <a:cs typeface="Times New Roman" panose="02020603050405020304" pitchFamily="18" charset="0"/>
              </a:rPr>
              <a:t>Text Classification: </a:t>
            </a:r>
            <a:r>
              <a:rPr lang="en-US" sz="2000" dirty="0">
                <a:latin typeface="Times New Roman" panose="02020603050405020304" pitchFamily="18" charset="0"/>
                <a:cs typeface="Times New Roman" panose="02020603050405020304" pitchFamily="18" charset="0"/>
              </a:rPr>
              <a:t>Sentiment analysis is often formulated as a text classification task, where machine learning models classify text into predefined sentiment categories (e.g., positive, negative, neutral). These models are trained on labeled datasets where each text sample is annotated with its corresponding sentiment label.</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6545919"/>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40E0E-D3D0-25F7-4FF1-D4D8A3060C35}"/>
              </a:ext>
            </a:extLst>
          </p:cNvPr>
          <p:cNvSpPr>
            <a:spLocks noGrp="1"/>
          </p:cNvSpPr>
          <p:nvPr>
            <p:ph type="title"/>
          </p:nvPr>
        </p:nvSpPr>
        <p:spPr>
          <a:xfrm>
            <a:off x="609600" y="274638"/>
            <a:ext cx="10972800" cy="684150"/>
          </a:xfrm>
        </p:spPr>
        <p:txBody>
          <a:bodyPr/>
          <a:lstStyle/>
          <a:p>
            <a:r>
              <a:rPr lang="en-IN" b="1" dirty="0">
                <a:latin typeface="Times New Roman" panose="02020603050405020304" pitchFamily="18" charset="0"/>
                <a:cs typeface="Times New Roman" panose="02020603050405020304" pitchFamily="18" charset="0"/>
              </a:rPr>
              <a:t>Applications </a:t>
            </a:r>
            <a:r>
              <a:rPr lang="en-US" sz="4400" b="1" dirty="0">
                <a:latin typeface="Times New Roman" panose="02020603050405020304" pitchFamily="18" charset="0"/>
                <a:cs typeface="Times New Roman" panose="02020603050405020304" pitchFamily="18" charset="0"/>
              </a:rPr>
              <a:t>Sentiment Analysis</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B7DC7EB-F194-9E3C-D264-40700CB2CECA}"/>
              </a:ext>
            </a:extLst>
          </p:cNvPr>
          <p:cNvSpPr>
            <a:spLocks noGrp="1"/>
          </p:cNvSpPr>
          <p:nvPr>
            <p:ph idx="1"/>
          </p:nvPr>
        </p:nvSpPr>
        <p:spPr>
          <a:xfrm>
            <a:off x="609600" y="958789"/>
            <a:ext cx="10972800" cy="5167376"/>
          </a:xfrm>
        </p:spPr>
        <p:txBody>
          <a:bodyPr/>
          <a:lstStyle/>
          <a:p>
            <a:pPr algn="just"/>
            <a:r>
              <a:rPr lang="en-US" sz="2000" b="1" dirty="0">
                <a:latin typeface="Times New Roman" panose="02020603050405020304" pitchFamily="18" charset="0"/>
                <a:cs typeface="Times New Roman" panose="02020603050405020304" pitchFamily="18" charset="0"/>
              </a:rPr>
              <a:t>Social Media Monitoring: </a:t>
            </a:r>
            <a:r>
              <a:rPr lang="en-US" sz="2000" dirty="0">
                <a:latin typeface="Times New Roman" panose="02020603050405020304" pitchFamily="18" charset="0"/>
                <a:cs typeface="Times New Roman" panose="02020603050405020304" pitchFamily="18" charset="0"/>
              </a:rPr>
              <a:t>Businesses and organizations use sentiment analysis to monitor social media platforms for mentions of their brand, products, or services. This helps them gauge public opinion, identify trends, and respond to customer feedback.</a:t>
            </a:r>
          </a:p>
          <a:p>
            <a:pPr algn="just"/>
            <a:r>
              <a:rPr lang="en-US" sz="2000" b="1" dirty="0">
                <a:latin typeface="Times New Roman" panose="02020603050405020304" pitchFamily="18" charset="0"/>
                <a:cs typeface="Times New Roman" panose="02020603050405020304" pitchFamily="18" charset="0"/>
              </a:rPr>
              <a:t>Customer Feedback Analysis: </a:t>
            </a:r>
            <a:r>
              <a:rPr lang="en-US" sz="2000" dirty="0">
                <a:latin typeface="Times New Roman" panose="02020603050405020304" pitchFamily="18" charset="0"/>
                <a:cs typeface="Times New Roman" panose="02020603050405020304" pitchFamily="18" charset="0"/>
              </a:rPr>
              <a:t>Sentiment analysis is used to analyze customer reviews, surveys, and feedback forms to understand customer satisfaction levels and identify areas for improvement.</a:t>
            </a:r>
          </a:p>
          <a:p>
            <a:pPr algn="just"/>
            <a:r>
              <a:rPr lang="en-US" sz="2000" b="1" dirty="0">
                <a:latin typeface="Times New Roman" panose="02020603050405020304" pitchFamily="18" charset="0"/>
                <a:cs typeface="Times New Roman" panose="02020603050405020304" pitchFamily="18" charset="0"/>
              </a:rPr>
              <a:t>Brand Reputation Management: </a:t>
            </a:r>
            <a:r>
              <a:rPr lang="en-US" sz="2000" dirty="0">
                <a:latin typeface="Times New Roman" panose="02020603050405020304" pitchFamily="18" charset="0"/>
                <a:cs typeface="Times New Roman" panose="02020603050405020304" pitchFamily="18" charset="0"/>
              </a:rPr>
              <a:t>Companies use sentiment analysis to monitor news articles, blogs, and online forums to assess their brand reputation and address any negative sentiment or issues.</a:t>
            </a:r>
          </a:p>
          <a:p>
            <a:pPr algn="just"/>
            <a:r>
              <a:rPr lang="en-US" sz="2000" b="1" dirty="0">
                <a:latin typeface="Times New Roman" panose="02020603050405020304" pitchFamily="18" charset="0"/>
                <a:cs typeface="Times New Roman" panose="02020603050405020304" pitchFamily="18" charset="0"/>
              </a:rPr>
              <a:t>Market Research: </a:t>
            </a:r>
            <a:r>
              <a:rPr lang="en-US" sz="2000" dirty="0">
                <a:latin typeface="Times New Roman" panose="02020603050405020304" pitchFamily="18" charset="0"/>
                <a:cs typeface="Times New Roman" panose="02020603050405020304" pitchFamily="18" charset="0"/>
              </a:rPr>
              <a:t>Sentiment analysis is employed in market research to analyze consumer sentiment towards products, brands, or marketing campaigns. This information helps businesses make informed decisions about product development, marketing strategies, and brand positioning.</a:t>
            </a:r>
          </a:p>
          <a:p>
            <a:pPr algn="just"/>
            <a:r>
              <a:rPr lang="en-US" sz="2000" b="1" dirty="0">
                <a:latin typeface="Times New Roman" panose="02020603050405020304" pitchFamily="18" charset="0"/>
                <a:cs typeface="Times New Roman" panose="02020603050405020304" pitchFamily="18" charset="0"/>
              </a:rPr>
              <a:t>Political Analysis: </a:t>
            </a:r>
            <a:r>
              <a:rPr lang="en-US" sz="2000" dirty="0">
                <a:latin typeface="Times New Roman" panose="02020603050405020304" pitchFamily="18" charset="0"/>
                <a:cs typeface="Times New Roman" panose="02020603050405020304" pitchFamily="18" charset="0"/>
              </a:rPr>
              <a:t>Sentiment analysis is used in political analysis to gauge public opinion towards political candidates, parties, and policies. It helps political campaigns and policymakers understand voter sentiment and tailor their messaging accordingly.</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445792"/>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B5E63-011F-6483-8223-200E36C076DD}"/>
              </a:ext>
            </a:extLst>
          </p:cNvPr>
          <p:cNvSpPr>
            <a:spLocks noGrp="1"/>
          </p:cNvSpPr>
          <p:nvPr>
            <p:ph type="title"/>
          </p:nvPr>
        </p:nvSpPr>
        <p:spPr>
          <a:xfrm>
            <a:off x="609600" y="0"/>
            <a:ext cx="10972800" cy="683580"/>
          </a:xfrm>
        </p:spPr>
        <p:txBody>
          <a:bodyPr/>
          <a:lstStyle/>
          <a:p>
            <a:r>
              <a:rPr lang="en-US" sz="4000" b="1" dirty="0">
                <a:latin typeface="Times New Roman" panose="02020603050405020304" pitchFamily="18" charset="0"/>
                <a:cs typeface="Times New Roman" panose="02020603050405020304" pitchFamily="18" charset="0"/>
              </a:rPr>
              <a:t>Sentiment Analysis Case Study</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FDF7DE3-F5A1-934C-0964-4A59D8572504}"/>
              </a:ext>
            </a:extLst>
          </p:cNvPr>
          <p:cNvSpPr>
            <a:spLocks noGrp="1"/>
          </p:cNvSpPr>
          <p:nvPr>
            <p:ph idx="1"/>
          </p:nvPr>
        </p:nvSpPr>
        <p:spPr>
          <a:xfrm>
            <a:off x="609600" y="1003177"/>
            <a:ext cx="10972800" cy="5122987"/>
          </a:xfrm>
        </p:spPr>
        <p:txBody>
          <a:bodyPr/>
          <a:lstStyle/>
          <a:p>
            <a:pPr marL="0" indent="0" algn="just">
              <a:buNone/>
            </a:pPr>
            <a:r>
              <a:rPr lang="en-US" sz="1800" b="1" dirty="0">
                <a:latin typeface="Times New Roman" panose="02020603050405020304" pitchFamily="18" charset="0"/>
                <a:cs typeface="Times New Roman" panose="02020603050405020304" pitchFamily="18" charset="0"/>
              </a:rPr>
              <a:t>Problem Statement</a:t>
            </a:r>
          </a:p>
          <a:p>
            <a:pPr algn="just"/>
            <a:r>
              <a:rPr lang="en-US" sz="1800" dirty="0">
                <a:latin typeface="Times New Roman" panose="02020603050405020304" pitchFamily="18" charset="0"/>
                <a:cs typeface="Times New Roman" panose="02020603050405020304" pitchFamily="18" charset="0"/>
              </a:rPr>
              <a:t>An e-commerce company wants to understand customer sentiment towards their products by analyzing customer reviews. They aim to identify trends in customer feedback, detect areas for improvement, and monitor overall customer satisfaction.</a:t>
            </a:r>
          </a:p>
          <a:p>
            <a:pPr marL="0" indent="0" algn="just">
              <a:buNone/>
            </a:pPr>
            <a:r>
              <a:rPr lang="en-US" sz="1800" b="1" dirty="0">
                <a:latin typeface="Times New Roman" panose="02020603050405020304" pitchFamily="18" charset="0"/>
                <a:cs typeface="Times New Roman" panose="02020603050405020304" pitchFamily="18" charset="0"/>
              </a:rPr>
              <a:t>Data Collection</a:t>
            </a:r>
          </a:p>
          <a:p>
            <a:pPr algn="just"/>
            <a:r>
              <a:rPr lang="en-US" sz="1800" dirty="0">
                <a:latin typeface="Times New Roman" panose="02020603050405020304" pitchFamily="18" charset="0"/>
                <a:cs typeface="Times New Roman" panose="02020603050405020304" pitchFamily="18" charset="0"/>
              </a:rPr>
              <a:t>The company collects a large dataset of customer reviews from their website, each labeled with the corresponding sentiment (positive, negative, or neutral). The dataset contains textual reviews along with their sentiment labels.</a:t>
            </a:r>
          </a:p>
          <a:p>
            <a:pPr marL="0" indent="0" algn="just">
              <a:buNone/>
            </a:pPr>
            <a:r>
              <a:rPr lang="en-US" sz="1800" b="1" dirty="0">
                <a:latin typeface="Times New Roman" panose="02020603050405020304" pitchFamily="18" charset="0"/>
                <a:cs typeface="Times New Roman" panose="02020603050405020304" pitchFamily="18" charset="0"/>
              </a:rPr>
              <a:t>Data Preprocessing</a:t>
            </a:r>
          </a:p>
          <a:p>
            <a:pPr algn="just"/>
            <a:r>
              <a:rPr lang="en-US" sz="1800" dirty="0">
                <a:latin typeface="Times New Roman" panose="02020603050405020304" pitchFamily="18" charset="0"/>
                <a:cs typeface="Times New Roman" panose="02020603050405020304" pitchFamily="18" charset="0"/>
              </a:rPr>
              <a:t>Text Cleaning: Remove HTML tags, punctuation, and special characters from the reviews.</a:t>
            </a:r>
          </a:p>
          <a:p>
            <a:pPr algn="just"/>
            <a:r>
              <a:rPr lang="en-US" sz="1800" dirty="0">
                <a:latin typeface="Times New Roman" panose="02020603050405020304" pitchFamily="18" charset="0"/>
                <a:cs typeface="Times New Roman" panose="02020603050405020304" pitchFamily="18" charset="0"/>
              </a:rPr>
              <a:t>Tokenization: Split the reviews into individual words or tokens.</a:t>
            </a:r>
          </a:p>
          <a:p>
            <a:pPr algn="just"/>
            <a:r>
              <a:rPr lang="en-US" sz="1800" dirty="0" err="1">
                <a:latin typeface="Times New Roman" panose="02020603050405020304" pitchFamily="18" charset="0"/>
                <a:cs typeface="Times New Roman" panose="02020603050405020304" pitchFamily="18" charset="0"/>
              </a:rPr>
              <a:t>Stopword</a:t>
            </a:r>
            <a:r>
              <a:rPr lang="en-US" sz="1800" dirty="0">
                <a:latin typeface="Times New Roman" panose="02020603050405020304" pitchFamily="18" charset="0"/>
                <a:cs typeface="Times New Roman" panose="02020603050405020304" pitchFamily="18" charset="0"/>
              </a:rPr>
              <a:t> Removal: Remove common </a:t>
            </a:r>
            <a:r>
              <a:rPr lang="en-US" sz="1800" dirty="0" err="1">
                <a:latin typeface="Times New Roman" panose="02020603050405020304" pitchFamily="18" charset="0"/>
                <a:cs typeface="Times New Roman" panose="02020603050405020304" pitchFamily="18" charset="0"/>
              </a:rPr>
              <a:t>stopwords</a:t>
            </a:r>
            <a:r>
              <a:rPr lang="en-US" sz="1800" dirty="0">
                <a:latin typeface="Times New Roman" panose="02020603050405020304" pitchFamily="18" charset="0"/>
                <a:cs typeface="Times New Roman" panose="02020603050405020304" pitchFamily="18" charset="0"/>
              </a:rPr>
              <a:t> (e.g., "and", "the", "is") that do not carry significant meaning.</a:t>
            </a:r>
          </a:p>
          <a:p>
            <a:pPr algn="just"/>
            <a:r>
              <a:rPr lang="en-US" sz="1800" dirty="0">
                <a:latin typeface="Times New Roman" panose="02020603050405020304" pitchFamily="18" charset="0"/>
                <a:cs typeface="Times New Roman" panose="02020603050405020304" pitchFamily="18" charset="0"/>
              </a:rPr>
              <a:t>Normalization: Convert words to lowercase to ensure consistency.</a:t>
            </a:r>
          </a:p>
          <a:p>
            <a:pPr algn="just"/>
            <a:r>
              <a:rPr lang="en-US" sz="1800" dirty="0">
                <a:latin typeface="Times New Roman" panose="02020603050405020304" pitchFamily="18" charset="0"/>
                <a:cs typeface="Times New Roman" panose="02020603050405020304" pitchFamily="18" charset="0"/>
              </a:rPr>
              <a:t>Vectorization: Convert the text data into numerical vectors using techniques like TF-IDF (Term Frequency-Inverse Document Frequency) or word embeddings.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39042163"/>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F64C8-98A4-3AA8-39EB-7F77CA844479}"/>
              </a:ext>
            </a:extLst>
          </p:cNvPr>
          <p:cNvSpPr>
            <a:spLocks noGrp="1"/>
          </p:cNvSpPr>
          <p:nvPr>
            <p:ph type="title"/>
          </p:nvPr>
        </p:nvSpPr>
        <p:spPr>
          <a:xfrm>
            <a:off x="609600" y="390616"/>
            <a:ext cx="10972800" cy="683581"/>
          </a:xfrm>
        </p:spPr>
        <p:txBody>
          <a:bodyPr/>
          <a:lstStyle/>
          <a:p>
            <a:r>
              <a:rPr lang="en-US" sz="4400" b="1" dirty="0">
                <a:latin typeface="Times New Roman" panose="02020603050405020304" pitchFamily="18" charset="0"/>
                <a:cs typeface="Times New Roman" panose="02020603050405020304" pitchFamily="18" charset="0"/>
              </a:rPr>
              <a:t>Sentiment Analysis Case Study</a:t>
            </a:r>
            <a:endParaRPr lang="en-IN" dirty="0"/>
          </a:p>
        </p:txBody>
      </p:sp>
      <p:sp>
        <p:nvSpPr>
          <p:cNvPr id="3" name="Content Placeholder 2">
            <a:extLst>
              <a:ext uri="{FF2B5EF4-FFF2-40B4-BE49-F238E27FC236}">
                <a16:creationId xmlns:a16="http://schemas.microsoft.com/office/drawing/2014/main" id="{6AB698FC-17AF-1D2B-64CE-83975B4B9395}"/>
              </a:ext>
            </a:extLst>
          </p:cNvPr>
          <p:cNvSpPr>
            <a:spLocks noGrp="1"/>
          </p:cNvSpPr>
          <p:nvPr>
            <p:ph idx="1"/>
          </p:nvPr>
        </p:nvSpPr>
        <p:spPr>
          <a:xfrm>
            <a:off x="609600" y="1216241"/>
            <a:ext cx="10972800" cy="5113538"/>
          </a:xfrm>
        </p:spPr>
        <p:txBody>
          <a:bodyPr/>
          <a:lstStyle/>
          <a:p>
            <a:pPr marL="0" indent="0" algn="just">
              <a:buNone/>
            </a:pPr>
            <a:r>
              <a:rPr lang="en-US" sz="1800" b="1" dirty="0">
                <a:latin typeface="Times New Roman" panose="02020603050405020304" pitchFamily="18" charset="0"/>
                <a:cs typeface="Times New Roman" panose="02020603050405020304" pitchFamily="18" charset="0"/>
              </a:rPr>
              <a:t>Model Training</a:t>
            </a:r>
          </a:p>
          <a:p>
            <a:pPr algn="just"/>
            <a:r>
              <a:rPr lang="en-US" sz="1800" dirty="0">
                <a:latin typeface="Times New Roman" panose="02020603050405020304" pitchFamily="18" charset="0"/>
                <a:cs typeface="Times New Roman" panose="02020603050405020304" pitchFamily="18" charset="0"/>
              </a:rPr>
              <a:t>Feature Extraction: Extract features from the preprocessed text data, such as word frequencies or word embeddings.</a:t>
            </a:r>
          </a:p>
          <a:p>
            <a:pPr algn="just"/>
            <a:r>
              <a:rPr lang="en-US" sz="1800" dirty="0">
                <a:latin typeface="Times New Roman" panose="02020603050405020304" pitchFamily="18" charset="0"/>
                <a:cs typeface="Times New Roman" panose="02020603050405020304" pitchFamily="18" charset="0"/>
              </a:rPr>
              <a:t>Model Selection: Train different machine learning models, such as logistic regression, support vector machines (SVM), or deep learning models (e.g., recurrent neural networks, transformers), on the labeled dataset.</a:t>
            </a:r>
          </a:p>
          <a:p>
            <a:pPr algn="just"/>
            <a:r>
              <a:rPr lang="en-US" sz="1800" dirty="0">
                <a:latin typeface="Times New Roman" panose="02020603050405020304" pitchFamily="18" charset="0"/>
                <a:cs typeface="Times New Roman" panose="02020603050405020304" pitchFamily="18" charset="0"/>
              </a:rPr>
              <a:t>Hyperparameter Tuning: Fine-tune the hyperparameters of the models to optimize performance.</a:t>
            </a:r>
          </a:p>
          <a:p>
            <a:pPr algn="just"/>
            <a:r>
              <a:rPr lang="en-US" sz="1800" dirty="0">
                <a:latin typeface="Times New Roman" panose="02020603050405020304" pitchFamily="18" charset="0"/>
                <a:cs typeface="Times New Roman" panose="02020603050405020304" pitchFamily="18" charset="0"/>
              </a:rPr>
              <a:t>Cross-Validation: Validate the models using techniques like k-fold cross-validation to assess their generalization ability.</a:t>
            </a:r>
          </a:p>
          <a:p>
            <a:pPr marL="0" indent="0" algn="just">
              <a:buNone/>
            </a:pPr>
            <a:r>
              <a:rPr lang="en-US" sz="1800" b="1" dirty="0">
                <a:latin typeface="Times New Roman" panose="02020603050405020304" pitchFamily="18" charset="0"/>
                <a:cs typeface="Times New Roman" panose="02020603050405020304" pitchFamily="18" charset="0"/>
              </a:rPr>
              <a:t>Evaluation</a:t>
            </a:r>
          </a:p>
          <a:p>
            <a:pPr algn="just"/>
            <a:r>
              <a:rPr lang="en-US" sz="1800" dirty="0">
                <a:latin typeface="Times New Roman" panose="02020603050405020304" pitchFamily="18" charset="0"/>
                <a:cs typeface="Times New Roman" panose="02020603050405020304" pitchFamily="18" charset="0"/>
              </a:rPr>
              <a:t>Evaluate the trained models using metrics such as accuracy, precision, recall, and F1-score on a holdout dataset or through cross-validation. Select the best-performing model based on these metrics.</a:t>
            </a:r>
          </a:p>
          <a:p>
            <a:pPr marL="0" indent="0" algn="just">
              <a:buNone/>
            </a:pPr>
            <a:r>
              <a:rPr lang="en-US" sz="1800" b="1" dirty="0">
                <a:latin typeface="Times New Roman" panose="02020603050405020304" pitchFamily="18" charset="0"/>
                <a:cs typeface="Times New Roman" panose="02020603050405020304" pitchFamily="18" charset="0"/>
              </a:rPr>
              <a:t>Deployment</a:t>
            </a:r>
          </a:p>
          <a:p>
            <a:pPr algn="just"/>
            <a:r>
              <a:rPr lang="en-US" sz="1800" dirty="0">
                <a:latin typeface="Times New Roman" panose="02020603050405020304" pitchFamily="18" charset="0"/>
                <a:cs typeface="Times New Roman" panose="02020603050405020304" pitchFamily="18" charset="0"/>
              </a:rPr>
              <a:t>Deploy the trained sentiment analysis model to analyze incoming customer reviews in real-time. Integrate the model into the company's systems to automatically classify customer sentiment and generate insights.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40112489"/>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1769B-8AA6-1DBF-379C-438C28AE5061}"/>
              </a:ext>
            </a:extLst>
          </p:cNvPr>
          <p:cNvSpPr>
            <a:spLocks noGrp="1"/>
          </p:cNvSpPr>
          <p:nvPr>
            <p:ph type="title"/>
          </p:nvPr>
        </p:nvSpPr>
        <p:spPr>
          <a:xfrm>
            <a:off x="609600" y="319596"/>
            <a:ext cx="10972800" cy="701336"/>
          </a:xfrm>
        </p:spPr>
        <p:txBody>
          <a:bodyPr/>
          <a:lstStyle/>
          <a:p>
            <a:r>
              <a:rPr lang="en-US" sz="4400" b="1" dirty="0">
                <a:latin typeface="Times New Roman" panose="02020603050405020304" pitchFamily="18" charset="0"/>
                <a:cs typeface="Times New Roman" panose="02020603050405020304" pitchFamily="18" charset="0"/>
              </a:rPr>
              <a:t>Sentiment Analysis Case Study</a:t>
            </a:r>
            <a:endParaRPr lang="en-IN" dirty="0"/>
          </a:p>
        </p:txBody>
      </p:sp>
      <p:sp>
        <p:nvSpPr>
          <p:cNvPr id="3" name="Content Placeholder 2">
            <a:extLst>
              <a:ext uri="{FF2B5EF4-FFF2-40B4-BE49-F238E27FC236}">
                <a16:creationId xmlns:a16="http://schemas.microsoft.com/office/drawing/2014/main" id="{FA70E6F2-BA66-64B8-49D7-9E7B9AB42738}"/>
              </a:ext>
            </a:extLst>
          </p:cNvPr>
          <p:cNvSpPr>
            <a:spLocks noGrp="1"/>
          </p:cNvSpPr>
          <p:nvPr>
            <p:ph idx="1"/>
          </p:nvPr>
        </p:nvSpPr>
        <p:spPr>
          <a:xfrm>
            <a:off x="609600" y="1260629"/>
            <a:ext cx="10972800" cy="4865535"/>
          </a:xfrm>
        </p:spPr>
        <p:txBody>
          <a:bodyPr/>
          <a:lstStyle/>
          <a:p>
            <a:pPr marL="0" indent="0">
              <a:buNone/>
            </a:pPr>
            <a:r>
              <a:rPr lang="en-US" sz="1600" b="1" dirty="0">
                <a:latin typeface="Times New Roman" panose="02020603050405020304" pitchFamily="18" charset="0"/>
                <a:cs typeface="Times New Roman" panose="02020603050405020304" pitchFamily="18" charset="0"/>
              </a:rPr>
              <a:t>Analysis and Insights</a:t>
            </a:r>
          </a:p>
          <a:p>
            <a:r>
              <a:rPr lang="en-US" sz="1600" dirty="0">
                <a:latin typeface="Times New Roman" panose="02020603050405020304" pitchFamily="18" charset="0"/>
                <a:cs typeface="Times New Roman" panose="02020603050405020304" pitchFamily="18" charset="0"/>
              </a:rPr>
              <a:t>Overall Sentiment: Analyze the distribution of sentiment labels (positive, negative, neutral) to understand the overall sentiment of customer reviews.</a:t>
            </a:r>
          </a:p>
          <a:p>
            <a:r>
              <a:rPr lang="en-US" sz="1600" dirty="0">
                <a:latin typeface="Times New Roman" panose="02020603050405020304" pitchFamily="18" charset="0"/>
                <a:cs typeface="Times New Roman" panose="02020603050405020304" pitchFamily="18" charset="0"/>
              </a:rPr>
              <a:t>Trend Analysis: Identify trends in customer feedback over time, such as changes in sentiment following product launches or marketing campaigns.</a:t>
            </a:r>
          </a:p>
          <a:p>
            <a:r>
              <a:rPr lang="en-US" sz="1600" dirty="0">
                <a:latin typeface="Times New Roman" panose="02020603050405020304" pitchFamily="18" charset="0"/>
                <a:cs typeface="Times New Roman" panose="02020603050405020304" pitchFamily="18" charset="0"/>
              </a:rPr>
              <a:t>Topic Modeling: Use techniques like topic modeling (e.g., Latent Dirichlet Allocation) to identify common themes or topics in customer reviews.</a:t>
            </a:r>
          </a:p>
          <a:p>
            <a:r>
              <a:rPr lang="en-US" sz="1600" dirty="0">
                <a:latin typeface="Times New Roman" panose="02020603050405020304" pitchFamily="18" charset="0"/>
                <a:cs typeface="Times New Roman" panose="02020603050405020304" pitchFamily="18" charset="0"/>
              </a:rPr>
              <a:t>Root Cause Analysis: Investigate the underlying reasons behind negative sentiment, such as product defects, shipping delays, or customer service issues.</a:t>
            </a:r>
          </a:p>
          <a:p>
            <a:r>
              <a:rPr lang="en-US" sz="1600" dirty="0">
                <a:latin typeface="Times New Roman" panose="02020603050405020304" pitchFamily="18" charset="0"/>
                <a:cs typeface="Times New Roman" panose="02020603050405020304" pitchFamily="18" charset="0"/>
              </a:rPr>
              <a:t>Actionable Insights: Use the insights from sentiment analysis to make data-driven decisions, prioritize product improvements, and enhance customer satisfaction.</a:t>
            </a:r>
          </a:p>
          <a:p>
            <a:pPr marL="0" indent="0">
              <a:buNone/>
            </a:pPr>
            <a:r>
              <a:rPr lang="en-US" sz="1600" b="1" dirty="0">
                <a:latin typeface="Times New Roman" panose="02020603050405020304" pitchFamily="18" charset="0"/>
                <a:cs typeface="Times New Roman" panose="02020603050405020304" pitchFamily="18" charset="0"/>
              </a:rPr>
              <a:t>Monitoring and Iteration</a:t>
            </a:r>
          </a:p>
          <a:p>
            <a:r>
              <a:rPr lang="en-US" sz="1600" dirty="0">
                <a:latin typeface="Times New Roman" panose="02020603050405020304" pitchFamily="18" charset="0"/>
                <a:cs typeface="Times New Roman" panose="02020603050405020304" pitchFamily="18" charset="0"/>
              </a:rPr>
              <a:t>Continuously monitor customer sentiment and update the sentiment analysis model as needed. Collect feedback from stakeholders and iterate on the analysis process to improve accuracy and relevance.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351231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40FBC-F8DE-9F8E-0CAD-3C96489555E5}"/>
              </a:ext>
            </a:extLst>
          </p:cNvPr>
          <p:cNvSpPr>
            <a:spLocks noGrp="1"/>
          </p:cNvSpPr>
          <p:nvPr>
            <p:ph type="title"/>
          </p:nvPr>
        </p:nvSpPr>
        <p:spPr>
          <a:xfrm>
            <a:off x="838200" y="365126"/>
            <a:ext cx="10515600" cy="948770"/>
          </a:xfrm>
        </p:spPr>
        <p:txBody>
          <a:bodyPr>
            <a:normAutofit fontScale="90000"/>
          </a:bodyPr>
          <a:lstStyle/>
          <a:p>
            <a:pPr algn="ctr"/>
            <a:r>
              <a:rPr lang="en-US" sz="4000" b="1" i="0" dirty="0">
                <a:effectLst/>
                <a:highlight>
                  <a:srgbClr val="FFFFFF"/>
                </a:highlight>
                <a:latin typeface="Times New Roman" panose="02020603050405020304" pitchFamily="18" charset="0"/>
                <a:cs typeface="Times New Roman" panose="02020603050405020304" pitchFamily="18" charset="0"/>
              </a:rPr>
              <a:t>Natural Language Understanding (NLU) (</a:t>
            </a:r>
            <a:r>
              <a:rPr lang="en-US" sz="4000" b="1" dirty="0">
                <a:latin typeface="Times New Roman" panose="02020603050405020304" pitchFamily="18" charset="0"/>
                <a:cs typeface="Times New Roman" panose="02020603050405020304" pitchFamily="18" charset="0"/>
              </a:rPr>
              <a:t>Component of NLP</a:t>
            </a:r>
            <a:r>
              <a:rPr lang="en-US" sz="4000" b="1" dirty="0">
                <a:highlight>
                  <a:srgbClr val="FFFFFF"/>
                </a:highlight>
                <a:latin typeface="Times New Roman" panose="02020603050405020304" pitchFamily="18" charset="0"/>
                <a:cs typeface="Times New Roman" panose="02020603050405020304" pitchFamily="18" charset="0"/>
              </a:rPr>
              <a:t>)</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055D0D-2491-7B89-E337-5F22398C4936}"/>
              </a:ext>
            </a:extLst>
          </p:cNvPr>
          <p:cNvSpPr>
            <a:spLocks noGrp="1"/>
          </p:cNvSpPr>
          <p:nvPr>
            <p:ph idx="1"/>
          </p:nvPr>
        </p:nvSpPr>
        <p:spPr/>
        <p:txBody>
          <a:bodyPr>
            <a:normAutofit fontScale="85000" lnSpcReduction="20000"/>
          </a:bodyPr>
          <a:lstStyle/>
          <a:p>
            <a:pPr algn="just" rtl="0" fontAlgn="base"/>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The next and hardest step of NLP is the understanding part.</a:t>
            </a:r>
          </a:p>
          <a:p>
            <a:pPr algn="just" fontAlgn="base">
              <a:buFont typeface="Arial" panose="020B0604020202020204" pitchFamily="34" charset="0"/>
              <a:buChar char="•"/>
            </a:pP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First, the computer must comprehend the meaning of each word. It tries to figure out whether the word is a noun or a verb, whether it’s in the past or present tense, and so on. This is called Part-of-Speech tagging (POS).</a:t>
            </a:r>
          </a:p>
          <a:p>
            <a:pPr algn="just" fontAlgn="base">
              <a:buFont typeface="Arial" panose="020B0604020202020204" pitchFamily="34" charset="0"/>
              <a:buChar char="•"/>
            </a:pP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A lexicon (a vocabulary) and a set of grammatical rules are also built into NLP systems. The most difficult part of NLP is understanding.</a:t>
            </a:r>
          </a:p>
          <a:p>
            <a:pPr algn="just" fontAlgn="base">
              <a:buFont typeface="Arial" panose="020B0604020202020204" pitchFamily="34" charset="0"/>
              <a:buChar char="•"/>
            </a:pP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The machine should be able to grasp what you said by the conclusion of the process. There are several challenges in accomplishing this when considering problems such as words having several meanings (polysemy) or different words having similar meanings (synonymy), but developers encode rules into their NLU systems and train them to learn to apply the rules correctly.</a:t>
            </a:r>
          </a:p>
          <a:p>
            <a:endParaRPr lang="en-IN" dirty="0"/>
          </a:p>
        </p:txBody>
      </p:sp>
    </p:spTree>
    <p:extLst>
      <p:ext uri="{BB962C8B-B14F-4D97-AF65-F5344CB8AC3E}">
        <p14:creationId xmlns:p14="http://schemas.microsoft.com/office/powerpoint/2010/main" val="33245233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3DE4D-3472-E863-A28B-4CE8FA790318}"/>
              </a:ext>
            </a:extLst>
          </p:cNvPr>
          <p:cNvSpPr>
            <a:spLocks noGrp="1"/>
          </p:cNvSpPr>
          <p:nvPr>
            <p:ph type="title"/>
          </p:nvPr>
        </p:nvSpPr>
        <p:spPr>
          <a:xfrm>
            <a:off x="511946" y="639191"/>
            <a:ext cx="10972800" cy="961009"/>
          </a:xfrm>
        </p:spPr>
        <p:txBody>
          <a:bodyPr/>
          <a:lstStyle/>
          <a:p>
            <a:pPr algn="ctr"/>
            <a:r>
              <a:rPr lang="en-US" sz="2800" b="1" i="0" dirty="0">
                <a:effectLst/>
                <a:highlight>
                  <a:srgbClr val="FFFFFF"/>
                </a:highlight>
                <a:latin typeface="Times New Roman" panose="02020603050405020304" pitchFamily="18" charset="0"/>
                <a:cs typeface="Times New Roman" panose="02020603050405020304" pitchFamily="18" charset="0"/>
              </a:rPr>
              <a:t>Natural Language Generation (NLG) </a:t>
            </a:r>
            <a:br>
              <a:rPr lang="en-US" sz="3200" b="1" i="0" dirty="0">
                <a:effectLst/>
                <a:highlight>
                  <a:srgbClr val="FFFFFF"/>
                </a:highlight>
                <a:latin typeface="Times New Roman" panose="02020603050405020304" pitchFamily="18" charset="0"/>
                <a:cs typeface="Times New Roman" panose="02020603050405020304" pitchFamily="18" charset="0"/>
              </a:rPr>
            </a:br>
            <a:r>
              <a:rPr lang="en-US" sz="3200" b="1" i="0" dirty="0">
                <a:effectLst/>
                <a:highlight>
                  <a:srgbClr val="FFFFFF"/>
                </a:highlight>
                <a:latin typeface="Times New Roman" panose="02020603050405020304" pitchFamily="18" charset="0"/>
                <a:cs typeface="Times New Roman" panose="02020603050405020304" pitchFamily="18" charset="0"/>
              </a:rPr>
              <a:t>(</a:t>
            </a:r>
            <a:r>
              <a:rPr lang="en-US" sz="3200" b="1" dirty="0">
                <a:latin typeface="Times New Roman" panose="02020603050405020304" pitchFamily="18" charset="0"/>
                <a:cs typeface="Times New Roman" panose="02020603050405020304" pitchFamily="18" charset="0"/>
              </a:rPr>
              <a:t>Component of NLP</a:t>
            </a:r>
            <a:r>
              <a:rPr lang="en-US" sz="3200" b="1" dirty="0">
                <a:highlight>
                  <a:srgbClr val="FFFFFF"/>
                </a:highlight>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8E0C640-5911-FC01-1D9A-13A682F1B8FB}"/>
              </a:ext>
            </a:extLst>
          </p:cNvPr>
          <p:cNvSpPr>
            <a:spLocks noGrp="1"/>
          </p:cNvSpPr>
          <p:nvPr>
            <p:ph idx="1"/>
          </p:nvPr>
        </p:nvSpPr>
        <p:spPr>
          <a:xfrm>
            <a:off x="609600" y="2017452"/>
            <a:ext cx="10972800" cy="4525963"/>
          </a:xfrm>
        </p:spPr>
        <p:txBody>
          <a:bodyPr>
            <a:normAutofit fontScale="70000" lnSpcReduction="20000"/>
          </a:bodyPr>
          <a:lstStyle/>
          <a:p>
            <a:pPr algn="just" rtl="0" fontAlgn="base"/>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NLG is much simpler to accomplish. NLG converts a computer’s machine-readable language into text and can also convert that text into audible speech using text-to-speech technology.</a:t>
            </a:r>
          </a:p>
          <a:p>
            <a:pPr algn="just" fontAlgn="base">
              <a:buFont typeface="Arial" panose="020B0604020202020204" pitchFamily="34" charset="0"/>
              <a:buChar char="•"/>
            </a:pP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First, the NLP system identifies what data should be converted to text. If you asked the computer a question about the weather, it most likely did an online search to find your answer, and from there it decides that the temperature, wind, and humidity are the factors that should be read aloud to you.</a:t>
            </a:r>
          </a:p>
          <a:p>
            <a:pPr algn="just" fontAlgn="base">
              <a:buFont typeface="Arial" panose="020B0604020202020204" pitchFamily="34" charset="0"/>
              <a:buChar char="•"/>
            </a:pP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Then, it organizes the structure of how it’s going to say it. This is similar to NLU except backward. NLG system can construct full sentences using a lexicon and a set of grammar rules.</a:t>
            </a:r>
          </a:p>
          <a:p>
            <a:pPr algn="just" fontAlgn="base">
              <a:buFont typeface="Arial" panose="020B0604020202020204" pitchFamily="34" charset="0"/>
              <a:buChar char="•"/>
            </a:pPr>
            <a:r>
              <a:rPr lang="en-US" b="0" i="0" dirty="0">
                <a:solidFill>
                  <a:srgbClr val="273239"/>
                </a:solidFill>
                <a:effectLst/>
                <a:highlight>
                  <a:srgbClr val="FFFFFF"/>
                </a:highlight>
                <a:latin typeface="Times New Roman" panose="02020603050405020304" pitchFamily="18" charset="0"/>
                <a:cs typeface="Times New Roman" panose="02020603050405020304" pitchFamily="18" charset="0"/>
              </a:rPr>
              <a:t>Finally, text-to-speech takes over. The text-to-speech engine uses a prosody model to evaluate the text and identify breaks, duration, and pitch. The engine then combines all the recorded phonemes into one cohesive string of speech using a speech database.</a:t>
            </a:r>
          </a:p>
          <a:p>
            <a:endParaRPr lang="en-IN" dirty="0"/>
          </a:p>
        </p:txBody>
      </p:sp>
    </p:spTree>
    <p:extLst>
      <p:ext uri="{BB962C8B-B14F-4D97-AF65-F5344CB8AC3E}">
        <p14:creationId xmlns:p14="http://schemas.microsoft.com/office/powerpoint/2010/main" val="209916553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A9E1B-1BB0-CBDF-6CA0-7EEFA6DC5236}"/>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Components of NLP</a:t>
            </a:r>
            <a:endParaRPr lang="en-IN" b="1" dirty="0">
              <a:latin typeface="Times New Roman" panose="02020603050405020304" pitchFamily="18" charset="0"/>
              <a:cs typeface="Times New Roman" panose="02020603050405020304" pitchFamily="18" charset="0"/>
            </a:endParaRPr>
          </a:p>
        </p:txBody>
      </p:sp>
      <p:graphicFrame>
        <p:nvGraphicFramePr>
          <p:cNvPr id="4" name="Content Placeholder 3">
            <a:extLst>
              <a:ext uri="{FF2B5EF4-FFF2-40B4-BE49-F238E27FC236}">
                <a16:creationId xmlns:a16="http://schemas.microsoft.com/office/drawing/2014/main" id="{705D68FA-9825-4CBE-D5EF-DB2A0A324F04}"/>
              </a:ext>
            </a:extLst>
          </p:cNvPr>
          <p:cNvGraphicFramePr>
            <a:graphicFrameLocks noGrp="1"/>
          </p:cNvGraphicFramePr>
          <p:nvPr>
            <p:ph idx="1"/>
            <p:extLst>
              <p:ext uri="{D42A27DB-BD31-4B8C-83A1-F6EECF244321}">
                <p14:modId xmlns:p14="http://schemas.microsoft.com/office/powerpoint/2010/main" val="705638294"/>
              </p:ext>
            </p:extLst>
          </p:nvPr>
        </p:nvGraphicFramePr>
        <p:xfrm>
          <a:off x="2862262" y="2095129"/>
          <a:ext cx="6467476" cy="3204839"/>
        </p:xfrm>
        <a:graphic>
          <a:graphicData uri="http://schemas.openxmlformats.org/drawingml/2006/table">
            <a:tbl>
              <a:tblPr/>
              <a:tblGrid>
                <a:gridCol w="3233738">
                  <a:extLst>
                    <a:ext uri="{9D8B030D-6E8A-4147-A177-3AD203B41FA5}">
                      <a16:colId xmlns:a16="http://schemas.microsoft.com/office/drawing/2014/main" val="3375553649"/>
                    </a:ext>
                  </a:extLst>
                </a:gridCol>
                <a:gridCol w="3233738">
                  <a:extLst>
                    <a:ext uri="{9D8B030D-6E8A-4147-A177-3AD203B41FA5}">
                      <a16:colId xmlns:a16="http://schemas.microsoft.com/office/drawing/2014/main" val="1945493659"/>
                    </a:ext>
                  </a:extLst>
                </a:gridCol>
              </a:tblGrid>
              <a:tr h="706949">
                <a:tc>
                  <a:txBody>
                    <a:bodyPr/>
                    <a:lstStyle/>
                    <a:p>
                      <a:pPr algn="l" fontAlgn="t"/>
                      <a:r>
                        <a:rPr lang="en-IN" dirty="0">
                          <a:solidFill>
                            <a:srgbClr val="000000"/>
                          </a:solidFill>
                          <a:effectLst/>
                          <a:highlight>
                            <a:srgbClr val="C7CCBE"/>
                          </a:highlight>
                          <a:latin typeface="times new roman" panose="02020603050405020304" pitchFamily="18" charset="0"/>
                        </a:rPr>
                        <a:t>NLU</a:t>
                      </a:r>
                    </a:p>
                  </a:txBody>
                  <a:tcPr marT="91440" marB="91440">
                    <a:lnL w="7620" cap="flat" cmpd="sng" algn="ctr">
                      <a:solidFill>
                        <a:srgbClr val="201169"/>
                      </a:solidFill>
                      <a:prstDash val="solid"/>
                      <a:round/>
                      <a:headEnd type="none" w="med" len="med"/>
                      <a:tailEnd type="none" w="med" len="med"/>
                    </a:lnL>
                    <a:lnR w="7620" cap="flat" cmpd="sng" algn="ctr">
                      <a:solidFill>
                        <a:srgbClr val="201169"/>
                      </a:solidFill>
                      <a:prstDash val="solid"/>
                      <a:round/>
                      <a:headEnd type="none" w="med" len="med"/>
                      <a:tailEnd type="none" w="med" len="med"/>
                    </a:lnR>
                    <a:lnT w="7620" cap="flat" cmpd="sng" algn="ctr">
                      <a:solidFill>
                        <a:srgbClr val="20116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tc>
                  <a:txBody>
                    <a:bodyPr/>
                    <a:lstStyle/>
                    <a:p>
                      <a:pPr algn="l" fontAlgn="t"/>
                      <a:r>
                        <a:rPr lang="en-IN" dirty="0">
                          <a:solidFill>
                            <a:srgbClr val="000000"/>
                          </a:solidFill>
                          <a:effectLst/>
                          <a:highlight>
                            <a:srgbClr val="C7CCBE"/>
                          </a:highlight>
                          <a:latin typeface="times new roman" panose="02020603050405020304" pitchFamily="18" charset="0"/>
                        </a:rPr>
                        <a:t>NLG</a:t>
                      </a:r>
                    </a:p>
                  </a:txBody>
                  <a:tcPr marT="91440" marB="91440">
                    <a:lnL w="7620" cap="flat" cmpd="sng" algn="ctr">
                      <a:solidFill>
                        <a:srgbClr val="201169"/>
                      </a:solidFill>
                      <a:prstDash val="solid"/>
                      <a:round/>
                      <a:headEnd type="none" w="med" len="med"/>
                      <a:tailEnd type="none" w="med" len="med"/>
                    </a:lnL>
                    <a:lnR w="7620" cap="flat" cmpd="sng" algn="ctr">
                      <a:solidFill>
                        <a:srgbClr val="201169"/>
                      </a:solidFill>
                      <a:prstDash val="solid"/>
                      <a:round/>
                      <a:headEnd type="none" w="med" len="med"/>
                      <a:tailEnd type="none" w="med" len="med"/>
                    </a:lnR>
                    <a:lnT w="7620" cap="flat" cmpd="sng" algn="ctr">
                      <a:solidFill>
                        <a:srgbClr val="201169"/>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C7CCBE"/>
                    </a:solidFill>
                  </a:tcPr>
                </a:tc>
                <a:extLst>
                  <a:ext uri="{0D108BD9-81ED-4DB2-BD59-A6C34878D82A}">
                    <a16:rowId xmlns:a16="http://schemas.microsoft.com/office/drawing/2014/main" val="2232372357"/>
                  </a:ext>
                </a:extLst>
              </a:tr>
              <a:tr h="1036860">
                <a:tc>
                  <a:txBody>
                    <a:bodyPr/>
                    <a:lstStyle/>
                    <a:p>
                      <a:pPr algn="just" fontAlgn="t"/>
                      <a:r>
                        <a:rPr lang="en-US" dirty="0">
                          <a:solidFill>
                            <a:srgbClr val="333333"/>
                          </a:solidFill>
                          <a:effectLst/>
                          <a:latin typeface="inter-regular"/>
                        </a:rPr>
                        <a:t>NLU is the process of reading and interpreting language.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tc>
                  <a:txBody>
                    <a:bodyPr/>
                    <a:lstStyle/>
                    <a:p>
                      <a:pPr algn="just" fontAlgn="t"/>
                      <a:r>
                        <a:rPr lang="en-US" dirty="0">
                          <a:solidFill>
                            <a:srgbClr val="333333"/>
                          </a:solidFill>
                          <a:effectLst/>
                          <a:latin typeface="inter-regular"/>
                        </a:rPr>
                        <a:t>NLG is the process of writing or generating language.</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FFFFFF"/>
                    </a:solidFill>
                  </a:tcPr>
                </a:tc>
                <a:extLst>
                  <a:ext uri="{0D108BD9-81ED-4DB2-BD59-A6C34878D82A}">
                    <a16:rowId xmlns:a16="http://schemas.microsoft.com/office/drawing/2014/main" val="1113832794"/>
                  </a:ext>
                </a:extLst>
              </a:tr>
              <a:tr h="1461030">
                <a:tc>
                  <a:txBody>
                    <a:bodyPr/>
                    <a:lstStyle/>
                    <a:p>
                      <a:pPr algn="just" fontAlgn="t"/>
                      <a:r>
                        <a:rPr lang="en-US" dirty="0">
                          <a:solidFill>
                            <a:srgbClr val="333333"/>
                          </a:solidFill>
                          <a:effectLst/>
                          <a:latin typeface="inter-regular"/>
                        </a:rPr>
                        <a:t>It produces non-linguistic outputs from natural language inputs.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tc>
                  <a:txBody>
                    <a:bodyPr/>
                    <a:lstStyle/>
                    <a:p>
                      <a:pPr algn="just" fontAlgn="t"/>
                      <a:r>
                        <a:rPr lang="en-US" dirty="0">
                          <a:solidFill>
                            <a:srgbClr val="333333"/>
                          </a:solidFill>
                          <a:effectLst/>
                          <a:latin typeface="inter-regular"/>
                        </a:rPr>
                        <a:t>It produces constructing natural language outputs from non-linguistic inputs.</a:t>
                      </a:r>
                    </a:p>
                  </a:txBody>
                  <a:tcPr marL="60960" marR="60960" marT="60960" marB="60960">
                    <a:lnL w="7620" cap="flat" cmpd="sng" algn="ctr">
                      <a:solidFill>
                        <a:srgbClr val="C7CCBE"/>
                      </a:solidFill>
                      <a:prstDash val="solid"/>
                      <a:round/>
                      <a:headEnd type="none" w="med" len="med"/>
                      <a:tailEnd type="none" w="med" len="med"/>
                    </a:lnL>
                    <a:lnR w="7620" cap="flat" cmpd="sng" algn="ctr">
                      <a:solidFill>
                        <a:srgbClr val="C7CCBE"/>
                      </a:solidFill>
                      <a:prstDash val="solid"/>
                      <a:round/>
                      <a:headEnd type="none" w="med" len="med"/>
                      <a:tailEnd type="none" w="med" len="med"/>
                    </a:lnR>
                    <a:lnT w="7620" cap="flat" cmpd="sng" algn="ctr">
                      <a:solidFill>
                        <a:srgbClr val="C7CCBE"/>
                      </a:solidFill>
                      <a:prstDash val="solid"/>
                      <a:round/>
                      <a:headEnd type="none" w="med" len="med"/>
                      <a:tailEnd type="none" w="med" len="med"/>
                    </a:lnT>
                    <a:lnB w="7620" cap="flat" cmpd="sng" algn="ctr">
                      <a:solidFill>
                        <a:srgbClr val="C7CCBE"/>
                      </a:solidFill>
                      <a:prstDash val="solid"/>
                      <a:round/>
                      <a:headEnd type="none" w="med" len="med"/>
                      <a:tailEnd type="none" w="med" len="med"/>
                    </a:lnB>
                    <a:solidFill>
                      <a:srgbClr val="EFF1EB"/>
                    </a:solidFill>
                  </a:tcPr>
                </a:tc>
                <a:extLst>
                  <a:ext uri="{0D108BD9-81ED-4DB2-BD59-A6C34878D82A}">
                    <a16:rowId xmlns:a16="http://schemas.microsoft.com/office/drawing/2014/main" val="2518762807"/>
                  </a:ext>
                </a:extLst>
              </a:tr>
            </a:tbl>
          </a:graphicData>
        </a:graphic>
      </p:graphicFrame>
    </p:spTree>
    <p:extLst>
      <p:ext uri="{BB962C8B-B14F-4D97-AF65-F5344CB8AC3E}">
        <p14:creationId xmlns:p14="http://schemas.microsoft.com/office/powerpoint/2010/main" val="113634067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8BB0C-D983-8DA5-BCB6-FC64B8387045}"/>
              </a:ext>
            </a:extLst>
          </p:cNvPr>
          <p:cNvSpPr>
            <a:spLocks noGrp="1"/>
          </p:cNvSpPr>
          <p:nvPr>
            <p:ph type="title"/>
          </p:nvPr>
        </p:nvSpPr>
        <p:spPr>
          <a:xfrm>
            <a:off x="394317" y="-87636"/>
            <a:ext cx="10515600" cy="487131"/>
          </a:xfrm>
        </p:spPr>
        <p:txBody>
          <a:bodyPr>
            <a:normAutofit fontScale="90000"/>
          </a:bodyPr>
          <a:lstStyle/>
          <a:p>
            <a:r>
              <a:rPr lang="en-US" sz="5400" b="1" dirty="0">
                <a:latin typeface="Times New Roman" panose="02020603050405020304" pitchFamily="18" charset="0"/>
                <a:cs typeface="Times New Roman" panose="02020603050405020304" pitchFamily="18" charset="0"/>
              </a:rPr>
              <a:t>Phases of NLP</a:t>
            </a:r>
            <a:endParaRPr lang="en-IN" sz="5400" b="1" dirty="0">
              <a:latin typeface="Times New Roman" panose="02020603050405020304" pitchFamily="18" charset="0"/>
              <a:cs typeface="Times New Roman" panose="02020603050405020304" pitchFamily="18" charset="0"/>
            </a:endParaRPr>
          </a:p>
        </p:txBody>
      </p:sp>
      <p:pic>
        <p:nvPicPr>
          <p:cNvPr id="4" name="Content Placeholder 3">
            <a:extLst>
              <a:ext uri="{FF2B5EF4-FFF2-40B4-BE49-F238E27FC236}">
                <a16:creationId xmlns:a16="http://schemas.microsoft.com/office/drawing/2014/main" id="{73FFE992-E0F8-ED15-7813-57E7674AEC63}"/>
              </a:ext>
            </a:extLst>
          </p:cNvPr>
          <p:cNvPicPr>
            <a:picLocks noGrp="1" noChangeAspect="1"/>
          </p:cNvPicPr>
          <p:nvPr>
            <p:ph idx="1"/>
          </p:nvPr>
        </p:nvPicPr>
        <p:blipFill>
          <a:blip/>
          <a:stretch>
            <a:fillRect/>
          </a:stretch>
        </p:blipFill>
        <p:spPr>
          <a:xfrm>
            <a:off x="8903655" y="1936496"/>
            <a:ext cx="3067050" cy="3810000"/>
          </a:xfrm>
          <a:prstGeom prst="rect">
            <a:avLst/>
          </a:prstGeom>
        </p:spPr>
      </p:pic>
      <p:sp>
        <p:nvSpPr>
          <p:cNvPr id="5" name="TextBox 4">
            <a:extLst>
              <a:ext uri="{FF2B5EF4-FFF2-40B4-BE49-F238E27FC236}">
                <a16:creationId xmlns:a16="http://schemas.microsoft.com/office/drawing/2014/main" id="{838F025B-4799-869D-2309-3FE8524A899C}"/>
              </a:ext>
            </a:extLst>
          </p:cNvPr>
          <p:cNvSpPr txBox="1"/>
          <p:nvPr/>
        </p:nvSpPr>
        <p:spPr>
          <a:xfrm>
            <a:off x="88777" y="886841"/>
            <a:ext cx="8814878" cy="6032421"/>
          </a:xfrm>
          <a:prstGeom prst="rect">
            <a:avLst/>
          </a:prstGeom>
          <a:noFill/>
        </p:spPr>
        <p:txBody>
          <a:bodyPr wrap="square" rtlCol="0">
            <a:spAutoFit/>
          </a:bodyPr>
          <a:lstStyle/>
          <a:p>
            <a:pPr algn="just"/>
            <a:r>
              <a:rPr lang="en-US" sz="1600" b="1" i="0" dirty="0">
                <a:effectLst/>
                <a:highlight>
                  <a:srgbClr val="FFFFFF"/>
                </a:highlight>
                <a:latin typeface="Times New Roman" panose="02020603050405020304" pitchFamily="18" charset="0"/>
                <a:cs typeface="Times New Roman" panose="02020603050405020304" pitchFamily="18" charset="0"/>
              </a:rPr>
              <a:t>1. Lexical Analysis and Morphological</a:t>
            </a:r>
            <a:endParaRPr lang="en-US" sz="1600" b="0" i="0" dirty="0">
              <a:effectLst/>
              <a:highlight>
                <a:srgbClr val="FFFFFF"/>
              </a:highlight>
              <a:latin typeface="Times New Roman" panose="02020603050405020304" pitchFamily="18" charset="0"/>
              <a:cs typeface="Times New Roman" panose="02020603050405020304" pitchFamily="18" charset="0"/>
            </a:endParaRPr>
          </a:p>
          <a:p>
            <a:pPr algn="just"/>
            <a:r>
              <a:rPr lang="en-US" sz="1600" b="0" i="0" dirty="0">
                <a:effectLst/>
                <a:highlight>
                  <a:srgbClr val="FFFFFF"/>
                </a:highlight>
                <a:latin typeface="Times New Roman" panose="02020603050405020304" pitchFamily="18" charset="0"/>
                <a:cs typeface="Times New Roman" panose="02020603050405020304" pitchFamily="18" charset="0"/>
              </a:rPr>
              <a:t>The first phase of NLP is the Lexical Analysis. This phase scans the source code as a stream of characters and converts it into meaningful lexemes. It divides the whole text into paragraphs, sentences, and words.</a:t>
            </a:r>
          </a:p>
          <a:p>
            <a:pPr algn="just"/>
            <a:endParaRPr lang="en-US" sz="1600" b="1" i="0" dirty="0">
              <a:effectLst/>
              <a:highlight>
                <a:srgbClr val="FFFFFF"/>
              </a:highlight>
              <a:latin typeface="Times New Roman" panose="02020603050405020304" pitchFamily="18" charset="0"/>
              <a:cs typeface="Times New Roman" panose="02020603050405020304" pitchFamily="18" charset="0"/>
            </a:endParaRPr>
          </a:p>
          <a:p>
            <a:pPr algn="just"/>
            <a:r>
              <a:rPr lang="en-US" sz="1600" b="1" i="0" dirty="0">
                <a:effectLst/>
                <a:highlight>
                  <a:srgbClr val="FFFFFF"/>
                </a:highlight>
                <a:latin typeface="Times New Roman" panose="02020603050405020304" pitchFamily="18" charset="0"/>
                <a:cs typeface="Times New Roman" panose="02020603050405020304" pitchFamily="18" charset="0"/>
              </a:rPr>
              <a:t>2. Syntactic Analysis (Parsing)</a:t>
            </a:r>
            <a:endParaRPr lang="en-US" sz="1600" b="0" i="0" dirty="0">
              <a:effectLst/>
              <a:highlight>
                <a:srgbClr val="FFFFFF"/>
              </a:highlight>
              <a:latin typeface="Times New Roman" panose="02020603050405020304" pitchFamily="18" charset="0"/>
              <a:cs typeface="Times New Roman" panose="02020603050405020304" pitchFamily="18" charset="0"/>
            </a:endParaRPr>
          </a:p>
          <a:p>
            <a:pPr algn="just"/>
            <a:r>
              <a:rPr lang="en-US" sz="1600" b="0" i="0" dirty="0">
                <a:effectLst/>
                <a:highlight>
                  <a:srgbClr val="FFFFFF"/>
                </a:highlight>
                <a:latin typeface="Times New Roman" panose="02020603050405020304" pitchFamily="18" charset="0"/>
                <a:cs typeface="Times New Roman" panose="02020603050405020304" pitchFamily="18" charset="0"/>
              </a:rPr>
              <a:t>Syntactic Analysis is used to check grammar, word arrangements, and shows the relationship among the words.</a:t>
            </a:r>
          </a:p>
          <a:p>
            <a:pPr algn="just"/>
            <a:r>
              <a:rPr lang="en-US" sz="1600" b="1" i="0" dirty="0">
                <a:effectLst/>
                <a:highlight>
                  <a:srgbClr val="FFFFFF"/>
                </a:highlight>
                <a:latin typeface="Times New Roman" panose="02020603050405020304" pitchFamily="18" charset="0"/>
                <a:cs typeface="Times New Roman" panose="02020603050405020304" pitchFamily="18" charset="0"/>
              </a:rPr>
              <a:t>Example:</a:t>
            </a:r>
            <a:r>
              <a:rPr lang="en-US" sz="1600" b="0" i="0" dirty="0">
                <a:effectLst/>
                <a:highlight>
                  <a:srgbClr val="FFFFFF"/>
                </a:highlight>
                <a:latin typeface="Times New Roman" panose="02020603050405020304" pitchFamily="18" charset="0"/>
                <a:cs typeface="Times New Roman" panose="02020603050405020304" pitchFamily="18" charset="0"/>
              </a:rPr>
              <a:t> Agra goes to the Poonam</a:t>
            </a:r>
          </a:p>
          <a:p>
            <a:pPr algn="just"/>
            <a:r>
              <a:rPr lang="en-US" sz="1600" b="0" i="0" dirty="0">
                <a:effectLst/>
                <a:highlight>
                  <a:srgbClr val="FFFFFF"/>
                </a:highlight>
                <a:latin typeface="Times New Roman" panose="02020603050405020304" pitchFamily="18" charset="0"/>
                <a:cs typeface="Times New Roman" panose="02020603050405020304" pitchFamily="18" charset="0"/>
              </a:rPr>
              <a:t>In the real world, Agra goes to the Poonam, does not make any sense, so this sentence is rejected by the Syntactic analyzer.</a:t>
            </a:r>
          </a:p>
          <a:p>
            <a:pPr algn="just"/>
            <a:endParaRPr lang="en-US" sz="1600" b="1" i="0" dirty="0">
              <a:effectLst/>
              <a:highlight>
                <a:srgbClr val="FFFFFF"/>
              </a:highlight>
              <a:latin typeface="Times New Roman" panose="02020603050405020304" pitchFamily="18" charset="0"/>
              <a:cs typeface="Times New Roman" panose="02020603050405020304" pitchFamily="18" charset="0"/>
            </a:endParaRPr>
          </a:p>
          <a:p>
            <a:pPr algn="just"/>
            <a:r>
              <a:rPr lang="en-US" sz="1600" b="1" i="0" dirty="0">
                <a:effectLst/>
                <a:highlight>
                  <a:srgbClr val="FFFFFF"/>
                </a:highlight>
                <a:latin typeface="Times New Roman" panose="02020603050405020304" pitchFamily="18" charset="0"/>
                <a:cs typeface="Times New Roman" panose="02020603050405020304" pitchFamily="18" charset="0"/>
              </a:rPr>
              <a:t>3. Semantic Analysis</a:t>
            </a:r>
            <a:endParaRPr lang="en-US" sz="1600" b="0" i="0" dirty="0">
              <a:effectLst/>
              <a:highlight>
                <a:srgbClr val="FFFFFF"/>
              </a:highlight>
              <a:latin typeface="Times New Roman" panose="02020603050405020304" pitchFamily="18" charset="0"/>
              <a:cs typeface="Times New Roman" panose="02020603050405020304" pitchFamily="18" charset="0"/>
            </a:endParaRPr>
          </a:p>
          <a:p>
            <a:pPr algn="just"/>
            <a:r>
              <a:rPr lang="en-US" sz="1600" b="0" i="0" dirty="0">
                <a:effectLst/>
                <a:highlight>
                  <a:srgbClr val="FFFFFF"/>
                </a:highlight>
                <a:latin typeface="Times New Roman" panose="02020603050405020304" pitchFamily="18" charset="0"/>
                <a:cs typeface="Times New Roman" panose="02020603050405020304" pitchFamily="18" charset="0"/>
              </a:rPr>
              <a:t>Semantic analysis is concerned with the meaning representation. It mainly focuses on the literal meaning of words, phrases, and sentences.</a:t>
            </a:r>
          </a:p>
          <a:p>
            <a:pPr algn="just"/>
            <a:endParaRPr lang="en-US" sz="1600" b="1" i="0" dirty="0">
              <a:effectLst/>
              <a:highlight>
                <a:srgbClr val="FFFFFF"/>
              </a:highlight>
              <a:latin typeface="Times New Roman" panose="02020603050405020304" pitchFamily="18" charset="0"/>
              <a:cs typeface="Times New Roman" panose="02020603050405020304" pitchFamily="18" charset="0"/>
            </a:endParaRPr>
          </a:p>
          <a:p>
            <a:pPr algn="just"/>
            <a:r>
              <a:rPr lang="en-US" sz="1600" b="1" i="0" dirty="0">
                <a:effectLst/>
                <a:highlight>
                  <a:srgbClr val="FFFFFF"/>
                </a:highlight>
                <a:latin typeface="Times New Roman" panose="02020603050405020304" pitchFamily="18" charset="0"/>
                <a:cs typeface="Times New Roman" panose="02020603050405020304" pitchFamily="18" charset="0"/>
              </a:rPr>
              <a:t>4. Discourse Integration</a:t>
            </a:r>
            <a:endParaRPr lang="en-US" sz="1600" b="0" i="0" dirty="0">
              <a:effectLst/>
              <a:highlight>
                <a:srgbClr val="FFFFFF"/>
              </a:highlight>
              <a:latin typeface="Times New Roman" panose="02020603050405020304" pitchFamily="18" charset="0"/>
              <a:cs typeface="Times New Roman" panose="02020603050405020304" pitchFamily="18" charset="0"/>
            </a:endParaRPr>
          </a:p>
          <a:p>
            <a:pPr algn="just"/>
            <a:r>
              <a:rPr lang="en-US" sz="1600" b="0" i="0" dirty="0">
                <a:effectLst/>
                <a:highlight>
                  <a:srgbClr val="FFFFFF"/>
                </a:highlight>
                <a:latin typeface="Times New Roman" panose="02020603050405020304" pitchFamily="18" charset="0"/>
                <a:cs typeface="Times New Roman" panose="02020603050405020304" pitchFamily="18" charset="0"/>
              </a:rPr>
              <a:t>Discourse Integration depends upon the sentences that proceeds it and also invokes the meaning of the sentences that follow it.</a:t>
            </a:r>
          </a:p>
          <a:p>
            <a:pPr algn="just"/>
            <a:endParaRPr lang="en-US" sz="1600" b="1" i="0" dirty="0">
              <a:effectLst/>
              <a:highlight>
                <a:srgbClr val="FFFFFF"/>
              </a:highlight>
              <a:latin typeface="Times New Roman" panose="02020603050405020304" pitchFamily="18" charset="0"/>
              <a:cs typeface="Times New Roman" panose="02020603050405020304" pitchFamily="18" charset="0"/>
            </a:endParaRPr>
          </a:p>
          <a:p>
            <a:pPr algn="just"/>
            <a:r>
              <a:rPr lang="en-US" sz="1600" b="1" i="0" dirty="0">
                <a:effectLst/>
                <a:highlight>
                  <a:srgbClr val="FFFFFF"/>
                </a:highlight>
                <a:latin typeface="Times New Roman" panose="02020603050405020304" pitchFamily="18" charset="0"/>
                <a:cs typeface="Times New Roman" panose="02020603050405020304" pitchFamily="18" charset="0"/>
              </a:rPr>
              <a:t>5. Pragmatic Analysis</a:t>
            </a:r>
            <a:endParaRPr lang="en-US" sz="1600" b="0" i="0" dirty="0">
              <a:effectLst/>
              <a:highlight>
                <a:srgbClr val="FFFFFF"/>
              </a:highlight>
              <a:latin typeface="Times New Roman" panose="02020603050405020304" pitchFamily="18" charset="0"/>
              <a:cs typeface="Times New Roman" panose="02020603050405020304" pitchFamily="18" charset="0"/>
            </a:endParaRPr>
          </a:p>
          <a:p>
            <a:pPr algn="just"/>
            <a:r>
              <a:rPr lang="en-US" sz="1600" b="0" i="0" dirty="0">
                <a:effectLst/>
                <a:highlight>
                  <a:srgbClr val="FFFFFF"/>
                </a:highlight>
                <a:latin typeface="Times New Roman" panose="02020603050405020304" pitchFamily="18" charset="0"/>
                <a:cs typeface="Times New Roman" panose="02020603050405020304" pitchFamily="18" charset="0"/>
              </a:rPr>
              <a:t>Pragmatic is the fifth and last phase of NLP. It helps you to discover the intended effect by applying a set of rules that characterize cooperative dialogues.</a:t>
            </a:r>
          </a:p>
          <a:p>
            <a:pPr algn="just"/>
            <a:r>
              <a:rPr lang="en-US" sz="1600" b="1" i="0" dirty="0">
                <a:effectLst/>
                <a:highlight>
                  <a:srgbClr val="FFFFFF"/>
                </a:highlight>
                <a:latin typeface="Times New Roman" panose="02020603050405020304" pitchFamily="18" charset="0"/>
                <a:cs typeface="Times New Roman" panose="02020603050405020304" pitchFamily="18" charset="0"/>
              </a:rPr>
              <a:t>For Example:</a:t>
            </a:r>
            <a:r>
              <a:rPr lang="en-US" sz="1600" b="0" i="0" dirty="0">
                <a:effectLst/>
                <a:highlight>
                  <a:srgbClr val="FFFFFF"/>
                </a:highlight>
                <a:latin typeface="Times New Roman" panose="02020603050405020304" pitchFamily="18" charset="0"/>
                <a:cs typeface="Times New Roman" panose="02020603050405020304" pitchFamily="18" charset="0"/>
              </a:rPr>
              <a:t> "Open the door" is interpreted as a request instead of an order.</a:t>
            </a:r>
          </a:p>
          <a:p>
            <a:endParaRPr lang="en-IN" dirty="0"/>
          </a:p>
        </p:txBody>
      </p:sp>
    </p:spTree>
    <p:extLst>
      <p:ext uri="{BB962C8B-B14F-4D97-AF65-F5344CB8AC3E}">
        <p14:creationId xmlns:p14="http://schemas.microsoft.com/office/powerpoint/2010/main" val="253883565"/>
      </p:ext>
    </p:extLst>
  </p:cSld>
  <p:clrMapOvr>
    <a:masterClrMapping/>
  </p:clrMapOvr>
  <p:transition/>
</p:sld>
</file>

<file path=ppt/theme/theme1.xml><?xml version="1.0" encoding="utf-8"?>
<a:theme xmlns:a="http://schemas.openxmlformats.org/drawingml/2006/main" name="Amity Theme">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Amity Theme" id="{F4C5259B-E453-4455-A522-320EA5639511}" vid="{D046BD01-5095-466B-BCFE-2735C3F56792}"/>
    </a:ext>
  </a:extLst>
</a:theme>
</file>

<file path=docProps/app.xml><?xml version="1.0" encoding="utf-8"?>
<Properties xmlns="http://schemas.openxmlformats.org/officeDocument/2006/extended-properties" xmlns:vt="http://schemas.openxmlformats.org/officeDocument/2006/docPropsVTypes">
  <Template/>
  <TotalTime>1936</TotalTime>
  <Words>9784</Words>
  <Application>Microsoft Macintosh PowerPoint</Application>
  <PresentationFormat>Widescreen</PresentationFormat>
  <Paragraphs>531</Paragraphs>
  <Slides>59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59</vt:i4>
      </vt:variant>
    </vt:vector>
  </HeadingPairs>
  <TitlesOfParts>
    <vt:vector size="69" baseType="lpstr">
      <vt:lpstr>Arial</vt:lpstr>
      <vt:lpstr>Calibri</vt:lpstr>
      <vt:lpstr>Garamond</vt:lpstr>
      <vt:lpstr>Inter</vt:lpstr>
      <vt:lpstr>inter-regular</vt:lpstr>
      <vt:lpstr>Nunito</vt:lpstr>
      <vt:lpstr>PT Serif</vt:lpstr>
      <vt:lpstr>times new roman</vt:lpstr>
      <vt:lpstr>times new roman</vt:lpstr>
      <vt:lpstr>Amity Theme</vt:lpstr>
      <vt:lpstr>Module III:  Handling Text Data</vt:lpstr>
      <vt:lpstr>Natural Language Processing (NLP)</vt:lpstr>
      <vt:lpstr>NLP Use Cases</vt:lpstr>
      <vt:lpstr>Working of Natural Language Processing (NLP)  </vt:lpstr>
      <vt:lpstr>Speech Recognition  </vt:lpstr>
      <vt:lpstr>Natural Language Understanding (NLU) (Component of NLP)</vt:lpstr>
      <vt:lpstr>Natural Language Generation (NLG)  (Component of NLP)</vt:lpstr>
      <vt:lpstr>Components of NLP</vt:lpstr>
      <vt:lpstr>Phases of NLP</vt:lpstr>
      <vt:lpstr>Ambiguity in NLP</vt:lpstr>
      <vt:lpstr>Speech Recognition</vt:lpstr>
      <vt:lpstr>Handling Text Data</vt:lpstr>
      <vt:lpstr>Cleaning text data</vt:lpstr>
      <vt:lpstr>Tokenizing text data </vt:lpstr>
      <vt:lpstr>Vectorizing text data </vt:lpstr>
      <vt:lpstr>Transforming text data </vt:lpstr>
      <vt:lpstr>Choosing the right machine learning algorithms </vt:lpstr>
      <vt:lpstr>Evaluating the machine learning model </vt:lpstr>
      <vt:lpstr>Handling Text Data</vt:lpstr>
      <vt:lpstr>Vectorization</vt:lpstr>
      <vt:lpstr>Word Embedding</vt:lpstr>
      <vt:lpstr>Word Embedding</vt:lpstr>
      <vt:lpstr>Word Embedding</vt:lpstr>
      <vt:lpstr>Bag of Words</vt:lpstr>
      <vt:lpstr>Limitations of Bag of Words</vt:lpstr>
      <vt:lpstr>Term Frequency (TF)</vt:lpstr>
      <vt:lpstr>Term Frequency (TF)</vt:lpstr>
      <vt:lpstr>Inverse Document Frequency (IDF)</vt:lpstr>
      <vt:lpstr>Inverse Document Frequency (IDF)</vt:lpstr>
      <vt:lpstr>Term Frequency-Inverse Document Frequency (TF-IDF)</vt:lpstr>
      <vt:lpstr>Term Frequency-Inverse Document Frequency (TF-IDF)</vt:lpstr>
      <vt:lpstr>Regular Expressions</vt:lpstr>
      <vt:lpstr>Special Sequences in Regular Expressions</vt:lpstr>
      <vt:lpstr>Special Sequences in Regular Expressions</vt:lpstr>
      <vt:lpstr> Metacharacters in Regular Expression</vt:lpstr>
      <vt:lpstr> Metacharacters in Regular Expression</vt:lpstr>
      <vt:lpstr>Tokenization</vt:lpstr>
      <vt:lpstr>Types of Tokenization</vt:lpstr>
      <vt:lpstr>Types of Tokenization</vt:lpstr>
      <vt:lpstr>Need of Tokenization</vt:lpstr>
      <vt:lpstr>Limitations of Tokenization</vt:lpstr>
      <vt:lpstr>Stemming</vt:lpstr>
      <vt:lpstr>Lemmatization</vt:lpstr>
      <vt:lpstr>Stemming vs Lemmatization </vt:lpstr>
      <vt:lpstr>Stopwords</vt:lpstr>
      <vt:lpstr>Types of Stopwords</vt:lpstr>
      <vt:lpstr>Sentence Splitting</vt:lpstr>
      <vt:lpstr>Sentence Splitting</vt:lpstr>
      <vt:lpstr>Punctuations Removal</vt:lpstr>
      <vt:lpstr>Applications of Punctuation removal</vt:lpstr>
      <vt:lpstr>Incorrect spellings</vt:lpstr>
      <vt:lpstr>Word Cloud</vt:lpstr>
      <vt:lpstr>Word Cloud</vt:lpstr>
      <vt:lpstr>Properties of Word Cloud</vt:lpstr>
      <vt:lpstr>Sentiment Analysis</vt:lpstr>
      <vt:lpstr>Applications Sentiment Analysis</vt:lpstr>
      <vt:lpstr>Sentiment Analysis Case Study</vt:lpstr>
      <vt:lpstr>Sentiment Analysis Case Study</vt:lpstr>
      <vt:lpstr>Sentiment Analysis Case Study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Shradha Dubey</dc:creator>
  <cp:lastModifiedBy>Microsoft Office User</cp:lastModifiedBy>
  <cp:revision>25</cp:revision>
  <dcterms:created xsi:type="dcterms:W3CDTF">2024-02-16T17:55:08Z</dcterms:created>
  <dcterms:modified xsi:type="dcterms:W3CDTF">2025-04-29T05:11:43Z</dcterms:modified>
</cp:coreProperties>
</file>