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302" r:id="rId3"/>
    <p:sldId id="282" r:id="rId4"/>
    <p:sldId id="329" r:id="rId5"/>
    <p:sldId id="330" r:id="rId6"/>
    <p:sldId id="328" r:id="rId7"/>
    <p:sldId id="303" r:id="rId8"/>
    <p:sldId id="287" r:id="rId9"/>
    <p:sldId id="288" r:id="rId10"/>
    <p:sldId id="289" r:id="rId11"/>
    <p:sldId id="305"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293" r:id="rId33"/>
    <p:sldId id="294" r:id="rId34"/>
    <p:sldId id="295" r:id="rId35"/>
    <p:sldId id="301" r:id="rId36"/>
    <p:sldId id="300" r:id="rId37"/>
    <p:sldId id="299" r:id="rId38"/>
    <p:sldId id="298" r:id="rId39"/>
    <p:sldId id="331" r:id="rId40"/>
    <p:sldId id="296" r:id="rId41"/>
    <p:sldId id="297"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34762206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3631965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40311969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r>
              <a:rPr lang="en-US" noProof="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7446171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13062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40635542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4225660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6317933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4083510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4499393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0495348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42788576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4" cstate="print"/>
          <a:srcRect b="83365"/>
          <a:stretch>
            <a:fillRect/>
          </a:stretch>
        </p:blipFill>
        <p:spPr bwMode="auto">
          <a:xfrm>
            <a:off x="0" y="-304800"/>
            <a:ext cx="12183533"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1" y="6553200"/>
            <a:ext cx="531284"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vl1pPr>
          </a:lstStyle>
          <a:p>
            <a:fld id="{54CDECFD-BE60-4FC2-9DFD-2D8D2F1C5878}" type="slidenum">
              <a:rPr lang="en-IN" smtClean="0"/>
              <a:t>‹#›</a:t>
            </a:fld>
            <a:endParaRPr lang="en-IN"/>
          </a:p>
        </p:txBody>
      </p:sp>
      <p:sp>
        <p:nvSpPr>
          <p:cNvPr id="1032" name="Rectangle 8"/>
          <p:cNvSpPr>
            <a:spLocks noChangeArrowheads="1"/>
          </p:cNvSpPr>
          <p:nvPr/>
        </p:nvSpPr>
        <p:spPr bwMode="auto">
          <a:xfrm>
            <a:off x="5486400" y="304800"/>
            <a:ext cx="6197600" cy="304800"/>
          </a:xfrm>
          <a:prstGeom prst="rect">
            <a:avLst/>
          </a:prstGeom>
          <a:noFill/>
          <a:ln w="9525">
            <a:noFill/>
            <a:miter lim="800000"/>
            <a:headEnd/>
            <a:tailEnd/>
          </a:ln>
          <a:effectLst/>
        </p:spPr>
        <p:txBody>
          <a:bodyPr/>
          <a:lstStyle/>
          <a:p>
            <a:pPr algn="r">
              <a:defRPr/>
            </a:pPr>
            <a:r>
              <a:rPr lang="en-US" sz="1600" b="1">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3251200" y="6705600"/>
            <a:ext cx="8940800" cy="152400"/>
          </a:xfrm>
          <a:prstGeom prst="rect">
            <a:avLst/>
          </a:prstGeom>
          <a:solidFill>
            <a:srgbClr val="F1B43B"/>
          </a:solidFill>
          <a:ln w="9525">
            <a:noFill/>
            <a:miter lim="800000"/>
            <a:headEnd/>
            <a:tailEnd/>
          </a:ln>
          <a:effectLst/>
        </p:spPr>
        <p:txBody>
          <a:bodyPr wrap="none" anchor="ctr"/>
          <a:lstStyle/>
          <a:p>
            <a:pPr>
              <a:defRPr/>
            </a:pPr>
            <a:endParaRPr lang="en-US" sz="1800"/>
          </a:p>
        </p:txBody>
      </p:sp>
    </p:spTree>
    <p:extLst>
      <p:ext uri="{BB962C8B-B14F-4D97-AF65-F5344CB8AC3E}">
        <p14:creationId xmlns:p14="http://schemas.microsoft.com/office/powerpoint/2010/main" val="413640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62" y="2121193"/>
            <a:ext cx="9312676" cy="2326520"/>
          </a:xfrm>
        </p:spPr>
        <p:txBody>
          <a:bodyPr/>
          <a:lstStyle/>
          <a:p>
            <a:r>
              <a:rPr lang="en-US" sz="2800" b="1" dirty="0">
                <a:latin typeface="Times New Roman" panose="02020603050405020304" pitchFamily="18" charset="0"/>
                <a:cs typeface="Times New Roman" panose="02020603050405020304" pitchFamily="18" charset="0"/>
              </a:rPr>
              <a:t>Module II:</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Artificial Neural Network</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638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5A88-1A90-DE49-BEE3-FC359C047F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Connections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3E3A7DD-FCF4-661A-48C2-192CB6E71E35}"/>
              </a:ext>
            </a:extLst>
          </p:cNvPr>
          <p:cNvPicPr>
            <a:picLocks noGrp="1" noChangeAspect="1"/>
          </p:cNvPicPr>
          <p:nvPr>
            <p:ph idx="1"/>
          </p:nvPr>
        </p:nvPicPr>
        <p:blipFill>
          <a:blip r:embed="rId2"/>
          <a:stretch>
            <a:fillRect/>
          </a:stretch>
        </p:blipFill>
        <p:spPr>
          <a:xfrm>
            <a:off x="8052046" y="1697854"/>
            <a:ext cx="4046993" cy="4800600"/>
          </a:xfrm>
        </p:spPr>
      </p:pic>
      <p:pic>
        <p:nvPicPr>
          <p:cNvPr id="3" name="Picture 2">
            <a:extLst>
              <a:ext uri="{FF2B5EF4-FFF2-40B4-BE49-F238E27FC236}">
                <a16:creationId xmlns:a16="http://schemas.microsoft.com/office/drawing/2014/main" id="{7C4BEDCF-B4F4-FB29-A9D5-E7BA2C5B7B59}"/>
              </a:ext>
            </a:extLst>
          </p:cNvPr>
          <p:cNvPicPr>
            <a:picLocks noChangeAspect="1"/>
          </p:cNvPicPr>
          <p:nvPr/>
        </p:nvPicPr>
        <p:blipFill>
          <a:blip r:embed="rId3"/>
          <a:stretch>
            <a:fillRect/>
          </a:stretch>
        </p:blipFill>
        <p:spPr>
          <a:xfrm>
            <a:off x="689500" y="1697854"/>
            <a:ext cx="2710648" cy="2975007"/>
          </a:xfrm>
          <a:prstGeom prst="rect">
            <a:avLst/>
          </a:prstGeom>
        </p:spPr>
      </p:pic>
      <p:pic>
        <p:nvPicPr>
          <p:cNvPr id="4" name="Picture 3">
            <a:extLst>
              <a:ext uri="{FF2B5EF4-FFF2-40B4-BE49-F238E27FC236}">
                <a16:creationId xmlns:a16="http://schemas.microsoft.com/office/drawing/2014/main" id="{C5A3B1DB-9DC2-3874-4267-AC3FB1370D4C}"/>
              </a:ext>
            </a:extLst>
          </p:cNvPr>
          <p:cNvPicPr>
            <a:picLocks noChangeAspect="1"/>
          </p:cNvPicPr>
          <p:nvPr/>
        </p:nvPicPr>
        <p:blipFill>
          <a:blip r:embed="rId4"/>
          <a:stretch>
            <a:fillRect/>
          </a:stretch>
        </p:blipFill>
        <p:spPr>
          <a:xfrm>
            <a:off x="3957829" y="1697854"/>
            <a:ext cx="3621338" cy="4569781"/>
          </a:xfrm>
          <a:prstGeom prst="rect">
            <a:avLst/>
          </a:prstGeom>
        </p:spPr>
      </p:pic>
    </p:spTree>
    <p:extLst>
      <p:ext uri="{BB962C8B-B14F-4D97-AF65-F5344CB8AC3E}">
        <p14:creationId xmlns:p14="http://schemas.microsoft.com/office/powerpoint/2010/main" val="9656683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613-CF39-17ED-176D-9A96773EE122}"/>
              </a:ext>
            </a:extLst>
          </p:cNvPr>
          <p:cNvSpPr>
            <a:spLocks noGrp="1"/>
          </p:cNvSpPr>
          <p:nvPr>
            <p:ph type="title"/>
          </p:nvPr>
        </p:nvSpPr>
        <p:spPr>
          <a:xfrm>
            <a:off x="515332" y="2286000"/>
            <a:ext cx="10972800" cy="1143000"/>
          </a:xfrm>
        </p:spPr>
        <p:txBody>
          <a:bodyPr/>
          <a:lstStyle/>
          <a:p>
            <a:r>
              <a:rPr lang="en-US" sz="4800" b="1" dirty="0">
                <a:latin typeface="Times New Roman" panose="02020603050405020304" pitchFamily="18" charset="0"/>
                <a:cs typeface="Times New Roman" panose="02020603050405020304" pitchFamily="18" charset="0"/>
              </a:rPr>
              <a:t>Training or Learning Rules</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45251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35CE-9AEF-1295-E0C4-B1D088066B01}"/>
              </a:ext>
            </a:extLst>
          </p:cNvPr>
          <p:cNvSpPr>
            <a:spLocks noGrp="1"/>
          </p:cNvSpPr>
          <p:nvPr>
            <p:ph type="title"/>
          </p:nvPr>
        </p:nvSpPr>
        <p:spPr>
          <a:xfrm>
            <a:off x="703868" y="-68344"/>
            <a:ext cx="10972800" cy="1143000"/>
          </a:xfrm>
        </p:spPr>
        <p:txBody>
          <a:bodyPr/>
          <a:lstStyle/>
          <a:p>
            <a:r>
              <a:rPr lang="en-US" sz="4400" dirty="0">
                <a:ln>
                  <a:noFill/>
                </a:ln>
                <a:solidFill>
                  <a:srgbClr val="610B38"/>
                </a:solidFill>
                <a:effectLst/>
                <a:latin typeface="Helvetica" panose="020B0604020202020204" pitchFamily="34" charset="0"/>
                <a:ea typeface="Arial Unicode MS"/>
                <a:cs typeface="Arial Unicode MS"/>
              </a:rPr>
              <a:t>Supervised Machine Learning</a:t>
            </a:r>
            <a:br>
              <a:rPr lang="en-IN" sz="4400" dirty="0">
                <a:ln>
                  <a:noFill/>
                </a:ln>
                <a:solidFill>
                  <a:srgbClr val="000000"/>
                </a:solidFill>
                <a:effectLst/>
                <a:latin typeface="Helvetica Neue"/>
                <a:ea typeface="Arial Unicode MS"/>
                <a:cs typeface="Arial Unicode MS"/>
              </a:rPr>
            </a:br>
            <a:endParaRPr lang="en-IN" dirty="0"/>
          </a:p>
        </p:txBody>
      </p:sp>
      <p:sp>
        <p:nvSpPr>
          <p:cNvPr id="3" name="Content Placeholder 2">
            <a:extLst>
              <a:ext uri="{FF2B5EF4-FFF2-40B4-BE49-F238E27FC236}">
                <a16:creationId xmlns:a16="http://schemas.microsoft.com/office/drawing/2014/main" id="{122C3665-F656-D7C2-CA90-B113E854868B}"/>
              </a:ext>
            </a:extLst>
          </p:cNvPr>
          <p:cNvSpPr>
            <a:spLocks noGrp="1"/>
          </p:cNvSpPr>
          <p:nvPr>
            <p:ph idx="1"/>
          </p:nvPr>
        </p:nvSpPr>
        <p:spPr>
          <a:xfrm>
            <a:off x="971418" y="1074656"/>
            <a:ext cx="9735052" cy="5646655"/>
          </a:xfrm>
        </p:spPr>
        <p:txBody>
          <a:bodyPr/>
          <a:lstStyle/>
          <a:p>
            <a:pPr algn="just">
              <a:lnSpc>
                <a:spcPct val="120000"/>
              </a:lnSpc>
              <a:spcBef>
                <a:spcPts val="800"/>
              </a:spcBef>
              <a:spcAft>
                <a:spcPts val="1600"/>
              </a:spcAft>
            </a:pPr>
            <a:r>
              <a:rPr lang="en-US" sz="1800" dirty="0">
                <a:ln>
                  <a:noFill/>
                </a:ln>
                <a:effectLst/>
                <a:latin typeface="Times New Roman" panose="02020603050405020304" pitchFamily="18" charset="0"/>
                <a:ea typeface="Arial Unicode MS"/>
                <a:cs typeface="Times New Roman" panose="02020603050405020304" pitchFamily="18" charset="0"/>
              </a:rPr>
              <a:t>Supervised learning is the types of machine learning in which machines are trained using well "labelled" training data, and on basis of that data, machines predict the output. The labelled data means some input data is already tagged with the correct output.</a:t>
            </a:r>
            <a:endParaRPr lang="en-IN" sz="1800" dirty="0">
              <a:ln>
                <a:noFill/>
              </a:ln>
              <a:effectLst/>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800" dirty="0">
                <a:ln>
                  <a:noFill/>
                </a:ln>
                <a:effectLst/>
                <a:latin typeface="Times New Roman" panose="02020603050405020304" pitchFamily="18" charset="0"/>
                <a:ea typeface="Arial Unicode MS"/>
                <a:cs typeface="Times New Roman" panose="02020603050405020304" pitchFamily="18" charset="0"/>
              </a:rPr>
              <a:t>In supervised learning, the training data provided to the machines work as the supervisor that teaches the machines to predict the output correctly. It applies the same concept as a student learns in the supervision of the teacher.</a:t>
            </a:r>
            <a:endParaRPr lang="en-IN" sz="1800" dirty="0">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800" dirty="0">
                <a:ln>
                  <a:noFill/>
                </a:ln>
                <a:effectLst/>
                <a:latin typeface="Times New Roman" panose="02020603050405020304" pitchFamily="18" charset="0"/>
                <a:ea typeface="Arial Unicode MS"/>
                <a:cs typeface="Times New Roman" panose="02020603050405020304" pitchFamily="18" charset="0"/>
              </a:rPr>
              <a:t>Supervised learning is a process of providing input data as well as correct output data to the machine learning model. The aim of a supervised learning algorithm is to </a:t>
            </a:r>
            <a:r>
              <a:rPr lang="en-US" sz="1800" b="1" dirty="0">
                <a:ln>
                  <a:noFill/>
                </a:ln>
                <a:effectLst/>
                <a:latin typeface="Times New Roman" panose="02020603050405020304" pitchFamily="18" charset="0"/>
                <a:ea typeface="Arial Unicode MS"/>
                <a:cs typeface="Times New Roman" panose="02020603050405020304" pitchFamily="18" charset="0"/>
              </a:rPr>
              <a:t>find a mapping function to map the input variable(x) with the output variable(y)</a:t>
            </a:r>
            <a:r>
              <a:rPr lang="en-US" sz="1800" dirty="0">
                <a:ln>
                  <a:noFill/>
                </a:ln>
                <a:effectLst/>
                <a:latin typeface="Times New Roman" panose="02020603050405020304" pitchFamily="18" charset="0"/>
                <a:ea typeface="Arial Unicode MS"/>
                <a:cs typeface="Times New Roman" panose="02020603050405020304" pitchFamily="18" charset="0"/>
              </a:rPr>
              <a:t>.</a:t>
            </a:r>
            <a:endParaRPr lang="en-IN" sz="1800" dirty="0">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800" dirty="0">
                <a:ln>
                  <a:noFill/>
                </a:ln>
                <a:effectLst/>
                <a:latin typeface="Times New Roman" panose="02020603050405020304" pitchFamily="18" charset="0"/>
                <a:ea typeface="Arial Unicode MS"/>
                <a:cs typeface="Times New Roman" panose="02020603050405020304" pitchFamily="18" charset="0"/>
              </a:rPr>
              <a:t>In the real-world, supervised learning can be used for </a:t>
            </a:r>
            <a:r>
              <a:rPr lang="en-US" sz="1800" b="1" dirty="0">
                <a:ln>
                  <a:noFill/>
                </a:ln>
                <a:effectLst/>
                <a:latin typeface="Times New Roman" panose="02020603050405020304" pitchFamily="18" charset="0"/>
                <a:ea typeface="Arial Unicode MS"/>
                <a:cs typeface="Times New Roman" panose="02020603050405020304" pitchFamily="18" charset="0"/>
              </a:rPr>
              <a:t>Risk Assessment, Image classification, Fraud Detection, spam filtering</a:t>
            </a:r>
            <a:r>
              <a:rPr lang="fr-FR" sz="1800" dirty="0">
                <a:ln>
                  <a:noFill/>
                </a:ln>
                <a:effectLst/>
                <a:latin typeface="Times New Roman" panose="02020603050405020304" pitchFamily="18" charset="0"/>
                <a:ea typeface="Arial Unicode MS"/>
                <a:cs typeface="Times New Roman" panose="02020603050405020304" pitchFamily="18" charset="0"/>
              </a:rPr>
              <a:t>, etc.</a:t>
            </a:r>
            <a:endParaRPr lang="en-IN" sz="1800" dirty="0">
              <a:ln>
                <a:noFill/>
              </a:ln>
              <a:effectLst/>
              <a:latin typeface="Times New Roman" panose="02020603050405020304" pitchFamily="18" charset="0"/>
              <a:ea typeface="Arial Unicode MS"/>
              <a:cs typeface="Times New Roman" panose="02020603050405020304" pitchFamily="18" charset="0"/>
            </a:endParaRPr>
          </a:p>
          <a:p>
            <a:endParaRPr lang="en-IN" sz="2000" dirty="0"/>
          </a:p>
        </p:txBody>
      </p:sp>
    </p:spTree>
    <p:extLst>
      <p:ext uri="{BB962C8B-B14F-4D97-AF65-F5344CB8AC3E}">
        <p14:creationId xmlns:p14="http://schemas.microsoft.com/office/powerpoint/2010/main" val="29729197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87CF-8CE0-50E9-C630-944ABF96E4A8}"/>
              </a:ext>
            </a:extLst>
          </p:cNvPr>
          <p:cNvSpPr>
            <a:spLocks noGrp="1"/>
          </p:cNvSpPr>
          <p:nvPr>
            <p:ph type="title"/>
          </p:nvPr>
        </p:nvSpPr>
        <p:spPr>
          <a:xfrm>
            <a:off x="732148" y="463174"/>
            <a:ext cx="10972800" cy="781164"/>
          </a:xfrm>
        </p:spPr>
        <p:txBody>
          <a:bodyPr/>
          <a:lstStyle/>
          <a:p>
            <a:r>
              <a:rPr lang="en-US" sz="4400" dirty="0">
                <a:ln>
                  <a:noFill/>
                </a:ln>
                <a:solidFill>
                  <a:srgbClr val="610B38"/>
                </a:solidFill>
                <a:effectLst/>
                <a:latin typeface="Helvetica" panose="020B0604020202020204" pitchFamily="34" charset="0"/>
                <a:ea typeface="Arial Unicode MS"/>
                <a:cs typeface="Arial Unicode MS"/>
              </a:rPr>
              <a:t>Example of Supervised Machine Learning</a:t>
            </a:r>
            <a:br>
              <a:rPr lang="en-IN" sz="4400" dirty="0">
                <a:ln>
                  <a:noFill/>
                </a:ln>
                <a:solidFill>
                  <a:srgbClr val="000000"/>
                </a:solidFill>
                <a:effectLst/>
                <a:latin typeface="Helvetica Neue"/>
                <a:ea typeface="Arial Unicode MS"/>
                <a:cs typeface="Arial Unicode MS"/>
              </a:rPr>
            </a:br>
            <a:endParaRPr lang="en-IN" dirty="0"/>
          </a:p>
        </p:txBody>
      </p:sp>
      <p:sp>
        <p:nvSpPr>
          <p:cNvPr id="5" name="Content Placeholder 4">
            <a:extLst>
              <a:ext uri="{FF2B5EF4-FFF2-40B4-BE49-F238E27FC236}">
                <a16:creationId xmlns:a16="http://schemas.microsoft.com/office/drawing/2014/main" id="{736C6686-3A67-0164-B23F-7399EE8AE7BC}"/>
              </a:ext>
            </a:extLst>
          </p:cNvPr>
          <p:cNvSpPr>
            <a:spLocks noGrp="1"/>
          </p:cNvSpPr>
          <p:nvPr>
            <p:ph sz="half" idx="1"/>
          </p:nvPr>
        </p:nvSpPr>
        <p:spPr>
          <a:xfrm>
            <a:off x="216816" y="1178350"/>
            <a:ext cx="6843860" cy="5489853"/>
          </a:xfrm>
        </p:spPr>
        <p:txBody>
          <a:bodyPr/>
          <a:lstStyle/>
          <a:p>
            <a:pPr algn="just"/>
            <a:r>
              <a:rPr lang="en-US" sz="2000" dirty="0">
                <a:latin typeface="Times New Roman" panose="02020603050405020304" pitchFamily="18" charset="0"/>
                <a:cs typeface="Times New Roman" panose="02020603050405020304" pitchFamily="18" charset="0"/>
              </a:rPr>
              <a:t>Suppose we have a dataset of different types of shapes which includes square, rectangle, triangle, and Polygon. Now the first step is that we need to train the model for each shape.</a:t>
            </a:r>
          </a:p>
          <a:p>
            <a:pPr algn="just"/>
            <a:r>
              <a:rPr lang="en-US" sz="2000" dirty="0">
                <a:latin typeface="Times New Roman" panose="02020603050405020304" pitchFamily="18" charset="0"/>
                <a:cs typeface="Times New Roman" panose="02020603050405020304" pitchFamily="18" charset="0"/>
              </a:rPr>
              <a:t>If the given shape has four sides, and all the sides are equal, then it will be labelled as a Square.</a:t>
            </a:r>
          </a:p>
          <a:p>
            <a:pPr algn="just"/>
            <a:r>
              <a:rPr lang="en-US" sz="2000" dirty="0">
                <a:latin typeface="Times New Roman" panose="02020603050405020304" pitchFamily="18" charset="0"/>
                <a:cs typeface="Times New Roman" panose="02020603050405020304" pitchFamily="18" charset="0"/>
              </a:rPr>
              <a:t>If the given shape has three sides, then it will be labelled as a triangle.</a:t>
            </a:r>
          </a:p>
          <a:p>
            <a:pPr algn="just"/>
            <a:r>
              <a:rPr lang="en-US" sz="2000" dirty="0">
                <a:latin typeface="Times New Roman" panose="02020603050405020304" pitchFamily="18" charset="0"/>
                <a:cs typeface="Times New Roman" panose="02020603050405020304" pitchFamily="18" charset="0"/>
              </a:rPr>
              <a:t>If the given shape has six equal sides then it will be labelled as hexagon.</a:t>
            </a:r>
          </a:p>
          <a:p>
            <a:pPr algn="just"/>
            <a:r>
              <a:rPr lang="en-US" sz="2000" dirty="0">
                <a:latin typeface="Times New Roman" panose="02020603050405020304" pitchFamily="18" charset="0"/>
                <a:cs typeface="Times New Roman" panose="02020603050405020304" pitchFamily="18" charset="0"/>
              </a:rPr>
              <a:t>Now, after training, we test our model using the test set, and the task of the model is to identify the shape.</a:t>
            </a:r>
          </a:p>
          <a:p>
            <a:pPr algn="just"/>
            <a:r>
              <a:rPr lang="en-US" sz="2000" dirty="0">
                <a:latin typeface="Times New Roman" panose="02020603050405020304" pitchFamily="18" charset="0"/>
                <a:cs typeface="Times New Roman" panose="02020603050405020304" pitchFamily="18" charset="0"/>
              </a:rPr>
              <a:t>The machine is already trained on all types of shapes, and when it finds a new shape, it classifies the shape on the bases of a number of sides, and predicts the output.</a:t>
            </a:r>
          </a:p>
          <a:p>
            <a:endParaRPr lang="en-IN" sz="1800" dirty="0"/>
          </a:p>
        </p:txBody>
      </p:sp>
      <p:pic>
        <p:nvPicPr>
          <p:cNvPr id="7" name="Content Placeholder 6">
            <a:extLst>
              <a:ext uri="{FF2B5EF4-FFF2-40B4-BE49-F238E27FC236}">
                <a16:creationId xmlns:a16="http://schemas.microsoft.com/office/drawing/2014/main" id="{B4E0176F-22FD-367C-9816-BDF514D75A2E}"/>
              </a:ext>
            </a:extLst>
          </p:cNvPr>
          <p:cNvPicPr>
            <a:picLocks noGrp="1" noChangeAspect="1"/>
          </p:cNvPicPr>
          <p:nvPr>
            <p:ph sz="half" idx="2"/>
          </p:nvPr>
        </p:nvPicPr>
        <p:blipFill>
          <a:blip r:embed="rId2"/>
          <a:stretch>
            <a:fillRect/>
          </a:stretch>
        </p:blipFill>
        <p:spPr>
          <a:xfrm>
            <a:off x="7409239" y="1440656"/>
            <a:ext cx="4364839" cy="3998610"/>
          </a:xfrm>
          <a:prstGeom prst="rect">
            <a:avLst/>
          </a:prstGeom>
        </p:spPr>
      </p:pic>
    </p:spTree>
    <p:extLst>
      <p:ext uri="{BB962C8B-B14F-4D97-AF65-F5344CB8AC3E}">
        <p14:creationId xmlns:p14="http://schemas.microsoft.com/office/powerpoint/2010/main" val="17186571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85F6-61AB-1AC0-75DD-BA0D7A8138AB}"/>
              </a:ext>
            </a:extLst>
          </p:cNvPr>
          <p:cNvSpPr>
            <a:spLocks noGrp="1"/>
          </p:cNvSpPr>
          <p:nvPr>
            <p:ph type="title"/>
          </p:nvPr>
        </p:nvSpPr>
        <p:spPr/>
        <p:txBody>
          <a:bodyPr/>
          <a:lstStyle/>
          <a:p>
            <a:r>
              <a:rPr lang="en-US" sz="3600" dirty="0"/>
              <a:t>Types of Supervised Machine learning Algorithms</a:t>
            </a:r>
            <a:endParaRPr lang="en-IN" sz="3600" dirty="0"/>
          </a:p>
        </p:txBody>
      </p:sp>
      <p:pic>
        <p:nvPicPr>
          <p:cNvPr id="4" name="Content Placeholder 3">
            <a:extLst>
              <a:ext uri="{FF2B5EF4-FFF2-40B4-BE49-F238E27FC236}">
                <a16:creationId xmlns:a16="http://schemas.microsoft.com/office/drawing/2014/main" id="{8519BB16-A1FA-1785-FE9E-73209FDDC94C}"/>
              </a:ext>
            </a:extLst>
          </p:cNvPr>
          <p:cNvPicPr>
            <a:picLocks noGrp="1" noChangeAspect="1"/>
          </p:cNvPicPr>
          <p:nvPr>
            <p:ph idx="1"/>
          </p:nvPr>
        </p:nvPicPr>
        <p:blipFill>
          <a:blip r:embed="rId2"/>
          <a:stretch>
            <a:fillRect/>
          </a:stretch>
        </p:blipFill>
        <p:spPr>
          <a:xfrm>
            <a:off x="6704028" y="2784525"/>
            <a:ext cx="5078408" cy="2542252"/>
          </a:xfrm>
          <a:prstGeom prst="rect">
            <a:avLst/>
          </a:prstGeom>
        </p:spPr>
      </p:pic>
      <p:sp>
        <p:nvSpPr>
          <p:cNvPr id="5" name="TextBox 4">
            <a:extLst>
              <a:ext uri="{FF2B5EF4-FFF2-40B4-BE49-F238E27FC236}">
                <a16:creationId xmlns:a16="http://schemas.microsoft.com/office/drawing/2014/main" id="{BF73BF04-77F0-B8D3-4024-B9431DD95832}"/>
              </a:ext>
            </a:extLst>
          </p:cNvPr>
          <p:cNvSpPr txBox="1"/>
          <p:nvPr/>
        </p:nvSpPr>
        <p:spPr>
          <a:xfrm>
            <a:off x="609600" y="1267154"/>
            <a:ext cx="6094428" cy="5063694"/>
          </a:xfrm>
          <a:prstGeom prst="rect">
            <a:avLst/>
          </a:prstGeom>
          <a:noFill/>
        </p:spPr>
        <p:txBody>
          <a:bodyPr wrap="square">
            <a:spAutoFit/>
          </a:bodyPr>
          <a:lstStyle/>
          <a:p>
            <a:pPr marL="0" marR="0" lvl="0" indent="0" algn="just" defTabSz="914400" rtl="0" eaLnBrk="1" fontAlgn="auto" latinLnBrk="0" hangingPunct="1">
              <a:lnSpc>
                <a:spcPct val="120000"/>
              </a:lnSpc>
              <a:spcBef>
                <a:spcPts val="800"/>
              </a:spcBef>
              <a:spcAft>
                <a:spcPts val="1500"/>
              </a:spcAft>
              <a:buClrTx/>
              <a:buSzTx/>
              <a:buFontTx/>
              <a:buNone/>
              <a:tabLst/>
              <a:defRPr/>
            </a:pPr>
            <a:r>
              <a:rPr kumimoji="0" lang="it-IT" sz="1800" b="1" i="0" u="none" strike="noStrike" kern="1200" cap="none" spc="0" normalizeH="0" baseline="0" noProof="0" dirty="0">
                <a:ln>
                  <a:noFill/>
                </a:ln>
                <a:solidFill>
                  <a:srgbClr val="333333"/>
                </a:solidFill>
                <a:effectLst/>
                <a:uLnTx/>
                <a:uFillTx/>
                <a:latin typeface="Helvetica Neue"/>
                <a:ea typeface="Arial Unicode MS"/>
                <a:cs typeface="Arial Unicode MS"/>
              </a:rPr>
              <a:t>Regression</a:t>
            </a:r>
            <a:endParaRPr kumimoji="0" lang="en-IN" sz="1400" b="0" i="0" u="none" strike="noStrike" kern="1200" cap="none" spc="0" normalizeH="0" baseline="0" noProof="0" dirty="0">
              <a:ln>
                <a:noFill/>
              </a:ln>
              <a:solidFill>
                <a:srgbClr val="000000"/>
              </a:solidFill>
              <a:effectLst/>
              <a:uLnTx/>
              <a:uFillTx/>
              <a:latin typeface="Helvetica Neue"/>
              <a:ea typeface="Arial Unicode MS"/>
              <a:cs typeface="Arial Unicode MS"/>
            </a:endParaRPr>
          </a:p>
          <a:p>
            <a:pPr marL="0" marR="0" lvl="0" indent="0" algn="just" defTabSz="914400" rtl="0" eaLnBrk="1" fontAlgn="auto" latinLnBrk="0" hangingPunct="1">
              <a:lnSpc>
                <a:spcPct val="120000"/>
              </a:lnSpc>
              <a:spcBef>
                <a:spcPts val="800"/>
              </a:spcBef>
              <a:spcAft>
                <a:spcPts val="160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Helvetica Neue"/>
                <a:ea typeface="Arial Unicode MS"/>
                <a:cs typeface="Arial Unicode MS"/>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endParaRPr kumimoji="0" lang="en-IN" sz="1400" b="0" i="0" u="none" strike="noStrike" kern="1200" cap="none" spc="0" normalizeH="0" baseline="0" noProof="0" dirty="0">
              <a:ln>
                <a:noFill/>
              </a:ln>
              <a:solidFill>
                <a:srgbClr val="000000"/>
              </a:solidFill>
              <a:effectLst/>
              <a:uLnTx/>
              <a:uFillTx/>
              <a:latin typeface="Helvetica Neue"/>
              <a:ea typeface="Arial Unicode MS"/>
              <a:cs typeface="Arial Unicode MS"/>
            </a:endParaRPr>
          </a:p>
          <a:p>
            <a:pPr marL="342900" marR="0" lvl="0" indent="-342900" algn="just" defTabSz="914400" rtl="0" eaLnBrk="1" fontAlgn="base" latinLnBrk="0" hangingPunct="1">
              <a:lnSpc>
                <a:spcPct val="120000"/>
              </a:lnSpc>
              <a:spcBef>
                <a:spcPts val="800"/>
              </a:spcBef>
              <a:spcAft>
                <a:spcPts val="0"/>
              </a:spcAft>
              <a:buClr>
                <a:srgbClr val="333333"/>
              </a:buClr>
              <a:buSzPts val="1900"/>
              <a:buFont typeface="Arial" panose="020B0604020202020204" pitchFamily="34" charset="0"/>
              <a:buChar char="◦"/>
              <a:tabLst/>
              <a:defRPr/>
            </a:pPr>
            <a:r>
              <a:rPr kumimoji="0" lang="en-US" sz="1800" b="0" i="0" u="none" strike="noStrike" kern="0" cap="none" spc="0" normalizeH="0" baseline="0" noProof="0" dirty="0">
                <a:ln>
                  <a:noFill/>
                </a:ln>
                <a:solidFill>
                  <a:srgbClr val="333333"/>
                </a:solidFill>
                <a:effectLst/>
                <a:uLnTx/>
                <a:uFillTx/>
                <a:latin typeface="Arial Unicode MS"/>
                <a:ea typeface="Arial Unicode MS"/>
                <a:cs typeface="Arial Unicode MS"/>
              </a:rPr>
              <a:t>Linear Regression</a:t>
            </a:r>
            <a:endParaRPr kumimoji="0" lang="en-IN" sz="1400" b="0" i="0" u="none" strike="noStrike" kern="0" cap="none" spc="0" normalizeH="0" baseline="0" noProof="0" dirty="0">
              <a:ln>
                <a:noFill/>
              </a:ln>
              <a:solidFill>
                <a:srgbClr val="000000"/>
              </a:solidFill>
              <a:effectLst/>
              <a:uLnTx/>
              <a:uFillTx/>
              <a:latin typeface="Arial Unicode MS"/>
              <a:ea typeface="Arial Unicode MS"/>
              <a:cs typeface="Arial Unicode MS"/>
            </a:endParaRPr>
          </a:p>
          <a:p>
            <a:pPr marL="342900" marR="0" lvl="0" indent="-342900" algn="just" defTabSz="914400" rtl="0" eaLnBrk="1" fontAlgn="base" latinLnBrk="0" hangingPunct="1">
              <a:lnSpc>
                <a:spcPct val="120000"/>
              </a:lnSpc>
              <a:spcBef>
                <a:spcPts val="800"/>
              </a:spcBef>
              <a:spcAft>
                <a:spcPts val="0"/>
              </a:spcAft>
              <a:buClr>
                <a:srgbClr val="333333"/>
              </a:buClr>
              <a:buSzPts val="1900"/>
              <a:buFont typeface="Arial" panose="020B0604020202020204" pitchFamily="34" charset="0"/>
              <a:buChar char="◦"/>
              <a:tabLst/>
              <a:defRPr/>
            </a:pPr>
            <a:r>
              <a:rPr kumimoji="0" lang="en-US" sz="1800" b="0" i="0" u="none" strike="noStrike" kern="0" cap="none" spc="0" normalizeH="0" baseline="0" noProof="0" dirty="0">
                <a:ln>
                  <a:noFill/>
                </a:ln>
                <a:solidFill>
                  <a:srgbClr val="333333"/>
                </a:solidFill>
                <a:effectLst/>
                <a:uLnTx/>
                <a:uFillTx/>
                <a:latin typeface="Arial Unicode MS"/>
                <a:ea typeface="Arial Unicode MS"/>
                <a:cs typeface="Arial Unicode MS"/>
              </a:rPr>
              <a:t>Regression Trees</a:t>
            </a:r>
            <a:endParaRPr kumimoji="0" lang="en-IN" sz="1400" b="0" i="0" u="none" strike="noStrike" kern="0" cap="none" spc="0" normalizeH="0" baseline="0" noProof="0" dirty="0">
              <a:ln>
                <a:noFill/>
              </a:ln>
              <a:solidFill>
                <a:srgbClr val="000000"/>
              </a:solidFill>
              <a:effectLst/>
              <a:uLnTx/>
              <a:uFillTx/>
              <a:latin typeface="Arial Unicode MS"/>
              <a:ea typeface="Arial Unicode MS"/>
              <a:cs typeface="Arial Unicode MS"/>
            </a:endParaRPr>
          </a:p>
          <a:p>
            <a:pPr marL="342900" marR="0" lvl="0" indent="-342900" algn="just" defTabSz="914400" rtl="0" eaLnBrk="1" fontAlgn="base" latinLnBrk="0" hangingPunct="1">
              <a:lnSpc>
                <a:spcPct val="120000"/>
              </a:lnSpc>
              <a:spcBef>
                <a:spcPts val="800"/>
              </a:spcBef>
              <a:spcAft>
                <a:spcPts val="0"/>
              </a:spcAft>
              <a:buClr>
                <a:srgbClr val="333333"/>
              </a:buClr>
              <a:buSzPts val="1900"/>
              <a:buFont typeface="Arial" panose="020B0604020202020204" pitchFamily="34" charset="0"/>
              <a:buChar char="◦"/>
              <a:tabLst/>
              <a:defRPr/>
            </a:pPr>
            <a:r>
              <a:rPr kumimoji="0" lang="en-US" sz="1800" b="0" i="0" u="none" strike="noStrike" kern="0" cap="none" spc="0" normalizeH="0" baseline="0" noProof="0" dirty="0">
                <a:ln>
                  <a:noFill/>
                </a:ln>
                <a:solidFill>
                  <a:srgbClr val="333333"/>
                </a:solidFill>
                <a:effectLst/>
                <a:uLnTx/>
                <a:uFillTx/>
                <a:latin typeface="Arial Unicode MS"/>
                <a:ea typeface="Arial Unicode MS"/>
                <a:cs typeface="Arial Unicode MS"/>
              </a:rPr>
              <a:t>Non-Linear Regression</a:t>
            </a:r>
            <a:endParaRPr kumimoji="0" lang="en-IN" sz="1400" b="0" i="0" u="none" strike="noStrike" kern="0" cap="none" spc="0" normalizeH="0" baseline="0" noProof="0" dirty="0">
              <a:ln>
                <a:noFill/>
              </a:ln>
              <a:solidFill>
                <a:srgbClr val="000000"/>
              </a:solidFill>
              <a:effectLst/>
              <a:uLnTx/>
              <a:uFillTx/>
              <a:latin typeface="Arial Unicode MS"/>
              <a:ea typeface="Arial Unicode MS"/>
              <a:cs typeface="Arial Unicode MS"/>
            </a:endParaRPr>
          </a:p>
          <a:p>
            <a:pPr marL="342900" marR="0" lvl="0" indent="-342900" algn="just" defTabSz="914400" rtl="0" eaLnBrk="1" fontAlgn="base" latinLnBrk="0" hangingPunct="1">
              <a:lnSpc>
                <a:spcPct val="120000"/>
              </a:lnSpc>
              <a:spcBef>
                <a:spcPts val="800"/>
              </a:spcBef>
              <a:spcAft>
                <a:spcPts val="0"/>
              </a:spcAft>
              <a:buClr>
                <a:srgbClr val="333333"/>
              </a:buClr>
              <a:buSzPts val="1900"/>
              <a:buFont typeface="Arial" panose="020B0604020202020204" pitchFamily="34" charset="0"/>
              <a:buChar char="◦"/>
              <a:tabLst/>
              <a:defRPr/>
            </a:pPr>
            <a:r>
              <a:rPr kumimoji="0" lang="en-US" sz="1800" b="0" i="0" u="none" strike="noStrike" kern="0" cap="none" spc="0" normalizeH="0" baseline="0" noProof="0" dirty="0">
                <a:ln>
                  <a:noFill/>
                </a:ln>
                <a:solidFill>
                  <a:srgbClr val="333333"/>
                </a:solidFill>
                <a:effectLst/>
                <a:uLnTx/>
                <a:uFillTx/>
                <a:latin typeface="Arial Unicode MS"/>
                <a:ea typeface="Arial Unicode MS"/>
                <a:cs typeface="Arial Unicode MS"/>
              </a:rPr>
              <a:t>Bayesian Linear Regression</a:t>
            </a:r>
            <a:endParaRPr kumimoji="0" lang="en-IN" sz="1400" b="0" i="0" u="none" strike="noStrike" kern="0" cap="none" spc="0" normalizeH="0" baseline="0" noProof="0" dirty="0">
              <a:ln>
                <a:noFill/>
              </a:ln>
              <a:solidFill>
                <a:srgbClr val="000000"/>
              </a:solidFill>
              <a:effectLst/>
              <a:uLnTx/>
              <a:uFillTx/>
              <a:latin typeface="Arial Unicode MS"/>
              <a:ea typeface="Arial Unicode MS"/>
              <a:cs typeface="Arial Unicode MS"/>
            </a:endParaRPr>
          </a:p>
          <a:p>
            <a:pPr marL="342900" marR="0" lvl="0" indent="-342900" algn="just" defTabSz="914400" rtl="0" eaLnBrk="1" fontAlgn="base" latinLnBrk="0" hangingPunct="1">
              <a:lnSpc>
                <a:spcPct val="120000"/>
              </a:lnSpc>
              <a:spcBef>
                <a:spcPts val="800"/>
              </a:spcBef>
              <a:spcAft>
                <a:spcPts val="0"/>
              </a:spcAft>
              <a:buClr>
                <a:srgbClr val="333333"/>
              </a:buClr>
              <a:buSzPts val="1900"/>
              <a:buFont typeface="Arial" panose="020B0604020202020204" pitchFamily="34" charset="0"/>
              <a:buChar char="◦"/>
              <a:tabLst/>
              <a:defRPr/>
            </a:pPr>
            <a:r>
              <a:rPr kumimoji="0" lang="it-IT" sz="1800" b="0" i="0" u="none" strike="noStrike" kern="0" cap="none" spc="0" normalizeH="0" baseline="0" noProof="0" dirty="0">
                <a:ln>
                  <a:noFill/>
                </a:ln>
                <a:solidFill>
                  <a:srgbClr val="333333"/>
                </a:solidFill>
                <a:effectLst/>
                <a:uLnTx/>
                <a:uFillTx/>
                <a:latin typeface="Arial Unicode MS"/>
                <a:ea typeface="Arial Unicode MS"/>
                <a:cs typeface="Arial Unicode MS"/>
              </a:rPr>
              <a:t>Polynomial Regression</a:t>
            </a:r>
            <a:endParaRPr kumimoji="0" lang="en-IN" sz="1400" b="0" i="0" u="none" strike="noStrike" kern="0" cap="none" spc="0" normalizeH="0" baseline="0" noProof="0" dirty="0">
              <a:ln>
                <a:noFill/>
              </a:ln>
              <a:solidFill>
                <a:srgbClr val="000000"/>
              </a:solidFill>
              <a:effectLst/>
              <a:uLnTx/>
              <a:uFillTx/>
              <a:latin typeface="Arial Unicode MS"/>
              <a:ea typeface="Arial Unicode MS"/>
              <a:cs typeface="Arial Unicode MS"/>
            </a:endParaRPr>
          </a:p>
        </p:txBody>
      </p:sp>
    </p:spTree>
    <p:extLst>
      <p:ext uri="{BB962C8B-B14F-4D97-AF65-F5344CB8AC3E}">
        <p14:creationId xmlns:p14="http://schemas.microsoft.com/office/powerpoint/2010/main" val="3990604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B753-1EE7-B3E0-7A3F-BADAEA787ABA}"/>
              </a:ext>
            </a:extLst>
          </p:cNvPr>
          <p:cNvSpPr>
            <a:spLocks noGrp="1"/>
          </p:cNvSpPr>
          <p:nvPr>
            <p:ph type="title"/>
          </p:nvPr>
        </p:nvSpPr>
        <p:spPr/>
        <p:txBody>
          <a:bodyPr/>
          <a:lstStyle/>
          <a:p>
            <a:r>
              <a:rPr lang="en-US" sz="3600" dirty="0"/>
              <a:t>Types of Supervised Machine learning Algorithms</a:t>
            </a:r>
            <a:endParaRPr lang="en-IN" sz="3600" dirty="0"/>
          </a:p>
        </p:txBody>
      </p:sp>
      <p:sp>
        <p:nvSpPr>
          <p:cNvPr id="3" name="Content Placeholder 2">
            <a:extLst>
              <a:ext uri="{FF2B5EF4-FFF2-40B4-BE49-F238E27FC236}">
                <a16:creationId xmlns:a16="http://schemas.microsoft.com/office/drawing/2014/main" id="{BD31CBCD-3751-A256-8D32-E0DB223EC9A2}"/>
              </a:ext>
            </a:extLst>
          </p:cNvPr>
          <p:cNvSpPr>
            <a:spLocks noGrp="1"/>
          </p:cNvSpPr>
          <p:nvPr>
            <p:ph idx="1"/>
          </p:nvPr>
        </p:nvSpPr>
        <p:spPr/>
        <p:txBody>
          <a:bodyPr/>
          <a:lstStyle/>
          <a:p>
            <a:r>
              <a:rPr lang="en-IN" sz="2400" dirty="0"/>
              <a:t>Classification algorithms are used when the output variable is categorical, which means there are two classes such as Yes-No, Male-Female, True-false, etc.</a:t>
            </a:r>
          </a:p>
          <a:p>
            <a:r>
              <a:rPr lang="en-IN" sz="2400" dirty="0"/>
              <a:t>Spam Filtering,</a:t>
            </a:r>
          </a:p>
          <a:p>
            <a:r>
              <a:rPr lang="en-IN" sz="2400" dirty="0"/>
              <a:t>Random Forest</a:t>
            </a:r>
          </a:p>
          <a:p>
            <a:r>
              <a:rPr lang="en-IN" sz="2400" dirty="0"/>
              <a:t>Decision Trees</a:t>
            </a:r>
          </a:p>
          <a:p>
            <a:r>
              <a:rPr lang="en-IN" sz="2400" dirty="0"/>
              <a:t>Logistic Regression</a:t>
            </a:r>
          </a:p>
          <a:p>
            <a:r>
              <a:rPr lang="en-IN" sz="2400" dirty="0"/>
              <a:t>Support vector Machines</a:t>
            </a:r>
          </a:p>
          <a:p>
            <a:endParaRPr lang="en-IN" dirty="0"/>
          </a:p>
        </p:txBody>
      </p:sp>
    </p:spTree>
    <p:extLst>
      <p:ext uri="{BB962C8B-B14F-4D97-AF65-F5344CB8AC3E}">
        <p14:creationId xmlns:p14="http://schemas.microsoft.com/office/powerpoint/2010/main" val="24491211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B356-16CC-E016-1151-845DD771AC9E}"/>
              </a:ext>
            </a:extLst>
          </p:cNvPr>
          <p:cNvSpPr>
            <a:spLocks noGrp="1"/>
          </p:cNvSpPr>
          <p:nvPr>
            <p:ph type="title"/>
          </p:nvPr>
        </p:nvSpPr>
        <p:spPr>
          <a:xfrm>
            <a:off x="711200" y="731836"/>
            <a:ext cx="10972800" cy="1143000"/>
          </a:xfrm>
        </p:spPr>
        <p:txBody>
          <a:bodyPr/>
          <a:lstStyle/>
          <a:p>
            <a:r>
              <a:rPr lang="en-US" sz="3200" b="1" dirty="0">
                <a:latin typeface="Times New Roman" panose="02020603050405020304" pitchFamily="18" charset="0"/>
                <a:cs typeface="Times New Roman" panose="02020603050405020304" pitchFamily="18" charset="0"/>
              </a:rPr>
              <a:t>Advantages and Disadvantages of Supervised learning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0A874D-846A-E744-AC01-9C8C28041F6A}"/>
              </a:ext>
            </a:extLst>
          </p:cNvPr>
          <p:cNvSpPr>
            <a:spLocks noGrp="1"/>
          </p:cNvSpPr>
          <p:nvPr>
            <p:ph sz="half" idx="1"/>
          </p:nvPr>
        </p:nvSpPr>
        <p:spPr>
          <a:xfrm>
            <a:off x="609600" y="1494145"/>
            <a:ext cx="5384800" cy="5089216"/>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Advantages :</a:t>
            </a:r>
          </a:p>
          <a:p>
            <a:pPr algn="just"/>
            <a:r>
              <a:rPr lang="en-US" sz="2400" dirty="0">
                <a:latin typeface="Times New Roman" panose="02020603050405020304" pitchFamily="18" charset="0"/>
                <a:cs typeface="Times New Roman" panose="02020603050405020304" pitchFamily="18" charset="0"/>
              </a:rPr>
              <a:t>With the help of supervised learning, the model can predict the output on the basis of prior experiences.</a:t>
            </a:r>
          </a:p>
          <a:p>
            <a:pPr algn="just"/>
            <a:r>
              <a:rPr lang="en-US" sz="2400" dirty="0">
                <a:latin typeface="Times New Roman" panose="02020603050405020304" pitchFamily="18" charset="0"/>
                <a:cs typeface="Times New Roman" panose="02020603050405020304" pitchFamily="18" charset="0"/>
              </a:rPr>
              <a:t>In supervised learning, we can have an exact idea about the classes of objects.</a:t>
            </a:r>
          </a:p>
          <a:p>
            <a:pPr algn="just"/>
            <a:r>
              <a:rPr lang="en-US" sz="2400" dirty="0">
                <a:latin typeface="Times New Roman" panose="02020603050405020304" pitchFamily="18" charset="0"/>
                <a:cs typeface="Times New Roman" panose="02020603050405020304" pitchFamily="18" charset="0"/>
              </a:rPr>
              <a:t>Supervised learning model helps us to solve various real-world problems such as fraud detection, spam filtering, etc.</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A411C96-EB29-4EB3-1BB7-B44C85770083}"/>
              </a:ext>
            </a:extLst>
          </p:cNvPr>
          <p:cNvSpPr>
            <a:spLocks noGrp="1"/>
          </p:cNvSpPr>
          <p:nvPr>
            <p:ph sz="half" idx="2"/>
          </p:nvPr>
        </p:nvSpPr>
        <p:spPr>
          <a:xfrm>
            <a:off x="6197600" y="1706251"/>
            <a:ext cx="5384800" cy="4419913"/>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Disadvantages :</a:t>
            </a:r>
          </a:p>
          <a:p>
            <a:pPr algn="just"/>
            <a:r>
              <a:rPr lang="en-US" sz="2000" dirty="0">
                <a:latin typeface="Times New Roman" panose="02020603050405020304" pitchFamily="18" charset="0"/>
                <a:cs typeface="Times New Roman" panose="02020603050405020304" pitchFamily="18" charset="0"/>
              </a:rPr>
              <a:t>Supervised learning models are not suitable for handling the complex tasks.</a:t>
            </a:r>
          </a:p>
          <a:p>
            <a:pPr algn="just"/>
            <a:r>
              <a:rPr lang="en-US" sz="2000" dirty="0">
                <a:latin typeface="Times New Roman" panose="02020603050405020304" pitchFamily="18" charset="0"/>
                <a:cs typeface="Times New Roman" panose="02020603050405020304" pitchFamily="18" charset="0"/>
              </a:rPr>
              <a:t>Supervised learning cannot predict the correct output if the test data is different from the training dataset.</a:t>
            </a:r>
          </a:p>
          <a:p>
            <a:pPr algn="just"/>
            <a:r>
              <a:rPr lang="en-US" sz="2000" dirty="0">
                <a:latin typeface="Times New Roman" panose="02020603050405020304" pitchFamily="18" charset="0"/>
                <a:cs typeface="Times New Roman" panose="02020603050405020304" pitchFamily="18" charset="0"/>
              </a:rPr>
              <a:t>Training required lots of computation times.</a:t>
            </a:r>
          </a:p>
          <a:p>
            <a:pPr algn="just"/>
            <a:r>
              <a:rPr lang="en-US" sz="2000" dirty="0">
                <a:latin typeface="Times New Roman" panose="02020603050405020304" pitchFamily="18" charset="0"/>
                <a:cs typeface="Times New Roman" panose="02020603050405020304" pitchFamily="18" charset="0"/>
              </a:rPr>
              <a:t>In supervised learning, we need enough knowledge about the classes of object.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6117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99E-AD2E-F07A-A5BC-26A5DC93EED3}"/>
              </a:ext>
            </a:extLst>
          </p:cNvPr>
          <p:cNvSpPr>
            <a:spLocks noGrp="1"/>
          </p:cNvSpPr>
          <p:nvPr>
            <p:ph type="title"/>
          </p:nvPr>
        </p:nvSpPr>
        <p:spPr>
          <a:xfrm>
            <a:off x="864124" y="510308"/>
            <a:ext cx="10972800" cy="1143000"/>
          </a:xfrm>
        </p:spPr>
        <p:txBody>
          <a:bodyPr/>
          <a:lstStyle/>
          <a:p>
            <a:r>
              <a:rPr lang="en-US" b="1" dirty="0">
                <a:latin typeface="Times New Roman" panose="02020603050405020304" pitchFamily="18" charset="0"/>
                <a:cs typeface="Times New Roman" panose="02020603050405020304" pitchFamily="18" charset="0"/>
              </a:rPr>
              <a:t>Applications of Supervised Learning</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FED9C-CD4D-E2AF-54A5-FD42E94C6976}"/>
              </a:ext>
            </a:extLst>
          </p:cNvPr>
          <p:cNvSpPr>
            <a:spLocks noGrp="1"/>
          </p:cNvSpPr>
          <p:nvPr>
            <p:ph idx="1"/>
          </p:nvPr>
        </p:nvSpPr>
        <p:spPr>
          <a:xfrm>
            <a:off x="609600" y="1653307"/>
            <a:ext cx="10972800" cy="4973735"/>
          </a:xfrm>
        </p:spPr>
        <p:txBody>
          <a:bodyPr/>
          <a:lstStyle/>
          <a:p>
            <a:pPr algn="just"/>
            <a:r>
              <a:rPr lang="en-US" sz="2000" b="1" dirty="0">
                <a:latin typeface="Times New Roman" panose="02020603050405020304" pitchFamily="18" charset="0"/>
                <a:cs typeface="Times New Roman" panose="02020603050405020304" pitchFamily="18" charset="0"/>
              </a:rPr>
              <a:t>Image Segmentation: </a:t>
            </a:r>
            <a:r>
              <a:rPr lang="en-US" sz="2000" dirty="0">
                <a:latin typeface="Times New Roman" panose="02020603050405020304" pitchFamily="18" charset="0"/>
                <a:cs typeface="Times New Roman" panose="02020603050405020304" pitchFamily="18" charset="0"/>
              </a:rPr>
              <a:t>Supervised Learning algorithms are used in image segmentation. In this process, image classification is performed on different image data with pre-defined labels.</a:t>
            </a:r>
          </a:p>
          <a:p>
            <a:pPr algn="just"/>
            <a:r>
              <a:rPr lang="en-US" sz="2000" b="1" dirty="0">
                <a:latin typeface="Times New Roman" panose="02020603050405020304" pitchFamily="18" charset="0"/>
                <a:cs typeface="Times New Roman" panose="02020603050405020304" pitchFamily="18" charset="0"/>
              </a:rPr>
              <a:t>Medical Diagnosis: </a:t>
            </a:r>
            <a:r>
              <a:rPr lang="en-US" sz="2000" dirty="0">
                <a:latin typeface="Times New Roman" panose="02020603050405020304" pitchFamily="18" charset="0"/>
                <a:cs typeface="Times New Roman" panose="02020603050405020304" pitchFamily="18" charset="0"/>
              </a:rPr>
              <a:t>Supervised algorithms are also used in the medical field for diagnosis purposes. It is done by using medical images and past labelled data with labels for disease conditions. With such a process, the machine can identify a disease for the new patients.</a:t>
            </a:r>
          </a:p>
          <a:p>
            <a:pPr algn="just"/>
            <a:r>
              <a:rPr lang="en-US" sz="2000" b="1" dirty="0">
                <a:latin typeface="Times New Roman" panose="02020603050405020304" pitchFamily="18" charset="0"/>
                <a:cs typeface="Times New Roman" panose="02020603050405020304" pitchFamily="18" charset="0"/>
              </a:rPr>
              <a:t>Fraud Detection - </a:t>
            </a:r>
            <a:r>
              <a:rPr lang="en-US" sz="2000" dirty="0">
                <a:latin typeface="Times New Roman" panose="02020603050405020304" pitchFamily="18" charset="0"/>
                <a:cs typeface="Times New Roman" panose="02020603050405020304" pitchFamily="18" charset="0"/>
              </a:rPr>
              <a:t>Supervised Learning classification algorithms are used for identifying fraud transactions, fraud customers, etc. It is done by using historic data to identify the patterns that can lead to possible fraud.</a:t>
            </a:r>
          </a:p>
          <a:p>
            <a:pPr algn="just"/>
            <a:r>
              <a:rPr lang="en-US" sz="2000" b="1" dirty="0">
                <a:latin typeface="Times New Roman" panose="02020603050405020304" pitchFamily="18" charset="0"/>
                <a:cs typeface="Times New Roman" panose="02020603050405020304" pitchFamily="18" charset="0"/>
              </a:rPr>
              <a:t>Spam detection - </a:t>
            </a:r>
            <a:r>
              <a:rPr lang="en-US" sz="2000" dirty="0">
                <a:latin typeface="Times New Roman" panose="02020603050405020304" pitchFamily="18" charset="0"/>
                <a:cs typeface="Times New Roman" panose="02020603050405020304" pitchFamily="18" charset="0"/>
              </a:rPr>
              <a:t>In spam detection &amp; filtering, classification algorithms are used. These algorithms classify an email as spam or not spam. The spam emails are sent to the spam folder.</a:t>
            </a:r>
          </a:p>
          <a:p>
            <a:pPr algn="just"/>
            <a:r>
              <a:rPr lang="en-US" sz="2000" b="1" dirty="0">
                <a:latin typeface="Times New Roman" panose="02020603050405020304" pitchFamily="18" charset="0"/>
                <a:cs typeface="Times New Roman" panose="02020603050405020304" pitchFamily="18" charset="0"/>
              </a:rPr>
              <a:t>Speech Recognition - </a:t>
            </a:r>
            <a:r>
              <a:rPr lang="en-US" sz="2000" dirty="0">
                <a:latin typeface="Times New Roman" panose="02020603050405020304" pitchFamily="18" charset="0"/>
                <a:cs typeface="Times New Roman" panose="02020603050405020304" pitchFamily="18" charset="0"/>
              </a:rPr>
              <a:t>Supervised learning algorithms are also used in speech recognition. The algorithm is trained with voice data, and various identifications can be done using the same, such as voice-activated passwords, voice commands, etc.</a:t>
            </a:r>
          </a:p>
          <a:p>
            <a:pPr algn="just"/>
            <a:endParaRPr lang="en-IN" sz="2000" dirty="0"/>
          </a:p>
        </p:txBody>
      </p:sp>
    </p:spTree>
    <p:extLst>
      <p:ext uri="{BB962C8B-B14F-4D97-AF65-F5344CB8AC3E}">
        <p14:creationId xmlns:p14="http://schemas.microsoft.com/office/powerpoint/2010/main" val="38635462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C6F1-7E56-CD1D-5046-90075481CBEA}"/>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Unsupervised Learning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423248-69CE-BB63-0CAB-11564CE14DEB}"/>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a:t>
            </a:r>
          </a:p>
          <a:p>
            <a:pPr algn="just"/>
            <a:r>
              <a:rPr lang="en-US" sz="2000" dirty="0">
                <a:latin typeface="Times New Roman" panose="02020603050405020304" pitchFamily="18" charset="0"/>
                <a:cs typeface="Times New Roman" panose="02020603050405020304" pitchFamily="18" charset="0"/>
              </a:rPr>
              <a:t>Unsupervised learning is a type of machine learning in which models are trained using unlabeled dataset and are allowed to act on that data without any supervision.</a:t>
            </a:r>
          </a:p>
          <a:p>
            <a:pPr algn="just"/>
            <a:r>
              <a:rPr lang="en-US" sz="2000" dirty="0">
                <a:latin typeface="Times New Roman" panose="02020603050405020304" pitchFamily="18" charset="0"/>
                <a:cs typeface="Times New Roman" panose="02020603050405020304" pitchFamily="18" charset="0"/>
              </a:rPr>
              <a:t>Unsupervised learning cannot be directly applied to a regression or classification problem because unlike supervised learning, we have the input data but no corresponding output data. </a:t>
            </a:r>
          </a:p>
          <a:p>
            <a:pPr algn="just"/>
            <a:r>
              <a:rPr lang="en-US" sz="2000" dirty="0">
                <a:latin typeface="Times New Roman" panose="02020603050405020304" pitchFamily="18" charset="0"/>
                <a:cs typeface="Times New Roman" panose="02020603050405020304" pitchFamily="18" charset="0"/>
              </a:rPr>
              <a:t>The goal of unsupervised learning is to find the underlying structure of dataset, group that data according to similarities, and represent that dataset in a compressed format.</a:t>
            </a:r>
          </a:p>
          <a:p>
            <a:pPr algn="just"/>
            <a:endParaRPr lang="en-IN" sz="2000" dirty="0"/>
          </a:p>
        </p:txBody>
      </p:sp>
    </p:spTree>
    <p:extLst>
      <p:ext uri="{BB962C8B-B14F-4D97-AF65-F5344CB8AC3E}">
        <p14:creationId xmlns:p14="http://schemas.microsoft.com/office/powerpoint/2010/main" val="184281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A895-8715-F978-B80F-00FBA0B0B098}"/>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Why use Unsupervised Learning?</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2C6F8E-201B-D36C-AFDF-F05B8091C544}"/>
              </a:ext>
            </a:extLst>
          </p:cNvPr>
          <p:cNvSpPr>
            <a:spLocks noGrp="1"/>
          </p:cNvSpPr>
          <p:nvPr>
            <p:ph idx="1"/>
          </p:nvPr>
        </p:nvSpPr>
        <p:spPr>
          <a:xfrm>
            <a:off x="609600" y="1600201"/>
            <a:ext cx="10972800" cy="4983161"/>
          </a:xfrm>
        </p:spPr>
        <p:txBody>
          <a:bodyPr/>
          <a:lstStyle/>
          <a:p>
            <a:pPr marL="0" indent="0">
              <a:buNone/>
            </a:pPr>
            <a:r>
              <a:rPr lang="en-US" sz="2800" dirty="0">
                <a:latin typeface="Times New Roman" panose="02020603050405020304" pitchFamily="18" charset="0"/>
                <a:cs typeface="Times New Roman" panose="02020603050405020304" pitchFamily="18" charset="0"/>
              </a:rPr>
              <a:t>Below are some main reasons which describe the importance of Unsupervised Learning:</a:t>
            </a:r>
          </a:p>
          <a:p>
            <a:r>
              <a:rPr lang="en-US" sz="2800" dirty="0">
                <a:latin typeface="Times New Roman" panose="02020603050405020304" pitchFamily="18" charset="0"/>
                <a:cs typeface="Times New Roman" panose="02020603050405020304" pitchFamily="18" charset="0"/>
              </a:rPr>
              <a:t>Unsupervised learning is helpful for finding useful insights from the data.</a:t>
            </a:r>
          </a:p>
          <a:p>
            <a:r>
              <a:rPr lang="en-US" sz="2800" dirty="0">
                <a:latin typeface="Times New Roman" panose="02020603050405020304" pitchFamily="18" charset="0"/>
                <a:cs typeface="Times New Roman" panose="02020603050405020304" pitchFamily="18" charset="0"/>
              </a:rPr>
              <a:t>Unsupervised learning is much similar as a human learns to think by their own experiences, which makes it closer to the real AI.</a:t>
            </a:r>
          </a:p>
          <a:p>
            <a:r>
              <a:rPr lang="en-US" sz="2800" dirty="0">
                <a:latin typeface="Times New Roman" panose="02020603050405020304" pitchFamily="18" charset="0"/>
                <a:cs typeface="Times New Roman" panose="02020603050405020304" pitchFamily="18" charset="0"/>
              </a:rPr>
              <a:t>Unsupervised learning works on unlabeled and uncategorized data which make unsupervised learning more important.</a:t>
            </a:r>
          </a:p>
          <a:p>
            <a:r>
              <a:rPr lang="en-US" sz="2800" dirty="0">
                <a:latin typeface="Times New Roman" panose="02020603050405020304" pitchFamily="18" charset="0"/>
                <a:cs typeface="Times New Roman" panose="02020603050405020304" pitchFamily="18" charset="0"/>
              </a:rPr>
              <a:t>In real-world, we do not always have input data with the corresponding output so to solve such cases, we need unsupervised learning.</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720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B6A2-348D-4BF3-3418-689A222D15B5}"/>
              </a:ext>
            </a:extLst>
          </p:cNvPr>
          <p:cNvSpPr>
            <a:spLocks noGrp="1"/>
          </p:cNvSpPr>
          <p:nvPr>
            <p:ph type="title"/>
          </p:nvPr>
        </p:nvSpPr>
        <p:spPr>
          <a:xfrm>
            <a:off x="609600" y="497150"/>
            <a:ext cx="10972800" cy="920488"/>
          </a:xfrm>
        </p:spPr>
        <p:txBody>
          <a:bodyPr/>
          <a:lstStyle/>
          <a:p>
            <a:r>
              <a:rPr kumimoji="0" lang="en-US" sz="4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a:rPr>
              <a:t>Neural Networks</a:t>
            </a:r>
            <a:endParaRPr lang="en-IN" b="1" dirty="0"/>
          </a:p>
        </p:txBody>
      </p:sp>
      <p:sp>
        <p:nvSpPr>
          <p:cNvPr id="3" name="Content Placeholder 2">
            <a:extLst>
              <a:ext uri="{FF2B5EF4-FFF2-40B4-BE49-F238E27FC236}">
                <a16:creationId xmlns:a16="http://schemas.microsoft.com/office/drawing/2014/main" id="{95367AF8-7961-5787-687D-8DF12B14BCA4}"/>
              </a:ext>
            </a:extLst>
          </p:cNvPr>
          <p:cNvSpPr>
            <a:spLocks noGrp="1"/>
          </p:cNvSpPr>
          <p:nvPr>
            <p:ph idx="1"/>
          </p:nvPr>
        </p:nvSpPr>
        <p:spPr>
          <a:xfrm>
            <a:off x="609600" y="1600201"/>
            <a:ext cx="7335915" cy="4525963"/>
          </a:xfrm>
        </p:spPr>
        <p:txBody>
          <a:bodyPr/>
          <a:lstStyle/>
          <a:p>
            <a:pPr algn="just"/>
            <a:r>
              <a:rPr lang="en-US" sz="1800" dirty="0">
                <a:latin typeface="Times New Roman" panose="02020603050405020304" pitchFamily="18" charset="0"/>
                <a:cs typeface="Times New Roman" panose="02020603050405020304" pitchFamily="18" charset="0"/>
              </a:rPr>
              <a:t>A neural network is a artificial intelligence model designed to mimic the function and structure of the human brain. Neural networks are intricate networks of interconnected nodes, or neurons, that collaborate to tackle complicated problems.</a:t>
            </a:r>
          </a:p>
          <a:p>
            <a:pPr algn="just"/>
            <a:r>
              <a:rPr lang="en-US" sz="1400" dirty="0">
                <a:latin typeface="Times New Roman" panose="02020603050405020304" pitchFamily="18" charset="0"/>
                <a:cs typeface="Times New Roman" panose="02020603050405020304" pitchFamily="18" charset="0"/>
              </a:rPr>
              <a:t>Artificial Neural Networks contain artificial neurons which are called units. These units are arranged in a series of layers that together constitute the whole Artificial Neural Network in a system. </a:t>
            </a:r>
          </a:p>
          <a:p>
            <a:pPr algn="just"/>
            <a:r>
              <a:rPr lang="en-US" sz="1400" dirty="0">
                <a:latin typeface="Times New Roman" panose="02020603050405020304" pitchFamily="18" charset="0"/>
                <a:cs typeface="Times New Roman" panose="02020603050405020304" pitchFamily="18" charset="0"/>
              </a:rPr>
              <a:t>A layer can have only a dozen units or millions of units as this depends on how the complex neural networks will be required to learn the hidden patterns in the dataset. </a:t>
            </a:r>
          </a:p>
          <a:p>
            <a:pPr algn="just"/>
            <a:r>
              <a:rPr lang="en-US" sz="1400" dirty="0">
                <a:latin typeface="Times New Roman" panose="02020603050405020304" pitchFamily="18" charset="0"/>
                <a:cs typeface="Times New Roman" panose="02020603050405020304" pitchFamily="18" charset="0"/>
              </a:rPr>
              <a:t>Commonly, Artificial Neural Network has an input layer, an output layer as well as hidden layers. The input layer receives data from the outside world which the neural network needs to analyze or learn about. Then this data passes through one or multiple hidden layers that transform the input into data that is valuable for the output layer. Finally, the output layer provides an output in the form of a response of the Artificial Neural Networks to input data provided. </a:t>
            </a:r>
          </a:p>
          <a:p>
            <a:pPr algn="just"/>
            <a:r>
              <a:rPr lang="en-US" sz="1400" dirty="0">
                <a:latin typeface="Times New Roman" panose="02020603050405020304" pitchFamily="18" charset="0"/>
                <a:cs typeface="Times New Roman" panose="02020603050405020304" pitchFamily="18" charset="0"/>
              </a:rPr>
              <a:t>In the majority of neural networks, units are interconnected from one layer to another. Each of these connections has weights that determine the influence of one unit on another unit. As the data transfers from one unit to another, the neural network learns more and more about the data which eventually results in an output from the output layer.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8FE1375-AC1A-5211-6443-191F2E11EFDF}"/>
              </a:ext>
            </a:extLst>
          </p:cNvPr>
          <p:cNvPicPr>
            <a:picLocks noChangeAspect="1"/>
          </p:cNvPicPr>
          <p:nvPr/>
        </p:nvPicPr>
        <p:blipFill>
          <a:blip r:embed="rId2"/>
          <a:stretch>
            <a:fillRect/>
          </a:stretch>
        </p:blipFill>
        <p:spPr>
          <a:xfrm>
            <a:off x="8114190" y="2308193"/>
            <a:ext cx="3950564" cy="3663149"/>
          </a:xfrm>
          <a:prstGeom prst="rect">
            <a:avLst/>
          </a:prstGeom>
        </p:spPr>
      </p:pic>
    </p:spTree>
    <p:extLst>
      <p:ext uri="{BB962C8B-B14F-4D97-AF65-F5344CB8AC3E}">
        <p14:creationId xmlns:p14="http://schemas.microsoft.com/office/powerpoint/2010/main" val="7960106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00B8-B92D-2483-3A32-3D6BB2A2A4C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 Unsupervised Learning</a:t>
            </a:r>
          </a:p>
        </p:txBody>
      </p:sp>
      <p:sp>
        <p:nvSpPr>
          <p:cNvPr id="3" name="Content Placeholder 2">
            <a:extLst>
              <a:ext uri="{FF2B5EF4-FFF2-40B4-BE49-F238E27FC236}">
                <a16:creationId xmlns:a16="http://schemas.microsoft.com/office/drawing/2014/main" id="{BD1134F5-5C10-1EA3-6298-43A6E7CAA26D}"/>
              </a:ext>
            </a:extLst>
          </p:cNvPr>
          <p:cNvSpPr>
            <a:spLocks noGrp="1"/>
          </p:cNvSpPr>
          <p:nvPr>
            <p:ph sz="half" idx="1"/>
          </p:nvPr>
        </p:nvSpPr>
        <p:spPr>
          <a:xfrm>
            <a:off x="-122548" y="1006313"/>
            <a:ext cx="6116948" cy="6063790"/>
          </a:xfrm>
        </p:spPr>
        <p:txBody>
          <a:bodyPr/>
          <a:lstStyle/>
          <a:p>
            <a:pPr algn="just"/>
            <a:r>
              <a:rPr lang="en-US" sz="1800" dirty="0"/>
              <a:t>Suppose the unsupervised learning algorithm is given an input dataset containing images of different types of cats and dogs. The algorithm is never trained upon the given dataset, which means it does not have any idea about the features of the dataset. The task of the unsupervised learning algorithm is to identify the image features on their own. Unsupervised learning algorithm will perform this task by clustering the image dataset into the groups according to similarities between images.</a:t>
            </a:r>
          </a:p>
          <a:p>
            <a:pPr algn="just">
              <a:lnSpc>
                <a:spcPct val="120000"/>
              </a:lnSpc>
              <a:spcBef>
                <a:spcPts val="800"/>
              </a:spcBef>
              <a:spcAft>
                <a:spcPts val="1600"/>
              </a:spcAft>
            </a:pPr>
            <a:r>
              <a:rPr lang="en-US" sz="1800" dirty="0">
                <a:ln>
                  <a:noFill/>
                </a:ln>
                <a:solidFill>
                  <a:srgbClr val="333333"/>
                </a:solidFill>
                <a:effectLst/>
                <a:latin typeface="Helvetica Neue"/>
                <a:ea typeface="Arial Unicode MS"/>
                <a:cs typeface="Arial Unicode MS"/>
              </a:rPr>
              <a:t>Here, we have taken an unlabeled input data, which means it is not categorized and corresponding outputs are also not given. Now, this unlabeled input data is fed to the machine learning model in order to train it. Firstly, it will interpret the raw data to find the hidden patterns from the data and then will apply suitable algorithms such as k-means clustering, Decision tree, etc.</a:t>
            </a:r>
            <a:endParaRPr lang="en-IN" sz="1800" dirty="0">
              <a:solidFill>
                <a:srgbClr val="000000"/>
              </a:solidFill>
              <a:latin typeface="Helvetica Neue"/>
              <a:ea typeface="Arial Unicode MS"/>
              <a:cs typeface="Arial Unicode MS"/>
            </a:endParaRPr>
          </a:p>
          <a:p>
            <a:pPr algn="just"/>
            <a:endParaRPr lang="en-IN" sz="1800" dirty="0"/>
          </a:p>
        </p:txBody>
      </p:sp>
      <p:sp>
        <p:nvSpPr>
          <p:cNvPr id="4" name="Content Placeholder 3">
            <a:extLst>
              <a:ext uri="{FF2B5EF4-FFF2-40B4-BE49-F238E27FC236}">
                <a16:creationId xmlns:a16="http://schemas.microsoft.com/office/drawing/2014/main" id="{B6AE1957-85F1-B0BC-7951-03F71FFEDB78}"/>
              </a:ext>
            </a:extLst>
          </p:cNvPr>
          <p:cNvSpPr>
            <a:spLocks noGrp="1"/>
          </p:cNvSpPr>
          <p:nvPr>
            <p:ph sz="half" idx="2"/>
          </p:nvPr>
        </p:nvSpPr>
        <p:spPr>
          <a:xfrm>
            <a:off x="6197600" y="1166018"/>
            <a:ext cx="5384800" cy="4525963"/>
          </a:xfrm>
        </p:spPr>
        <p:txBody>
          <a:bodyPr/>
          <a:lstStyle/>
          <a:p>
            <a:pPr algn="just"/>
            <a:r>
              <a:rPr lang="en-US" sz="2000" dirty="0"/>
              <a:t>Once it applies the suitable algorithm, the algorithm divides the data objects into groups according to the similarities and difference between the objects.</a:t>
            </a:r>
          </a:p>
          <a:p>
            <a:endParaRPr lang="en-IN" dirty="0"/>
          </a:p>
        </p:txBody>
      </p:sp>
      <p:pic>
        <p:nvPicPr>
          <p:cNvPr id="5" name="officeArt object">
            <a:extLst>
              <a:ext uri="{FF2B5EF4-FFF2-40B4-BE49-F238E27FC236}">
                <a16:creationId xmlns:a16="http://schemas.microsoft.com/office/drawing/2014/main" id="{511F6076-FD96-F4A1-A277-0889F3BABB47}"/>
              </a:ext>
            </a:extLst>
          </p:cNvPr>
          <p:cNvPicPr/>
          <p:nvPr/>
        </p:nvPicPr>
        <p:blipFill rotWithShape="1">
          <a:blip r:embed="rId2"/>
          <a:srcRect t="9215" b="8593"/>
          <a:stretch/>
        </p:blipFill>
        <p:spPr bwMode="auto">
          <a:xfrm>
            <a:off x="6438507" y="2696066"/>
            <a:ext cx="5143893" cy="3327662"/>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567633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E7D6-4D68-97C6-0D93-B2AB7B3C5780}"/>
              </a:ext>
            </a:extLst>
          </p:cNvPr>
          <p:cNvSpPr>
            <a:spLocks noGrp="1"/>
          </p:cNvSpPr>
          <p:nvPr>
            <p:ph type="title"/>
          </p:nvPr>
        </p:nvSpPr>
        <p:spPr>
          <a:xfrm>
            <a:off x="96626" y="598603"/>
            <a:ext cx="10972800" cy="682306"/>
          </a:xfrm>
        </p:spPr>
        <p:txBody>
          <a:bodyPr/>
          <a:lstStyle/>
          <a:p>
            <a:r>
              <a:rPr lang="en-US" sz="3600" b="1" dirty="0">
                <a:latin typeface="Times New Roman" panose="02020603050405020304" pitchFamily="18" charset="0"/>
                <a:cs typeface="Times New Roman" panose="02020603050405020304" pitchFamily="18" charset="0"/>
              </a:rPr>
              <a:t>Types of Unsupervised Learning Algorithm:</a:t>
            </a:r>
            <a:endParaRPr lang="en-IN" sz="3600" b="1" dirty="0">
              <a:latin typeface="Times New Roman" panose="02020603050405020304" pitchFamily="18" charset="0"/>
              <a:cs typeface="Times New Roman" panose="02020603050405020304" pitchFamily="18" charset="0"/>
            </a:endParaRPr>
          </a:p>
        </p:txBody>
      </p:sp>
      <p:pic>
        <p:nvPicPr>
          <p:cNvPr id="4" name="officeArt object">
            <a:extLst>
              <a:ext uri="{FF2B5EF4-FFF2-40B4-BE49-F238E27FC236}">
                <a16:creationId xmlns:a16="http://schemas.microsoft.com/office/drawing/2014/main" id="{476326DF-15B9-B440-9D50-CD6586F94BC7}"/>
              </a:ext>
            </a:extLst>
          </p:cNvPr>
          <p:cNvPicPr>
            <a:picLocks noGrp="1"/>
          </p:cNvPicPr>
          <p:nvPr>
            <p:ph idx="1"/>
          </p:nvPr>
        </p:nvPicPr>
        <p:blipFill rotWithShape="1">
          <a:blip r:embed="rId2"/>
          <a:srcRect t="6598" b="8949"/>
          <a:stretch/>
        </p:blipFill>
        <p:spPr>
          <a:xfrm>
            <a:off x="9408734" y="4220404"/>
            <a:ext cx="2781694" cy="2413262"/>
          </a:xfrm>
          <a:prstGeom prst="rect">
            <a:avLst/>
          </a:prstGeom>
          <a:ln w="12700" cap="flat">
            <a:noFill/>
            <a:miter lim="400000"/>
          </a:ln>
          <a:effectLst/>
        </p:spPr>
      </p:pic>
      <p:sp>
        <p:nvSpPr>
          <p:cNvPr id="6" name="TextBox 5">
            <a:extLst>
              <a:ext uri="{FF2B5EF4-FFF2-40B4-BE49-F238E27FC236}">
                <a16:creationId xmlns:a16="http://schemas.microsoft.com/office/drawing/2014/main" id="{86DB0D6A-805D-6C9C-84F6-4278FD297EF2}"/>
              </a:ext>
            </a:extLst>
          </p:cNvPr>
          <p:cNvSpPr txBox="1"/>
          <p:nvPr/>
        </p:nvSpPr>
        <p:spPr>
          <a:xfrm>
            <a:off x="1572" y="2019518"/>
            <a:ext cx="6094428" cy="39703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Clustering: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Association: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sp>
        <p:nvSpPr>
          <p:cNvPr id="8" name="TextBox 7">
            <a:extLst>
              <a:ext uri="{FF2B5EF4-FFF2-40B4-BE49-F238E27FC236}">
                <a16:creationId xmlns:a16="http://schemas.microsoft.com/office/drawing/2014/main" id="{D4AB5354-912F-17E9-7CF5-5B81C26E3B54}"/>
              </a:ext>
            </a:extLst>
          </p:cNvPr>
          <p:cNvSpPr txBox="1"/>
          <p:nvPr/>
        </p:nvSpPr>
        <p:spPr>
          <a:xfrm>
            <a:off x="6532776" y="1430965"/>
            <a:ext cx="463091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Unsupervised Learning algorithms: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Below is the list of some popular unsupervised learning algorithms: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K-means clustering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KNN (k-nearest </a:t>
            </a:r>
            <a:r>
              <a:rPr kumimoji="0" lang="en-IN" sz="1800" b="0" i="0" u="none" strike="noStrike" kern="1200" cap="none" spc="0" normalizeH="0" baseline="0" noProof="0" dirty="0" err="1">
                <a:ln>
                  <a:noFill/>
                </a:ln>
                <a:solidFill>
                  <a:srgbClr val="000000"/>
                </a:solidFill>
                <a:effectLst/>
                <a:uLnTx/>
                <a:uFillTx/>
                <a:latin typeface="Arial"/>
                <a:ea typeface="+mn-ea"/>
                <a:cs typeface="+mn-cs"/>
              </a:rPr>
              <a:t>neighbors</a:t>
            </a:r>
            <a:r>
              <a:rPr kumimoji="0" lang="en-IN" sz="1800" b="0" i="0" u="none" strike="noStrike" kern="1200" cap="none" spc="0" normalizeH="0" baseline="0" noProof="0" dirty="0">
                <a:ln>
                  <a:noFill/>
                </a:ln>
                <a:solidFill>
                  <a:srgbClr val="000000"/>
                </a:solidFill>
                <a:effectLst/>
                <a:uLnTx/>
                <a:uFillTx/>
                <a:latin typeface="Arial"/>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Hierarchal clustering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Anomaly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Neural Networks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Principle Component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Independent Component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err="1">
                <a:ln>
                  <a:noFill/>
                </a:ln>
                <a:solidFill>
                  <a:srgbClr val="000000"/>
                </a:solidFill>
                <a:effectLst/>
                <a:uLnTx/>
                <a:uFillTx/>
                <a:latin typeface="Arial"/>
                <a:ea typeface="+mn-ea"/>
                <a:cs typeface="+mn-cs"/>
              </a:rPr>
              <a:t>Apriori</a:t>
            </a:r>
            <a:r>
              <a:rPr kumimoji="0" lang="en-IN" sz="1800" b="0" i="0" u="none" strike="noStrike" kern="1200" cap="none" spc="0" normalizeH="0" baseline="0" noProof="0" dirty="0">
                <a:ln>
                  <a:noFill/>
                </a:ln>
                <a:solidFill>
                  <a:srgbClr val="000000"/>
                </a:solidFill>
                <a:effectLst/>
                <a:uLnTx/>
                <a:uFillTx/>
                <a:latin typeface="Arial"/>
                <a:ea typeface="+mn-ea"/>
                <a:cs typeface="+mn-cs"/>
              </a:rPr>
              <a:t> algorithm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Arial"/>
                <a:ea typeface="+mn-ea"/>
                <a:cs typeface="+mn-cs"/>
              </a:rPr>
              <a:t>Singular value decomposition</a:t>
            </a:r>
          </a:p>
        </p:txBody>
      </p:sp>
    </p:spTree>
    <p:extLst>
      <p:ext uri="{BB962C8B-B14F-4D97-AF65-F5344CB8AC3E}">
        <p14:creationId xmlns:p14="http://schemas.microsoft.com/office/powerpoint/2010/main" val="22713628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45C1A6-A18F-9934-DE5F-8446E12EBBAF}"/>
              </a:ext>
            </a:extLst>
          </p:cNvPr>
          <p:cNvSpPr>
            <a:spLocks noGrp="1"/>
          </p:cNvSpPr>
          <p:nvPr>
            <p:ph type="title"/>
          </p:nvPr>
        </p:nvSpPr>
        <p:spPr>
          <a:xfrm>
            <a:off x="608543" y="643732"/>
            <a:ext cx="10972800" cy="1143000"/>
          </a:xfrm>
        </p:spPr>
        <p:txBody>
          <a:bodyPr/>
          <a:lstStyle/>
          <a:p>
            <a:r>
              <a:rPr lang="en-US" sz="3200" b="1" dirty="0">
                <a:latin typeface="Times New Roman" panose="02020603050405020304" pitchFamily="18" charset="0"/>
                <a:cs typeface="Times New Roman" panose="02020603050405020304" pitchFamily="18" charset="0"/>
              </a:rPr>
              <a:t>Advantages and Disadvantages of Unsupervised learning</a:t>
            </a:r>
            <a:endParaRPr lang="en-IN" sz="3200" dirty="0"/>
          </a:p>
        </p:txBody>
      </p:sp>
      <p:sp>
        <p:nvSpPr>
          <p:cNvPr id="7" name="Text Placeholder 6">
            <a:extLst>
              <a:ext uri="{FF2B5EF4-FFF2-40B4-BE49-F238E27FC236}">
                <a16:creationId xmlns:a16="http://schemas.microsoft.com/office/drawing/2014/main" id="{1DE700CB-E5ED-21A0-696C-7AE66F58C462}"/>
              </a:ext>
            </a:extLst>
          </p:cNvPr>
          <p:cNvSpPr>
            <a:spLocks noGrp="1"/>
          </p:cNvSpPr>
          <p:nvPr>
            <p:ph type="body" idx="1"/>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E7E84BAB-C5BA-2C2E-5A17-FFB3747E02C4}"/>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Unsupervised learning is used for more complex tasks as compared to supervised learning because, in unsupervised learning, we don't have labeled input data.</a:t>
            </a:r>
          </a:p>
          <a:p>
            <a:r>
              <a:rPr lang="en-US" dirty="0">
                <a:latin typeface="Times New Roman" panose="02020603050405020304" pitchFamily="18" charset="0"/>
                <a:cs typeface="Times New Roman" panose="02020603050405020304" pitchFamily="18" charset="0"/>
              </a:rPr>
              <a:t>Unsupervised learning is preferable as it is easy to get unlabeled data in comparison to labeled data.</a:t>
            </a:r>
          </a:p>
          <a:p>
            <a:endParaRPr lang="en-IN" dirty="0"/>
          </a:p>
        </p:txBody>
      </p:sp>
      <p:sp>
        <p:nvSpPr>
          <p:cNvPr id="8" name="Text Placeholder 7">
            <a:extLst>
              <a:ext uri="{FF2B5EF4-FFF2-40B4-BE49-F238E27FC236}">
                <a16:creationId xmlns:a16="http://schemas.microsoft.com/office/drawing/2014/main" id="{0E696699-4794-1F6B-585D-95AF57BAFB35}"/>
              </a:ext>
            </a:extLst>
          </p:cNvPr>
          <p:cNvSpPr>
            <a:spLocks noGrp="1"/>
          </p:cNvSpPr>
          <p:nvPr>
            <p:ph type="body" sz="quarter" idx="3"/>
          </p:nvPr>
        </p:nvSpPr>
        <p:spPr/>
        <p:txBody>
          <a:bodyPr/>
          <a:lstStyle/>
          <a:p>
            <a:r>
              <a:rPr lang="en-IN" dirty="0"/>
              <a:t>Disadvantages</a:t>
            </a:r>
          </a:p>
        </p:txBody>
      </p:sp>
      <p:sp>
        <p:nvSpPr>
          <p:cNvPr id="9" name="Content Placeholder 8">
            <a:extLst>
              <a:ext uri="{FF2B5EF4-FFF2-40B4-BE49-F238E27FC236}">
                <a16:creationId xmlns:a16="http://schemas.microsoft.com/office/drawing/2014/main" id="{6EF3A9AF-4A6D-60ED-69EA-7D7C72F7BE8E}"/>
              </a:ext>
            </a:extLst>
          </p:cNvPr>
          <p:cNvSpPr>
            <a:spLocks noGrp="1"/>
          </p:cNvSpPr>
          <p:nvPr>
            <p:ph sz="quarter" idx="4"/>
          </p:nvPr>
        </p:nvSpPr>
        <p:spPr/>
        <p:txBody>
          <a:bodyPr/>
          <a:lstStyle/>
          <a:p>
            <a:pPr algn="just"/>
            <a:r>
              <a:rPr lang="en-US" dirty="0">
                <a:latin typeface="Times New Roman" panose="02020603050405020304" pitchFamily="18" charset="0"/>
                <a:cs typeface="Times New Roman" panose="02020603050405020304" pitchFamily="18" charset="0"/>
              </a:rPr>
              <a:t>Unsupervised learning is intrinsically more difficult than supervised learning as it does not have corresponding output.</a:t>
            </a:r>
          </a:p>
          <a:p>
            <a:pPr algn="just"/>
            <a:r>
              <a:rPr lang="en-US" dirty="0">
                <a:latin typeface="Times New Roman" panose="02020603050405020304" pitchFamily="18" charset="0"/>
                <a:cs typeface="Times New Roman" panose="02020603050405020304" pitchFamily="18" charset="0"/>
              </a:rPr>
              <a:t>The result of the unsupervised learning algorithm might be less accurate as input data is not labeled, and algorithms do not know the exact output in advance.</a:t>
            </a:r>
          </a:p>
          <a:p>
            <a:endParaRPr lang="en-IN" dirty="0"/>
          </a:p>
        </p:txBody>
      </p:sp>
    </p:spTree>
    <p:extLst>
      <p:ext uri="{BB962C8B-B14F-4D97-AF65-F5344CB8AC3E}">
        <p14:creationId xmlns:p14="http://schemas.microsoft.com/office/powerpoint/2010/main" val="42300596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B318-F51C-8A21-7175-306DE5A6D5C1}"/>
              </a:ext>
            </a:extLst>
          </p:cNvPr>
          <p:cNvSpPr>
            <a:spLocks noGrp="1"/>
          </p:cNvSpPr>
          <p:nvPr>
            <p:ph type="title"/>
          </p:nvPr>
        </p:nvSpPr>
        <p:spPr>
          <a:xfrm>
            <a:off x="505905" y="731836"/>
            <a:ext cx="10972800" cy="1143000"/>
          </a:xfrm>
        </p:spPr>
        <p:txBody>
          <a:bodyPr/>
          <a:lstStyle/>
          <a:p>
            <a:r>
              <a:rPr lang="en-US" sz="4400" b="1" dirty="0">
                <a:latin typeface="Times New Roman" panose="02020603050405020304" pitchFamily="18" charset="0"/>
                <a:cs typeface="Times New Roman" panose="02020603050405020304" pitchFamily="18" charset="0"/>
              </a:rPr>
              <a:t>Applications of Unsupervised Learning</a:t>
            </a:r>
            <a:br>
              <a:rPr lang="en-US" sz="44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9A3FB-04D2-6620-8CA2-9FB03B25AC8B}"/>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Network Analysis</a:t>
            </a:r>
            <a:r>
              <a:rPr lang="en-US" sz="2400" dirty="0">
                <a:latin typeface="Times New Roman" panose="02020603050405020304" pitchFamily="18" charset="0"/>
                <a:cs typeface="Times New Roman" panose="02020603050405020304" pitchFamily="18" charset="0"/>
              </a:rPr>
              <a:t>: Unsupervised learning is used for identifying plagiarism and copyright in document network analysis of text data for scholarly articles.</a:t>
            </a:r>
          </a:p>
          <a:p>
            <a:pPr algn="just"/>
            <a:r>
              <a:rPr lang="en-US" sz="2400" b="1" dirty="0">
                <a:latin typeface="Times New Roman" panose="02020603050405020304" pitchFamily="18" charset="0"/>
                <a:cs typeface="Times New Roman" panose="02020603050405020304" pitchFamily="18" charset="0"/>
              </a:rPr>
              <a:t>Recommendation Systems: </a:t>
            </a:r>
            <a:r>
              <a:rPr lang="en-US" sz="2400" dirty="0">
                <a:latin typeface="Times New Roman" panose="02020603050405020304" pitchFamily="18" charset="0"/>
                <a:cs typeface="Times New Roman" panose="02020603050405020304" pitchFamily="18" charset="0"/>
              </a:rPr>
              <a:t>Recommendation systems widely use unsupervised learning techniques for building recommendation applications for different web applications and e-commerce websites.</a:t>
            </a:r>
          </a:p>
          <a:p>
            <a:pPr algn="just"/>
            <a:r>
              <a:rPr lang="en-US" sz="2400" b="1" dirty="0">
                <a:latin typeface="Times New Roman" panose="02020603050405020304" pitchFamily="18" charset="0"/>
                <a:cs typeface="Times New Roman" panose="02020603050405020304" pitchFamily="18" charset="0"/>
              </a:rPr>
              <a:t>Anomaly Detection: </a:t>
            </a:r>
            <a:r>
              <a:rPr lang="en-US" sz="2400" dirty="0">
                <a:latin typeface="Times New Roman" panose="02020603050405020304" pitchFamily="18" charset="0"/>
                <a:cs typeface="Times New Roman" panose="02020603050405020304" pitchFamily="18" charset="0"/>
              </a:rPr>
              <a:t>Anomaly detection is a popular application of unsupervised learning, which can identify unusual data points within the dataset. It is used to discover fraudulent transactions.</a:t>
            </a:r>
          </a:p>
          <a:p>
            <a:pPr algn="just"/>
            <a:r>
              <a:rPr lang="en-US" sz="2400" b="1" dirty="0">
                <a:latin typeface="Times New Roman" panose="02020603050405020304" pitchFamily="18" charset="0"/>
                <a:cs typeface="Times New Roman" panose="02020603050405020304" pitchFamily="18" charset="0"/>
              </a:rPr>
              <a:t>Singular Value Decomposition: </a:t>
            </a:r>
            <a:r>
              <a:rPr lang="en-US" sz="2400" dirty="0">
                <a:latin typeface="Times New Roman" panose="02020603050405020304" pitchFamily="18" charset="0"/>
                <a:cs typeface="Times New Roman" panose="02020603050405020304" pitchFamily="18" charset="0"/>
              </a:rPr>
              <a:t>Singular Value Decomposition or SVD is used to extract particular information from the database. For example, extracting information of each user located at a particular location.</a:t>
            </a:r>
          </a:p>
          <a:p>
            <a:endParaRPr lang="en-IN" sz="2000" dirty="0"/>
          </a:p>
        </p:txBody>
      </p:sp>
    </p:spTree>
    <p:extLst>
      <p:ext uri="{BB962C8B-B14F-4D97-AF65-F5344CB8AC3E}">
        <p14:creationId xmlns:p14="http://schemas.microsoft.com/office/powerpoint/2010/main" val="5265228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7515-A710-55AF-D393-BAE42A1ACFA6}"/>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Semi-Supervised learning</a:t>
            </a:r>
            <a:endParaRPr lang="en-IN" sz="4800" b="1" dirty="0"/>
          </a:p>
        </p:txBody>
      </p:sp>
      <p:sp>
        <p:nvSpPr>
          <p:cNvPr id="3" name="Content Placeholder 2">
            <a:extLst>
              <a:ext uri="{FF2B5EF4-FFF2-40B4-BE49-F238E27FC236}">
                <a16:creationId xmlns:a16="http://schemas.microsoft.com/office/drawing/2014/main" id="{773FECE8-BCC3-4A66-6FC1-B07DC00B7B6A}"/>
              </a:ext>
            </a:extLst>
          </p:cNvPr>
          <p:cNvSpPr>
            <a:spLocks noGrp="1"/>
          </p:cNvSpPr>
          <p:nvPr>
            <p:ph idx="1"/>
          </p:nvPr>
        </p:nvSpPr>
        <p:spPr>
          <a:xfrm>
            <a:off x="122548" y="1121790"/>
            <a:ext cx="11811786" cy="5461571"/>
          </a:xfrm>
        </p:spPr>
        <p:txBody>
          <a:bodyPr/>
          <a:lstStyle/>
          <a:p>
            <a:pPr algn="just">
              <a:lnSpc>
                <a:spcPct val="120000"/>
              </a:lnSpc>
              <a:spcBef>
                <a:spcPts val="800"/>
              </a:spcBef>
              <a:spcAft>
                <a:spcPts val="1600"/>
              </a:spcAft>
            </a:pPr>
            <a:r>
              <a:rPr lang="en-US" sz="1600" dirty="0">
                <a:latin typeface="Times New Roman" panose="02020603050405020304" pitchFamily="18" charset="0"/>
                <a:cs typeface="Times New Roman" panose="02020603050405020304" pitchFamily="18" charset="0"/>
              </a:rPr>
              <a:t>Semi-Supervised learning is a type of Machine Learning algorithm that represents the intermediate ground between Supervised and Unsupervised learning algorithms. It uses the combination of labeled and unlabeled datasets during the training period.</a:t>
            </a:r>
            <a:r>
              <a:rPr lang="en-US" sz="1600" dirty="0">
                <a:ln>
                  <a:noFill/>
                </a:ln>
                <a:effectLst/>
                <a:latin typeface="Times New Roman" panose="02020603050405020304" pitchFamily="18" charset="0"/>
                <a:ea typeface="Arial Unicode MS"/>
                <a:cs typeface="Times New Roman" panose="02020603050405020304" pitchFamily="18" charset="0"/>
              </a:rPr>
              <a:t> It represents the intermediate ground between Supervised (With Labelled training data) and Unsupervised learning (with no labelled training data) algorithms and uses the combination of labelled and unlabeled datasets during the training period.  </a:t>
            </a:r>
            <a:endParaRPr lang="en-IN" sz="1600" dirty="0">
              <a:ln>
                <a:noFill/>
              </a:ln>
              <a:effectLst/>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600" dirty="0">
                <a:ln>
                  <a:noFill/>
                </a:ln>
                <a:effectLst/>
                <a:latin typeface="Times New Roman" panose="02020603050405020304" pitchFamily="18" charset="0"/>
                <a:ea typeface="Arial Unicode MS"/>
                <a:cs typeface="Times New Roman" panose="02020603050405020304" pitchFamily="18" charset="0"/>
              </a:rPr>
              <a:t>Although Semi-supervised learning is the middle ground between supervised and unsupervised learning and operates on the data that consists of a few labels, it mostly consists of unlabeled data. As labels are costly, but for corporate purposes, they may have few labels. It is completely different from supervised and unsupervised learning as they are based on the presence &amp; absence of labels.</a:t>
            </a:r>
            <a:endParaRPr lang="en-IN" sz="1600" dirty="0">
              <a:ln>
                <a:noFill/>
              </a:ln>
              <a:effectLst/>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600" dirty="0">
                <a:ln>
                  <a:noFill/>
                </a:ln>
                <a:effectLst/>
                <a:latin typeface="Times New Roman" panose="02020603050405020304" pitchFamily="18" charset="0"/>
                <a:ea typeface="Arial Unicode MS"/>
                <a:cs typeface="Times New Roman" panose="02020603050405020304" pitchFamily="18" charset="0"/>
              </a:rPr>
              <a:t>To overcome the drawbacks of supervised learning and unsupervised learning algorithms, the concept of Semi-supervised learning is introduced. The main aim of </a:t>
            </a:r>
            <a:r>
              <a:rPr lang="en-US" sz="1600" u="none" strike="noStrike" dirty="0">
                <a:ln>
                  <a:noFill/>
                </a:ln>
                <a:effectLst/>
                <a:latin typeface="Times New Roman" panose="02020603050405020304" pitchFamily="18" charset="0"/>
                <a:ea typeface="Arial Unicode MS"/>
                <a:cs typeface="Times New Roman" panose="02020603050405020304" pitchFamily="18" charset="0"/>
              </a:rPr>
              <a:t>semi-supervised learning</a:t>
            </a:r>
            <a:r>
              <a:rPr lang="en-US" sz="1600" dirty="0">
                <a:ln>
                  <a:noFill/>
                </a:ln>
                <a:effectLst/>
                <a:latin typeface="Times New Roman" panose="02020603050405020304" pitchFamily="18" charset="0"/>
                <a:ea typeface="Arial Unicode MS"/>
                <a:cs typeface="Times New Roman" panose="02020603050405020304" pitchFamily="18" charset="0"/>
              </a:rPr>
              <a:t> is to effectively use all the available data, rather than only labelled data like in supervised learning. Initially, similar data is clustered along with an unsupervised learning algorithm, and further, it helps to label the unlabeled data into labelled data. It is because labelled data is a comparatively more expensive acquisition than unlabeled data.</a:t>
            </a:r>
            <a:endParaRPr lang="en-IN" sz="1600" dirty="0">
              <a:latin typeface="Times New Roman" panose="02020603050405020304" pitchFamily="18" charset="0"/>
              <a:ea typeface="Arial Unicode MS"/>
              <a:cs typeface="Times New Roman" panose="02020603050405020304" pitchFamily="18" charset="0"/>
            </a:endParaRPr>
          </a:p>
          <a:p>
            <a:pPr algn="just">
              <a:lnSpc>
                <a:spcPct val="120000"/>
              </a:lnSpc>
              <a:spcBef>
                <a:spcPts val="800"/>
              </a:spcBef>
              <a:spcAft>
                <a:spcPts val="1600"/>
              </a:spcAft>
            </a:pPr>
            <a:r>
              <a:rPr lang="en-US" sz="1600" dirty="0">
                <a:ln>
                  <a:noFill/>
                </a:ln>
                <a:effectLst/>
                <a:latin typeface="Times New Roman" panose="02020603050405020304" pitchFamily="18" charset="0"/>
                <a:ea typeface="Arial Unicode MS"/>
                <a:cs typeface="Times New Roman" panose="02020603050405020304" pitchFamily="18" charset="0"/>
              </a:rPr>
              <a:t>We can imagine these algorithms with an example. Supervised learning is where a student is under the supervision of an instructor at home and college. Further, if that student is self-</a:t>
            </a:r>
            <a:r>
              <a:rPr lang="en-US" sz="1600" dirty="0" err="1">
                <a:ln>
                  <a:noFill/>
                </a:ln>
                <a:effectLst/>
                <a:latin typeface="Times New Roman" panose="02020603050405020304" pitchFamily="18" charset="0"/>
                <a:ea typeface="Arial Unicode MS"/>
                <a:cs typeface="Times New Roman" panose="02020603050405020304" pitchFamily="18" charset="0"/>
              </a:rPr>
              <a:t>analysing</a:t>
            </a:r>
            <a:r>
              <a:rPr lang="en-US" sz="1600" dirty="0">
                <a:ln>
                  <a:noFill/>
                </a:ln>
                <a:effectLst/>
                <a:latin typeface="Times New Roman" panose="02020603050405020304" pitchFamily="18" charset="0"/>
                <a:ea typeface="Arial Unicode MS"/>
                <a:cs typeface="Times New Roman" panose="02020603050405020304" pitchFamily="18" charset="0"/>
              </a:rPr>
              <a:t> the same concept without any help from the instructor, it comes under unsupervised learning. Under semi-supervised learning, the student has to revise himself after analyzing the same concept under the guidance of an instructor at college.</a:t>
            </a:r>
            <a:endParaRPr lang="en-IN" sz="1600" dirty="0">
              <a:ln>
                <a:noFill/>
              </a:ln>
              <a:effectLst/>
              <a:latin typeface="Times New Roman" panose="02020603050405020304" pitchFamily="18" charset="0"/>
              <a:ea typeface="Arial Unicode MS"/>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2727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74F3-70EF-459C-3EC3-9603C189B443}"/>
              </a:ext>
            </a:extLst>
          </p:cNvPr>
          <p:cNvSpPr>
            <a:spLocks noGrp="1"/>
          </p:cNvSpPr>
          <p:nvPr>
            <p:ph type="title"/>
          </p:nvPr>
        </p:nvSpPr>
        <p:spPr>
          <a:xfrm>
            <a:off x="609600" y="622168"/>
            <a:ext cx="10972800" cy="795469"/>
          </a:xfrm>
        </p:spPr>
        <p:txBody>
          <a:bodyPr/>
          <a:lstStyle/>
          <a:p>
            <a:r>
              <a:rPr lang="en-US" sz="4400" b="1" dirty="0">
                <a:latin typeface="Times New Roman" panose="02020603050405020304" pitchFamily="18" charset="0"/>
                <a:cs typeface="Times New Roman" panose="02020603050405020304" pitchFamily="18" charset="0"/>
              </a:rPr>
              <a:t>Working of Semi-Supervised Learning</a:t>
            </a:r>
            <a:br>
              <a:rPr lang="en-US" sz="44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75315655-A0FE-7386-B338-4288DE024468}"/>
              </a:ext>
            </a:extLst>
          </p:cNvPr>
          <p:cNvSpPr>
            <a:spLocks noGrp="1"/>
          </p:cNvSpPr>
          <p:nvPr>
            <p:ph idx="1"/>
          </p:nvPr>
        </p:nvSpPr>
        <p:spPr>
          <a:xfrm>
            <a:off x="609600" y="1600201"/>
            <a:ext cx="10972800" cy="4970281"/>
          </a:xfrm>
        </p:spPr>
        <p:txBody>
          <a:bodyPr/>
          <a:lstStyle/>
          <a:p>
            <a:pPr algn="just"/>
            <a:r>
              <a:rPr lang="en-US" sz="2400" dirty="0">
                <a:latin typeface="Times New Roman" panose="02020603050405020304" pitchFamily="18" charset="0"/>
                <a:cs typeface="Times New Roman" panose="02020603050405020304" pitchFamily="18" charset="0"/>
              </a:rPr>
              <a:t>Semi-supervised learning uses pseudo labeling to train the model with less labeled training data than supervised learning. The process can combine various neural network models and training ways. The whole working of semi-supervised learning is explained in the below points:</a:t>
            </a:r>
          </a:p>
          <a:p>
            <a:pPr algn="just"/>
            <a:r>
              <a:rPr lang="en-US" sz="2400" dirty="0">
                <a:latin typeface="Times New Roman" panose="02020603050405020304" pitchFamily="18" charset="0"/>
                <a:cs typeface="Times New Roman" panose="02020603050405020304" pitchFamily="18" charset="0"/>
              </a:rPr>
              <a:t>Firstly, it trains the model with less amount of training data similar to the supervised learning models. The training continues until the model gives accurate results.</a:t>
            </a:r>
          </a:p>
          <a:p>
            <a:pPr algn="just"/>
            <a:r>
              <a:rPr lang="en-US" sz="2400" dirty="0">
                <a:latin typeface="Times New Roman" panose="02020603050405020304" pitchFamily="18" charset="0"/>
                <a:cs typeface="Times New Roman" panose="02020603050405020304" pitchFamily="18" charset="0"/>
              </a:rPr>
              <a:t>The algorithms use the unlabeled dataset with pseudo labels in the next step, and now the result may not be accurate.</a:t>
            </a:r>
          </a:p>
          <a:p>
            <a:pPr algn="just"/>
            <a:r>
              <a:rPr lang="en-US" sz="2400" dirty="0">
                <a:latin typeface="Times New Roman" panose="02020603050405020304" pitchFamily="18" charset="0"/>
                <a:cs typeface="Times New Roman" panose="02020603050405020304" pitchFamily="18" charset="0"/>
              </a:rPr>
              <a:t>Now, the labels from labeled training data and pseudo labels data are linked together.</a:t>
            </a:r>
          </a:p>
          <a:p>
            <a:pPr algn="just"/>
            <a:r>
              <a:rPr lang="en-US" sz="2400" dirty="0">
                <a:latin typeface="Times New Roman" panose="02020603050405020304" pitchFamily="18" charset="0"/>
                <a:cs typeface="Times New Roman" panose="02020603050405020304" pitchFamily="18" charset="0"/>
              </a:rPr>
              <a:t>The input data in labeled training data and unlabeled training data are also linked.</a:t>
            </a:r>
          </a:p>
          <a:p>
            <a:pPr algn="just"/>
            <a:r>
              <a:rPr lang="en-US" sz="2400" dirty="0">
                <a:latin typeface="Times New Roman" panose="02020603050405020304" pitchFamily="18" charset="0"/>
                <a:cs typeface="Times New Roman" panose="02020603050405020304" pitchFamily="18" charset="0"/>
              </a:rPr>
              <a:t>In the end, again train the model with the new combined input as did in the first step. It will reduce errors and improve the accuracy of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6085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AD3B5-5DA7-E003-33B6-C43F9E3DFA3D}"/>
              </a:ext>
            </a:extLst>
          </p:cNvPr>
          <p:cNvSpPr>
            <a:spLocks noGrp="1"/>
          </p:cNvSpPr>
          <p:nvPr>
            <p:ph type="title"/>
          </p:nvPr>
        </p:nvSpPr>
        <p:spPr>
          <a:xfrm>
            <a:off x="608543" y="711994"/>
            <a:ext cx="10972800" cy="1143000"/>
          </a:xfrm>
        </p:spPr>
        <p:txBody>
          <a:bodyPr/>
          <a:lstStyle/>
          <a:p>
            <a:r>
              <a:rPr lang="en-US" sz="3200" b="1" dirty="0">
                <a:latin typeface="Times New Roman" panose="02020603050405020304" pitchFamily="18" charset="0"/>
                <a:cs typeface="Times New Roman" panose="02020603050405020304" pitchFamily="18" charset="0"/>
              </a:rPr>
              <a:t>Advantages and disadvantages of Semi-supervised Learning</a:t>
            </a:r>
            <a:br>
              <a:rPr lang="en-US" dirty="0"/>
            </a:br>
            <a:endParaRPr lang="en-IN" dirty="0"/>
          </a:p>
        </p:txBody>
      </p:sp>
      <p:sp>
        <p:nvSpPr>
          <p:cNvPr id="5" name="Text Placeholder 4">
            <a:extLst>
              <a:ext uri="{FF2B5EF4-FFF2-40B4-BE49-F238E27FC236}">
                <a16:creationId xmlns:a16="http://schemas.microsoft.com/office/drawing/2014/main" id="{D2D52FD9-356F-6022-3017-2111D9CF09F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E494EE57-E527-1A72-B7A5-A29CBC0B1FAB}"/>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It is simple and easy to understand the algorithm.</a:t>
            </a:r>
          </a:p>
          <a:p>
            <a:r>
              <a:rPr lang="en-US" dirty="0">
                <a:latin typeface="Times New Roman" panose="02020603050405020304" pitchFamily="18" charset="0"/>
                <a:cs typeface="Times New Roman" panose="02020603050405020304" pitchFamily="18" charset="0"/>
              </a:rPr>
              <a:t>It is highly efficient.</a:t>
            </a:r>
          </a:p>
          <a:p>
            <a:r>
              <a:rPr lang="en-US" dirty="0">
                <a:latin typeface="Times New Roman" panose="02020603050405020304" pitchFamily="18" charset="0"/>
                <a:cs typeface="Times New Roman" panose="02020603050405020304" pitchFamily="18" charset="0"/>
              </a:rPr>
              <a:t>It is used to solve drawbacks of Supervised and Unsupervised Learning algorithms.</a:t>
            </a:r>
          </a:p>
          <a:p>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C17E493C-E59F-FF12-EA74-D1B958C93E4C}"/>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7" name="Content Placeholder 6">
            <a:extLst>
              <a:ext uri="{FF2B5EF4-FFF2-40B4-BE49-F238E27FC236}">
                <a16:creationId xmlns:a16="http://schemas.microsoft.com/office/drawing/2014/main" id="{98CC66F3-B94E-C257-F4EA-CC3CB37E936E}"/>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Iterations results may not be stable.</a:t>
            </a:r>
          </a:p>
          <a:p>
            <a:r>
              <a:rPr lang="en-US" dirty="0">
                <a:latin typeface="Times New Roman" panose="02020603050405020304" pitchFamily="18" charset="0"/>
                <a:cs typeface="Times New Roman" panose="02020603050405020304" pitchFamily="18" charset="0"/>
              </a:rPr>
              <a:t>We cannot apply these algorithms to network-level data.</a:t>
            </a:r>
          </a:p>
          <a:p>
            <a:r>
              <a:rPr lang="en-US" dirty="0">
                <a:latin typeface="Times New Roman" panose="02020603050405020304" pitchFamily="18" charset="0"/>
                <a:cs typeface="Times New Roman" panose="02020603050405020304" pitchFamily="18" charset="0"/>
              </a:rPr>
              <a:t>Accuracy is low.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767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739-028B-74D6-FC3A-69F18E68FC35}"/>
              </a:ext>
            </a:extLst>
          </p:cNvPr>
          <p:cNvSpPr>
            <a:spLocks noGrp="1"/>
          </p:cNvSpPr>
          <p:nvPr>
            <p:ph type="title"/>
          </p:nvPr>
        </p:nvSpPr>
        <p:spPr>
          <a:xfrm>
            <a:off x="496478" y="731836"/>
            <a:ext cx="10972800" cy="1143000"/>
          </a:xfrm>
        </p:spPr>
        <p:txBody>
          <a:bodyPr/>
          <a:lstStyle/>
          <a:p>
            <a:r>
              <a:rPr lang="en-IN" sz="4000" b="1" dirty="0">
                <a:solidFill>
                  <a:schemeClr val="tx1"/>
                </a:solidFill>
                <a:latin typeface="Times New Roman" panose="02020603050405020304" pitchFamily="18" charset="0"/>
                <a:cs typeface="Times New Roman" panose="02020603050405020304" pitchFamily="18" charset="0"/>
              </a:rPr>
              <a:t>A</a:t>
            </a:r>
            <a:r>
              <a:rPr lang="en-IN" sz="4000" b="1" i="0" dirty="0">
                <a:solidFill>
                  <a:schemeClr val="tx1"/>
                </a:solidFill>
                <a:effectLst/>
                <a:latin typeface="Times New Roman" panose="02020603050405020304" pitchFamily="18" charset="0"/>
                <a:cs typeface="Times New Roman" panose="02020603050405020304" pitchFamily="18" charset="0"/>
              </a:rPr>
              <a:t>pplications of Semi-Supervised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842707B-6D27-5ABD-C965-314EEED15B98}"/>
              </a:ext>
            </a:extLst>
          </p:cNvPr>
          <p:cNvSpPr>
            <a:spLocks noGrp="1"/>
          </p:cNvSpPr>
          <p:nvPr>
            <p:ph idx="1"/>
          </p:nvPr>
        </p:nvSpPr>
        <p:spPr>
          <a:xfrm>
            <a:off x="609600" y="1874836"/>
            <a:ext cx="10972800" cy="4525963"/>
          </a:xfrm>
        </p:spPr>
        <p:txBody>
          <a:bodyPr/>
          <a:lstStyle/>
          <a:p>
            <a:pPr algn="just"/>
            <a:r>
              <a:rPr lang="en-US" sz="2000" b="1" dirty="0">
                <a:latin typeface="Times New Roman" panose="02020603050405020304" pitchFamily="18" charset="0"/>
                <a:cs typeface="Times New Roman" panose="02020603050405020304" pitchFamily="18" charset="0"/>
              </a:rPr>
              <a:t>Speech Analysis- </a:t>
            </a:r>
            <a:r>
              <a:rPr lang="en-US" sz="2000" dirty="0">
                <a:latin typeface="Times New Roman" panose="02020603050405020304" pitchFamily="18" charset="0"/>
                <a:cs typeface="Times New Roman" panose="02020603050405020304" pitchFamily="18" charset="0"/>
              </a:rPr>
              <a:t>It is the most classic example of semi-supervised learning applications. Since, labeling the audio data is the most impassable task that requires many human resources, this problem can be naturally overcome with the help of applying SSL in a Semi-supervised learning model.</a:t>
            </a:r>
          </a:p>
          <a:p>
            <a:pPr algn="just"/>
            <a:r>
              <a:rPr lang="en-US" sz="2000" b="1" dirty="0">
                <a:latin typeface="Times New Roman" panose="02020603050405020304" pitchFamily="18" charset="0"/>
                <a:cs typeface="Times New Roman" panose="02020603050405020304" pitchFamily="18" charset="0"/>
              </a:rPr>
              <a:t>Web content classification- </a:t>
            </a:r>
            <a:r>
              <a:rPr lang="en-US" sz="2000" dirty="0">
                <a:latin typeface="Times New Roman" panose="02020603050405020304" pitchFamily="18" charset="0"/>
                <a:cs typeface="Times New Roman" panose="02020603050405020304" pitchFamily="18" charset="0"/>
              </a:rPr>
              <a:t>However, this is very critical and impossible to label each page on the internet because it needs mode human intervention. Still, this problem can be reduced through Semi-Supervised learning algorithms.</a:t>
            </a:r>
          </a:p>
          <a:p>
            <a:pPr algn="just"/>
            <a:r>
              <a:rPr lang="en-US" sz="2000" dirty="0">
                <a:latin typeface="Times New Roman" panose="02020603050405020304" pitchFamily="18" charset="0"/>
                <a:cs typeface="Times New Roman" panose="02020603050405020304" pitchFamily="18" charset="0"/>
              </a:rPr>
              <a:t>Further, </a:t>
            </a:r>
            <a:r>
              <a:rPr lang="en-US" sz="2000" b="1" dirty="0">
                <a:latin typeface="Times New Roman" panose="02020603050405020304" pitchFamily="18" charset="0"/>
                <a:cs typeface="Times New Roman" panose="02020603050405020304" pitchFamily="18" charset="0"/>
              </a:rPr>
              <a:t>Google also uses </a:t>
            </a:r>
            <a:r>
              <a:rPr lang="en-US" sz="2000" dirty="0">
                <a:latin typeface="Times New Roman" panose="02020603050405020304" pitchFamily="18" charset="0"/>
                <a:cs typeface="Times New Roman" panose="02020603050405020304" pitchFamily="18" charset="0"/>
              </a:rPr>
              <a:t>semi-supervised learning algorithms to rank a webpage for a given query.</a:t>
            </a:r>
          </a:p>
          <a:p>
            <a:pPr algn="just"/>
            <a:r>
              <a:rPr lang="en-US" sz="2000" b="1" dirty="0">
                <a:latin typeface="Times New Roman" panose="02020603050405020304" pitchFamily="18" charset="0"/>
                <a:cs typeface="Times New Roman" panose="02020603050405020304" pitchFamily="18" charset="0"/>
              </a:rPr>
              <a:t>Protein sequence classification- </a:t>
            </a:r>
            <a:r>
              <a:rPr lang="en-US" sz="2000" dirty="0">
                <a:latin typeface="Times New Roman" panose="02020603050405020304" pitchFamily="18" charset="0"/>
                <a:cs typeface="Times New Roman" panose="02020603050405020304" pitchFamily="18" charset="0"/>
              </a:rPr>
              <a:t>DNA strands are larger, they require active human intervention. So, the rise of the Semi-supervised model has been proximate in this field.</a:t>
            </a:r>
          </a:p>
          <a:p>
            <a:pPr algn="just"/>
            <a:r>
              <a:rPr lang="en-US" sz="2000" b="1" dirty="0">
                <a:latin typeface="Times New Roman" panose="02020603050405020304" pitchFamily="18" charset="0"/>
                <a:cs typeface="Times New Roman" panose="02020603050405020304" pitchFamily="18" charset="0"/>
              </a:rPr>
              <a:t>Text document classifier- </a:t>
            </a:r>
            <a:r>
              <a:rPr lang="en-US" sz="2000" dirty="0">
                <a:latin typeface="Times New Roman" panose="02020603050405020304" pitchFamily="18" charset="0"/>
                <a:cs typeface="Times New Roman" panose="02020603050405020304" pitchFamily="18" charset="0"/>
              </a:rPr>
              <a:t>As we know, it would be very unfeasible to find a large amount of labeled text data, so semi-supervised learning is an ideal model to overcome this.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7174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E455-39A3-6C87-8CB8-FFB94F286183}"/>
              </a:ext>
            </a:extLst>
          </p:cNvPr>
          <p:cNvSpPr>
            <a:spLocks noGrp="1"/>
          </p:cNvSpPr>
          <p:nvPr>
            <p:ph type="title"/>
          </p:nvPr>
        </p:nvSpPr>
        <p:spPr>
          <a:xfrm>
            <a:off x="609600" y="612742"/>
            <a:ext cx="10972800" cy="804896"/>
          </a:xfrm>
        </p:spPr>
        <p:txBody>
          <a:bodyPr/>
          <a:lstStyle/>
          <a:p>
            <a:r>
              <a:rPr lang="en-IN" b="1" dirty="0">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0FBA6A61-C5B1-2F9A-ACD0-E9DFAD8E01B0}"/>
              </a:ext>
            </a:extLst>
          </p:cNvPr>
          <p:cNvSpPr>
            <a:spLocks noGrp="1"/>
          </p:cNvSpPr>
          <p:nvPr>
            <p:ph idx="1"/>
          </p:nvPr>
        </p:nvSpPr>
        <p:spPr>
          <a:xfrm>
            <a:off x="609600" y="1600201"/>
            <a:ext cx="10972800" cy="4983161"/>
          </a:xfrm>
        </p:spPr>
        <p:txBody>
          <a:bodyPr/>
          <a:lstStyle/>
          <a:p>
            <a:pPr algn="just"/>
            <a:r>
              <a:rPr lang="en-US" sz="1800" dirty="0">
                <a:latin typeface="Times New Roman" panose="02020603050405020304" pitchFamily="18" charset="0"/>
                <a:cs typeface="Times New Roman" panose="02020603050405020304" pitchFamily="18" charset="0"/>
              </a:rPr>
              <a:t>Reinforcement learning works on a feedback-based process, in which an AI agent (A software component) automatically explore its surrounding by hitting &amp; trail, taking action, learning from experiences, and improving its performance. Agent gets rewarded for each good action and get punished for each bad action; hence the goal of reinforcement learning agent is to maximize the rewards.</a:t>
            </a:r>
          </a:p>
          <a:p>
            <a:pPr algn="just"/>
            <a:r>
              <a:rPr lang="en-US" sz="1800" dirty="0">
                <a:latin typeface="Times New Roman" panose="02020603050405020304" pitchFamily="18" charset="0"/>
                <a:cs typeface="Times New Roman" panose="02020603050405020304" pitchFamily="18" charset="0"/>
              </a:rPr>
              <a:t>In reinforcement learning, there is no labelled data like supervised learning, and agents learn from their experiences only.</a:t>
            </a:r>
          </a:p>
          <a:p>
            <a:pPr algn="just"/>
            <a:r>
              <a:rPr lang="en-US" sz="1800" dirty="0">
                <a:latin typeface="Times New Roman" panose="02020603050405020304" pitchFamily="18" charset="0"/>
                <a:cs typeface="Times New Roman" panose="02020603050405020304" pitchFamily="18" charset="0"/>
              </a:rPr>
              <a:t>The reinforcement learning process is similar to a human being; for example, a child learns various things by experiences in his day-to-day life. An example of reinforcement learning is to play a game, where the Game is the environment, moves of an agent at each step define states, and the goal of the agent is to get a high score. Agent receives feedback in terms of punishment and rewards.</a:t>
            </a:r>
          </a:p>
          <a:p>
            <a:pPr algn="just"/>
            <a:r>
              <a:rPr lang="en-US" sz="1800" dirty="0">
                <a:latin typeface="Times New Roman" panose="02020603050405020304" pitchFamily="18" charset="0"/>
                <a:cs typeface="Times New Roman" panose="02020603050405020304" pitchFamily="18" charset="0"/>
              </a:rPr>
              <a:t>Due to its way of working, reinforcement learning is employed in different fields such as Game theory, Operation Research, Information theory, multi-agent systems.</a:t>
            </a:r>
          </a:p>
          <a:p>
            <a:pPr algn="just"/>
            <a:r>
              <a:rPr lang="en-US" sz="1800" dirty="0">
                <a:latin typeface="Times New Roman" panose="02020603050405020304" pitchFamily="18" charset="0"/>
                <a:cs typeface="Times New Roman" panose="02020603050405020304" pitchFamily="18" charset="0"/>
              </a:rPr>
              <a:t>A reinforcement learning problem can be formalized using Markov Decision Process(MDP). In MDP, the agent constantly interacts with the environment and performs actions; at each action, the environment responds and generates a new state.</a:t>
            </a:r>
          </a:p>
          <a:p>
            <a:endParaRPr lang="en-IN" sz="1800" dirty="0"/>
          </a:p>
        </p:txBody>
      </p:sp>
    </p:spTree>
    <p:extLst>
      <p:ext uri="{BB962C8B-B14F-4D97-AF65-F5344CB8AC3E}">
        <p14:creationId xmlns:p14="http://schemas.microsoft.com/office/powerpoint/2010/main" val="177095962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4A5-A4C5-9542-C272-288F4BB81CA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Categories of Reinforcement Learning</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C57EA6-F036-61AD-3ABE-49E647178E56}"/>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Reinforcement learning is categorized mainly into two types of methods/algorithms:</a:t>
            </a:r>
          </a:p>
          <a:p>
            <a:pPr algn="just"/>
            <a:r>
              <a:rPr lang="en-US" sz="2800" b="1" dirty="0">
                <a:latin typeface="Times New Roman" panose="02020603050405020304" pitchFamily="18" charset="0"/>
                <a:cs typeface="Times New Roman" panose="02020603050405020304" pitchFamily="18" charset="0"/>
              </a:rPr>
              <a:t>Positive Reinforcement Learning: </a:t>
            </a:r>
            <a:r>
              <a:rPr lang="en-US" sz="2800" dirty="0">
                <a:latin typeface="Times New Roman" panose="02020603050405020304" pitchFamily="18" charset="0"/>
                <a:cs typeface="Times New Roman" panose="02020603050405020304" pitchFamily="18" charset="0"/>
              </a:rPr>
              <a:t>Positive reinforcement learning specifies increasing the tendency that the required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would occur again by adding something. It enhances the strength of the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of the agent and positively impacts it.</a:t>
            </a:r>
          </a:p>
          <a:p>
            <a:pPr algn="just"/>
            <a:r>
              <a:rPr lang="en-US" sz="2800" b="1" dirty="0">
                <a:latin typeface="Times New Roman" panose="02020603050405020304" pitchFamily="18" charset="0"/>
                <a:cs typeface="Times New Roman" panose="02020603050405020304" pitchFamily="18" charset="0"/>
              </a:rPr>
              <a:t>Negative Reinforcement Learning: </a:t>
            </a:r>
            <a:r>
              <a:rPr lang="en-US" sz="2800" dirty="0">
                <a:latin typeface="Times New Roman" panose="02020603050405020304" pitchFamily="18" charset="0"/>
                <a:cs typeface="Times New Roman" panose="02020603050405020304" pitchFamily="18" charset="0"/>
              </a:rPr>
              <a:t>Negative reinforcement learning works exactly opposite to the positive RL. It increases the tendency that the specific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would occur again by avoiding the negative condition.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274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87E9-53EF-B10F-413F-B29771DAA087}"/>
              </a:ext>
            </a:extLst>
          </p:cNvPr>
          <p:cNvSpPr>
            <a:spLocks noGrp="1"/>
          </p:cNvSpPr>
          <p:nvPr>
            <p:ph type="title"/>
          </p:nvPr>
        </p:nvSpPr>
        <p:spPr>
          <a:xfrm>
            <a:off x="609600" y="274638"/>
            <a:ext cx="10972800" cy="781805"/>
          </a:xfrm>
        </p:spPr>
        <p:txBody>
          <a:bodyPr/>
          <a:lstStyle/>
          <a:p>
            <a:r>
              <a:rPr lang="fr-FR" sz="4000" b="1" i="0" dirty="0">
                <a:solidFill>
                  <a:srgbClr val="273239"/>
                </a:solidFill>
                <a:effectLst/>
                <a:latin typeface="Times New Roman" panose="02020603050405020304" pitchFamily="18" charset="0"/>
                <a:cs typeface="Times New Roman" panose="02020603050405020304" pitchFamily="18" charset="0"/>
              </a:rPr>
              <a:t>Artificial </a:t>
            </a:r>
            <a:r>
              <a:rPr lang="fr-FR" sz="4000" b="1" i="0" dirty="0" err="1">
                <a:solidFill>
                  <a:srgbClr val="273239"/>
                </a:solidFill>
                <a:effectLst/>
                <a:latin typeface="Times New Roman" panose="02020603050405020304" pitchFamily="18" charset="0"/>
                <a:cs typeface="Times New Roman" panose="02020603050405020304" pitchFamily="18" charset="0"/>
              </a:rPr>
              <a:t>neurons</a:t>
            </a:r>
            <a:r>
              <a:rPr lang="fr-FR" sz="4000" b="1" i="0" dirty="0">
                <a:solidFill>
                  <a:srgbClr val="273239"/>
                </a:solidFill>
                <a:effectLst/>
                <a:latin typeface="Times New Roman" panose="02020603050405020304" pitchFamily="18" charset="0"/>
                <a:cs typeface="Times New Roman" panose="02020603050405020304" pitchFamily="18" charset="0"/>
              </a:rPr>
              <a:t> vs </a:t>
            </a:r>
            <a:r>
              <a:rPr lang="fr-FR" sz="4000" b="1" i="0" dirty="0" err="1">
                <a:solidFill>
                  <a:srgbClr val="273239"/>
                </a:solidFill>
                <a:effectLst/>
                <a:latin typeface="Times New Roman" panose="02020603050405020304" pitchFamily="18" charset="0"/>
                <a:cs typeface="Times New Roman" panose="02020603050405020304" pitchFamily="18" charset="0"/>
              </a:rPr>
              <a:t>Biological</a:t>
            </a:r>
            <a:r>
              <a:rPr lang="fr-FR" sz="4000" b="1" i="0" dirty="0">
                <a:solidFill>
                  <a:srgbClr val="273239"/>
                </a:solidFill>
                <a:effectLst/>
                <a:latin typeface="Times New Roman" panose="02020603050405020304" pitchFamily="18" charset="0"/>
                <a:cs typeface="Times New Roman" panose="02020603050405020304" pitchFamily="18" charset="0"/>
              </a:rPr>
              <a:t> </a:t>
            </a:r>
            <a:r>
              <a:rPr lang="fr-FR" sz="4000" b="1" i="0" dirty="0" err="1">
                <a:solidFill>
                  <a:srgbClr val="273239"/>
                </a:solidFill>
                <a:effectLst/>
                <a:latin typeface="Times New Roman" panose="02020603050405020304" pitchFamily="18" charset="0"/>
                <a:cs typeface="Times New Roman" panose="02020603050405020304" pitchFamily="18" charset="0"/>
              </a:rPr>
              <a:t>neurons</a:t>
            </a:r>
            <a:endParaRPr lang="en-IN" dirty="0"/>
          </a:p>
        </p:txBody>
      </p:sp>
      <p:pic>
        <p:nvPicPr>
          <p:cNvPr id="5" name="Content Placeholder 4">
            <a:extLst>
              <a:ext uri="{FF2B5EF4-FFF2-40B4-BE49-F238E27FC236}">
                <a16:creationId xmlns:a16="http://schemas.microsoft.com/office/drawing/2014/main" id="{3B47E88E-4FB6-8D46-922A-E23ADDBE7FDB}"/>
              </a:ext>
            </a:extLst>
          </p:cNvPr>
          <p:cNvPicPr>
            <a:picLocks noGrp="1" noChangeAspect="1"/>
          </p:cNvPicPr>
          <p:nvPr>
            <p:ph idx="1"/>
          </p:nvPr>
        </p:nvPicPr>
        <p:blipFill rotWithShape="1">
          <a:blip r:embed="rId2"/>
          <a:srcRect l="2466" t="10348" r="2401" b="11389"/>
          <a:stretch/>
        </p:blipFill>
        <p:spPr>
          <a:xfrm>
            <a:off x="8273987" y="4147945"/>
            <a:ext cx="3577701" cy="1981201"/>
          </a:xfrm>
          <a:prstGeom prst="rect">
            <a:avLst/>
          </a:prstGeom>
        </p:spPr>
      </p:pic>
      <p:graphicFrame>
        <p:nvGraphicFramePr>
          <p:cNvPr id="6" name="Table 5">
            <a:extLst>
              <a:ext uri="{FF2B5EF4-FFF2-40B4-BE49-F238E27FC236}">
                <a16:creationId xmlns:a16="http://schemas.microsoft.com/office/drawing/2014/main" id="{15827638-DF3C-E0F7-3638-0C05D33B31BD}"/>
              </a:ext>
            </a:extLst>
          </p:cNvPr>
          <p:cNvGraphicFramePr>
            <a:graphicFrameLocks noGrp="1"/>
          </p:cNvGraphicFramePr>
          <p:nvPr>
            <p:extLst>
              <p:ext uri="{D42A27DB-BD31-4B8C-83A1-F6EECF244321}">
                <p14:modId xmlns:p14="http://schemas.microsoft.com/office/powerpoint/2010/main" val="2304563391"/>
              </p:ext>
            </p:extLst>
          </p:nvPr>
        </p:nvGraphicFramePr>
        <p:xfrm>
          <a:off x="8273987" y="1719455"/>
          <a:ext cx="3236652" cy="2171700"/>
        </p:xfrm>
        <a:graphic>
          <a:graphicData uri="http://schemas.openxmlformats.org/drawingml/2006/table">
            <a:tbl>
              <a:tblPr/>
              <a:tblGrid>
                <a:gridCol w="1618326">
                  <a:extLst>
                    <a:ext uri="{9D8B030D-6E8A-4147-A177-3AD203B41FA5}">
                      <a16:colId xmlns:a16="http://schemas.microsoft.com/office/drawing/2014/main" val="749310579"/>
                    </a:ext>
                  </a:extLst>
                </a:gridCol>
                <a:gridCol w="1618326">
                  <a:extLst>
                    <a:ext uri="{9D8B030D-6E8A-4147-A177-3AD203B41FA5}">
                      <a16:colId xmlns:a16="http://schemas.microsoft.com/office/drawing/2014/main" val="406630164"/>
                    </a:ext>
                  </a:extLst>
                </a:gridCol>
              </a:tblGrid>
              <a:tr h="0">
                <a:tc>
                  <a:txBody>
                    <a:bodyPr/>
                    <a:lstStyle/>
                    <a:p>
                      <a:pPr algn="ctr" fontAlgn="base"/>
                      <a:r>
                        <a:rPr lang="en-IN" sz="1400" b="1" dirty="0">
                          <a:effectLst/>
                        </a:rPr>
                        <a:t>Biological Neuron</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Artificial Neuron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73262879"/>
                  </a:ext>
                </a:extLst>
              </a:tr>
              <a:tr h="0">
                <a:tc>
                  <a:txBody>
                    <a:bodyPr/>
                    <a:lstStyle/>
                    <a:p>
                      <a:pPr algn="ctr" fontAlgn="base"/>
                      <a:r>
                        <a:rPr lang="en-IN" sz="1250" b="0">
                          <a:effectLst/>
                        </a:rPr>
                        <a:t>Dendrite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50" b="0">
                          <a:effectLst/>
                        </a:rPr>
                        <a:t>Inputs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6717593"/>
                  </a:ext>
                </a:extLst>
              </a:tr>
              <a:tr h="0">
                <a:tc>
                  <a:txBody>
                    <a:bodyPr/>
                    <a:lstStyle/>
                    <a:p>
                      <a:pPr algn="ctr" fontAlgn="base"/>
                      <a:r>
                        <a:rPr lang="en-IN" sz="1250" b="0">
                          <a:effectLst/>
                        </a:rPr>
                        <a:t>Cell nucleus or Soma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50" b="0" dirty="0">
                          <a:effectLst/>
                        </a:rPr>
                        <a:t>Nodes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56943396"/>
                  </a:ext>
                </a:extLst>
              </a:tr>
              <a:tr h="0">
                <a:tc>
                  <a:txBody>
                    <a:bodyPr/>
                    <a:lstStyle/>
                    <a:p>
                      <a:pPr algn="ctr" fontAlgn="base"/>
                      <a:r>
                        <a:rPr lang="en-IN" sz="1250" b="0">
                          <a:effectLst/>
                        </a:rPr>
                        <a:t>Synapses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50" b="0">
                          <a:effectLst/>
                        </a:rPr>
                        <a:t>Weights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84330991"/>
                  </a:ext>
                </a:extLst>
              </a:tr>
              <a:tr h="0">
                <a:tc>
                  <a:txBody>
                    <a:bodyPr/>
                    <a:lstStyle/>
                    <a:p>
                      <a:pPr algn="ctr" fontAlgn="base"/>
                      <a:r>
                        <a:rPr lang="en-IN" sz="1250" b="0">
                          <a:effectLst/>
                        </a:rPr>
                        <a:t>Axon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50" b="0" dirty="0">
                          <a:effectLst/>
                        </a:rPr>
                        <a:t>Output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5976905"/>
                  </a:ext>
                </a:extLst>
              </a:tr>
            </a:tbl>
          </a:graphicData>
        </a:graphic>
      </p:graphicFrame>
      <p:sp>
        <p:nvSpPr>
          <p:cNvPr id="8" name="TextBox 7">
            <a:extLst>
              <a:ext uri="{FF2B5EF4-FFF2-40B4-BE49-F238E27FC236}">
                <a16:creationId xmlns:a16="http://schemas.microsoft.com/office/drawing/2014/main" id="{B9F6CD1B-6230-88DF-F425-F47BA6A110A6}"/>
              </a:ext>
            </a:extLst>
          </p:cNvPr>
          <p:cNvSpPr txBox="1"/>
          <p:nvPr/>
        </p:nvSpPr>
        <p:spPr>
          <a:xfrm>
            <a:off x="681361" y="1582831"/>
            <a:ext cx="6516209" cy="4832092"/>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concept of artificial neural networks comes from biological neurons found in animal brains So they share a lot of similarities in structure and function wise.</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Structure: </a:t>
            </a:r>
            <a:r>
              <a:rPr lang="en-US" sz="1400" dirty="0">
                <a:latin typeface="Times New Roman" panose="02020603050405020304" pitchFamily="18" charset="0"/>
                <a:cs typeface="Times New Roman" panose="02020603050405020304" pitchFamily="18" charset="0"/>
              </a:rPr>
              <a:t>The structure of artificial neural networks is inspired by biological neurons. A biological neuron has a cell body or soma to process the impulses, dendrites to receive them, and an axon that transfers them to other neurons.  The input nodes of artificial neural networks receive input signals, the hidden layer nodes compute these input signals, and the output layer nodes compute the final output by processing the hidden layer’s results using activation functions.</a:t>
            </a:r>
          </a:p>
          <a:p>
            <a:pPr marL="285750" indent="-285750" algn="just">
              <a:buFont typeface="Arial" panose="020B0604020202020204" pitchFamily="34" charset="0"/>
              <a:buChar char="•"/>
            </a:pPr>
            <a:r>
              <a:rPr lang="en-US" sz="1400" b="1" i="0" dirty="0">
                <a:solidFill>
                  <a:srgbClr val="273239"/>
                </a:solidFill>
                <a:effectLst/>
                <a:latin typeface="Times New Roman" panose="02020603050405020304" pitchFamily="18" charset="0"/>
                <a:cs typeface="Times New Roman" panose="02020603050405020304" pitchFamily="18" charset="0"/>
              </a:rPr>
              <a:t>Synapses</a:t>
            </a:r>
            <a:r>
              <a:rPr lang="en-US" sz="1400" b="0" i="0" dirty="0">
                <a:solidFill>
                  <a:srgbClr val="273239"/>
                </a:solidFill>
                <a:effectLst/>
                <a:latin typeface="Times New Roman" panose="02020603050405020304" pitchFamily="18" charset="0"/>
                <a:cs typeface="Times New Roman" panose="02020603050405020304" pitchFamily="18" charset="0"/>
              </a:rPr>
              <a:t>: Synapses are the links between biological neurons that enable the transmission of impulses from dendrites to the cell body. Synapses are the weights that join the one-layer nodes to the next-layer nodes in artificial neurons. The strength of the links is determined by the weight value. </a:t>
            </a:r>
          </a:p>
          <a:p>
            <a:pPr marL="285750" indent="-285750" algn="just">
              <a:buFont typeface="Arial" panose="020B0604020202020204" pitchFamily="34" charset="0"/>
              <a:buChar char="•"/>
            </a:pPr>
            <a:r>
              <a:rPr lang="en-US" sz="1400" b="1" i="0" dirty="0">
                <a:solidFill>
                  <a:srgbClr val="273239"/>
                </a:solidFill>
                <a:effectLst/>
                <a:latin typeface="Times New Roman" panose="02020603050405020304" pitchFamily="18" charset="0"/>
                <a:cs typeface="Times New Roman" panose="02020603050405020304" pitchFamily="18" charset="0"/>
              </a:rPr>
              <a:t>Learning</a:t>
            </a:r>
            <a:r>
              <a:rPr lang="en-US" sz="1400" b="0" i="0" dirty="0">
                <a:solidFill>
                  <a:srgbClr val="273239"/>
                </a:solidFill>
                <a:effectLst/>
                <a:latin typeface="Times New Roman" panose="02020603050405020304" pitchFamily="18" charset="0"/>
                <a:cs typeface="Times New Roman" panose="02020603050405020304" pitchFamily="18" charset="0"/>
              </a:rPr>
              <a:t>: In biological neurons, learning happens in the cell body nucleus or soma, which has a nucleus that helps to process the impulses. An action potential is produced and travels through the axons if the impulses are powerful enough to reach the threshold. </a:t>
            </a:r>
          </a:p>
          <a:p>
            <a:pPr marL="285750" indent="-285750" algn="just">
              <a:buFont typeface="Arial" panose="020B0604020202020204" pitchFamily="34" charset="0"/>
              <a:buChar char="•"/>
            </a:pPr>
            <a:r>
              <a:rPr lang="en-US" sz="1400" b="0" i="0" dirty="0">
                <a:solidFill>
                  <a:srgbClr val="273239"/>
                </a:solidFill>
                <a:effectLst/>
                <a:latin typeface="Times New Roman" panose="02020603050405020304" pitchFamily="18" charset="0"/>
                <a:cs typeface="Times New Roman" panose="02020603050405020304" pitchFamily="18" charset="0"/>
              </a:rPr>
              <a:t>This becomes possible by synaptic plasticity, which represents the ability of synapses to become stronger or weaker over time in reaction to changes in their activity. In artificial neural networks, backpropagation is a technique used for learning, which adjusts the weights between nodes according to the error or differences between predicted and actual outcomes.</a:t>
            </a:r>
          </a:p>
        </p:txBody>
      </p:sp>
    </p:spTree>
    <p:extLst>
      <p:ext uri="{BB962C8B-B14F-4D97-AF65-F5344CB8AC3E}">
        <p14:creationId xmlns:p14="http://schemas.microsoft.com/office/powerpoint/2010/main" val="41463427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5A69-3A43-1D05-2548-C49BD637B06A}"/>
              </a:ext>
            </a:extLst>
          </p:cNvPr>
          <p:cNvSpPr>
            <a:spLocks noGrp="1"/>
          </p:cNvSpPr>
          <p:nvPr>
            <p:ph type="title"/>
          </p:nvPr>
        </p:nvSpPr>
        <p:spPr>
          <a:xfrm>
            <a:off x="609600" y="641022"/>
            <a:ext cx="10972800" cy="776615"/>
          </a:xfrm>
        </p:spPr>
        <p:txBody>
          <a:bodyPr/>
          <a:lstStyle/>
          <a:p>
            <a:r>
              <a:rPr lang="en-US" sz="3600" b="1" dirty="0">
                <a:latin typeface="Times New Roman" panose="02020603050405020304" pitchFamily="18" charset="0"/>
                <a:cs typeface="Times New Roman" panose="02020603050405020304" pitchFamily="18" charset="0"/>
              </a:rPr>
              <a:t>Real-world Use cases of Reinforcement Learning</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25D3B-4D48-F31F-3D53-46C5BC2F29F6}"/>
              </a:ext>
            </a:extLst>
          </p:cNvPr>
          <p:cNvSpPr>
            <a:spLocks noGrp="1"/>
          </p:cNvSpPr>
          <p:nvPr>
            <p:ph idx="1"/>
          </p:nvPr>
        </p:nvSpPr>
        <p:spPr>
          <a:xfrm>
            <a:off x="609600" y="1600201"/>
            <a:ext cx="10972800" cy="5007989"/>
          </a:xfrm>
        </p:spPr>
        <p:txBody>
          <a:bodyPr/>
          <a:lstStyle/>
          <a:p>
            <a:pPr algn="just"/>
            <a:r>
              <a:rPr lang="en-US" sz="2400" b="1" dirty="0">
                <a:latin typeface="Times New Roman" panose="02020603050405020304" pitchFamily="18" charset="0"/>
                <a:cs typeface="Times New Roman" panose="02020603050405020304" pitchFamily="18" charset="0"/>
              </a:rPr>
              <a:t>Video Games: </a:t>
            </a:r>
            <a:r>
              <a:rPr lang="en-US" sz="2400" dirty="0">
                <a:latin typeface="Times New Roman" panose="02020603050405020304" pitchFamily="18" charset="0"/>
                <a:cs typeface="Times New Roman" panose="02020603050405020304" pitchFamily="18" charset="0"/>
              </a:rPr>
              <a:t>RL algorithms are much popular in gaming applications. It is used to gain super-human performance. Some popular games that use RL algorithms are </a:t>
            </a:r>
            <a:r>
              <a:rPr lang="en-US" sz="2400" dirty="0" err="1">
                <a:latin typeface="Times New Roman" panose="02020603050405020304" pitchFamily="18" charset="0"/>
                <a:cs typeface="Times New Roman" panose="02020603050405020304" pitchFamily="18" charset="0"/>
              </a:rPr>
              <a:t>AlphaGO</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AlphaGO</a:t>
            </a:r>
            <a:r>
              <a:rPr lang="en-US" sz="2400" dirty="0">
                <a:latin typeface="Times New Roman" panose="02020603050405020304" pitchFamily="18" charset="0"/>
                <a:cs typeface="Times New Roman" panose="02020603050405020304" pitchFamily="18" charset="0"/>
              </a:rPr>
              <a:t> Zero.</a:t>
            </a:r>
          </a:p>
          <a:p>
            <a:pPr algn="just"/>
            <a:r>
              <a:rPr lang="en-US" sz="2400" b="1" dirty="0">
                <a:latin typeface="Times New Roman" panose="02020603050405020304" pitchFamily="18" charset="0"/>
                <a:cs typeface="Times New Roman" panose="02020603050405020304" pitchFamily="18" charset="0"/>
              </a:rPr>
              <a:t>Resource Management: </a:t>
            </a:r>
            <a:r>
              <a:rPr lang="en-US" sz="2400" dirty="0">
                <a:latin typeface="Times New Roman" panose="02020603050405020304" pitchFamily="18" charset="0"/>
                <a:cs typeface="Times New Roman" panose="02020603050405020304" pitchFamily="18" charset="0"/>
              </a:rPr>
              <a:t>The "Resource Management with Deep Reinforcement Learning" paper showed that how to use RL in computer to automatically learn and schedule resources to wait for different jobs in order to minimize average job slowdown.</a:t>
            </a:r>
          </a:p>
          <a:p>
            <a:pPr algn="just"/>
            <a:r>
              <a:rPr lang="en-US" sz="2400" b="1" dirty="0">
                <a:latin typeface="Times New Roman" panose="02020603050405020304" pitchFamily="18" charset="0"/>
                <a:cs typeface="Times New Roman" panose="02020603050405020304" pitchFamily="18" charset="0"/>
              </a:rPr>
              <a:t>Robotics: </a:t>
            </a:r>
            <a:r>
              <a:rPr lang="en-US" sz="2400" dirty="0">
                <a:latin typeface="Times New Roman" panose="02020603050405020304" pitchFamily="18" charset="0"/>
                <a:cs typeface="Times New Roman" panose="02020603050405020304" pitchFamily="18" charset="0"/>
              </a:rPr>
              <a:t>RL is widely being used in Robotics applications. Robots are used in the industrial and manufacturing area, and these robots are made more powerful with reinforcement learning. There are different industries that have their vision of building intelligent robots using AI and Machine learning technology.</a:t>
            </a:r>
          </a:p>
          <a:p>
            <a:pPr algn="just"/>
            <a:r>
              <a:rPr lang="en-US" sz="2400" b="1" dirty="0">
                <a:latin typeface="Times New Roman" panose="02020603050405020304" pitchFamily="18" charset="0"/>
                <a:cs typeface="Times New Roman" panose="02020603050405020304" pitchFamily="18" charset="0"/>
              </a:rPr>
              <a:t>Text Mining: </a:t>
            </a:r>
            <a:r>
              <a:rPr lang="en-US" sz="2400" dirty="0">
                <a:latin typeface="Times New Roman" panose="02020603050405020304" pitchFamily="18" charset="0"/>
                <a:cs typeface="Times New Roman" panose="02020603050405020304" pitchFamily="18" charset="0"/>
              </a:rPr>
              <a:t>Text-mining, one of the great applications of NLP, is now being implemented with the help of Reinforcement Learning by Salesforce company.</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090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84ECAF-9B8D-76FE-FA19-9BCB735B958D}"/>
              </a:ext>
            </a:extLst>
          </p:cNvPr>
          <p:cNvSpPr>
            <a:spLocks noGrp="1"/>
          </p:cNvSpPr>
          <p:nvPr>
            <p:ph type="title"/>
          </p:nvPr>
        </p:nvSpPr>
        <p:spPr>
          <a:xfrm>
            <a:off x="113122" y="552368"/>
            <a:ext cx="11887199" cy="1143000"/>
          </a:xfrm>
        </p:spPr>
        <p:txBody>
          <a:bodyPr/>
          <a:lstStyle/>
          <a:p>
            <a:r>
              <a:rPr lang="en-US" sz="3600" b="1" dirty="0">
                <a:latin typeface="Times New Roman" panose="02020603050405020304" pitchFamily="18" charset="0"/>
                <a:cs typeface="Times New Roman" panose="02020603050405020304" pitchFamily="18" charset="0"/>
              </a:rPr>
              <a:t>Advantages and Disadvantages of Reinforcement Learning</a:t>
            </a:r>
            <a:br>
              <a:rPr lang="en-US" sz="3600" dirty="0"/>
            </a:br>
            <a:endParaRPr lang="en-IN" sz="3600" dirty="0"/>
          </a:p>
        </p:txBody>
      </p:sp>
      <p:sp>
        <p:nvSpPr>
          <p:cNvPr id="8" name="Text Placeholder 7">
            <a:extLst>
              <a:ext uri="{FF2B5EF4-FFF2-40B4-BE49-F238E27FC236}">
                <a16:creationId xmlns:a16="http://schemas.microsoft.com/office/drawing/2014/main" id="{A42DF24C-6830-56DD-70DD-F51626FF244D}"/>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Advantages</a:t>
            </a:r>
          </a:p>
        </p:txBody>
      </p:sp>
      <p:sp>
        <p:nvSpPr>
          <p:cNvPr id="9" name="Content Placeholder 8">
            <a:extLst>
              <a:ext uri="{FF2B5EF4-FFF2-40B4-BE49-F238E27FC236}">
                <a16:creationId xmlns:a16="http://schemas.microsoft.com/office/drawing/2014/main" id="{7CCA189B-577C-6CC3-4ADE-E353FFD799B9}"/>
              </a:ext>
            </a:extLst>
          </p:cNvPr>
          <p:cNvSpPr>
            <a:spLocks noGrp="1"/>
          </p:cNvSpPr>
          <p:nvPr>
            <p:ph sz="half" idx="2"/>
          </p:nvPr>
        </p:nvSpPr>
        <p:spPr/>
        <p:txBody>
          <a:bodyPr/>
          <a:lstStyle/>
          <a:p>
            <a:pPr algn="just"/>
            <a:r>
              <a:rPr lang="en-US" dirty="0">
                <a:latin typeface="Times New Roman" panose="02020603050405020304" pitchFamily="18" charset="0"/>
                <a:cs typeface="Times New Roman" panose="02020603050405020304" pitchFamily="18" charset="0"/>
              </a:rPr>
              <a:t>It helps in solving complex real-world problems which are difficult to be solved by general techniques.</a:t>
            </a:r>
          </a:p>
          <a:p>
            <a:pPr algn="just"/>
            <a:r>
              <a:rPr lang="en-US" dirty="0">
                <a:latin typeface="Times New Roman" panose="02020603050405020304" pitchFamily="18" charset="0"/>
                <a:cs typeface="Times New Roman" panose="02020603050405020304" pitchFamily="18" charset="0"/>
              </a:rPr>
              <a:t>The learning model of RL is similar to the learning of human beings; hence most accurate results can be found.</a:t>
            </a:r>
          </a:p>
          <a:p>
            <a:pPr algn="just"/>
            <a:r>
              <a:rPr lang="en-US" dirty="0">
                <a:latin typeface="Times New Roman" panose="02020603050405020304" pitchFamily="18" charset="0"/>
                <a:cs typeface="Times New Roman" panose="02020603050405020304" pitchFamily="18" charset="0"/>
              </a:rPr>
              <a:t>Helps in achieving long term results.</a:t>
            </a:r>
          </a:p>
          <a:p>
            <a:endParaRPr lang="en-IN" dirty="0"/>
          </a:p>
        </p:txBody>
      </p:sp>
      <p:sp>
        <p:nvSpPr>
          <p:cNvPr id="10" name="Text Placeholder 9">
            <a:extLst>
              <a:ext uri="{FF2B5EF4-FFF2-40B4-BE49-F238E27FC236}">
                <a16:creationId xmlns:a16="http://schemas.microsoft.com/office/drawing/2014/main" id="{B1EC5311-EB49-AF0F-9D9F-F47FCE157B98}"/>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11" name="Content Placeholder 10">
            <a:extLst>
              <a:ext uri="{FF2B5EF4-FFF2-40B4-BE49-F238E27FC236}">
                <a16:creationId xmlns:a16="http://schemas.microsoft.com/office/drawing/2014/main" id="{EAC2F3A9-10F2-BBD2-16A2-71D6EF153A5C}"/>
              </a:ext>
            </a:extLst>
          </p:cNvPr>
          <p:cNvSpPr>
            <a:spLocks noGrp="1"/>
          </p:cNvSpPr>
          <p:nvPr>
            <p:ph sz="quarter" idx="4"/>
          </p:nvPr>
        </p:nvSpPr>
        <p:spPr/>
        <p:txBody>
          <a:bodyPr/>
          <a:lstStyle/>
          <a:p>
            <a:pPr algn="just"/>
            <a:r>
              <a:rPr lang="en-US" sz="2000" dirty="0">
                <a:latin typeface="Times New Roman" panose="02020603050405020304" pitchFamily="18" charset="0"/>
                <a:cs typeface="Times New Roman" panose="02020603050405020304" pitchFamily="18" charset="0"/>
              </a:rPr>
              <a:t>RL algorithms are not preferred for simple problems.</a:t>
            </a:r>
          </a:p>
          <a:p>
            <a:pPr algn="just"/>
            <a:r>
              <a:rPr lang="en-US" sz="2000" dirty="0">
                <a:latin typeface="Times New Roman" panose="02020603050405020304" pitchFamily="18" charset="0"/>
                <a:cs typeface="Times New Roman" panose="02020603050405020304" pitchFamily="18" charset="0"/>
              </a:rPr>
              <a:t>RL algorithms require huge data and computations.</a:t>
            </a:r>
          </a:p>
          <a:p>
            <a:pPr algn="just"/>
            <a:r>
              <a:rPr lang="en-US" sz="2000" dirty="0">
                <a:latin typeface="Times New Roman" panose="02020603050405020304" pitchFamily="18" charset="0"/>
                <a:cs typeface="Times New Roman" panose="02020603050405020304" pitchFamily="18" charset="0"/>
              </a:rPr>
              <a:t>Too much reinforcement learning can lead to an overload of states which can weaken the results.</a:t>
            </a:r>
          </a:p>
          <a:p>
            <a:pPr algn="just"/>
            <a:r>
              <a:rPr lang="en-US" sz="2000" dirty="0">
                <a:latin typeface="Times New Roman" panose="02020603050405020304" pitchFamily="18" charset="0"/>
                <a:cs typeface="Times New Roman" panose="02020603050405020304" pitchFamily="18" charset="0"/>
              </a:rPr>
              <a:t>The curse of dimensionality limits reinforcement learning for real physical systems.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3762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5174-CCA0-A804-19E9-88FA38CCFBFC}"/>
              </a:ext>
            </a:extLst>
          </p:cNvPr>
          <p:cNvSpPr>
            <a:spLocks noGrp="1"/>
          </p:cNvSpPr>
          <p:nvPr>
            <p:ph type="title"/>
          </p:nvPr>
        </p:nvSpPr>
        <p:spPr/>
        <p:txBody>
          <a:bodyPr/>
          <a:lstStyle/>
          <a:p>
            <a:r>
              <a:rPr lang="en-US" sz="4400" b="1" i="0" dirty="0">
                <a:solidFill>
                  <a:srgbClr val="080A13"/>
                </a:solidFill>
                <a:effectLst/>
                <a:latin typeface="Times New Roman" panose="02020603050405020304" pitchFamily="18" charset="0"/>
                <a:cs typeface="Times New Roman" panose="02020603050405020304" pitchFamily="18" charset="0"/>
              </a:rPr>
              <a:t>Activation Function</a:t>
            </a:r>
            <a:endParaRPr lang="en-IN" b="1" dirty="0"/>
          </a:p>
        </p:txBody>
      </p:sp>
      <p:sp>
        <p:nvSpPr>
          <p:cNvPr id="7" name="Content Placeholder 6">
            <a:extLst>
              <a:ext uri="{FF2B5EF4-FFF2-40B4-BE49-F238E27FC236}">
                <a16:creationId xmlns:a16="http://schemas.microsoft.com/office/drawing/2014/main" id="{42ADE866-11CE-DDBE-87D1-688B4EFD04E1}"/>
              </a:ext>
            </a:extLst>
          </p:cNvPr>
          <p:cNvSpPr txBox="1">
            <a:spLocks noGrp="1"/>
          </p:cNvSpPr>
          <p:nvPr>
            <p:ph idx="1"/>
          </p:nvPr>
        </p:nvSpPr>
        <p:spPr>
          <a:xfrm>
            <a:off x="609600" y="1600200"/>
            <a:ext cx="7122850" cy="4745915"/>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Depending on the nature and intensity of these input signals, the brain processes them and decides whether the neuron should be activated (“fired”) or not. </a:t>
            </a: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In </a:t>
            </a:r>
            <a:r>
              <a:rPr lang="en-US" sz="2400" b="0" i="0" u="none" strike="noStrike" dirty="0">
                <a:solidFill>
                  <a:srgbClr val="080A13"/>
                </a:solidFill>
                <a:effectLst/>
                <a:latin typeface="Times New Roman" panose="02020603050405020304" pitchFamily="18" charset="0"/>
                <a:cs typeface="Times New Roman" panose="02020603050405020304" pitchFamily="18" charset="0"/>
              </a:rPr>
              <a:t>deep learning</a:t>
            </a:r>
            <a:r>
              <a:rPr lang="en-US" sz="2400" b="0" i="0" dirty="0">
                <a:solidFill>
                  <a:srgbClr val="080A13"/>
                </a:solidFill>
                <a:effectLst/>
                <a:latin typeface="Times New Roman" panose="02020603050405020304" pitchFamily="18" charset="0"/>
                <a:cs typeface="Times New Roman" panose="02020603050405020304" pitchFamily="18" charset="0"/>
              </a:rPr>
              <a:t>, this is also the role of the Activation Function—that’s why it’s often referred to as a </a:t>
            </a:r>
            <a:r>
              <a:rPr lang="en-US" sz="2400" b="0" i="1" dirty="0">
                <a:solidFill>
                  <a:srgbClr val="080A13"/>
                </a:solidFill>
                <a:effectLst/>
                <a:latin typeface="Times New Roman" panose="02020603050405020304" pitchFamily="18" charset="0"/>
                <a:cs typeface="Times New Roman" panose="02020603050405020304" pitchFamily="18" charset="0"/>
              </a:rPr>
              <a:t>Transfer Function</a:t>
            </a:r>
            <a:r>
              <a:rPr lang="en-US" sz="2400" b="0" i="0" dirty="0">
                <a:solidFill>
                  <a:srgbClr val="080A13"/>
                </a:solidFill>
                <a:effectLst/>
                <a:latin typeface="Times New Roman" panose="02020603050405020304" pitchFamily="18" charset="0"/>
                <a:cs typeface="Times New Roman" panose="02020603050405020304" pitchFamily="18" charset="0"/>
              </a:rPr>
              <a:t> in Artificial Neural Network. </a:t>
            </a: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The primary role of the Activation Function is to transform the summed weighted input from the node into an output value to be fed to the next hidden layer or as output.</a:t>
            </a: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The purpose of an activation function is to add non-linearity to the neural network.</a:t>
            </a:r>
          </a:p>
        </p:txBody>
      </p:sp>
      <p:pic>
        <p:nvPicPr>
          <p:cNvPr id="1026" name="Picture 2" descr="Activation function in Neural Networks">
            <a:extLst>
              <a:ext uri="{FF2B5EF4-FFF2-40B4-BE49-F238E27FC236}">
                <a16:creationId xmlns:a16="http://schemas.microsoft.com/office/drawing/2014/main" id="{5F33EE31-AE1D-FA4D-7EAB-7C57E0D9E7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70" t="10682" r="8199" b="12402"/>
          <a:stretch/>
        </p:blipFill>
        <p:spPr bwMode="auto">
          <a:xfrm>
            <a:off x="7886329" y="1859447"/>
            <a:ext cx="4305671" cy="422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302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2A7C-73DF-1324-9AD5-3C1D98A21E90}"/>
              </a:ext>
            </a:extLst>
          </p:cNvPr>
          <p:cNvSpPr>
            <a:spLocks noGrp="1"/>
          </p:cNvSpPr>
          <p:nvPr>
            <p:ph type="title"/>
          </p:nvPr>
        </p:nvSpPr>
        <p:spPr>
          <a:xfrm>
            <a:off x="609600" y="731836"/>
            <a:ext cx="10972800" cy="1143000"/>
          </a:xfrm>
        </p:spPr>
        <p:txBody>
          <a:bodyPr/>
          <a:lstStyle/>
          <a:p>
            <a:r>
              <a:rPr lang="en-US" b="1" dirty="0">
                <a:latin typeface="Times New Roman" panose="02020603050405020304" pitchFamily="18" charset="0"/>
                <a:cs typeface="Times New Roman" panose="02020603050405020304" pitchFamily="18" charset="0"/>
              </a:rPr>
              <a:t>Role of Activation Function</a:t>
            </a:r>
            <a:endParaRPr lang="en-IN" dirty="0"/>
          </a:p>
        </p:txBody>
      </p:sp>
      <p:sp>
        <p:nvSpPr>
          <p:cNvPr id="3" name="Content Placeholder 2">
            <a:extLst>
              <a:ext uri="{FF2B5EF4-FFF2-40B4-BE49-F238E27FC236}">
                <a16:creationId xmlns:a16="http://schemas.microsoft.com/office/drawing/2014/main" id="{21F79DB9-2037-35DE-D2AF-3FEF69A88A6A}"/>
              </a:ext>
            </a:extLst>
          </p:cNvPr>
          <p:cNvSpPr>
            <a:spLocks noGrp="1"/>
          </p:cNvSpPr>
          <p:nvPr>
            <p:ph idx="1"/>
          </p:nvPr>
        </p:nvSpPr>
        <p:spPr>
          <a:xfrm>
            <a:off x="609600" y="1874836"/>
            <a:ext cx="10972800" cy="4251328"/>
          </a:xfrm>
        </p:spPr>
        <p:txBody>
          <a:bodyPr/>
          <a:lstStyle/>
          <a:p>
            <a:pPr algn="just"/>
            <a:r>
              <a:rPr lang="en-US" sz="2000" b="0" i="0" dirty="0">
                <a:solidFill>
                  <a:srgbClr val="080A13"/>
                </a:solidFill>
                <a:effectLst/>
                <a:latin typeface="Times New Roman" panose="02020603050405020304" pitchFamily="18" charset="0"/>
                <a:cs typeface="Times New Roman" panose="02020603050405020304" pitchFamily="18" charset="0"/>
              </a:rPr>
              <a:t>Activation functions introduce an additional step at each layer during the forward propagation, but its computation is worth it. Here is why—</a:t>
            </a:r>
            <a:br>
              <a:rPr lang="en-US" sz="2000" b="0" i="0" dirty="0">
                <a:solidFill>
                  <a:srgbClr val="080A13"/>
                </a:solidFill>
                <a:effectLst/>
                <a:latin typeface="Times New Roman" panose="02020603050405020304" pitchFamily="18" charset="0"/>
                <a:cs typeface="Times New Roman" panose="02020603050405020304" pitchFamily="18" charset="0"/>
              </a:rPr>
            </a:br>
            <a:endParaRPr lang="en-US" sz="2000" b="0" i="0" dirty="0">
              <a:solidFill>
                <a:srgbClr val="080A13"/>
              </a:solidFill>
              <a:effectLst/>
              <a:latin typeface="Times New Roman" panose="02020603050405020304" pitchFamily="18" charset="0"/>
              <a:cs typeface="Times New Roman" panose="02020603050405020304" pitchFamily="18" charset="0"/>
            </a:endParaRPr>
          </a:p>
          <a:p>
            <a:pPr algn="just"/>
            <a:r>
              <a:rPr lang="en-US" sz="2000" b="0" i="0" dirty="0">
                <a:solidFill>
                  <a:srgbClr val="080A13"/>
                </a:solidFill>
                <a:effectLst/>
                <a:latin typeface="Times New Roman" panose="02020603050405020304" pitchFamily="18" charset="0"/>
                <a:cs typeface="Times New Roman" panose="02020603050405020304" pitchFamily="18" charset="0"/>
              </a:rPr>
              <a:t>Let’s suppose we have a neural network working </a:t>
            </a:r>
            <a:r>
              <a:rPr lang="en-US" sz="2000" b="0" i="1" dirty="0">
                <a:solidFill>
                  <a:srgbClr val="080A13"/>
                </a:solidFill>
                <a:effectLst/>
                <a:latin typeface="Times New Roman" panose="02020603050405020304" pitchFamily="18" charset="0"/>
                <a:cs typeface="Times New Roman" panose="02020603050405020304" pitchFamily="18" charset="0"/>
              </a:rPr>
              <a:t>without</a:t>
            </a:r>
            <a:r>
              <a:rPr lang="en-US" sz="2000" b="0" i="0" dirty="0">
                <a:solidFill>
                  <a:srgbClr val="080A13"/>
                </a:solidFill>
                <a:effectLst/>
                <a:latin typeface="Times New Roman" panose="02020603050405020304" pitchFamily="18" charset="0"/>
                <a:cs typeface="Times New Roman" panose="02020603050405020304" pitchFamily="18" charset="0"/>
              </a:rPr>
              <a:t> the activation functions. </a:t>
            </a:r>
            <a:br>
              <a:rPr lang="en-US" sz="2000" b="0" i="0" dirty="0">
                <a:solidFill>
                  <a:srgbClr val="080A13"/>
                </a:solidFill>
                <a:effectLst/>
                <a:latin typeface="Times New Roman" panose="02020603050405020304" pitchFamily="18" charset="0"/>
                <a:cs typeface="Times New Roman" panose="02020603050405020304" pitchFamily="18" charset="0"/>
              </a:rPr>
            </a:br>
            <a:endParaRPr lang="en-US" sz="2000" b="0" i="0" dirty="0">
              <a:solidFill>
                <a:srgbClr val="080A13"/>
              </a:solidFill>
              <a:effectLst/>
              <a:latin typeface="Times New Roman" panose="02020603050405020304" pitchFamily="18" charset="0"/>
              <a:cs typeface="Times New Roman" panose="02020603050405020304" pitchFamily="18" charset="0"/>
            </a:endParaRPr>
          </a:p>
          <a:p>
            <a:pPr algn="just"/>
            <a:r>
              <a:rPr lang="en-US" sz="2000" b="0" i="0" dirty="0">
                <a:solidFill>
                  <a:srgbClr val="080A13"/>
                </a:solidFill>
                <a:effectLst/>
                <a:latin typeface="Times New Roman" panose="02020603050405020304" pitchFamily="18" charset="0"/>
                <a:cs typeface="Times New Roman" panose="02020603050405020304" pitchFamily="18" charset="0"/>
              </a:rPr>
              <a:t>In that case, every neuron will only be performing a linear transformation on the inputs using the weights and biases. </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It’s because it doesn’t matter how many hidden layers we attach in the neural network; all layers will behave in the same way because the composition of two linear functions is a linear function itself.</a:t>
            </a:r>
            <a:br>
              <a:rPr lang="en-US" sz="2000" b="0" i="0" dirty="0">
                <a:solidFill>
                  <a:srgbClr val="080A13"/>
                </a:solidFill>
                <a:effectLst/>
                <a:latin typeface="Times New Roman" panose="02020603050405020304" pitchFamily="18" charset="0"/>
                <a:cs typeface="Times New Roman" panose="02020603050405020304" pitchFamily="18" charset="0"/>
              </a:rPr>
            </a:br>
            <a:endParaRPr lang="en-US" sz="2000" b="0" i="0" dirty="0">
              <a:solidFill>
                <a:srgbClr val="080A13"/>
              </a:solidFill>
              <a:effectLst/>
              <a:latin typeface="Times New Roman" panose="02020603050405020304" pitchFamily="18" charset="0"/>
              <a:cs typeface="Times New Roman" panose="02020603050405020304" pitchFamily="18" charset="0"/>
            </a:endParaRPr>
          </a:p>
          <a:p>
            <a:pPr algn="just"/>
            <a:r>
              <a:rPr lang="en-US" sz="2000" b="0" i="0" dirty="0">
                <a:solidFill>
                  <a:srgbClr val="080A13"/>
                </a:solidFill>
                <a:effectLst/>
                <a:latin typeface="Times New Roman" panose="02020603050405020304" pitchFamily="18" charset="0"/>
                <a:cs typeface="Times New Roman" panose="02020603050405020304" pitchFamily="18" charset="0"/>
              </a:rPr>
              <a:t>Although the neural network becomes simpler, learning any complex task is impossible, and our model would be just a linear regression model.</a:t>
            </a:r>
          </a:p>
          <a:p>
            <a:endParaRPr lang="en-IN" sz="2000" dirty="0"/>
          </a:p>
        </p:txBody>
      </p:sp>
    </p:spTree>
    <p:extLst>
      <p:ext uri="{BB962C8B-B14F-4D97-AF65-F5344CB8AC3E}">
        <p14:creationId xmlns:p14="http://schemas.microsoft.com/office/powerpoint/2010/main" val="5691963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172B-A394-B91A-7A88-524205422889}"/>
              </a:ext>
            </a:extLst>
          </p:cNvPr>
          <p:cNvSpPr>
            <a:spLocks noGrp="1"/>
          </p:cNvSpPr>
          <p:nvPr>
            <p:ph type="title"/>
          </p:nvPr>
        </p:nvSpPr>
        <p:spPr/>
        <p:txBody>
          <a:bodyPr/>
          <a:lstStyle/>
          <a:p>
            <a:r>
              <a:rPr lang="en-US" sz="3200" b="1" i="0" dirty="0">
                <a:effectLst/>
                <a:latin typeface="Times New Roman" panose="02020603050405020304" pitchFamily="18" charset="0"/>
                <a:cs typeface="Times New Roman" panose="02020603050405020304" pitchFamily="18" charset="0"/>
              </a:rPr>
              <a:t>Types of Neural Networks </a:t>
            </a:r>
            <a:br>
              <a:rPr lang="en-US" sz="3200" b="1" i="0" dirty="0">
                <a:effectLst/>
                <a:latin typeface="Times New Roman" panose="02020603050405020304" pitchFamily="18" charset="0"/>
                <a:cs typeface="Times New Roman" panose="02020603050405020304" pitchFamily="18" charset="0"/>
              </a:rPr>
            </a:br>
            <a:r>
              <a:rPr lang="en-US" sz="3200" b="1" i="0" dirty="0">
                <a:effectLst/>
                <a:latin typeface="Times New Roman" panose="02020603050405020304" pitchFamily="18" charset="0"/>
                <a:cs typeface="Times New Roman" panose="02020603050405020304" pitchFamily="18" charset="0"/>
              </a:rPr>
              <a:t>Activation Functions</a:t>
            </a:r>
            <a:br>
              <a:rPr lang="en-US" b="0" i="0" dirty="0">
                <a:effectLst/>
                <a:latin typeface="Inter"/>
              </a:rPr>
            </a:br>
            <a:endParaRPr lang="en-IN" dirty="0"/>
          </a:p>
        </p:txBody>
      </p:sp>
      <p:sp>
        <p:nvSpPr>
          <p:cNvPr id="3" name="Content Placeholder 2">
            <a:extLst>
              <a:ext uri="{FF2B5EF4-FFF2-40B4-BE49-F238E27FC236}">
                <a16:creationId xmlns:a16="http://schemas.microsoft.com/office/drawing/2014/main" id="{6F38DA8F-4F7D-FA9A-A00C-D387AEDFC659}"/>
              </a:ext>
            </a:extLst>
          </p:cNvPr>
          <p:cNvSpPr>
            <a:spLocks noGrp="1"/>
          </p:cNvSpPr>
          <p:nvPr>
            <p:ph idx="1"/>
          </p:nvPr>
        </p:nvSpPr>
        <p:spPr>
          <a:xfrm>
            <a:off x="609600" y="1600201"/>
            <a:ext cx="7060707" cy="4880498"/>
          </a:xfrm>
        </p:spPr>
        <p:txBody>
          <a:bodyPr/>
          <a:lstStyle/>
          <a:p>
            <a:pPr algn="just"/>
            <a:r>
              <a:rPr lang="en-US" sz="2400" b="0" i="0" dirty="0">
                <a:solidFill>
                  <a:srgbClr val="080A13"/>
                </a:solidFill>
                <a:effectLst/>
                <a:latin typeface="Times New Roman" panose="02020603050405020304" pitchFamily="18" charset="0"/>
                <a:cs typeface="Times New Roman" panose="02020603050405020304" pitchFamily="18" charset="0"/>
              </a:rPr>
              <a:t>Binary step function depends on a threshold value that decides whether a neuron should be activated or not. </a:t>
            </a:r>
          </a:p>
          <a:p>
            <a:pPr algn="just"/>
            <a:r>
              <a:rPr lang="en-US" sz="2400" b="0" i="0" dirty="0">
                <a:solidFill>
                  <a:srgbClr val="080A13"/>
                </a:solidFill>
                <a:effectLst/>
                <a:latin typeface="Times New Roman" panose="02020603050405020304" pitchFamily="18" charset="0"/>
                <a:cs typeface="Times New Roman" panose="02020603050405020304" pitchFamily="18" charset="0"/>
              </a:rPr>
              <a:t>The input fed to the activation function is compared to a certain threshold; if the input is greater than it, then the neuron is activated, else it is deactivated, meaning that its output is not passed on to the next hidden layer.</a:t>
            </a:r>
          </a:p>
          <a:p>
            <a:pPr algn="just"/>
            <a:r>
              <a:rPr lang="en-US" sz="2400" b="0" i="0" dirty="0">
                <a:solidFill>
                  <a:srgbClr val="080A13"/>
                </a:solidFill>
                <a:effectLst/>
                <a:latin typeface="Times New Roman" panose="02020603050405020304" pitchFamily="18" charset="0"/>
                <a:cs typeface="Times New Roman" panose="02020603050405020304" pitchFamily="18" charset="0"/>
              </a:rPr>
              <a:t>Limitations:</a:t>
            </a:r>
          </a:p>
          <a:p>
            <a:pPr lvl="1">
              <a:buFont typeface="Arial" panose="020B0604020202020204" pitchFamily="34" charset="0"/>
              <a:buChar char="•"/>
            </a:pPr>
            <a:r>
              <a:rPr lang="en-US" sz="1800" b="0" i="0" dirty="0">
                <a:solidFill>
                  <a:srgbClr val="080A13"/>
                </a:solidFill>
                <a:effectLst/>
                <a:latin typeface="Times New Roman" panose="02020603050405020304" pitchFamily="18" charset="0"/>
                <a:cs typeface="Times New Roman" panose="02020603050405020304" pitchFamily="18" charset="0"/>
              </a:rPr>
              <a:t>It cannot provide multi-value outputs—for example, it cannot be used for multi-class classification problems. </a:t>
            </a:r>
          </a:p>
          <a:p>
            <a:pPr lvl="1">
              <a:buFont typeface="Arial" panose="020B0604020202020204" pitchFamily="34" charset="0"/>
              <a:buChar char="•"/>
            </a:pPr>
            <a:r>
              <a:rPr lang="en-US" sz="1800" b="0" i="0" dirty="0">
                <a:solidFill>
                  <a:srgbClr val="080A13"/>
                </a:solidFill>
                <a:effectLst/>
                <a:latin typeface="Times New Roman" panose="02020603050405020304" pitchFamily="18" charset="0"/>
                <a:cs typeface="Times New Roman" panose="02020603050405020304" pitchFamily="18" charset="0"/>
              </a:rPr>
              <a:t>The gradient of the step function is zero, which causes a hindrance in the backpropagation process.</a:t>
            </a:r>
          </a:p>
          <a:p>
            <a:pPr algn="just"/>
            <a:endParaRPr lang="en-US" sz="2400" dirty="0">
              <a:solidFill>
                <a:srgbClr val="080A13"/>
              </a:solidFill>
              <a:latin typeface="Times New Roman" panose="02020603050405020304" pitchFamily="18" charset="0"/>
              <a:cs typeface="Times New Roman" panose="02020603050405020304" pitchFamily="18" charset="0"/>
            </a:endParaRPr>
          </a:p>
          <a:p>
            <a:pPr algn="just"/>
            <a:endParaRPr lang="en-US" sz="2400" b="0" i="0" dirty="0">
              <a:solidFill>
                <a:srgbClr val="080A13"/>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35E1F1-C446-EE9A-2CC1-9202C0A550AF}"/>
              </a:ext>
            </a:extLst>
          </p:cNvPr>
          <p:cNvPicPr>
            <a:picLocks noChangeAspect="1"/>
          </p:cNvPicPr>
          <p:nvPr/>
        </p:nvPicPr>
        <p:blipFill>
          <a:blip r:embed="rId2"/>
          <a:stretch>
            <a:fillRect/>
          </a:stretch>
        </p:blipFill>
        <p:spPr>
          <a:xfrm>
            <a:off x="7927759" y="1685969"/>
            <a:ext cx="3966978" cy="2047875"/>
          </a:xfrm>
          <a:prstGeom prst="rect">
            <a:avLst/>
          </a:prstGeom>
        </p:spPr>
      </p:pic>
      <p:pic>
        <p:nvPicPr>
          <p:cNvPr id="3074" name="Picture 2" descr="Binary Step Function">
            <a:extLst>
              <a:ext uri="{FF2B5EF4-FFF2-40B4-BE49-F238E27FC236}">
                <a16:creationId xmlns:a16="http://schemas.microsoft.com/office/drawing/2014/main" id="{E4C68F02-AC09-226F-4B96-3F077C83FB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79" t="8167" r="8486" b="8095"/>
          <a:stretch/>
        </p:blipFill>
        <p:spPr bwMode="auto">
          <a:xfrm>
            <a:off x="8185212" y="3926546"/>
            <a:ext cx="3709525" cy="249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8816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30BA-9061-8EB7-6414-34D886A6BCDC}"/>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Linear Activation Function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66629-D764-A0CA-5D08-BCA1D29C0DD1}"/>
              </a:ext>
            </a:extLst>
          </p:cNvPr>
          <p:cNvSpPr>
            <a:spLocks noGrp="1"/>
          </p:cNvSpPr>
          <p:nvPr>
            <p:ph idx="1"/>
          </p:nvPr>
        </p:nvSpPr>
        <p:spPr>
          <a:xfrm>
            <a:off x="609600" y="1600201"/>
            <a:ext cx="6971930" cy="4525963"/>
          </a:xfrm>
        </p:spPr>
        <p:txBody>
          <a:bodyPr/>
          <a:lstStyle/>
          <a:p>
            <a:pPr algn="just"/>
            <a:r>
              <a:rPr lang="en-US" sz="2000" b="0" i="0" dirty="0">
                <a:solidFill>
                  <a:srgbClr val="080A13"/>
                </a:solidFill>
                <a:effectLst/>
                <a:latin typeface="Times New Roman" panose="02020603050405020304" pitchFamily="18" charset="0"/>
                <a:cs typeface="Times New Roman" panose="02020603050405020304" pitchFamily="18" charset="0"/>
              </a:rPr>
              <a:t>The linear activation function, also known as "no activation," or "identity function" (multiplied x1.0), is where the activation is proportional to the input.</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The function doesn't do anything to the weighted sum of the input, it simply spits out the value it was given.</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However, a linear activation function has two major problems :</a:t>
            </a:r>
          </a:p>
          <a:p>
            <a:pPr lvl="1" algn="just">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It’s not possible to use backpropagation as the derivative of the function is a constant and has no relation to the input x. </a:t>
            </a:r>
          </a:p>
          <a:p>
            <a:pPr lvl="1" algn="just">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All layers of the neural network will collapse into one if a linear activation function is used. No matter the number of layers in the neural network, the last layer will still be a linear function of the first layer. So, essentially, a linear activation function turns the neural network into just one layer.</a:t>
            </a:r>
          </a:p>
          <a:p>
            <a:pPr marL="0" indent="0" algn="just">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122" name="Picture 2" descr="Linear Function Formula">
            <a:extLst>
              <a:ext uri="{FF2B5EF4-FFF2-40B4-BE49-F238E27FC236}">
                <a16:creationId xmlns:a16="http://schemas.microsoft.com/office/drawing/2014/main" id="{0BDA6CF4-9E5F-325E-FE03-C97DF942E2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18" t="51472" r="28983" b="31219"/>
          <a:stretch/>
        </p:blipFill>
        <p:spPr bwMode="auto">
          <a:xfrm>
            <a:off x="8584705" y="2246532"/>
            <a:ext cx="2121763" cy="923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E910A6-F774-BC94-B659-60F53630AEB3}"/>
              </a:ext>
            </a:extLst>
          </p:cNvPr>
          <p:cNvSpPr txBox="1"/>
          <p:nvPr/>
        </p:nvSpPr>
        <p:spPr>
          <a:xfrm>
            <a:off x="7821227" y="1600201"/>
            <a:ext cx="3826276"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Mathematically, it can be represented as</a:t>
            </a:r>
            <a:endParaRPr lang="en-IN" dirty="0">
              <a:latin typeface="Times New Roman" panose="02020603050405020304" pitchFamily="18" charset="0"/>
              <a:cs typeface="Times New Roman" panose="02020603050405020304" pitchFamily="18" charset="0"/>
            </a:endParaRPr>
          </a:p>
        </p:txBody>
      </p:sp>
      <p:pic>
        <p:nvPicPr>
          <p:cNvPr id="5124" name="Picture 4" descr="Linear Activation Function">
            <a:extLst>
              <a:ext uri="{FF2B5EF4-FFF2-40B4-BE49-F238E27FC236}">
                <a16:creationId xmlns:a16="http://schemas.microsoft.com/office/drawing/2014/main" id="{008743F2-61D4-6008-1794-1C48884D42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93" t="17006" r="8505" b="7512"/>
          <a:stretch/>
        </p:blipFill>
        <p:spPr bwMode="auto">
          <a:xfrm>
            <a:off x="8115113" y="4111185"/>
            <a:ext cx="3060946" cy="2293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97464B-5580-22B5-43BC-EBC1D5AFD9CA}"/>
              </a:ext>
            </a:extLst>
          </p:cNvPr>
          <p:cNvSpPr txBox="1"/>
          <p:nvPr/>
        </p:nvSpPr>
        <p:spPr>
          <a:xfrm>
            <a:off x="8115113" y="3317332"/>
            <a:ext cx="38262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Graphically, it can be represented 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5824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06E1-5970-869B-8876-4CBF88EA2751}"/>
              </a:ext>
            </a:extLst>
          </p:cNvPr>
          <p:cNvSpPr>
            <a:spLocks noGrp="1"/>
          </p:cNvSpPr>
          <p:nvPr>
            <p:ph type="title"/>
          </p:nvPr>
        </p:nvSpPr>
        <p:spPr/>
        <p:txBody>
          <a:bodyPr/>
          <a:lstStyle/>
          <a:p>
            <a:r>
              <a:rPr lang="en-US" sz="4400" b="1" i="0" dirty="0">
                <a:effectLst/>
                <a:latin typeface="Times New Roman" panose="02020603050405020304" pitchFamily="18" charset="0"/>
                <a:cs typeface="Times New Roman" panose="02020603050405020304" pitchFamily="18" charset="0"/>
              </a:rPr>
              <a:t>Non-Linear Activation Functions</a:t>
            </a:r>
            <a:endParaRPr lang="en-IN" b="1" dirty="0"/>
          </a:p>
        </p:txBody>
      </p:sp>
      <p:sp>
        <p:nvSpPr>
          <p:cNvPr id="3" name="Content Placeholder 2">
            <a:extLst>
              <a:ext uri="{FF2B5EF4-FFF2-40B4-BE49-F238E27FC236}">
                <a16:creationId xmlns:a16="http://schemas.microsoft.com/office/drawing/2014/main" id="{B06EDBF3-EC84-E0FB-0C02-EE5A80DC3E32}"/>
              </a:ext>
            </a:extLst>
          </p:cNvPr>
          <p:cNvSpPr>
            <a:spLocks noGrp="1"/>
          </p:cNvSpPr>
          <p:nvPr>
            <p:ph idx="1"/>
          </p:nvPr>
        </p:nvSpPr>
        <p:spPr/>
        <p:txBody>
          <a:bodyPr/>
          <a:lstStyle/>
          <a:p>
            <a:pPr algn="just"/>
            <a:r>
              <a:rPr lang="en-US" sz="1800" b="0" i="0" dirty="0">
                <a:solidFill>
                  <a:srgbClr val="080A13"/>
                </a:solidFill>
                <a:effectLst/>
                <a:latin typeface="Times New Roman" panose="02020603050405020304" pitchFamily="18" charset="0"/>
                <a:cs typeface="Times New Roman" panose="02020603050405020304" pitchFamily="18" charset="0"/>
              </a:rPr>
              <a:t>The linear activation function shown above is simply a linear regression model. </a:t>
            </a:r>
          </a:p>
          <a:p>
            <a:pPr algn="just"/>
            <a:r>
              <a:rPr lang="en-US" sz="1800" b="0" i="0" dirty="0">
                <a:solidFill>
                  <a:srgbClr val="080A13"/>
                </a:solidFill>
                <a:effectLst/>
                <a:latin typeface="Times New Roman" panose="02020603050405020304" pitchFamily="18" charset="0"/>
                <a:cs typeface="Times New Roman" panose="02020603050405020304" pitchFamily="18" charset="0"/>
              </a:rPr>
              <a:t>Because of its limited power, this does not allow the model to create complex mappings between the network’s inputs and outputs. </a:t>
            </a:r>
          </a:p>
          <a:p>
            <a:pPr algn="just"/>
            <a:r>
              <a:rPr lang="en-US" sz="1800" b="0" i="0" dirty="0">
                <a:solidFill>
                  <a:srgbClr val="080A13"/>
                </a:solidFill>
                <a:effectLst/>
                <a:latin typeface="Times New Roman" panose="02020603050405020304" pitchFamily="18" charset="0"/>
                <a:cs typeface="Times New Roman" panose="02020603050405020304" pitchFamily="18" charset="0"/>
              </a:rPr>
              <a:t>Non-linear activation functions solve the following limitations of linear activation functions:</a:t>
            </a:r>
          </a:p>
          <a:p>
            <a:pPr algn="just">
              <a:buFont typeface="Arial" panose="020B0604020202020204" pitchFamily="34" charset="0"/>
              <a:buChar char="•"/>
            </a:pPr>
            <a:r>
              <a:rPr lang="en-US" sz="1800" b="0" i="0" dirty="0">
                <a:solidFill>
                  <a:srgbClr val="080A13"/>
                </a:solidFill>
                <a:effectLst/>
                <a:latin typeface="Times New Roman" panose="02020603050405020304" pitchFamily="18" charset="0"/>
                <a:cs typeface="Times New Roman" panose="02020603050405020304" pitchFamily="18" charset="0"/>
              </a:rPr>
              <a:t>They allow backpropagation because now the derivative function would be related to the input, and it’s possible to go back and understand which weights in the input neurons can provide a better prediction.</a:t>
            </a:r>
          </a:p>
          <a:p>
            <a:pPr algn="just">
              <a:buFont typeface="Arial" panose="020B0604020202020204" pitchFamily="34" charset="0"/>
              <a:buChar char="•"/>
            </a:pPr>
            <a:r>
              <a:rPr lang="en-US" sz="1800" b="0" i="0" dirty="0">
                <a:solidFill>
                  <a:srgbClr val="080A13"/>
                </a:solidFill>
                <a:effectLst/>
                <a:latin typeface="Times New Roman" panose="02020603050405020304" pitchFamily="18" charset="0"/>
                <a:cs typeface="Times New Roman" panose="02020603050405020304" pitchFamily="18" charset="0"/>
              </a:rPr>
              <a:t>They allow the stacking of multiple layers of neurons as the output would now be a non-linear combination of input passed through multiple layers. Any output can be represented as a functional computation in a neural network.</a:t>
            </a:r>
          </a:p>
          <a:p>
            <a:pPr algn="just"/>
            <a:r>
              <a:rPr lang="en-IN" sz="1800" dirty="0">
                <a:solidFill>
                  <a:srgbClr val="080A13"/>
                </a:solidFill>
                <a:latin typeface="Times New Roman" panose="02020603050405020304" pitchFamily="18" charset="0"/>
                <a:cs typeface="Times New Roman" panose="02020603050405020304" pitchFamily="18" charset="0"/>
              </a:rPr>
              <a:t>Non-Linear activation functions are- Sigmoid, Tanh, </a:t>
            </a:r>
            <a:r>
              <a:rPr lang="en-IN" sz="1800" dirty="0" err="1">
                <a:solidFill>
                  <a:srgbClr val="080A13"/>
                </a:solidFill>
                <a:latin typeface="Times New Roman" panose="02020603050405020304" pitchFamily="18" charset="0"/>
                <a:cs typeface="Times New Roman" panose="02020603050405020304" pitchFamily="18" charset="0"/>
              </a:rPr>
              <a:t>ReLU</a:t>
            </a:r>
            <a:r>
              <a:rPr lang="en-IN" sz="1800" dirty="0">
                <a:solidFill>
                  <a:srgbClr val="080A13"/>
                </a:solidFill>
                <a:latin typeface="Times New Roman" panose="02020603050405020304" pitchFamily="18" charset="0"/>
                <a:cs typeface="Times New Roman" panose="02020603050405020304" pitchFamily="18" charset="0"/>
              </a:rPr>
              <a:t>, Leaky </a:t>
            </a:r>
            <a:r>
              <a:rPr lang="en-IN" sz="1800" dirty="0" err="1">
                <a:solidFill>
                  <a:srgbClr val="080A13"/>
                </a:solidFill>
                <a:latin typeface="Times New Roman" panose="02020603050405020304" pitchFamily="18" charset="0"/>
                <a:cs typeface="Times New Roman" panose="02020603050405020304" pitchFamily="18" charset="0"/>
              </a:rPr>
              <a:t>ReLu</a:t>
            </a:r>
            <a:r>
              <a:rPr lang="en-IN" sz="1800" dirty="0">
                <a:solidFill>
                  <a:srgbClr val="080A13"/>
                </a:solidFill>
                <a:latin typeface="Times New Roman" panose="02020603050405020304" pitchFamily="18" charset="0"/>
                <a:cs typeface="Times New Roman" panose="02020603050405020304" pitchFamily="18" charset="0"/>
              </a:rPr>
              <a:t> etc.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2467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7634-E0F1-582F-7549-CEE989DD73C4}"/>
              </a:ext>
            </a:extLst>
          </p:cNvPr>
          <p:cNvSpPr>
            <a:spLocks noGrp="1"/>
          </p:cNvSpPr>
          <p:nvPr>
            <p:ph type="title"/>
          </p:nvPr>
        </p:nvSpPr>
        <p:spPr>
          <a:xfrm>
            <a:off x="609600" y="731836"/>
            <a:ext cx="10972800" cy="685802"/>
          </a:xfrm>
        </p:spPr>
        <p:txBody>
          <a:bodyPr/>
          <a:lstStyle/>
          <a:p>
            <a:r>
              <a:rPr lang="en-US" b="1" i="0" dirty="0">
                <a:effectLst/>
                <a:latin typeface="Times New Roman" panose="02020603050405020304" pitchFamily="18" charset="0"/>
                <a:cs typeface="Times New Roman" panose="02020603050405020304" pitchFamily="18" charset="0"/>
              </a:rPr>
              <a:t>Sigmoid / Logistic Activation Function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1214F9-CE18-3F71-EF21-1A73912165D3}"/>
              </a:ext>
            </a:extLst>
          </p:cNvPr>
          <p:cNvSpPr>
            <a:spLocks noGrp="1"/>
          </p:cNvSpPr>
          <p:nvPr>
            <p:ph idx="1"/>
          </p:nvPr>
        </p:nvSpPr>
        <p:spPr>
          <a:xfrm>
            <a:off x="609600" y="1600201"/>
            <a:ext cx="6554680" cy="4525963"/>
          </a:xfrm>
        </p:spPr>
        <p:txBody>
          <a:bodyPr/>
          <a:lstStyle/>
          <a:p>
            <a:pPr algn="just"/>
            <a:r>
              <a:rPr lang="en-US" sz="1600" b="0" i="0" dirty="0">
                <a:solidFill>
                  <a:srgbClr val="080A13"/>
                </a:solidFill>
                <a:effectLst/>
                <a:latin typeface="Times New Roman" panose="02020603050405020304" pitchFamily="18" charset="0"/>
                <a:cs typeface="Times New Roman" panose="02020603050405020304" pitchFamily="18" charset="0"/>
              </a:rPr>
              <a:t>This function takes any real value as input and outputs values in the range of 0 to 1. </a:t>
            </a:r>
          </a:p>
          <a:p>
            <a:pPr algn="just"/>
            <a:r>
              <a:rPr lang="en-US" sz="1600" b="0" i="0" dirty="0">
                <a:solidFill>
                  <a:srgbClr val="080A13"/>
                </a:solidFill>
                <a:effectLst/>
                <a:latin typeface="Times New Roman" panose="02020603050405020304" pitchFamily="18" charset="0"/>
                <a:cs typeface="Times New Roman" panose="02020603050405020304" pitchFamily="18" charset="0"/>
              </a:rPr>
              <a:t>The larger the input (more positive), the closer the output value will be to 1.0, whereas the smaller the input (more negative), the closer the output will be to 0.</a:t>
            </a:r>
          </a:p>
          <a:p>
            <a:pPr algn="just"/>
            <a:r>
              <a:rPr lang="en-US" sz="1600" b="0" i="0" dirty="0">
                <a:solidFill>
                  <a:srgbClr val="080A13"/>
                </a:solidFill>
                <a:effectLst/>
                <a:latin typeface="Inter"/>
              </a:rPr>
              <a:t>Here’s why sigmoid/logistic activation function is one of the most widely used:</a:t>
            </a:r>
            <a:br>
              <a:rPr lang="en-US" sz="1600" b="0" i="0" dirty="0">
                <a:solidFill>
                  <a:srgbClr val="080A13"/>
                </a:solidFill>
                <a:effectLst/>
                <a:latin typeface="Inter"/>
              </a:rPr>
            </a:br>
            <a:endParaRPr lang="en-US" sz="1600" b="0" i="0" dirty="0">
              <a:solidFill>
                <a:srgbClr val="080A13"/>
              </a:solidFill>
              <a:effectLst/>
              <a:latin typeface="Inter"/>
            </a:endParaRPr>
          </a:p>
          <a:p>
            <a:pPr algn="just">
              <a:buFont typeface="Arial" panose="020B0604020202020204" pitchFamily="34" charset="0"/>
              <a:buChar char="•"/>
            </a:pPr>
            <a:r>
              <a:rPr lang="en-US" sz="1600" b="0" i="0" dirty="0">
                <a:solidFill>
                  <a:srgbClr val="080A13"/>
                </a:solidFill>
                <a:effectLst/>
                <a:latin typeface="Inter"/>
              </a:rPr>
              <a:t>It is commonly used for models where we have to predict the probability as an output. Since probability of anything exists only between the range of 0 and 1, sigmoid is the right choice because of its range.</a:t>
            </a:r>
          </a:p>
          <a:p>
            <a:pPr algn="just">
              <a:buFont typeface="Arial" panose="020B0604020202020204" pitchFamily="34" charset="0"/>
              <a:buChar char="•"/>
            </a:pPr>
            <a:r>
              <a:rPr lang="en-US" sz="1600" b="0" i="0" dirty="0">
                <a:solidFill>
                  <a:srgbClr val="080A13"/>
                </a:solidFill>
                <a:effectLst/>
                <a:latin typeface="Inter"/>
              </a:rPr>
              <a:t>The function is differentiable and provides a smooth gradient, i.e., preventing jumps in output values. This is represented by an S-shape of the sigmoid activation function. </a:t>
            </a:r>
          </a:p>
          <a:p>
            <a:pPr algn="just"/>
            <a:endParaRPr lang="en-IN" sz="1600" dirty="0"/>
          </a:p>
        </p:txBody>
      </p:sp>
      <p:pic>
        <p:nvPicPr>
          <p:cNvPr id="6146" name="Picture 2" descr="Sigmoid/Logistic formula">
            <a:extLst>
              <a:ext uri="{FF2B5EF4-FFF2-40B4-BE49-F238E27FC236}">
                <a16:creationId xmlns:a16="http://schemas.microsoft.com/office/drawing/2014/main" id="{E1524395-9372-FDF7-2B3A-A6812DBBE0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92" t="42397" r="21663" b="31254"/>
          <a:stretch/>
        </p:blipFill>
        <p:spPr bwMode="auto">
          <a:xfrm>
            <a:off x="7652552" y="2285998"/>
            <a:ext cx="3826276" cy="1143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72F426-16BE-A2CA-502D-67FEE9F3AF6B}"/>
              </a:ext>
            </a:extLst>
          </p:cNvPr>
          <p:cNvSpPr txBox="1"/>
          <p:nvPr/>
        </p:nvSpPr>
        <p:spPr>
          <a:xfrm>
            <a:off x="7594846" y="1502547"/>
            <a:ext cx="3987554"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Mathematically, it can be represented as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18EF47-2308-2116-BE77-8836904DD7E9}"/>
              </a:ext>
            </a:extLst>
          </p:cNvPr>
          <p:cNvSpPr txBox="1"/>
          <p:nvPr/>
        </p:nvSpPr>
        <p:spPr>
          <a:xfrm>
            <a:off x="7594846" y="3566119"/>
            <a:ext cx="38262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Graphically, it can be represented as</a:t>
            </a:r>
            <a:endParaRPr lang="en-IN" dirty="0">
              <a:latin typeface="Times New Roman" panose="02020603050405020304" pitchFamily="18" charset="0"/>
              <a:cs typeface="Times New Roman" panose="02020603050405020304" pitchFamily="18" charset="0"/>
            </a:endParaRPr>
          </a:p>
        </p:txBody>
      </p:sp>
      <p:pic>
        <p:nvPicPr>
          <p:cNvPr id="6148" name="Picture 4" descr="Sigmoid Function">
            <a:extLst>
              <a:ext uri="{FF2B5EF4-FFF2-40B4-BE49-F238E27FC236}">
                <a16:creationId xmlns:a16="http://schemas.microsoft.com/office/drawing/2014/main" id="{B807FFA6-CB5C-7BCF-E9CD-1B8018914E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13" t="18398" r="8485" b="5756"/>
          <a:stretch/>
        </p:blipFill>
        <p:spPr bwMode="auto">
          <a:xfrm>
            <a:off x="7594846" y="3935451"/>
            <a:ext cx="3932808" cy="249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687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CF1F-642D-3194-C9EB-F1708EB9379D}"/>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Tanh Function (Hyperbolic Tangent)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177ED8-2439-18FC-3780-E1D9D8E3F200}"/>
              </a:ext>
            </a:extLst>
          </p:cNvPr>
          <p:cNvSpPr>
            <a:spLocks noGrp="1"/>
          </p:cNvSpPr>
          <p:nvPr>
            <p:ph idx="1"/>
          </p:nvPr>
        </p:nvSpPr>
        <p:spPr>
          <a:xfrm>
            <a:off x="609600" y="1322773"/>
            <a:ext cx="5764567" cy="4803391"/>
          </a:xfrm>
        </p:spPr>
        <p:txBody>
          <a:bodyPr/>
          <a:lstStyle/>
          <a:p>
            <a:pPr algn="just"/>
            <a:r>
              <a:rPr lang="en-US" sz="2000" b="0" i="0" dirty="0">
                <a:solidFill>
                  <a:srgbClr val="080A13"/>
                </a:solidFill>
                <a:effectLst/>
                <a:latin typeface="Times New Roman" panose="02020603050405020304" pitchFamily="18" charset="0"/>
                <a:cs typeface="Times New Roman" panose="02020603050405020304" pitchFamily="18" charset="0"/>
              </a:rPr>
              <a:t>Tanh function is very similar to the sigmoid/logistic activation function, and even has the same S-shape with the difference in output range of -1 to 1. In Tanh, the larger the input (more positive), the closer the output value will be to 1.0, whereas the smaller the input (more negative), the closer the output will be to -1.0.</a:t>
            </a:r>
          </a:p>
          <a:p>
            <a:pPr algn="just"/>
            <a:r>
              <a:rPr lang="en-US" sz="2000" b="1" i="0" dirty="0">
                <a:solidFill>
                  <a:srgbClr val="080A13"/>
                </a:solidFill>
                <a:effectLst/>
                <a:latin typeface="Times New Roman" panose="02020603050405020304" pitchFamily="18" charset="0"/>
                <a:cs typeface="Times New Roman" panose="02020603050405020304" pitchFamily="18" charset="0"/>
              </a:rPr>
              <a:t>Advantages</a:t>
            </a:r>
            <a:r>
              <a:rPr lang="en-US" sz="2000" b="0" i="0" dirty="0">
                <a:solidFill>
                  <a:srgbClr val="080A13"/>
                </a:solidFill>
                <a:effectLst/>
                <a:latin typeface="Times New Roman" panose="02020603050405020304" pitchFamily="18" charset="0"/>
                <a:cs typeface="Times New Roman" panose="02020603050405020304" pitchFamily="18" charset="0"/>
              </a:rPr>
              <a:t> of using this activation function are:</a:t>
            </a:r>
          </a:p>
          <a:p>
            <a:pPr lvl="1" algn="just">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The output of the tanh activation function is Zero centered; hence we can easily map the output values as strongly negative, neutral, or strongly positive.</a:t>
            </a:r>
          </a:p>
          <a:p>
            <a:pPr lvl="1" algn="just">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Usually used in hidden layers of a neural network as its values lie between -1 to; therefore, the mean for the hidden layer comes out to be 0 or very close to it. It helps in centering the data and makes learning for the next layer much easier.</a:t>
            </a:r>
          </a:p>
          <a:p>
            <a:endParaRPr lang="en-IN" dirty="0"/>
          </a:p>
        </p:txBody>
      </p:sp>
      <p:sp>
        <p:nvSpPr>
          <p:cNvPr id="4" name="TextBox 3">
            <a:extLst>
              <a:ext uri="{FF2B5EF4-FFF2-40B4-BE49-F238E27FC236}">
                <a16:creationId xmlns:a16="http://schemas.microsoft.com/office/drawing/2014/main" id="{E69B67C4-D7DC-006D-DFDD-C17DF07D3DE3}"/>
              </a:ext>
            </a:extLst>
          </p:cNvPr>
          <p:cNvSpPr txBox="1"/>
          <p:nvPr/>
        </p:nvSpPr>
        <p:spPr>
          <a:xfrm>
            <a:off x="7026675" y="1230869"/>
            <a:ext cx="3987554"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Mathematically, it can be represented as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15BA3C-513A-52EB-1B05-23F75E0D320F}"/>
              </a:ext>
            </a:extLst>
          </p:cNvPr>
          <p:cNvSpPr txBox="1"/>
          <p:nvPr/>
        </p:nvSpPr>
        <p:spPr>
          <a:xfrm>
            <a:off x="6902388" y="3059668"/>
            <a:ext cx="38262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Graphically, it can be represented as</a:t>
            </a:r>
            <a:endParaRPr lang="en-IN" dirty="0">
              <a:latin typeface="Times New Roman" panose="02020603050405020304" pitchFamily="18" charset="0"/>
              <a:cs typeface="Times New Roman" panose="02020603050405020304" pitchFamily="18" charset="0"/>
            </a:endParaRPr>
          </a:p>
        </p:txBody>
      </p:sp>
      <p:pic>
        <p:nvPicPr>
          <p:cNvPr id="7170" name="Picture 2" descr="Tanh Function (Hyperbolic Tangent)">
            <a:extLst>
              <a:ext uri="{FF2B5EF4-FFF2-40B4-BE49-F238E27FC236}">
                <a16:creationId xmlns:a16="http://schemas.microsoft.com/office/drawing/2014/main" id="{FCED5615-D3E3-DFFE-0C9A-54CF4FA8C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30" t="13548" r="7553"/>
          <a:stretch/>
        </p:blipFill>
        <p:spPr bwMode="auto">
          <a:xfrm>
            <a:off x="7170938" y="3724468"/>
            <a:ext cx="3699028" cy="27295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anh formula">
            <a:extLst>
              <a:ext uri="{FF2B5EF4-FFF2-40B4-BE49-F238E27FC236}">
                <a16:creationId xmlns:a16="http://schemas.microsoft.com/office/drawing/2014/main" id="{3A042332-F78F-1ED5-F295-B23C5C5A2A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0" t="39799" r="13849" b="26700"/>
          <a:stretch/>
        </p:blipFill>
        <p:spPr bwMode="auto">
          <a:xfrm>
            <a:off x="7026675" y="1899821"/>
            <a:ext cx="4194700" cy="11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104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9511-99C9-5FC5-AB8B-7CE42165A2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Softmax Activation Function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4EFD-7777-60C6-0060-AFDF1BCCAA0A}"/>
              </a:ext>
            </a:extLst>
          </p:cNvPr>
          <p:cNvSpPr>
            <a:spLocks noGrp="1"/>
          </p:cNvSpPr>
          <p:nvPr>
            <p:ph idx="1"/>
          </p:nvPr>
        </p:nvSpPr>
        <p:spPr>
          <a:xfrm>
            <a:off x="609600" y="1180731"/>
            <a:ext cx="10972800" cy="4945434"/>
          </a:xfrm>
        </p:spPr>
        <p:txBody>
          <a:bodyPr/>
          <a:lstStyle/>
          <a:p>
            <a:pPr algn="just"/>
            <a:r>
              <a:rPr lang="en-US" sz="1600" dirty="0">
                <a:latin typeface="Times New Roman" panose="02020603050405020304" pitchFamily="18" charset="0"/>
                <a:cs typeface="Times New Roman" panose="02020603050405020304" pitchFamily="18" charset="0"/>
              </a:rPr>
              <a:t>Softmax allows CNNs to output a probability distribution over the possible classes. This is important because it allows the CNN to make more accurate predictions.</a:t>
            </a:r>
          </a:p>
          <a:p>
            <a:pPr algn="just"/>
            <a:r>
              <a:rPr lang="en-US" sz="1600" dirty="0">
                <a:latin typeface="Times New Roman" panose="02020603050405020304" pitchFamily="18" charset="0"/>
                <a:cs typeface="Times New Roman" panose="02020603050405020304" pitchFamily="18" charset="0"/>
              </a:rPr>
              <a:t>Softmax works by first normalizing the input vector so that all of the numbers in the vector sum to 1. Then, it exponentiates each number in the vector and divides by the sum of all of the exponentiated numbers. This results in a vector of probabilities, where each probability is between 0 and 1 and represents the probability that the input belongs to a particular class.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Here, the Z represents the values from the neurons of the output layer. The exponential acts as the non-linear function. Later these values are divided by the sum of exponential values in order to normalize and then convert them into probabilities.</a:t>
            </a:r>
          </a:p>
          <a:p>
            <a:pPr algn="just"/>
            <a:r>
              <a:rPr lang="en-US" sz="1600" dirty="0">
                <a:latin typeface="Times New Roman" panose="02020603050405020304" pitchFamily="18" charset="0"/>
                <a:cs typeface="Times New Roman" panose="02020603050405020304" pitchFamily="18" charset="0"/>
              </a:rPr>
              <a:t>The probability distribution output by the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function can then be used to make a more accurate prediction about the class of an input image. </a:t>
            </a:r>
          </a:p>
          <a:p>
            <a:pPr algn="just"/>
            <a:r>
              <a:rPr lang="en-US" sz="1600" dirty="0">
                <a:latin typeface="Times New Roman" panose="02020603050405020304" pitchFamily="18" charset="0"/>
                <a:cs typeface="Times New Roman" panose="02020603050405020304" pitchFamily="18" charset="0"/>
              </a:rPr>
              <a:t>For example, if the CNN is predicting whether an image contains a cat or a dog, the probability distribution can indicate how likely it is that the image contains a cat and how likely it is that the image contains a dog.</a:t>
            </a:r>
          </a:p>
          <a:p>
            <a:pPr algn="just"/>
            <a:r>
              <a:rPr lang="en-US" sz="1600" dirty="0">
                <a:latin typeface="Times New Roman" panose="02020603050405020304" pitchFamily="18" charset="0"/>
                <a:cs typeface="Times New Roman" panose="02020603050405020304" pitchFamily="18" charset="0"/>
              </a:rPr>
              <a:t>Softmax is typically used in the last layer of a neural network to predict the class of an input image. It is also used in other applications, such as natural language processing and machine translation.</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B08068-D225-6914-C03F-38812648F029}"/>
              </a:ext>
            </a:extLst>
          </p:cNvPr>
          <p:cNvPicPr>
            <a:picLocks noChangeAspect="1"/>
          </p:cNvPicPr>
          <p:nvPr/>
        </p:nvPicPr>
        <p:blipFill>
          <a:blip r:embed="rId2"/>
          <a:stretch>
            <a:fillRect/>
          </a:stretch>
        </p:blipFill>
        <p:spPr>
          <a:xfrm>
            <a:off x="4542962" y="2867026"/>
            <a:ext cx="2857500" cy="904875"/>
          </a:xfrm>
          <a:prstGeom prst="rect">
            <a:avLst/>
          </a:prstGeom>
        </p:spPr>
      </p:pic>
    </p:spTree>
    <p:extLst>
      <p:ext uri="{BB962C8B-B14F-4D97-AF65-F5344CB8AC3E}">
        <p14:creationId xmlns:p14="http://schemas.microsoft.com/office/powerpoint/2010/main" val="14240575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8F5E-1C57-1156-A5C2-6303CBB20AD1}"/>
              </a:ext>
            </a:extLst>
          </p:cNvPr>
          <p:cNvSpPr>
            <a:spLocks noGrp="1"/>
          </p:cNvSpPr>
          <p:nvPr>
            <p:ph type="title"/>
          </p:nvPr>
        </p:nvSpPr>
        <p:spPr>
          <a:xfrm>
            <a:off x="378780" y="-102379"/>
            <a:ext cx="10972800" cy="711298"/>
          </a:xfrm>
        </p:spPr>
        <p:txBody>
          <a:bodyPr/>
          <a:lstStyle/>
          <a:p>
            <a:r>
              <a:rPr lang="en-US" sz="4400" b="1" i="0" dirty="0">
                <a:effectLst/>
                <a:latin typeface="Times New Roman" panose="02020603050405020304" pitchFamily="18" charset="0"/>
                <a:cs typeface="Times New Roman" panose="02020603050405020304" pitchFamily="18" charset="0"/>
              </a:rPr>
              <a:t>Weights</a:t>
            </a:r>
            <a:endParaRPr lang="en-IN" dirty="0"/>
          </a:p>
        </p:txBody>
      </p:sp>
      <p:pic>
        <p:nvPicPr>
          <p:cNvPr id="5" name="Content Placeholder 4">
            <a:extLst>
              <a:ext uri="{FF2B5EF4-FFF2-40B4-BE49-F238E27FC236}">
                <a16:creationId xmlns:a16="http://schemas.microsoft.com/office/drawing/2014/main" id="{3ABC13F0-8902-B95A-6A1C-0CF662491EC6}"/>
              </a:ext>
            </a:extLst>
          </p:cNvPr>
          <p:cNvPicPr>
            <a:picLocks noGrp="1" noChangeAspect="1"/>
          </p:cNvPicPr>
          <p:nvPr>
            <p:ph idx="1"/>
          </p:nvPr>
        </p:nvPicPr>
        <p:blipFill>
          <a:blip r:embed="rId2"/>
          <a:stretch>
            <a:fillRect/>
          </a:stretch>
        </p:blipFill>
        <p:spPr>
          <a:xfrm>
            <a:off x="9081856" y="2459504"/>
            <a:ext cx="2886307" cy="2339569"/>
          </a:xfrm>
        </p:spPr>
      </p:pic>
      <p:sp>
        <p:nvSpPr>
          <p:cNvPr id="9" name="TextBox 8">
            <a:extLst>
              <a:ext uri="{FF2B5EF4-FFF2-40B4-BE49-F238E27FC236}">
                <a16:creationId xmlns:a16="http://schemas.microsoft.com/office/drawing/2014/main" id="{E9D0F26D-6B8F-7924-15BB-6CD6263F00C8}"/>
              </a:ext>
            </a:extLst>
          </p:cNvPr>
          <p:cNvSpPr txBox="1"/>
          <p:nvPr/>
        </p:nvSpPr>
        <p:spPr>
          <a:xfrm>
            <a:off x="497150" y="973755"/>
            <a:ext cx="8513685" cy="5311069"/>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Weights:</a:t>
            </a:r>
            <a:r>
              <a:rPr lang="en-US" sz="1600" b="0" i="0" dirty="0">
                <a:effectLst/>
                <a:latin typeface="Times New Roman" panose="02020603050405020304" pitchFamily="18" charset="0"/>
                <a:cs typeface="Times New Roman" panose="02020603050405020304" pitchFamily="18" charset="0"/>
              </a:rPr>
              <a:t> In the architecture of an ANN, each neuron is connected to other neurons by means of directed communication links, and each communication link is associated with weights. </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weights contain information about the input signal. This information is used by the net to solve a problem. The weight can be represented in terms of matrix. </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weight matrix can also be called connection matrix. To form a mathematical notation, it is assumed that there are "n" processing elements in an ANN and each processing element has exactly "m" adaptive weights. </a:t>
            </a:r>
          </a:p>
          <a:p>
            <a:pPr algn="ctr">
              <a:lnSpc>
                <a:spcPct val="150000"/>
              </a:lnSpc>
            </a:pPr>
            <a:r>
              <a:rPr lang="en-US" sz="1600" b="0" i="0" dirty="0">
                <a:effectLst/>
                <a:latin typeface="Times New Roman" panose="02020603050405020304" pitchFamily="18" charset="0"/>
                <a:cs typeface="Times New Roman" panose="02020603050405020304" pitchFamily="18" charset="0"/>
              </a:rPr>
              <a:t>where </a:t>
            </a:r>
            <a:r>
              <a:rPr lang="en-US" sz="1600" b="0" i="0" dirty="0" err="1">
                <a:effectLst/>
                <a:latin typeface="Times New Roman" panose="02020603050405020304" pitchFamily="18" charset="0"/>
                <a:cs typeface="Times New Roman" panose="02020603050405020304" pitchFamily="18" charset="0"/>
              </a:rPr>
              <a:t>wi</a:t>
            </a:r>
            <a:r>
              <a:rPr lang="en-US" sz="1600" b="0" i="0" dirty="0">
                <a:effectLst/>
                <a:latin typeface="Times New Roman" panose="02020603050405020304" pitchFamily="18" charset="0"/>
                <a:cs typeface="Times New Roman" panose="02020603050405020304" pitchFamily="18" charset="0"/>
              </a:rPr>
              <a:t> = [Wil, wi2,..., Wim], </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 = 1,2,..., n, is the weight vector of processing element and </a:t>
            </a:r>
            <a:r>
              <a:rPr lang="en-US" sz="1600" b="0" i="0" dirty="0" err="1">
                <a:effectLst/>
                <a:latin typeface="Times New Roman" panose="02020603050405020304" pitchFamily="18" charset="0"/>
                <a:cs typeface="Times New Roman" panose="02020603050405020304" pitchFamily="18" charset="0"/>
              </a:rPr>
              <a:t>wij</a:t>
            </a:r>
            <a:r>
              <a:rPr lang="en-US" sz="1600" b="0" i="0" dirty="0">
                <a:effectLst/>
                <a:latin typeface="Times New Roman" panose="02020603050405020304" pitchFamily="18" charset="0"/>
                <a:cs typeface="Times New Roman" panose="02020603050405020304" pitchFamily="18" charset="0"/>
              </a:rPr>
              <a:t> is the weight from processing element "" (source node) to processing element "" (destination node). </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If the weight matrix W contains all the adaptive elements of an ANN, then the set of all W matrices will determine the set of all possible information processing configurations for this ANN. The ANN can be realized by finding an appropriate matrix W. Hence, the weights encode long-term memory (LTM) and the activation states of neurons encode short-term memory (STM) in a neural network.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6418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C71B-6BDA-036D-CC47-1170E506A246}"/>
              </a:ext>
            </a:extLst>
          </p:cNvPr>
          <p:cNvSpPr>
            <a:spLocks noGrp="1"/>
          </p:cNvSpPr>
          <p:nvPr>
            <p:ph type="title"/>
          </p:nvPr>
        </p:nvSpPr>
        <p:spPr/>
        <p:txBody>
          <a:bodyPr/>
          <a:lstStyle/>
          <a:p>
            <a:r>
              <a:rPr lang="en-US" sz="4400" b="1" i="0" dirty="0">
                <a:effectLst/>
                <a:latin typeface="Times New Roman" panose="02020603050405020304" pitchFamily="18" charset="0"/>
                <a:cs typeface="Times New Roman" panose="02020603050405020304" pitchFamily="18" charset="0"/>
              </a:rPr>
              <a:t>ReLU Function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9AB4FA-B913-6F6F-5E18-7C8A1C4840B6}"/>
              </a:ext>
            </a:extLst>
          </p:cNvPr>
          <p:cNvSpPr>
            <a:spLocks noGrp="1"/>
          </p:cNvSpPr>
          <p:nvPr>
            <p:ph idx="1"/>
          </p:nvPr>
        </p:nvSpPr>
        <p:spPr>
          <a:xfrm>
            <a:off x="337351" y="996519"/>
            <a:ext cx="6986727" cy="5652856"/>
          </a:xfrm>
        </p:spPr>
        <p:txBody>
          <a:bodyPr/>
          <a:lstStyle/>
          <a:p>
            <a:pPr algn="just"/>
            <a:r>
              <a:rPr lang="en-US" sz="2000" b="0" i="0" dirty="0">
                <a:solidFill>
                  <a:srgbClr val="080A13"/>
                </a:solidFill>
                <a:effectLst/>
                <a:latin typeface="Times New Roman" panose="02020603050405020304" pitchFamily="18" charset="0"/>
                <a:cs typeface="Times New Roman" panose="02020603050405020304" pitchFamily="18" charset="0"/>
              </a:rPr>
              <a:t>ReLU stands for Rectified Linear Unit. </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Although it gives an impression of a linear function, ReLU has a derivative function and allows for backpropagation while simultaneously making it computationally efficient. </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The main catch here is that the ReLU function does not activate all the neurons at the same time. </a:t>
            </a:r>
          </a:p>
          <a:p>
            <a:pPr algn="just"/>
            <a:r>
              <a:rPr lang="en-US" sz="2000" b="0" i="0" dirty="0">
                <a:solidFill>
                  <a:srgbClr val="080A13"/>
                </a:solidFill>
                <a:effectLst/>
                <a:latin typeface="Times New Roman" panose="02020603050405020304" pitchFamily="18" charset="0"/>
                <a:cs typeface="Times New Roman" panose="02020603050405020304" pitchFamily="18" charset="0"/>
              </a:rPr>
              <a:t>The neurons will only be deactivated if the output of the linear transformation is less than 0.</a:t>
            </a:r>
          </a:p>
          <a:p>
            <a:pPr algn="l"/>
            <a:r>
              <a:rPr lang="en-US" sz="2000" b="0" i="0" dirty="0">
                <a:solidFill>
                  <a:srgbClr val="080A13"/>
                </a:solidFill>
                <a:effectLst/>
                <a:latin typeface="Times New Roman" panose="02020603050405020304" pitchFamily="18" charset="0"/>
                <a:cs typeface="Times New Roman" panose="02020603050405020304" pitchFamily="18" charset="0"/>
              </a:rPr>
              <a:t>The advantages of using ReLU as an activation function are as follows:</a:t>
            </a:r>
          </a:p>
          <a:p>
            <a:pPr lvl="1">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Since only a certain number of neurons are activated, the ReLU function is far more computationally efficient when compared to the sigmoid and tanh functions.</a:t>
            </a:r>
          </a:p>
          <a:p>
            <a:pPr lvl="1">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ReLU accelerates the convergence of gradient descent towards the global minimum of the </a:t>
            </a:r>
            <a:r>
              <a:rPr lang="en-US" sz="1600" b="0" i="0" u="none" strike="noStrike" dirty="0">
                <a:solidFill>
                  <a:srgbClr val="080A13"/>
                </a:solidFill>
                <a:effectLst/>
                <a:latin typeface="Times New Roman" panose="02020603050405020304" pitchFamily="18" charset="0"/>
                <a:cs typeface="Times New Roman" panose="02020603050405020304" pitchFamily="18" charset="0"/>
              </a:rPr>
              <a:t>loss function</a:t>
            </a:r>
            <a:r>
              <a:rPr lang="en-US" sz="1600" b="0" i="0" dirty="0">
                <a:solidFill>
                  <a:srgbClr val="080A13"/>
                </a:solidFill>
                <a:effectLst/>
                <a:latin typeface="Times New Roman" panose="02020603050405020304" pitchFamily="18" charset="0"/>
                <a:cs typeface="Times New Roman" panose="02020603050405020304" pitchFamily="18" charset="0"/>
              </a:rPr>
              <a:t> due to its linear, non-saturating property.</a:t>
            </a:r>
          </a:p>
          <a:p>
            <a:pPr algn="l"/>
            <a:r>
              <a:rPr lang="en-US" sz="2000" b="0" i="0" dirty="0">
                <a:solidFill>
                  <a:srgbClr val="080A13"/>
                </a:solidFill>
                <a:effectLst/>
                <a:latin typeface="Times New Roman" panose="02020603050405020304" pitchFamily="18" charset="0"/>
                <a:cs typeface="Times New Roman" panose="02020603050405020304" pitchFamily="18" charset="0"/>
              </a:rPr>
              <a:t>The limitations faced by this function are:</a:t>
            </a:r>
          </a:p>
          <a:p>
            <a:pPr lvl="1">
              <a:buFont typeface="Arial" panose="020B0604020202020204" pitchFamily="34" charset="0"/>
              <a:buChar char="•"/>
            </a:pPr>
            <a:r>
              <a:rPr lang="en-US" sz="1600" b="0" i="0" dirty="0">
                <a:solidFill>
                  <a:srgbClr val="080A13"/>
                </a:solidFill>
                <a:effectLst/>
                <a:latin typeface="Times New Roman" panose="02020603050405020304" pitchFamily="18" charset="0"/>
                <a:cs typeface="Times New Roman" panose="02020603050405020304" pitchFamily="18" charset="0"/>
              </a:rPr>
              <a:t>The Dying ReLU problem, </a:t>
            </a:r>
          </a:p>
          <a:p>
            <a:endParaRPr lang="en-IN" dirty="0"/>
          </a:p>
        </p:txBody>
      </p:sp>
      <p:pic>
        <p:nvPicPr>
          <p:cNvPr id="8194" name="Picture 2" descr="ReLU Activation Function">
            <a:extLst>
              <a:ext uri="{FF2B5EF4-FFF2-40B4-BE49-F238E27FC236}">
                <a16:creationId xmlns:a16="http://schemas.microsoft.com/office/drawing/2014/main" id="{9A1EE191-FAC9-C6F9-FD05-50EDE0D804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47" t="16878" r="6737" b="4684"/>
          <a:stretch/>
        </p:blipFill>
        <p:spPr bwMode="auto">
          <a:xfrm>
            <a:off x="7841941" y="3907814"/>
            <a:ext cx="3672397" cy="2474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2828B8-CDB1-0BE3-ED70-CC85A6E1236F}"/>
              </a:ext>
            </a:extLst>
          </p:cNvPr>
          <p:cNvSpPr txBox="1"/>
          <p:nvPr/>
        </p:nvSpPr>
        <p:spPr>
          <a:xfrm>
            <a:off x="7688062" y="3244334"/>
            <a:ext cx="38262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Graphically, it can be represented as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2324C1-7A34-F88A-5145-F88709556DE9}"/>
              </a:ext>
            </a:extLst>
          </p:cNvPr>
          <p:cNvSpPr txBox="1"/>
          <p:nvPr/>
        </p:nvSpPr>
        <p:spPr>
          <a:xfrm>
            <a:off x="7607423" y="1368471"/>
            <a:ext cx="3987554"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Mathematically, it can be represented as</a:t>
            </a:r>
            <a:endParaRPr lang="en-IN" dirty="0">
              <a:latin typeface="Times New Roman" panose="02020603050405020304" pitchFamily="18" charset="0"/>
              <a:cs typeface="Times New Roman" panose="02020603050405020304" pitchFamily="18" charset="0"/>
            </a:endParaRPr>
          </a:p>
        </p:txBody>
      </p:sp>
      <p:pic>
        <p:nvPicPr>
          <p:cNvPr id="8196" name="Picture 4" descr="ReLU formula">
            <a:extLst>
              <a:ext uri="{FF2B5EF4-FFF2-40B4-BE49-F238E27FC236}">
                <a16:creationId xmlns:a16="http://schemas.microsoft.com/office/drawing/2014/main" id="{30D87B2D-3E0F-3DCA-8C90-B663AE9620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0" t="50000" r="15523" b="33004"/>
          <a:stretch/>
        </p:blipFill>
        <p:spPr bwMode="auto">
          <a:xfrm>
            <a:off x="7942554" y="2058197"/>
            <a:ext cx="3471169" cy="90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150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35FA-7510-D952-7272-A0EAF6F44CCA}"/>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Dying </a:t>
            </a:r>
            <a:r>
              <a:rPr lang="en-US" sz="4400" b="1" dirty="0" err="1">
                <a:latin typeface="Times New Roman" panose="02020603050405020304" pitchFamily="18" charset="0"/>
                <a:cs typeface="Times New Roman" panose="02020603050405020304" pitchFamily="18" charset="0"/>
              </a:rPr>
              <a:t>ReLU</a:t>
            </a:r>
            <a:endParaRPr lang="en-IN" b="1" dirty="0"/>
          </a:p>
        </p:txBody>
      </p:sp>
      <p:sp>
        <p:nvSpPr>
          <p:cNvPr id="3" name="Content Placeholder 2">
            <a:extLst>
              <a:ext uri="{FF2B5EF4-FFF2-40B4-BE49-F238E27FC236}">
                <a16:creationId xmlns:a16="http://schemas.microsoft.com/office/drawing/2014/main" id="{BCC79F4D-C173-0600-BE1A-A6DE0BE38FC1}"/>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dying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always outputs the same value, i.e., 0, on any input value. This condition is known as the dead state of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neurons. </a:t>
            </a:r>
          </a:p>
          <a:p>
            <a:pPr algn="just"/>
            <a:r>
              <a:rPr lang="en-US" sz="2000" dirty="0">
                <a:latin typeface="Times New Roman" panose="02020603050405020304" pitchFamily="18" charset="0"/>
                <a:cs typeface="Times New Roman" panose="02020603050405020304" pitchFamily="18" charset="0"/>
              </a:rPr>
              <a:t>In this state, it is difficult to recover because the gradient of 0 is 0. This becomes a problem when most of the input ranges are negative, or the derivative of the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function is 0.</a:t>
            </a:r>
          </a:p>
          <a:p>
            <a:pPr algn="just"/>
            <a:r>
              <a:rPr lang="en-US" sz="2000" dirty="0">
                <a:latin typeface="Times New Roman" panose="02020603050405020304" pitchFamily="18" charset="0"/>
                <a:cs typeface="Times New Roman" panose="02020603050405020304" pitchFamily="18" charset="0"/>
              </a:rPr>
              <a:t>The gradient fails to flow during backpropagation because the outputs are 0, and hence the weights are not updated. In the worst case, we get a constant function where the entire neural network dies. A network is born dead if it is dead before training. </a:t>
            </a:r>
          </a:p>
          <a:p>
            <a:pPr algn="just"/>
            <a:r>
              <a:rPr lang="en-US" sz="2000" dirty="0">
                <a:latin typeface="Times New Roman" panose="02020603050405020304" pitchFamily="18" charset="0"/>
                <a:cs typeface="Times New Roman" panose="02020603050405020304" pitchFamily="18" charset="0"/>
              </a:rPr>
              <a:t>As long as all the inputs push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to non-negative segments, the dying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problem doesn't occur.</a:t>
            </a:r>
          </a:p>
          <a:p>
            <a:pPr algn="l"/>
            <a:r>
              <a:rPr lang="en-US" sz="2000" dirty="0">
                <a:latin typeface="Times New Roman" panose="02020603050405020304" pitchFamily="18" charset="0"/>
                <a:cs typeface="Times New Roman" panose="02020603050405020304" pitchFamily="18" charset="0"/>
              </a:rPr>
              <a:t>Causes of the dying </a:t>
            </a:r>
            <a:r>
              <a:rPr lang="en-US" sz="2000" dirty="0" err="1">
                <a:latin typeface="Times New Roman" panose="02020603050405020304" pitchFamily="18" charset="0"/>
                <a:cs typeface="Times New Roman" panose="02020603050405020304" pitchFamily="18" charset="0"/>
              </a:rPr>
              <a:t>ReLU</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There are two major causes of the dying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problem:</a:t>
            </a:r>
          </a:p>
          <a:p>
            <a:pPr lvl="1"/>
            <a:r>
              <a:rPr lang="en-US" sz="1800" dirty="0">
                <a:latin typeface="Times New Roman" panose="02020603050405020304" pitchFamily="18" charset="0"/>
                <a:cs typeface="Times New Roman" panose="02020603050405020304" pitchFamily="18" charset="0"/>
              </a:rPr>
              <a:t>Setting high learning rates</a:t>
            </a:r>
          </a:p>
          <a:p>
            <a:pPr lvl="1"/>
            <a:r>
              <a:rPr lang="en-US" sz="1800" dirty="0">
                <a:latin typeface="Times New Roman" panose="02020603050405020304" pitchFamily="18" charset="0"/>
                <a:cs typeface="Times New Roman" panose="02020603050405020304" pitchFamily="18" charset="0"/>
              </a:rPr>
              <a:t>Having a large negative bias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41643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FF4F-046E-63DD-9447-18BCC735D8B1}"/>
              </a:ext>
            </a:extLst>
          </p:cNvPr>
          <p:cNvSpPr>
            <a:spLocks noGrp="1"/>
          </p:cNvSpPr>
          <p:nvPr>
            <p:ph type="title"/>
          </p:nvPr>
        </p:nvSpPr>
        <p:spPr/>
        <p:txBody>
          <a:bodyPr/>
          <a:lstStyle/>
          <a:p>
            <a:r>
              <a:rPr lang="en-US" sz="4400" b="1" i="0" dirty="0">
                <a:effectLst/>
                <a:latin typeface="Times New Roman" panose="02020603050405020304" pitchFamily="18" charset="0"/>
                <a:cs typeface="Times New Roman" panose="02020603050405020304" pitchFamily="18" charset="0"/>
              </a:rPr>
              <a:t>Leaky </a:t>
            </a:r>
            <a:r>
              <a:rPr lang="en-US" sz="4400" b="1" i="0" dirty="0" err="1">
                <a:effectLst/>
                <a:latin typeface="Times New Roman" panose="02020603050405020304" pitchFamily="18" charset="0"/>
                <a:cs typeface="Times New Roman" panose="02020603050405020304" pitchFamily="18" charset="0"/>
              </a:rPr>
              <a:t>ReLU</a:t>
            </a:r>
            <a:endParaRPr lang="en-IN" dirty="0"/>
          </a:p>
        </p:txBody>
      </p:sp>
      <p:sp>
        <p:nvSpPr>
          <p:cNvPr id="3" name="Content Placeholder 2">
            <a:extLst>
              <a:ext uri="{FF2B5EF4-FFF2-40B4-BE49-F238E27FC236}">
                <a16:creationId xmlns:a16="http://schemas.microsoft.com/office/drawing/2014/main" id="{53716A6A-0F29-A4B2-2838-8A90327CBB79}"/>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Another popular technique is Leaky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as it solves the vanishing gradient problem and then converges fast. In the entire domain, Leaky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has a non-zero gradient. </a:t>
            </a:r>
          </a:p>
          <a:p>
            <a:pPr algn="just"/>
            <a:r>
              <a:rPr lang="en-US" sz="2000" dirty="0">
                <a:latin typeface="Times New Roman" panose="02020603050405020304" pitchFamily="18" charset="0"/>
                <a:cs typeface="Times New Roman" panose="02020603050405020304" pitchFamily="18" charset="0"/>
              </a:rPr>
              <a:t>The slope is non-zero for the negative side in Leaky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which is not the case for general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Hence, we have a small negative output for the negative input, which helps recover from the dying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Some other techniques include the Parametric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and exponential linear units.</a:t>
            </a:r>
          </a:p>
          <a:p>
            <a:pPr marL="0" indent="0" algn="ctr">
              <a:buNone/>
            </a:pPr>
            <a:r>
              <a:rPr lang="en-US" sz="2000" dirty="0">
                <a:latin typeface="Times New Roman" panose="02020603050405020304" pitchFamily="18" charset="0"/>
                <a:cs typeface="Times New Roman" panose="02020603050405020304" pitchFamily="18" charset="0"/>
              </a:rPr>
              <a:t>f(x)=max(0.01x,x)</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C4A3AF-99AA-0FE5-AF9B-B5A5D7285E0E}"/>
              </a:ext>
            </a:extLst>
          </p:cNvPr>
          <p:cNvPicPr>
            <a:picLocks noChangeAspect="1"/>
          </p:cNvPicPr>
          <p:nvPr/>
        </p:nvPicPr>
        <p:blipFill rotWithShape="1">
          <a:blip r:embed="rId2"/>
          <a:srcRect l="6907" t="6796" r="6932"/>
          <a:stretch/>
        </p:blipFill>
        <p:spPr>
          <a:xfrm>
            <a:off x="7794594" y="3790765"/>
            <a:ext cx="3787806" cy="2792597"/>
          </a:xfrm>
          <a:prstGeom prst="rect">
            <a:avLst/>
          </a:prstGeom>
        </p:spPr>
      </p:pic>
    </p:spTree>
    <p:extLst>
      <p:ext uri="{BB962C8B-B14F-4D97-AF65-F5344CB8AC3E}">
        <p14:creationId xmlns:p14="http://schemas.microsoft.com/office/powerpoint/2010/main" val="42807854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6163-E925-CE87-A04E-3299B85F63A7}"/>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Bias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8F01B6-41B1-921D-5D37-79BCE9AB4871}"/>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The bias included in the network has its impact in calculating the net input. The bias is included by adding a component x = 1 to the input vector X. Thus, the input vector becomes</a:t>
            </a:r>
          </a:p>
          <a:p>
            <a:pPr marL="0" indent="0" algn="ctr">
              <a:buNone/>
            </a:pPr>
            <a:r>
              <a:rPr lang="en-US" sz="1600" dirty="0">
                <a:latin typeface="Times New Roman" panose="02020603050405020304" pitchFamily="18" charset="0"/>
                <a:cs typeface="Times New Roman" panose="02020603050405020304" pitchFamily="18" charset="0"/>
              </a:rPr>
              <a:t>X = (1, X1,..., X., Χ)</a:t>
            </a:r>
          </a:p>
          <a:p>
            <a:pPr marL="0" indent="0" algn="ctr">
              <a:buNone/>
            </a:pPr>
            <a:r>
              <a:rPr lang="en-US" sz="1600" dirty="0">
                <a:latin typeface="Times New Roman" panose="02020603050405020304" pitchFamily="18" charset="0"/>
                <a:cs typeface="Times New Roman" panose="02020603050405020304" pitchFamily="18" charset="0"/>
              </a:rPr>
              <a:t>y=</a:t>
            </a:r>
            <a:r>
              <a:rPr lang="en-US" sz="1600" dirty="0" err="1">
                <a:latin typeface="Times New Roman" panose="02020603050405020304" pitchFamily="18" charset="0"/>
                <a:cs typeface="Times New Roman" panose="02020603050405020304" pitchFamily="18" charset="0"/>
              </a:rPr>
              <a:t>mx+c</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where x is the input, m is the weight, a is the bias and y is the output. Thus, bias plays a major role in determining the output of the network.</a:t>
            </a:r>
          </a:p>
          <a:p>
            <a:r>
              <a:rPr lang="en-US" sz="1600" dirty="0">
                <a:latin typeface="Times New Roman" panose="02020603050405020304" pitchFamily="18" charset="0"/>
                <a:cs typeface="Times New Roman" panose="02020603050405020304" pitchFamily="18" charset="0"/>
              </a:rPr>
              <a:t>On the other hand Bias is like the intercept added in a linear equation. It is an additional parameter in the Neural Network which is used to adjust the output along with the weighted sum of the inputs to the neuron. </a:t>
            </a:r>
          </a:p>
          <a:p>
            <a:r>
              <a:rPr lang="en-US" sz="1600" dirty="0">
                <a:latin typeface="Times New Roman" panose="02020603050405020304" pitchFamily="18" charset="0"/>
                <a:cs typeface="Times New Roman" panose="02020603050405020304" pitchFamily="18" charset="0"/>
              </a:rPr>
              <a:t>Therefore Bias is a constant which helps the model in a way that it can fit best for the given data. The processing done by a neuron is thus denoted as </a:t>
            </a:r>
          </a:p>
          <a:p>
            <a:pPr marL="0" indent="0" algn="ctr">
              <a:buNone/>
            </a:pPr>
            <a:r>
              <a:rPr lang="en-US" sz="1600" dirty="0">
                <a:latin typeface="Times New Roman" panose="02020603050405020304" pitchFamily="18" charset="0"/>
                <a:cs typeface="Times New Roman" panose="02020603050405020304" pitchFamily="18" charset="0"/>
              </a:rPr>
              <a:t>output  =  sum (weights * inputs) + bias</a:t>
            </a:r>
          </a:p>
          <a:p>
            <a:pPr algn="just"/>
            <a:r>
              <a:rPr lang="en-US" sz="1600" dirty="0">
                <a:latin typeface="Times New Roman" panose="02020603050405020304" pitchFamily="18" charset="0"/>
                <a:cs typeface="Times New Roman" panose="02020603050405020304" pitchFamily="18" charset="0"/>
              </a:rPr>
              <a:t>Due to absence of bias, model will train over point passing through origin only, which is not in accordance with real-world scenario. Also with the introduction of bias, the model will become more flexible.</a:t>
            </a:r>
          </a:p>
          <a:p>
            <a:r>
              <a:rPr lang="en-US" sz="1600" dirty="0">
                <a:latin typeface="Times New Roman" panose="02020603050405020304" pitchFamily="18" charset="0"/>
                <a:cs typeface="Times New Roman" panose="02020603050405020304" pitchFamily="18" charset="0"/>
              </a:rPr>
              <a:t>The bias can be of two types: positive bias and negative bias. </a:t>
            </a:r>
          </a:p>
          <a:p>
            <a:r>
              <a:rPr lang="en-US" sz="1600" dirty="0">
                <a:latin typeface="Times New Roman" panose="02020603050405020304" pitchFamily="18" charset="0"/>
                <a:cs typeface="Times New Roman" panose="02020603050405020304" pitchFamily="18" charset="0"/>
              </a:rPr>
              <a:t>The positive bias helps in increasing the net input of the network and the negative bias helps in decreasing the net input of the network. Thus, as a result of the bias effect, the output of the network can be varied.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2214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5B4F-A459-535C-B1CF-E37826B43A19}"/>
              </a:ext>
            </a:extLst>
          </p:cNvPr>
          <p:cNvSpPr>
            <a:spLocks noGrp="1"/>
          </p:cNvSpPr>
          <p:nvPr>
            <p:ph type="title"/>
          </p:nvPr>
        </p:nvSpPr>
        <p:spPr>
          <a:xfrm>
            <a:off x="2211648" y="-133165"/>
            <a:ext cx="8060186" cy="1074198"/>
          </a:xfrm>
        </p:spPr>
        <p:txBody>
          <a:bodyPr/>
          <a:lstStyle/>
          <a:p>
            <a:r>
              <a:rPr lang="en-US" sz="3600" b="1" i="0" dirty="0">
                <a:solidFill>
                  <a:schemeClr val="tx1"/>
                </a:solidFill>
                <a:effectLst/>
                <a:latin typeface="Times New Roman" panose="02020603050405020304" pitchFamily="18" charset="0"/>
                <a:cs typeface="Times New Roman" panose="02020603050405020304" pitchFamily="18" charset="0"/>
              </a:rPr>
              <a:t>Comparison between Artificial Neural Network and Biological Neural Network</a:t>
            </a:r>
            <a:br>
              <a:rPr lang="en-US" b="0" i="0" dirty="0">
                <a:solidFill>
                  <a:srgbClr val="610B38"/>
                </a:solidFill>
                <a:effectLst/>
                <a:latin typeface="erdana"/>
              </a:rPr>
            </a:br>
            <a:endParaRPr lang="en-IN" dirty="0"/>
          </a:p>
        </p:txBody>
      </p:sp>
      <p:graphicFrame>
        <p:nvGraphicFramePr>
          <p:cNvPr id="3" name="Table 2">
            <a:extLst>
              <a:ext uri="{FF2B5EF4-FFF2-40B4-BE49-F238E27FC236}">
                <a16:creationId xmlns:a16="http://schemas.microsoft.com/office/drawing/2014/main" id="{C38CC180-E82A-2CD7-E4E1-30738D63E676}"/>
              </a:ext>
            </a:extLst>
          </p:cNvPr>
          <p:cNvGraphicFramePr>
            <a:graphicFrameLocks noGrp="1"/>
          </p:cNvGraphicFramePr>
          <p:nvPr>
            <p:extLst>
              <p:ext uri="{D42A27DB-BD31-4B8C-83A1-F6EECF244321}">
                <p14:modId xmlns:p14="http://schemas.microsoft.com/office/powerpoint/2010/main" val="85118839"/>
              </p:ext>
            </p:extLst>
          </p:nvPr>
        </p:nvGraphicFramePr>
        <p:xfrm>
          <a:off x="1697114" y="1233995"/>
          <a:ext cx="9089255" cy="5425087"/>
        </p:xfrm>
        <a:graphic>
          <a:graphicData uri="http://schemas.openxmlformats.org/drawingml/2006/table">
            <a:tbl>
              <a:tblPr/>
              <a:tblGrid>
                <a:gridCol w="1766656">
                  <a:extLst>
                    <a:ext uri="{9D8B030D-6E8A-4147-A177-3AD203B41FA5}">
                      <a16:colId xmlns:a16="http://schemas.microsoft.com/office/drawing/2014/main" val="2878346855"/>
                    </a:ext>
                  </a:extLst>
                </a:gridCol>
                <a:gridCol w="3583620">
                  <a:extLst>
                    <a:ext uri="{9D8B030D-6E8A-4147-A177-3AD203B41FA5}">
                      <a16:colId xmlns:a16="http://schemas.microsoft.com/office/drawing/2014/main" val="3137640866"/>
                    </a:ext>
                  </a:extLst>
                </a:gridCol>
                <a:gridCol w="3738979">
                  <a:extLst>
                    <a:ext uri="{9D8B030D-6E8A-4147-A177-3AD203B41FA5}">
                      <a16:colId xmlns:a16="http://schemas.microsoft.com/office/drawing/2014/main" val="3362219130"/>
                    </a:ext>
                  </a:extLst>
                </a:gridCol>
              </a:tblGrid>
              <a:tr h="322632">
                <a:tc>
                  <a:txBody>
                    <a:bodyPr/>
                    <a:lstStyle/>
                    <a:p>
                      <a:pPr algn="ctr" fontAlgn="t"/>
                      <a:r>
                        <a:rPr lang="en-IN" sz="1600" b="1">
                          <a:solidFill>
                            <a:srgbClr val="000000"/>
                          </a:solidFill>
                          <a:effectLst/>
                          <a:latin typeface="Times New Roman" panose="02020603050405020304" pitchFamily="18" charset="0"/>
                          <a:cs typeface="Times New Roman" panose="02020603050405020304" pitchFamily="18" charset="0"/>
                        </a:rPr>
                        <a:t>Features</a:t>
                      </a:r>
                    </a:p>
                  </a:txBody>
                  <a:tcPr marL="43369" marR="43369" marT="43369" marB="43369">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a:solidFill>
                            <a:srgbClr val="000000"/>
                          </a:solidFill>
                          <a:effectLst/>
                          <a:latin typeface="Times New Roman" panose="02020603050405020304" pitchFamily="18" charset="0"/>
                          <a:cs typeface="Times New Roman" panose="02020603050405020304" pitchFamily="18" charset="0"/>
                        </a:rPr>
                        <a:t>Artificial Neural Network</a:t>
                      </a:r>
                    </a:p>
                  </a:txBody>
                  <a:tcPr marL="43369" marR="43369" marT="43369" marB="43369">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cs typeface="Times New Roman" panose="02020603050405020304" pitchFamily="18" charset="0"/>
                        </a:rPr>
                        <a:t>Biological Neural Network</a:t>
                      </a:r>
                    </a:p>
                  </a:txBody>
                  <a:tcPr marL="43369" marR="43369" marT="43369" marB="43369">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50949428"/>
                  </a:ext>
                </a:extLst>
              </a:tr>
              <a:tr h="661595">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Definition</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It is the mathematical model which is mainly inspired by the biological neuron system in the human brain.</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is also composed of several processing pieces known as neurons that are linked together via synapses.</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37925003"/>
                  </a:ext>
                </a:extLst>
              </a:tr>
              <a:tr h="421183">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Processing</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processing was sequential and centralized.</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processes the information in a parallel and distributive manner.</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0439249"/>
                  </a:ext>
                </a:extLst>
              </a:tr>
              <a:tr h="239340">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Size</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is small in size.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is large in size.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2150756"/>
                  </a:ext>
                </a:extLst>
              </a:tr>
              <a:tr h="421183">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Control Mechanism</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Its control unit keeps track of all computer-related operations.</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All processing is managed centrally.</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98471351"/>
                  </a:ext>
                </a:extLst>
              </a:tr>
              <a:tr h="362339">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Rate</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processes the information at a faster speed.</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processes the information at a slow speed.</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5249277"/>
                  </a:ext>
                </a:extLst>
              </a:tr>
              <a:tr h="511967">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Complexity</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cannot perform complex pattern recognition.</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 large quantity and complexity of the connections allow the brain to perform complicated tasks.</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4185764"/>
                  </a:ext>
                </a:extLst>
              </a:tr>
              <a:tr h="239340">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Feedback</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doesn't provide any feedback.</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Times New Roman" panose="02020603050405020304" pitchFamily="18" charset="0"/>
                          <a:cs typeface="Times New Roman" panose="02020603050405020304" pitchFamily="18" charset="0"/>
                        </a:rPr>
                        <a:t>It provides feedback.</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8290190"/>
                  </a:ext>
                </a:extLst>
              </a:tr>
              <a:tr h="239340">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Fault tolerance</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There is no fault tolerance.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Times New Roman" panose="02020603050405020304" pitchFamily="18" charset="0"/>
                          <a:cs typeface="Times New Roman" panose="02020603050405020304" pitchFamily="18" charset="0"/>
                        </a:rPr>
                        <a:t>It has fault tolerance.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2961143"/>
                  </a:ext>
                </a:extLst>
              </a:tr>
              <a:tr h="511967">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Operating Environment</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operating environment is well-defined and well-constrained</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operating environment is poorly defined and unconstrained.</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3311216"/>
                  </a:ext>
                </a:extLst>
              </a:tr>
              <a:tr h="511967">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Memory</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memory is separate from a processor, localized, and non-content addressable.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memory is integrated into the processor, distributed, and content-addressable.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13148515"/>
                  </a:ext>
                </a:extLst>
              </a:tr>
              <a:tr h="239340">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Reliability</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Times New Roman" panose="02020603050405020304" pitchFamily="18" charset="0"/>
                          <a:cs typeface="Times New Roman" panose="02020603050405020304" pitchFamily="18" charset="0"/>
                        </a:rPr>
                        <a:t>It is very vulnerable.</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Times New Roman" panose="02020603050405020304" pitchFamily="18" charset="0"/>
                          <a:cs typeface="Times New Roman" panose="02020603050405020304" pitchFamily="18" charset="0"/>
                        </a:rPr>
                        <a:t>It is robust.</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5983485"/>
                  </a:ext>
                </a:extLst>
              </a:tr>
              <a:tr h="362339">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Learning</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 has very accurate structures and formatted data.</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They are tolerant to ambiguity.</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47383177"/>
                  </a:ext>
                </a:extLst>
              </a:tr>
              <a:tr h="362339">
                <a:tc>
                  <a:txBody>
                    <a:bodyPr/>
                    <a:lstStyle/>
                    <a:p>
                      <a:pPr algn="just" fontAlgn="t"/>
                      <a:r>
                        <a:rPr lang="en-IN" sz="1200" b="1">
                          <a:solidFill>
                            <a:srgbClr val="333333"/>
                          </a:solidFill>
                          <a:effectLst/>
                          <a:latin typeface="Times New Roman" panose="02020603050405020304" pitchFamily="18" charset="0"/>
                          <a:cs typeface="Times New Roman" panose="02020603050405020304" pitchFamily="18" charset="0"/>
                        </a:rPr>
                        <a:t>Response time</a:t>
                      </a:r>
                      <a:endParaRPr lang="en-IN" sz="1200">
                        <a:solidFill>
                          <a:srgbClr val="333333"/>
                        </a:solidFill>
                        <a:effectLst/>
                        <a:latin typeface="Times New Roman" panose="02020603050405020304" pitchFamily="18" charset="0"/>
                        <a:cs typeface="Times New Roman" panose="02020603050405020304" pitchFamily="18" charset="0"/>
                      </a:endParaRP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Its response time is measured in milliseconds.</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Its response time is measured in nanoseconds.</a:t>
                      </a:r>
                    </a:p>
                  </a:txBody>
                  <a:tcPr marL="28913" marR="28913" marT="28913" marB="28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3147289"/>
                  </a:ext>
                </a:extLst>
              </a:tr>
            </a:tbl>
          </a:graphicData>
        </a:graphic>
      </p:graphicFrame>
    </p:spTree>
    <p:extLst>
      <p:ext uri="{BB962C8B-B14F-4D97-AF65-F5344CB8AC3E}">
        <p14:creationId xmlns:p14="http://schemas.microsoft.com/office/powerpoint/2010/main" val="35299216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E5A731-F5F0-4954-A1D2-03BED5016B4D}"/>
              </a:ext>
            </a:extLst>
          </p:cNvPr>
          <p:cNvSpPr>
            <a:spLocks noGrp="1"/>
          </p:cNvSpPr>
          <p:nvPr>
            <p:ph type="title"/>
          </p:nvPr>
        </p:nvSpPr>
        <p:spPr>
          <a:xfrm>
            <a:off x="711200" y="585356"/>
            <a:ext cx="10972800" cy="1143000"/>
          </a:xfrm>
        </p:spPr>
        <p:txBody>
          <a:bodyPr/>
          <a:lstStyle/>
          <a:p>
            <a:r>
              <a:rPr kumimoji="0" lang="en-US" sz="3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a:rPr>
              <a:t>Advantages and Disadvantages of Neural Networks</a:t>
            </a:r>
            <a:endParaRPr lang="en-IN" dirty="0"/>
          </a:p>
        </p:txBody>
      </p:sp>
      <p:sp>
        <p:nvSpPr>
          <p:cNvPr id="5" name="Content Placeholder 4">
            <a:extLst>
              <a:ext uri="{FF2B5EF4-FFF2-40B4-BE49-F238E27FC236}">
                <a16:creationId xmlns:a16="http://schemas.microsoft.com/office/drawing/2014/main" id="{A02E0A1F-C0EA-3C7C-E984-0D6A2A7E4ADB}"/>
              </a:ext>
            </a:extLst>
          </p:cNvPr>
          <p:cNvSpPr>
            <a:spLocks noGrp="1"/>
          </p:cNvSpPr>
          <p:nvPr>
            <p:ph sz="half" idx="1"/>
          </p:nvPr>
        </p:nvSpPr>
        <p:spPr>
          <a:xfrm>
            <a:off x="609600" y="1600201"/>
            <a:ext cx="5384800" cy="4983161"/>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Advantages of Neural Networks</a:t>
            </a:r>
          </a:p>
          <a:p>
            <a:pPr marL="0" indent="0" algn="just">
              <a:buNone/>
            </a:pPr>
            <a:r>
              <a:rPr lang="en-US" sz="1600" dirty="0">
                <a:latin typeface="Times New Roman" panose="02020603050405020304" pitchFamily="18" charset="0"/>
                <a:cs typeface="Times New Roman" panose="02020603050405020304" pitchFamily="18" charset="0"/>
              </a:rPr>
              <a:t>Neural networks are widely used in many different applications because of their many benefits: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Adaptability: </a:t>
            </a:r>
            <a:r>
              <a:rPr lang="en-US" sz="1600" dirty="0">
                <a:latin typeface="Times New Roman" panose="02020603050405020304" pitchFamily="18" charset="0"/>
                <a:cs typeface="Times New Roman" panose="02020603050405020304" pitchFamily="18" charset="0"/>
              </a:rPr>
              <a:t>Neural networks are useful for activities where the link between inputs and outputs is complex or not well defined because they can adapt to new situations and learn from data.</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Pattern Recognition: </a:t>
            </a:r>
            <a:r>
              <a:rPr lang="en-US" sz="1600" dirty="0">
                <a:latin typeface="Times New Roman" panose="02020603050405020304" pitchFamily="18" charset="0"/>
                <a:cs typeface="Times New Roman" panose="02020603050405020304" pitchFamily="18" charset="0"/>
              </a:rPr>
              <a:t>Their proficiency in pattern recognition renders them efficacious in tasks like as audio and image identification, natural language processing, and other intricate data patterns.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Parallel Processing: </a:t>
            </a:r>
            <a:r>
              <a:rPr lang="en-US" sz="1600" dirty="0">
                <a:latin typeface="Times New Roman" panose="02020603050405020304" pitchFamily="18" charset="0"/>
                <a:cs typeface="Times New Roman" panose="02020603050405020304" pitchFamily="18" charset="0"/>
              </a:rPr>
              <a:t>Because neural networks are capable of parallel processing by nature, they can process numerous jobs at once, which speeds up and improves the efficiency of computations.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Non-Linearity: </a:t>
            </a:r>
            <a:r>
              <a:rPr lang="en-US" sz="1600" dirty="0">
                <a:latin typeface="Times New Roman" panose="02020603050405020304" pitchFamily="18" charset="0"/>
                <a:cs typeface="Times New Roman" panose="02020603050405020304" pitchFamily="18" charset="0"/>
              </a:rPr>
              <a:t>Neural networks are able to model and comprehend complicated relationships in data by virtue of the non-linear activation functions found in neurons, which overcome the drawbacks of linear models.</a:t>
            </a:r>
          </a:p>
          <a:p>
            <a:endParaRPr lang="en-IN" sz="1600" dirty="0"/>
          </a:p>
        </p:txBody>
      </p:sp>
      <p:sp>
        <p:nvSpPr>
          <p:cNvPr id="6" name="Content Placeholder 5">
            <a:extLst>
              <a:ext uri="{FF2B5EF4-FFF2-40B4-BE49-F238E27FC236}">
                <a16:creationId xmlns:a16="http://schemas.microsoft.com/office/drawing/2014/main" id="{3E652086-4CCF-3BA9-A345-DB92DA973DD2}"/>
              </a:ext>
            </a:extLst>
          </p:cNvPr>
          <p:cNvSpPr>
            <a:spLocks noGrp="1"/>
          </p:cNvSpPr>
          <p:nvPr>
            <p:ph sz="half" idx="2"/>
          </p:nvPr>
        </p:nvSpPr>
        <p:spPr>
          <a:xfrm>
            <a:off x="6197600" y="1600201"/>
            <a:ext cx="5384800" cy="4898253"/>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Disadvantages of Neural Networks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Neural networks, while powerful, are not without drawbacks and difficulties: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Computational Intensity: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Large neural network training can be a laborious and computationally demanding process that demands a lot of computing power.</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Black box Nature: As “black box” models, neural networks pose a problem in important applications since it is difficult to understand how they make decisions.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Overfitting: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Overfitting is a phenomenon in which neural networks commit training material to memory rather than identifying patterns in the data. Although regularization approaches help to alleviate this, the problem still exists.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Need for Large datasets: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For efficient training, neural networks frequently need sizable, labeled datasets; otherwise, their performance may suffer from incomplete or skewed data.</a:t>
            </a:r>
            <a:endParaRPr kumimoji="0" lang="en-IN"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84494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417C-A9C2-8B75-9E3E-198CEC2BBD30}"/>
              </a:ext>
            </a:extLst>
          </p:cNvPr>
          <p:cNvSpPr>
            <a:spLocks noGrp="1"/>
          </p:cNvSpPr>
          <p:nvPr>
            <p:ph type="title"/>
          </p:nvPr>
        </p:nvSpPr>
        <p:spPr>
          <a:xfrm>
            <a:off x="609600" y="731836"/>
            <a:ext cx="10972800" cy="685802"/>
          </a:xfrm>
        </p:spPr>
        <p:txBody>
          <a:bodyPr/>
          <a:lstStyle/>
          <a:p>
            <a:r>
              <a:rPr lang="en-US" sz="4400" b="1" dirty="0">
                <a:latin typeface="Times New Roman" panose="02020603050405020304" pitchFamily="18" charset="0"/>
                <a:cs typeface="Times New Roman" panose="02020603050405020304" pitchFamily="18" charset="0"/>
              </a:rPr>
              <a:t>Elements of Neural Network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980371-72DA-0384-5637-3B53F862E01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Here are other elements of this network.</a:t>
            </a:r>
          </a:p>
          <a:p>
            <a:pPr algn="just"/>
            <a:r>
              <a:rPr lang="en-US" sz="2400" b="1" dirty="0">
                <a:latin typeface="Times New Roman" panose="02020603050405020304" pitchFamily="18" charset="0"/>
                <a:cs typeface="Times New Roman" panose="02020603050405020304" pitchFamily="18" charset="0"/>
              </a:rPr>
              <a:t>Input Layer : </a:t>
            </a:r>
            <a:r>
              <a:rPr lang="en-US" sz="2400" dirty="0">
                <a:latin typeface="Times New Roman" panose="02020603050405020304" pitchFamily="18" charset="0"/>
                <a:cs typeface="Times New Roman" panose="02020603050405020304" pitchFamily="18" charset="0"/>
              </a:rPr>
              <a:t>The input layer takes raw input from the domain. No computation is performed at this layer. Nodes here just pass on the information (features) to the hidden layer. </a:t>
            </a:r>
          </a:p>
          <a:p>
            <a:pPr algn="just"/>
            <a:r>
              <a:rPr lang="en-US" sz="2400" b="1" dirty="0">
                <a:latin typeface="Times New Roman" panose="02020603050405020304" pitchFamily="18" charset="0"/>
                <a:cs typeface="Times New Roman" panose="02020603050405020304" pitchFamily="18" charset="0"/>
              </a:rPr>
              <a:t>Hidden Layer: </a:t>
            </a:r>
            <a:r>
              <a:rPr lang="en-US" sz="2400" dirty="0">
                <a:latin typeface="Times New Roman" panose="02020603050405020304" pitchFamily="18" charset="0"/>
                <a:cs typeface="Times New Roman" panose="02020603050405020304" pitchFamily="18" charset="0"/>
              </a:rPr>
              <a:t>As the name suggests, the nodes of this layer are not exposed. They provide an abstraction to the neural network. The hidden layer performs all kinds of computation on the features entered through the input layer and transfers the result to the output layer.</a:t>
            </a:r>
          </a:p>
          <a:p>
            <a:pPr algn="just"/>
            <a:r>
              <a:rPr lang="en-US" sz="2400" b="1" dirty="0">
                <a:latin typeface="Times New Roman" panose="02020603050405020304" pitchFamily="18" charset="0"/>
                <a:cs typeface="Times New Roman" panose="02020603050405020304" pitchFamily="18" charset="0"/>
              </a:rPr>
              <a:t>Output Layer: </a:t>
            </a:r>
            <a:r>
              <a:rPr lang="en-US" sz="2400" dirty="0">
                <a:latin typeface="Times New Roman" panose="02020603050405020304" pitchFamily="18" charset="0"/>
                <a:cs typeface="Times New Roman" panose="02020603050405020304" pitchFamily="18" charset="0"/>
              </a:rPr>
              <a:t>It’s the final layer of the network that brings the information learned through the hidden layer and delivers the final value as a result. </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912638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A5D965BC-D066-E0AC-14B6-5A51D0AD0E59}"/>
              </a:ext>
            </a:extLst>
          </p:cNvPr>
          <p:cNvSpPr>
            <a:spLocks noGrp="1"/>
          </p:cNvSpPr>
          <p:nvPr>
            <p:ph idx="1"/>
          </p:nvPr>
        </p:nvSpPr>
        <p:spPr>
          <a:xfrm>
            <a:off x="609600" y="1091953"/>
            <a:ext cx="10972800" cy="5491409"/>
          </a:xfrm>
        </p:spPr>
        <p:txBody>
          <a:bodyPr/>
          <a:lstStyle/>
          <a:p>
            <a:r>
              <a:rPr lang="en-US" sz="1400" dirty="0">
                <a:latin typeface="Times New Roman" panose="02020603050405020304" pitchFamily="18" charset="0"/>
                <a:cs typeface="Times New Roman" panose="02020603050405020304" pitchFamily="18" charset="0"/>
              </a:rPr>
              <a:t>The models of ANN are specified by the three basic entities namely:</a:t>
            </a:r>
          </a:p>
          <a:p>
            <a:pPr lvl="1"/>
            <a:r>
              <a:rPr lang="en-US" sz="1400" dirty="0">
                <a:latin typeface="Times New Roman" panose="02020603050405020304" pitchFamily="18" charset="0"/>
                <a:cs typeface="Times New Roman" panose="02020603050405020304" pitchFamily="18" charset="0"/>
              </a:rPr>
              <a:t>1. the model's synaptic interconnections;</a:t>
            </a:r>
          </a:p>
          <a:p>
            <a:pPr lvl="1"/>
            <a:r>
              <a:rPr lang="en-US" sz="1400" dirty="0">
                <a:latin typeface="Times New Roman" panose="02020603050405020304" pitchFamily="18" charset="0"/>
                <a:cs typeface="Times New Roman" panose="02020603050405020304" pitchFamily="18" charset="0"/>
              </a:rPr>
              <a:t>2. the training or learning rules adopted for updating and adjusting the connection weights;</a:t>
            </a:r>
          </a:p>
          <a:p>
            <a:pPr lvl="1"/>
            <a:r>
              <a:rPr lang="en-US" sz="1400" dirty="0">
                <a:latin typeface="Times New Roman" panose="02020603050405020304" pitchFamily="18" charset="0"/>
                <a:cs typeface="Times New Roman" panose="02020603050405020304" pitchFamily="18" charset="0"/>
              </a:rPr>
              <a:t>3. their activation functions.</a:t>
            </a:r>
          </a:p>
          <a:p>
            <a:pPr marL="0" indent="0">
              <a:buNone/>
            </a:pPr>
            <a:r>
              <a:rPr lang="en-US" sz="1800" b="1" dirty="0">
                <a:latin typeface="Times New Roman" panose="02020603050405020304" pitchFamily="18" charset="0"/>
                <a:cs typeface="Times New Roman" panose="02020603050405020304" pitchFamily="18" charset="0"/>
              </a:rPr>
              <a:t>Connections</a:t>
            </a:r>
          </a:p>
          <a:p>
            <a:pPr algn="just"/>
            <a:r>
              <a:rPr lang="en-US" sz="1400" dirty="0">
                <a:latin typeface="Times New Roman" panose="02020603050405020304" pitchFamily="18" charset="0"/>
                <a:cs typeface="Times New Roman" panose="02020603050405020304" pitchFamily="18" charset="0"/>
              </a:rPr>
              <a:t>The neurons should be visualized for their arrangements in layers. An ANN consists of a set of highly inter- connected processing elements (neurons) such that each processing element output is found to be connected through weights to the other processing elements or to itself; delay lead and lag-free connections are allowed. </a:t>
            </a:r>
          </a:p>
          <a:p>
            <a:pPr algn="just"/>
            <a:r>
              <a:rPr lang="en-US" sz="1400" dirty="0">
                <a:latin typeface="Times New Roman" panose="02020603050405020304" pitchFamily="18" charset="0"/>
                <a:cs typeface="Times New Roman" panose="02020603050405020304" pitchFamily="18" charset="0"/>
              </a:rPr>
              <a:t>Hence, the arrangements of these processing elements and the geometry of their interconnections are essential for an ANN. The point where the connection originates and terminates should be noted, and the function of each processing element in an ANN should be specified. Besides the simple neuron shown in Figure??, there exist several other types of neural network connections.</a:t>
            </a:r>
          </a:p>
          <a:p>
            <a:pPr algn="just"/>
            <a:r>
              <a:rPr lang="en-US" sz="1400" dirty="0">
                <a:latin typeface="Times New Roman" panose="02020603050405020304" pitchFamily="18" charset="0"/>
                <a:cs typeface="Times New Roman" panose="02020603050405020304" pitchFamily="18" charset="0"/>
              </a:rPr>
              <a:t>The arrangement of neurons to form layers and the connection pattern formed within and between layers is called the network architecture. There exist five basic types of neuron connection architectures. They are:</a:t>
            </a:r>
          </a:p>
          <a:p>
            <a:pPr marL="800100" lvl="2" indent="0">
              <a:buNone/>
            </a:pPr>
            <a:r>
              <a:rPr lang="en-US" sz="1400" dirty="0">
                <a:latin typeface="Times New Roman" panose="02020603050405020304" pitchFamily="18" charset="0"/>
                <a:cs typeface="Times New Roman" panose="02020603050405020304" pitchFamily="18" charset="0"/>
              </a:rPr>
              <a:t>1. single-layer feed-forward network;</a:t>
            </a:r>
          </a:p>
          <a:p>
            <a:pPr marL="800100" lvl="2" indent="0">
              <a:buNone/>
            </a:pPr>
            <a:r>
              <a:rPr lang="en-US" sz="1400" dirty="0">
                <a:latin typeface="Times New Roman" panose="02020603050405020304" pitchFamily="18" charset="0"/>
                <a:cs typeface="Times New Roman" panose="02020603050405020304" pitchFamily="18" charset="0"/>
              </a:rPr>
              <a:t>2. multilayer feed-forward network;</a:t>
            </a:r>
          </a:p>
          <a:p>
            <a:pPr marL="800100" lvl="2" indent="0">
              <a:buNone/>
            </a:pPr>
            <a:r>
              <a:rPr lang="en-US" sz="1400" dirty="0">
                <a:latin typeface="Times New Roman" panose="02020603050405020304" pitchFamily="18" charset="0"/>
                <a:cs typeface="Times New Roman" panose="02020603050405020304" pitchFamily="18" charset="0"/>
              </a:rPr>
              <a:t>3. single node with its own feedback;</a:t>
            </a:r>
          </a:p>
          <a:p>
            <a:pPr marL="800100" lvl="2" indent="0">
              <a:buNone/>
            </a:pPr>
            <a:r>
              <a:rPr lang="en-US" sz="1400" dirty="0">
                <a:latin typeface="Times New Roman" panose="02020603050405020304" pitchFamily="18" charset="0"/>
                <a:cs typeface="Times New Roman" panose="02020603050405020304" pitchFamily="18" charset="0"/>
              </a:rPr>
              <a:t>4. single-layer recurrent network;</a:t>
            </a:r>
          </a:p>
          <a:p>
            <a:pPr marL="800100" lvl="2" indent="0">
              <a:buNone/>
            </a:pPr>
            <a:r>
              <a:rPr lang="en-US" sz="1400" dirty="0">
                <a:latin typeface="Times New Roman" panose="02020603050405020304" pitchFamily="18" charset="0"/>
                <a:cs typeface="Times New Roman" panose="02020603050405020304" pitchFamily="18" charset="0"/>
              </a:rPr>
              <a:t>5. multilayer recurrent network.</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518402"/>
      </p:ext>
    </p:extLst>
  </p:cSld>
  <p:clrMapOvr>
    <a:masterClrMapping/>
  </p:clrMapOvr>
  <p:transition/>
</p:sld>
</file>

<file path=ppt/theme/theme1.xml><?xml version="1.0" encoding="utf-8"?>
<a:theme xmlns:a="http://schemas.openxmlformats.org/drawingml/2006/main" name="Amity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ity Theme" id="{F4C5259B-E453-4455-A522-320EA5639511}" vid="{D046BD01-5095-466B-BCFE-2735C3F56792}"/>
    </a:ext>
  </a:extLst>
</a:theme>
</file>

<file path=docProps/app.xml><?xml version="1.0" encoding="utf-8"?>
<Properties xmlns="http://schemas.openxmlformats.org/officeDocument/2006/extended-properties" xmlns:vt="http://schemas.openxmlformats.org/officeDocument/2006/docPropsVTypes">
  <TotalTime>670</TotalTime>
  <Words>6505</Words>
  <Application>Microsoft Macintosh PowerPoint</Application>
  <PresentationFormat>Widescreen</PresentationFormat>
  <Paragraphs>341</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 Unicode MS</vt:lpstr>
      <vt:lpstr>Arial</vt:lpstr>
      <vt:lpstr>erdana</vt:lpstr>
      <vt:lpstr>Garamond</vt:lpstr>
      <vt:lpstr>Helvetica</vt:lpstr>
      <vt:lpstr>Helvetica Neue</vt:lpstr>
      <vt:lpstr>Inter</vt:lpstr>
      <vt:lpstr>Times New Roman</vt:lpstr>
      <vt:lpstr>Wingdings</vt:lpstr>
      <vt:lpstr>Amity Theme</vt:lpstr>
      <vt:lpstr>Module II:  Artificial Neural Network</vt:lpstr>
      <vt:lpstr>Neural Networks</vt:lpstr>
      <vt:lpstr>Artificial neurons vs Biological neurons</vt:lpstr>
      <vt:lpstr>Weights</vt:lpstr>
      <vt:lpstr>Bias</vt:lpstr>
      <vt:lpstr>Comparison between Artificial Neural Network and Biological Neural Network </vt:lpstr>
      <vt:lpstr>Advantages and Disadvantages of Neural Networks</vt:lpstr>
      <vt:lpstr>Elements of Neural Network</vt:lpstr>
      <vt:lpstr>PowerPoint Presentation</vt:lpstr>
      <vt:lpstr>Types of Connections</vt:lpstr>
      <vt:lpstr>Training or Learning Rules</vt:lpstr>
      <vt:lpstr>Supervised Machine Learning </vt:lpstr>
      <vt:lpstr>Example of Supervised Machine Learning </vt:lpstr>
      <vt:lpstr>Types of Supervised Machine learning Algorithms</vt:lpstr>
      <vt:lpstr>Types of Supervised Machine learning Algorithms</vt:lpstr>
      <vt:lpstr>Advantages and Disadvantages of Supervised learning</vt:lpstr>
      <vt:lpstr>Applications of Supervised Learning </vt:lpstr>
      <vt:lpstr>Unsupervised Learning</vt:lpstr>
      <vt:lpstr>Why use Unsupervised Learning? </vt:lpstr>
      <vt:lpstr>Example Unsupervised Learning</vt:lpstr>
      <vt:lpstr>Types of Unsupervised Learning Algorithm:</vt:lpstr>
      <vt:lpstr>Advantages and Disadvantages of Unsupervised learning</vt:lpstr>
      <vt:lpstr>Applications of Unsupervised Learning </vt:lpstr>
      <vt:lpstr>Semi-Supervised learning</vt:lpstr>
      <vt:lpstr>Working of Semi-Supervised Learning </vt:lpstr>
      <vt:lpstr>Advantages and disadvantages of Semi-supervised Learning </vt:lpstr>
      <vt:lpstr>Applications of Semi-Supervised Learning </vt:lpstr>
      <vt:lpstr>Reinforcement Learning</vt:lpstr>
      <vt:lpstr>Categories of Reinforcement Learning </vt:lpstr>
      <vt:lpstr>Real-world Use cases of Reinforcement Learning </vt:lpstr>
      <vt:lpstr>Advantages and Disadvantages of Reinforcement Learning </vt:lpstr>
      <vt:lpstr>Activation Function</vt:lpstr>
      <vt:lpstr>Role of Activation Function</vt:lpstr>
      <vt:lpstr>Types of Neural Networks  Activation Functions </vt:lpstr>
      <vt:lpstr>Linear Activation Function</vt:lpstr>
      <vt:lpstr>Non-Linear Activation Functions</vt:lpstr>
      <vt:lpstr>Sigmoid / Logistic Activation Function </vt:lpstr>
      <vt:lpstr>Tanh Function (Hyperbolic Tangent)</vt:lpstr>
      <vt:lpstr>Softmax Activation Function</vt:lpstr>
      <vt:lpstr>ReLU Function</vt:lpstr>
      <vt:lpstr>Dying ReLU</vt:lpstr>
      <vt:lpstr>Leaky ReLU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 Churn Analysis and Fraud Detection  Churn Analysis and Prediction (Survival Modelling): Churn Prediction, Credit card Fraud Analysis: Imbalanced Data, Neural Network</dc:title>
  <dc:creator>Shradha Dubey</dc:creator>
  <cp:lastModifiedBy>Microsoft Office User</cp:lastModifiedBy>
  <cp:revision>22</cp:revision>
  <dcterms:created xsi:type="dcterms:W3CDTF">2024-02-20T11:00:44Z</dcterms:created>
  <dcterms:modified xsi:type="dcterms:W3CDTF">2025-03-24T10:34:31Z</dcterms:modified>
</cp:coreProperties>
</file>