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4" r:id="rId18"/>
    <p:sldId id="307" r:id="rId19"/>
    <p:sldId id="310" r:id="rId20"/>
    <p:sldId id="312" r:id="rId21"/>
    <p:sldId id="311" r:id="rId22"/>
    <p:sldId id="313" r:id="rId23"/>
    <p:sldId id="314" r:id="rId24"/>
    <p:sldId id="315" r:id="rId25"/>
    <p:sldId id="301" r:id="rId26"/>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75" d="100"/>
          <a:sy n="75" d="100"/>
        </p:scale>
        <p:origin x="498" y="-6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53F843F-FBB5-4AA1-A150-4758AE3A567B}" type="datetimeFigureOut">
              <a:rPr lang="en-US" smtClean="0"/>
              <a:t>9/28/2024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4108A5F-80BC-43F7-8F6A-152ECD4FCDA8}" type="datetimeFigureOut">
              <a:rPr lang="en-US" smtClean="0"/>
              <a:t>9/28/2024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8A89C44-3B2A-4576-B6E7-0A2963EFD42A}" type="datetimeFigureOut">
              <a:rPr lang="en-US" smtClean="0"/>
              <a:t>9/28/2024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B2414E9-5355-4A2E-B4FE-C78B5C0DE907}" type="datetimeFigureOut">
              <a:rPr lang="en-US" smtClean="0"/>
              <a:t>9/28/2024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F379-11B2-9BF5-3C44-8C2BFD98C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E0EB0A-A98E-D9C7-C9B7-8AF8FDAEE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69E843-23A4-B2BB-3FEB-615D9EE1234A}"/>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0F5F9582-85FF-4E93-6792-A70E8D8FC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2871A-DC1B-5803-6D7A-39668A3C803D}"/>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217684835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B351-8E3A-C0F2-ECF9-FA249DCC2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CD9F16-C2C6-4AC2-FEE2-079FD8787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74F0F-62C4-882B-922D-941A48925320}"/>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9EC8A0EF-0A97-3B00-C649-1C018780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5085C-D2DC-49BB-8F8D-EF7FC62510E2}"/>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337561214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9AE7-0BD7-9AD4-2E1E-D21F3E38D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82B5C8-5AEF-15BB-C066-9AE36AB1D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CA58A-00D4-8F87-F176-01D46857C56B}"/>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C54B9437-97E4-AC5C-5173-146D7B7D9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E961E-576A-2B1C-EB40-6B4F53D61AB1}"/>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232296927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A0AE-E064-B4DC-8F11-EA8548594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7D249-FA77-EB42-6BE3-197637B5E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3E3EF4-74B1-628E-C26B-90DAA7EDCC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2ABB1-D1A0-D9D0-5076-3590D4A281C9}"/>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6" name="Footer Placeholder 5">
            <a:extLst>
              <a:ext uri="{FF2B5EF4-FFF2-40B4-BE49-F238E27FC236}">
                <a16:creationId xmlns:a16="http://schemas.microsoft.com/office/drawing/2014/main" id="{137B7033-BE74-3DB8-4CFE-03AFC39BE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B9E14-0D90-9FE1-9DDB-002F39C977B7}"/>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427591936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524F-606F-5EB6-213A-8BFB871F3A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4724E-3C3D-D144-76FF-C7E763B42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A0936-D35D-573C-EC03-310901E1AD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B009F8-B842-F189-3ED5-4F022E9E2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B1C46-4656-FDE5-C5C1-2E02D7B531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7E5651-6EBE-F0B2-2395-26606900CE81}"/>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8" name="Footer Placeholder 7">
            <a:extLst>
              <a:ext uri="{FF2B5EF4-FFF2-40B4-BE49-F238E27FC236}">
                <a16:creationId xmlns:a16="http://schemas.microsoft.com/office/drawing/2014/main" id="{396FE902-FFA9-DF33-CE26-14E985D2E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5FB7FA-0A5E-4AF6-AE4A-5A773FD75DED}"/>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3455261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3339-59E3-6AD7-F45C-959133D384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7C6BF7-6073-0666-3933-45437EF38B3B}"/>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4" name="Footer Placeholder 3">
            <a:extLst>
              <a:ext uri="{FF2B5EF4-FFF2-40B4-BE49-F238E27FC236}">
                <a16:creationId xmlns:a16="http://schemas.microsoft.com/office/drawing/2014/main" id="{EAE851B5-3972-E939-E6A6-57048004D2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CD3E29-1E2C-3490-9F88-9D8553609380}"/>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241796592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7A8F4-274A-EF99-74DE-375AF90516D6}"/>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3" name="Footer Placeholder 2">
            <a:extLst>
              <a:ext uri="{FF2B5EF4-FFF2-40B4-BE49-F238E27FC236}">
                <a16:creationId xmlns:a16="http://schemas.microsoft.com/office/drawing/2014/main" id="{0CEDD901-1184-D9D2-BE18-73A67C7488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09574-2BBF-C26A-6D04-56E7B22E3380}"/>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30479198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4EA96C4-4039-4C90-AAFF-B7810BCD2064}" type="datetimeFigureOut">
              <a:rPr lang="en-US" smtClean="0"/>
              <a:t>9/28/2024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57F1-3FBF-CF28-BEF0-560533489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D265B1-DCA1-730C-4F90-D10FC956F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CB9DC6-6A4C-2951-3A09-0C441A021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E7B23-F82C-458C-3655-B222837AA9AC}"/>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6" name="Footer Placeholder 5">
            <a:extLst>
              <a:ext uri="{FF2B5EF4-FFF2-40B4-BE49-F238E27FC236}">
                <a16:creationId xmlns:a16="http://schemas.microsoft.com/office/drawing/2014/main" id="{4A9B65E1-B561-E8DA-6517-76258EE29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54AEE6-020E-6A9E-6F62-BF7362A99948}"/>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10190158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DADD-663D-50A1-39A6-85531715E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A6318B-F7F2-D6BA-C0D2-81578CBF3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B460D2-F633-9220-8E1A-12A0E18EE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9ED13-E55F-CB87-DCCF-FCD2A6F18E2F}"/>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6" name="Footer Placeholder 5">
            <a:extLst>
              <a:ext uri="{FF2B5EF4-FFF2-40B4-BE49-F238E27FC236}">
                <a16:creationId xmlns:a16="http://schemas.microsoft.com/office/drawing/2014/main" id="{0E35F28D-E00D-E08B-3D29-6C247862B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D82118-3FFA-C9BE-6539-6CC04600EC8B}"/>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100201498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0D48-BC42-BF1B-C689-108AFE3EAD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CEA0F-67D1-D29E-5C26-F8CBA0EE8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4126F-615D-5005-59E8-4C8D8A14A3FF}"/>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9FFA15F0-DCC5-7E56-3A18-8F7B1724F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DD16E-5896-E89F-5EAB-41B976127331}"/>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54160793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B3E87-CD18-9B98-CDD6-D99B094B51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E43A37-07E1-C638-F1D2-7223DA39F9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8150C-EC5D-DAFB-8398-C8716DC5C2A3}"/>
              </a:ext>
            </a:extLst>
          </p:cNvPr>
          <p:cNvSpPr>
            <a:spLocks noGrp="1"/>
          </p:cNvSpPr>
          <p:nvPr>
            <p:ph type="dt" sz="half" idx="10"/>
          </p:nvPr>
        </p:nvSpPr>
        <p:spPr/>
        <p:txBody>
          <a:body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C5FCD922-EAD1-1197-E68D-5157D84CB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FD3FF-B322-4939-4F23-5551DE35BE81}"/>
              </a:ext>
            </a:extLst>
          </p:cNvPr>
          <p:cNvSpPr>
            <a:spLocks noGrp="1"/>
          </p:cNvSpPr>
          <p:nvPr>
            <p:ph type="sldNum" sz="quarter" idx="12"/>
          </p:nvPr>
        </p:nvSpPr>
        <p:spPr/>
        <p:txBody>
          <a:bodyPr/>
          <a:lstStyle/>
          <a:p>
            <a:fld id="{8FE54285-EE73-4056-8305-E3E55DCC92FE}" type="slidenum">
              <a:rPr lang="en-IN" smtClean="0"/>
              <a:t>‹#›</a:t>
            </a:fld>
            <a:endParaRPr lang="en-IN"/>
          </a:p>
        </p:txBody>
      </p:sp>
    </p:spTree>
    <p:extLst>
      <p:ext uri="{BB962C8B-B14F-4D97-AF65-F5344CB8AC3E}">
        <p14:creationId xmlns:p14="http://schemas.microsoft.com/office/powerpoint/2010/main" val="16976912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A9D75A2-CFE5-4A6A-867D-435E9BAFFFC0}" type="datetimeFigureOut">
              <a:rPr lang="en-US" smtClean="0"/>
              <a:t>9/28/2024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8F1B9CF-84E7-4EE0-82BB-431D9DC9D755}" type="datetimeFigureOut">
              <a:rPr lang="en-US" smtClean="0"/>
              <a:t>9/28/2024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BA20A5A-465D-4790-857F-CA7CD955F19C}" type="datetimeFigureOut">
              <a:rPr lang="en-US" smtClean="0"/>
              <a:t>9/28/2024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8E7AB80-B8AC-4C91-9B09-ABB829D529D3}" type="datetimeFigureOut">
              <a:rPr lang="en-US" smtClean="0"/>
              <a:t>9/28/2024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0A04FE3-48F6-4A53-B109-AB3DB8A9F5EB}" type="datetimeFigureOut">
              <a:rPr lang="en-US" smtClean="0"/>
              <a:t>9/28/2024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29EF6D9-1541-4C49-A572-DA6E1C6DBD2D}" type="datetimeFigureOut">
              <a:rPr lang="en-US" smtClean="0"/>
              <a:t>9/28/2024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EF6CBA-5FF2-4BA1-A776-094FD39C6F53}" type="datetimeFigureOut">
              <a:rPr lang="en-IN" smtClean="0"/>
              <a:t>28-09-2024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FEDB-6CAD-9EB9-31BF-701DF9F0B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94C4D6-DEC5-FF30-3073-9D8D0E74C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902D0-C706-F8BC-0CD8-C3A012A61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68638-1DAF-4EBB-9F11-CD217E746DF7}" type="datetimeFigureOut">
              <a:rPr lang="en-IN" smtClean="0"/>
              <a:t>28-09-2024</a:t>
            </a:fld>
            <a:endParaRPr lang="en-IN"/>
          </a:p>
        </p:txBody>
      </p:sp>
      <p:sp>
        <p:nvSpPr>
          <p:cNvPr id="5" name="Footer Placeholder 4">
            <a:extLst>
              <a:ext uri="{FF2B5EF4-FFF2-40B4-BE49-F238E27FC236}">
                <a16:creationId xmlns:a16="http://schemas.microsoft.com/office/drawing/2014/main" id="{0D8B6DAB-D03C-C678-D3ED-04399F9C7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83401CA3-B667-F60D-E987-B1DE554B9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E54285-EE73-4056-8305-E3E55DCC92FE}" type="slidenum">
              <a:rPr lang="en-IN" smtClean="0"/>
              <a:t>‹#›</a:t>
            </a:fld>
            <a:endParaRPr lang="en-IN"/>
          </a:p>
        </p:txBody>
      </p:sp>
    </p:spTree>
    <p:extLst>
      <p:ext uri="{BB962C8B-B14F-4D97-AF65-F5344CB8AC3E}">
        <p14:creationId xmlns:p14="http://schemas.microsoft.com/office/powerpoint/2010/main" val="365134838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upervised-machine-learning/"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574922" y="465413"/>
            <a:ext cx="10054750" cy="2429746"/>
          </a:xfrm>
        </p:spPr>
        <p:txBody>
          <a:bodyPr>
            <a:normAutofit fontScale="90000"/>
          </a:bodyPr>
          <a:lstStyle/>
          <a:p>
            <a:pPr>
              <a:lnSpc>
                <a:spcPct val="150000"/>
              </a:lnSpc>
            </a:pPr>
            <a:br>
              <a:rPr lang="en-US" sz="4000">
                <a:latin typeface="Times New Roman" panose="02020603050405020304" pitchFamily="18" charset="0"/>
                <a:cs typeface="Times New Roman" panose="02020603050405020304" pitchFamily="18" charset="0"/>
              </a:rPr>
            </a:br>
            <a:r>
              <a:rPr lang="en-US" sz="4000">
                <a:latin typeface="Times New Roman" panose="02020603050405020304" pitchFamily="18" charset="0"/>
                <a:cs typeface="Times New Roman" panose="02020603050405020304" pitchFamily="18" charset="0"/>
              </a:rPr>
              <a:t>TITLE:</a:t>
            </a:r>
            <a:br>
              <a:rPr lang="en-US" sz="4000">
                <a:latin typeface="Times New Roman" panose="02020603050405020304" pitchFamily="18" charset="0"/>
                <a:cs typeface="Times New Roman" panose="02020603050405020304" pitchFamily="18" charset="0"/>
              </a:rPr>
            </a:br>
            <a:r>
              <a:rPr lang="en-US" sz="4000">
                <a:latin typeface="Times New Roman" panose="02020603050405020304" pitchFamily="18" charset="0"/>
                <a:cs typeface="Times New Roman" panose="02020603050405020304" pitchFamily="18" charset="0"/>
              </a:rPr>
              <a:t>Prediction of duration of stay for a specific disease</a:t>
            </a:r>
            <a:br>
              <a:rPr lang="en-US" sz="48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Project Category: </a:t>
            </a:r>
            <a:r>
              <a:rPr lang="en-US" sz="1800">
                <a:latin typeface="Times New Roman" panose="02020603050405020304" pitchFamily="18" charset="0"/>
                <a:cs typeface="Times New Roman" panose="02020603050405020304" pitchFamily="18" charset="0"/>
              </a:rPr>
              <a:t> RESEARCH</a:t>
            </a:r>
            <a:endParaRPr lang="en-IN" sz="4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640628" y="4623095"/>
            <a:ext cx="12832628" cy="2162986"/>
          </a:xfrm>
        </p:spPr>
        <p:txBody>
          <a:bodyPr>
            <a:normAutofit fontScale="92500" lnSpcReduction="10000"/>
          </a:bodyPr>
          <a:lstStyle/>
          <a:p>
            <a:r>
              <a:rPr lang="en-US">
                <a:latin typeface="Times New Roman" panose="02020603050405020304" pitchFamily="18" charset="0"/>
                <a:cs typeface="Times New Roman" panose="02020603050405020304" pitchFamily="18" charset="0"/>
              </a:rPr>
              <a:t>Guide Name :Mr. Karthikeyan .H                                                               Student names:                                             </a:t>
            </a:r>
          </a:p>
          <a:p>
            <a:r>
              <a:rPr lang="en-IN" sz="2000">
                <a:latin typeface="Times New Roman" panose="02020603050405020304" pitchFamily="18" charset="0"/>
                <a:cs typeface="Times New Roman" panose="02020603050405020304" pitchFamily="18" charset="0"/>
              </a:rPr>
              <a:t>                                                                                                  YASHI   JAIN      (RA2111031010058)</a:t>
            </a:r>
          </a:p>
          <a:p>
            <a:r>
              <a:rPr lang="en-IN" sz="2000">
                <a:latin typeface="Times New Roman" panose="02020603050405020304" pitchFamily="18" charset="0"/>
                <a:cs typeface="Times New Roman" panose="02020603050405020304" pitchFamily="18" charset="0"/>
              </a:rPr>
              <a:t>                                                                                                           </a:t>
            </a:r>
          </a:p>
          <a:p>
            <a:r>
              <a:rPr lang="en-IN" sz="2000">
                <a:latin typeface="Times New Roman" panose="02020603050405020304" pitchFamily="18" charset="0"/>
                <a:cs typeface="Times New Roman" panose="02020603050405020304" pitchFamily="18" charset="0"/>
              </a:rPr>
              <a:t>                                                                                                YASH KUMAR (RA2111031010056)</a:t>
            </a:r>
          </a:p>
          <a:p>
            <a:r>
              <a:rPr lang="en-IN" sz="2000">
                <a:latin typeface="Times New Roman" panose="02020603050405020304" pitchFamily="18" charset="0"/>
                <a:cs typeface="Times New Roman" panose="02020603050405020304" pitchFamily="18" charset="0"/>
              </a:rPr>
              <a:t>                                                                                                                   </a:t>
            </a:r>
          </a:p>
          <a:p>
            <a:r>
              <a:rPr lang="en-IN" sz="2000">
                <a:latin typeface="Times New Roman" panose="02020603050405020304" pitchFamily="18" charset="0"/>
                <a:cs typeface="Times New Roman" panose="02020603050405020304" pitchFamily="18" charset="0"/>
              </a:rPr>
              <a:t>                                                                                                      ARYAMAN SINGH (RA2111029010041)</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DFE18F-1628-056F-6EF1-2591841E29AA}"/>
              </a:ext>
            </a:extLst>
          </p:cNvPr>
          <p:cNvSpPr txBox="1"/>
          <p:nvPr/>
        </p:nvSpPr>
        <p:spPr>
          <a:xfrm>
            <a:off x="782988" y="4539147"/>
            <a:ext cx="430918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a:p>
            <a:r>
              <a:rPr lang="en-US" sz="2000"/>
              <a:t>Designation : Assistant Professor</a:t>
            </a:r>
            <a:endParaRPr lang="en-IN" sz="2000"/>
          </a:p>
          <a:p>
            <a:r>
              <a:rPr lang="en-US" sz="2000"/>
              <a:t>Department: Networking and Communication</a:t>
            </a:r>
          </a:p>
        </p:txBody>
      </p:sp>
    </p:spTree>
    <p:extLst>
      <p:ext uri="{BB962C8B-B14F-4D97-AF65-F5344CB8AC3E}">
        <p14:creationId xmlns:p14="http://schemas.microsoft.com/office/powerpoint/2010/main" val="24583378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2910-3C68-B04D-E6E0-2C859C109133}"/>
              </a:ext>
            </a:extLst>
          </p:cNvPr>
          <p:cNvSpPr>
            <a:spLocks noGrp="1"/>
          </p:cNvSpPr>
          <p:nvPr>
            <p:ph type="title"/>
          </p:nvPr>
        </p:nvSpPr>
        <p:spPr/>
        <p:txBody>
          <a:bodyPr/>
          <a:lstStyle/>
          <a:p>
            <a:r>
              <a:rPr lang="en-US"/>
              <a:t>Conclusion</a:t>
            </a:r>
            <a:endParaRPr lang="en-IN"/>
          </a:p>
        </p:txBody>
      </p:sp>
      <p:sp>
        <p:nvSpPr>
          <p:cNvPr id="4" name="TextBox 3">
            <a:extLst>
              <a:ext uri="{FF2B5EF4-FFF2-40B4-BE49-F238E27FC236}">
                <a16:creationId xmlns:a16="http://schemas.microsoft.com/office/drawing/2014/main" id="{08E9F8FA-161A-6FD6-0DFD-30BD2E0D6EE6}"/>
              </a:ext>
            </a:extLst>
          </p:cNvPr>
          <p:cNvSpPr txBox="1"/>
          <p:nvPr/>
        </p:nvSpPr>
        <p:spPr>
          <a:xfrm>
            <a:off x="985838" y="2100263"/>
            <a:ext cx="9601200" cy="230832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a:solidFill>
                  <a:srgbClr val="333333"/>
                </a:solidFill>
                <a:effectLst/>
                <a:highlight>
                  <a:srgbClr val="FFFFFF"/>
                </a:highlight>
                <a:latin typeface="Georgia" panose="02040502050405020303" pitchFamily="18" charset="0"/>
              </a:rPr>
              <a:t>This study shows that data  can be used to predict LOS with acceptable predictive performance. The performance was similar to the performance of the model using structured data. Structured data, however, may have the drawback of being more time-consuming to extract . As the methods to automatically extract knowledge evolve, they will undoubtedly give more accurate predictions.</a:t>
            </a:r>
          </a:p>
          <a:p>
            <a:endParaRPr lang="en-US" b="0" i="0">
              <a:solidFill>
                <a:srgbClr val="333333"/>
              </a:solidFill>
              <a:effectLst/>
              <a:highlight>
                <a:srgbClr val="FFFFFF"/>
              </a:highlight>
              <a:latin typeface="Georgia" panose="02040502050405020303" pitchFamily="18" charset="0"/>
            </a:endParaRPr>
          </a:p>
          <a:p>
            <a:r>
              <a:rPr lang="en-US" b="0" i="0">
                <a:solidFill>
                  <a:srgbClr val="333333"/>
                </a:solidFill>
                <a:effectLst/>
                <a:highlight>
                  <a:srgbClr val="FFFFFF"/>
                </a:highlight>
                <a:latin typeface="Georgia" panose="02040502050405020303" pitchFamily="18" charset="0"/>
              </a:rPr>
              <a:t>Future research needs to determine how these methods can ultimately improve healthcare outcomes while complying with privacy laws and maintaining high ethical standards.</a:t>
            </a:r>
            <a:endParaRPr lang="en-IN"/>
          </a:p>
        </p:txBody>
      </p:sp>
    </p:spTree>
    <p:extLst>
      <p:ext uri="{BB962C8B-B14F-4D97-AF65-F5344CB8AC3E}">
        <p14:creationId xmlns:p14="http://schemas.microsoft.com/office/powerpoint/2010/main" val="17347481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66A4-C24C-2173-5CFD-40D8A7E13FD8}"/>
              </a:ext>
            </a:extLst>
          </p:cNvPr>
          <p:cNvSpPr>
            <a:spLocks noGrp="1"/>
          </p:cNvSpPr>
          <p:nvPr>
            <p:ph type="title"/>
          </p:nvPr>
        </p:nvSpPr>
        <p:spPr>
          <a:xfrm>
            <a:off x="548001" y="387027"/>
            <a:ext cx="10515600" cy="1325563"/>
          </a:xfrm>
        </p:spPr>
        <p:txBody>
          <a:bodyPr>
            <a:normAutofit/>
          </a:bodyPr>
          <a:lstStyle/>
          <a:p>
            <a:r>
              <a:rPr lang="en-US" sz="6000" b="1"/>
              <a:t>First Review</a:t>
            </a:r>
            <a:endParaRPr lang="en-IN" sz="6000" b="1"/>
          </a:p>
        </p:txBody>
      </p:sp>
      <p:sp>
        <p:nvSpPr>
          <p:cNvPr id="3" name="TextBox 2">
            <a:extLst>
              <a:ext uri="{FF2B5EF4-FFF2-40B4-BE49-F238E27FC236}">
                <a16:creationId xmlns:a16="http://schemas.microsoft.com/office/drawing/2014/main" id="{37940436-53E4-651B-B2E4-80CE70D844A8}"/>
              </a:ext>
            </a:extLst>
          </p:cNvPr>
          <p:cNvSpPr txBox="1"/>
          <p:nvPr/>
        </p:nvSpPr>
        <p:spPr>
          <a:xfrm>
            <a:off x="548001" y="1696163"/>
            <a:ext cx="10753326" cy="48013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t>Table of contents</a:t>
            </a:r>
          </a:p>
          <a:p>
            <a:pPr marL="571500" indent="-571500">
              <a:buFont typeface="Arial" pitchFamily="34" charset="0"/>
              <a:buChar char="•"/>
            </a:pPr>
            <a:r>
              <a:rPr lang="en-US" sz="4000"/>
              <a:t>Objectives of length of stay of disease</a:t>
            </a:r>
          </a:p>
          <a:p>
            <a:pPr marL="571500" indent="-571500">
              <a:buFont typeface="Arial" pitchFamily="34" charset="0"/>
              <a:buChar char="•"/>
            </a:pPr>
            <a:r>
              <a:rPr lang="en-US" sz="4000"/>
              <a:t>Daily scrums</a:t>
            </a:r>
          </a:p>
          <a:p>
            <a:pPr marL="571500" indent="-571500">
              <a:buFont typeface="Arial" pitchFamily="34" charset="0"/>
              <a:buChar char="•"/>
            </a:pPr>
            <a:r>
              <a:rPr lang="en-US" sz="4000"/>
              <a:t>System Architecture(High Level Design)</a:t>
            </a:r>
          </a:p>
          <a:p>
            <a:pPr marL="571500" indent="-571500">
              <a:buFont typeface="Arial" pitchFamily="34" charset="0"/>
              <a:buChar char="•"/>
            </a:pPr>
            <a:r>
              <a:rPr lang="en-US" sz="4000"/>
              <a:t>ER Diagram</a:t>
            </a:r>
          </a:p>
          <a:p>
            <a:pPr marL="571500" indent="-571500">
              <a:buFont typeface="Arial" pitchFamily="34" charset="0"/>
              <a:buChar char="•"/>
            </a:pPr>
            <a:r>
              <a:rPr lang="en-US" sz="4400"/>
              <a:t>Sprint Retrospective Document</a:t>
            </a:r>
          </a:p>
          <a:p>
            <a:pPr marL="571500" indent="-571500">
              <a:buFont typeface="Arial" pitchFamily="34" charset="0"/>
              <a:buChar char="•"/>
            </a:pPr>
            <a:r>
              <a:rPr lang="en-US" sz="4400"/>
              <a:t>Result Analysis</a:t>
            </a:r>
          </a:p>
          <a:p>
            <a:pPr marL="285750" indent="-285750">
              <a:buFont typeface="Arial" pitchFamily="34" charset="0"/>
              <a:buChar char="•"/>
            </a:pPr>
            <a:endParaRPr lang="en-IN"/>
          </a:p>
        </p:txBody>
      </p:sp>
    </p:spTree>
    <p:extLst>
      <p:ext uri="{BB962C8B-B14F-4D97-AF65-F5344CB8AC3E}">
        <p14:creationId xmlns:p14="http://schemas.microsoft.com/office/powerpoint/2010/main" val="8684234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AD666-BD7B-EF57-5010-D71E27793FD4}"/>
              </a:ext>
            </a:extLst>
          </p:cNvPr>
          <p:cNvSpPr>
            <a:spLocks noGrp="1"/>
          </p:cNvSpPr>
          <p:nvPr>
            <p:ph type="subTitle" idx="1"/>
          </p:nvPr>
        </p:nvSpPr>
        <p:spPr>
          <a:xfrm>
            <a:off x="595423" y="547577"/>
            <a:ext cx="10797363" cy="5188060"/>
          </a:xfrm>
        </p:spPr>
        <p:txBody>
          <a:bodyPr>
            <a:normAutofit/>
          </a:bodyPr>
          <a:lstStyle/>
          <a:p>
            <a:pPr algn="l"/>
            <a:r>
              <a:rPr lang="en-US" sz="3600" b="1"/>
              <a:t>Objectives of length of stay of disease</a:t>
            </a:r>
          </a:p>
          <a:p>
            <a:endParaRPr lang="en-US" sz="3600" b="1"/>
          </a:p>
          <a:p>
            <a:pPr algn="l"/>
            <a:r>
              <a:rPr lang="en-US" sz="1900" b="1"/>
              <a:t>1. To Ease Human life                                                                      </a:t>
            </a:r>
          </a:p>
          <a:p>
            <a:pPr algn="l"/>
            <a:r>
              <a:rPr lang="en-US" sz="1900"/>
              <a:t>Major objective of Calculating length of stay of disease is to make people’s life easier than it was. Any person does not need to go to a doctor, our research impacts on making their life easier by stating the duration of staying in hospital. This can be done by the following :</a:t>
            </a:r>
          </a:p>
          <a:p>
            <a:pPr algn="l"/>
            <a:endParaRPr lang="en-US" sz="1900"/>
          </a:p>
          <a:p>
            <a:pPr algn="l">
              <a:buFont typeface="Arial" pitchFamily="34" charset="0"/>
              <a:buChar char="•"/>
            </a:pPr>
            <a:r>
              <a:rPr lang="en-US" sz="1900" b="1"/>
              <a:t>Epic 1: Data Collection and Preparation</a:t>
            </a:r>
            <a:endParaRPr lang="en-US" sz="1900"/>
          </a:p>
          <a:p>
            <a:pPr marL="742950" lvl="1" indent="-285750" algn="l">
              <a:buFont typeface="Arial" pitchFamily="34" charset="0"/>
              <a:buChar char="•"/>
            </a:pPr>
            <a:r>
              <a:rPr lang="en-US" sz="1900"/>
              <a:t>Objective: Gather, clean, and validate patient data related to lung disease, including demographic, clinical, and treatment information.</a:t>
            </a:r>
          </a:p>
          <a:p>
            <a:pPr lvl="1" algn="l"/>
            <a:endParaRPr lang="en-US" sz="1900"/>
          </a:p>
          <a:p>
            <a:pPr algn="l">
              <a:buFont typeface="Arial" pitchFamily="34" charset="0"/>
              <a:buChar char="•"/>
            </a:pPr>
            <a:r>
              <a:rPr lang="en-US" sz="1900" b="1"/>
              <a:t>Epic 2: Data Analysis</a:t>
            </a:r>
            <a:endParaRPr lang="en-US" sz="1900"/>
          </a:p>
          <a:p>
            <a:pPr marL="742950" lvl="1" indent="-285750" algn="l">
              <a:buFont typeface="Arial" pitchFamily="34" charset="0"/>
              <a:buChar char="•"/>
            </a:pPr>
            <a:r>
              <a:rPr lang="en-US" sz="1900"/>
              <a:t>Objective: Analyze the collected data to identify key factors influencing the length of stay for lung disease patients</a:t>
            </a:r>
            <a:r>
              <a:rPr lang="en-US"/>
              <a:t>.</a:t>
            </a:r>
          </a:p>
          <a:p>
            <a:pPr algn="l"/>
            <a:endParaRPr lang="en-US"/>
          </a:p>
          <a:p>
            <a:endParaRPr lang="en-US"/>
          </a:p>
        </p:txBody>
      </p:sp>
    </p:spTree>
    <p:extLst>
      <p:ext uri="{BB962C8B-B14F-4D97-AF65-F5344CB8AC3E}">
        <p14:creationId xmlns:p14="http://schemas.microsoft.com/office/powerpoint/2010/main" val="7763250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14D-27F5-86A5-E3C7-29F3D2ED7197}"/>
              </a:ext>
            </a:extLst>
          </p:cNvPr>
          <p:cNvSpPr>
            <a:spLocks noGrp="1"/>
          </p:cNvSpPr>
          <p:nvPr>
            <p:ph idx="1"/>
          </p:nvPr>
        </p:nvSpPr>
        <p:spPr>
          <a:xfrm>
            <a:off x="366823" y="563526"/>
            <a:ext cx="10079665" cy="1089838"/>
          </a:xfrm>
        </p:spPr>
        <p:txBody>
          <a:bodyPr>
            <a:normAutofit/>
          </a:bodyPr>
          <a:lstStyle/>
          <a:p>
            <a:pPr marL="0" indent="0">
              <a:buNone/>
            </a:pPr>
            <a:r>
              <a:rPr lang="en-US" sz="2400" b="1"/>
              <a:t>2. Cost Efficient</a:t>
            </a:r>
          </a:p>
          <a:p>
            <a:r>
              <a:rPr lang="en-US" sz="1800"/>
              <a:t>There is no need to spend money by going to a doctor as our device can tell you about the disease with additional information stating the condition of your lungs without any need of consulting a doctor.</a:t>
            </a:r>
          </a:p>
          <a:p>
            <a:endParaRPr lang="en-US" sz="1800"/>
          </a:p>
          <a:p>
            <a:pPr marL="0" indent="0">
              <a:buNone/>
            </a:pPr>
            <a:endParaRPr lang="en-US" sz="1400"/>
          </a:p>
          <a:p>
            <a:pPr marL="0" indent="0">
              <a:buNone/>
            </a:pPr>
            <a:endParaRPr lang="en-US" sz="1400"/>
          </a:p>
          <a:p>
            <a:pPr marL="0" indent="0">
              <a:buNone/>
            </a:pPr>
            <a:endParaRPr lang="en-IN" sz="1200"/>
          </a:p>
        </p:txBody>
      </p:sp>
      <p:sp>
        <p:nvSpPr>
          <p:cNvPr id="6" name="TextBox 5">
            <a:extLst>
              <a:ext uri="{FF2B5EF4-FFF2-40B4-BE49-F238E27FC236}">
                <a16:creationId xmlns:a16="http://schemas.microsoft.com/office/drawing/2014/main" id="{E06383E7-E88E-4CD3-F03C-38EC205EC7FC}"/>
              </a:ext>
            </a:extLst>
          </p:cNvPr>
          <p:cNvSpPr txBox="1"/>
          <p:nvPr/>
        </p:nvSpPr>
        <p:spPr>
          <a:xfrm>
            <a:off x="366823" y="1828799"/>
            <a:ext cx="11073810" cy="42473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2400" b="1" i="0">
                <a:effectLst/>
                <a:latin typeface="Google Sans"/>
              </a:rPr>
              <a:t>3. Improving patient care</a:t>
            </a:r>
          </a:p>
          <a:p>
            <a:pPr fontAlgn="ctr">
              <a:buFont typeface="Arial" pitchFamily="34" charset="0"/>
              <a:buChar char="•"/>
            </a:pPr>
            <a:r>
              <a:rPr lang="en-US" b="0" i="0">
                <a:effectLst/>
                <a:latin typeface="Google Sans"/>
              </a:rPr>
              <a:t>LOS can help identify areas for improvement in patient management and treatment processes. </a:t>
            </a:r>
          </a:p>
          <a:p>
            <a:pPr fontAlgn="ctr">
              <a:buFont typeface="Arial" pitchFamily="34" charset="0"/>
              <a:buChar char="•"/>
            </a:pPr>
            <a:endParaRPr lang="en-US" b="0" i="0">
              <a:effectLst/>
              <a:latin typeface="Google Sans"/>
            </a:endParaRPr>
          </a:p>
          <a:p>
            <a:pPr fontAlgn="ctr"/>
            <a:r>
              <a:rPr lang="en-US" sz="2400" b="1" i="0">
                <a:effectLst/>
                <a:latin typeface="Google Sans"/>
              </a:rPr>
              <a:t>4. Benchmarking</a:t>
            </a:r>
            <a:r>
              <a:rPr lang="en-US" b="1" i="0">
                <a:effectLst/>
                <a:latin typeface="Google Sans"/>
              </a:rPr>
              <a:t> </a:t>
            </a:r>
          </a:p>
          <a:p>
            <a:pPr fontAlgn="ctr">
              <a:buFont typeface="Arial" pitchFamily="34" charset="0"/>
              <a:buChar char="•"/>
            </a:pPr>
            <a:r>
              <a:rPr lang="en-US" b="0" i="0">
                <a:effectLst/>
                <a:latin typeface="Google Sans"/>
              </a:rPr>
              <a:t>LOS can be used to compare the performance of different hospitals and health systems. </a:t>
            </a:r>
          </a:p>
          <a:p>
            <a:pPr fontAlgn="ctr"/>
            <a:r>
              <a:rPr lang="en-US" sz="2400" b="1" i="0">
                <a:effectLst/>
                <a:latin typeface="Google Sans"/>
              </a:rPr>
              <a:t>5. Reducing costs</a:t>
            </a:r>
            <a:endParaRPr lang="en-US" sz="2400" b="1">
              <a:latin typeface="Google Sans"/>
            </a:endParaRPr>
          </a:p>
          <a:p>
            <a:pPr fontAlgn="ctr">
              <a:buFont typeface="Arial" pitchFamily="34" charset="0"/>
              <a:buChar char="•"/>
            </a:pPr>
            <a:r>
              <a:rPr lang="en-US" b="0" i="0">
                <a:effectLst/>
                <a:latin typeface="Google Sans"/>
              </a:rPr>
              <a:t>Shorter LOS can reduce the cost per discharge and free up hospital beds. </a:t>
            </a:r>
          </a:p>
          <a:p>
            <a:pPr fontAlgn="ctr">
              <a:buFont typeface="Arial" pitchFamily="34" charset="0"/>
              <a:buChar char="•"/>
            </a:pPr>
            <a:endParaRPr lang="en-US" b="0" i="0">
              <a:effectLst/>
              <a:latin typeface="Google Sans"/>
            </a:endParaRPr>
          </a:p>
          <a:p>
            <a:pPr fontAlgn="ctr"/>
            <a:r>
              <a:rPr lang="en-US" sz="2400" b="1">
                <a:latin typeface="Google Sans"/>
              </a:rPr>
              <a:t>6.</a:t>
            </a:r>
            <a:r>
              <a:rPr lang="en-US" sz="2400" b="1" i="0">
                <a:effectLst/>
                <a:latin typeface="Google Sans"/>
              </a:rPr>
              <a:t> Reducing risk</a:t>
            </a:r>
            <a:endParaRPr lang="en-US" sz="2400" b="1">
              <a:latin typeface="Google Sans"/>
            </a:endParaRPr>
          </a:p>
          <a:p>
            <a:pPr fontAlgn="ctr"/>
            <a:r>
              <a:rPr lang="en-US" b="0" i="0">
                <a:effectLst/>
                <a:latin typeface="Google Sans"/>
              </a:rPr>
              <a:t> Shorter LOS can reduce the risk of hospital-acquired infections (HAIs) and medication side effects.</a:t>
            </a:r>
          </a:p>
          <a:p>
            <a:pPr fontAlgn="ctr"/>
            <a:r>
              <a:rPr lang="en-US" b="0" i="0">
                <a:effectLst/>
                <a:latin typeface="Google Sans"/>
              </a:rPr>
              <a:t> </a:t>
            </a:r>
          </a:p>
          <a:p>
            <a:r>
              <a:rPr lang="en-US" sz="2400" b="1" i="0">
                <a:effectLst/>
                <a:latin typeface="Google Sans"/>
              </a:rPr>
              <a:t>7.Improving outcomes</a:t>
            </a:r>
          </a:p>
          <a:p>
            <a:r>
              <a:rPr lang="en-US" sz="2400" b="1" i="0">
                <a:effectLst/>
                <a:latin typeface="Google Sans"/>
              </a:rPr>
              <a:t> </a:t>
            </a:r>
            <a:r>
              <a:rPr lang="en-US" b="0" i="0">
                <a:effectLst/>
                <a:latin typeface="Google Sans"/>
              </a:rPr>
              <a:t>Shorter LOS can improve treatment outcomes and lower mortality rates.</a:t>
            </a:r>
          </a:p>
        </p:txBody>
      </p:sp>
    </p:spTree>
    <p:extLst>
      <p:ext uri="{BB962C8B-B14F-4D97-AF65-F5344CB8AC3E}">
        <p14:creationId xmlns:p14="http://schemas.microsoft.com/office/powerpoint/2010/main" val="428684287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3DE5-AA78-E1D4-0418-8E3309D54121}"/>
              </a:ext>
            </a:extLst>
          </p:cNvPr>
          <p:cNvSpPr>
            <a:spLocks noGrp="1"/>
          </p:cNvSpPr>
          <p:nvPr>
            <p:ph type="title"/>
          </p:nvPr>
        </p:nvSpPr>
        <p:spPr/>
        <p:txBody>
          <a:bodyPr/>
          <a:lstStyle/>
          <a:p>
            <a:r>
              <a:rPr lang="en-US"/>
              <a:t>Daily Scrums for length of stay of Disesase</a:t>
            </a:r>
            <a:endParaRPr lang="en-IN"/>
          </a:p>
        </p:txBody>
      </p:sp>
      <p:sp>
        <p:nvSpPr>
          <p:cNvPr id="3" name="Content Placeholder 2">
            <a:extLst>
              <a:ext uri="{FF2B5EF4-FFF2-40B4-BE49-F238E27FC236}">
                <a16:creationId xmlns:a16="http://schemas.microsoft.com/office/drawing/2014/main" id="{C453FD0B-24DD-0B1F-0167-6B6CCDD0CEFF}"/>
              </a:ext>
            </a:extLst>
          </p:cNvPr>
          <p:cNvSpPr>
            <a:spLocks noGrp="1"/>
          </p:cNvSpPr>
          <p:nvPr>
            <p:ph idx="1"/>
          </p:nvPr>
        </p:nvSpPr>
        <p:spPr/>
        <p:txBody>
          <a:bodyPr>
            <a:normAutofit lnSpcReduction="10000"/>
          </a:bodyPr>
          <a:lstStyle/>
          <a:p>
            <a:pPr marL="0" indent="0">
              <a:buNone/>
            </a:pPr>
            <a:r>
              <a:rPr lang="en-US" sz="1600"/>
              <a:t>Key Elements of a Lung Disease Focused Daily Scrum:</a:t>
            </a:r>
          </a:p>
          <a:p>
            <a:pPr marL="0" indent="0">
              <a:buNone/>
            </a:pPr>
            <a:r>
              <a:rPr lang="en-US" sz="1600"/>
              <a:t>1.   </a:t>
            </a:r>
            <a:r>
              <a:rPr lang="en-US" sz="1600" b="1"/>
              <a:t>Patient Review </a:t>
            </a:r>
            <a:r>
              <a:rPr lang="en-US" sz="1600"/>
              <a:t>: </a:t>
            </a:r>
          </a:p>
          <a:p>
            <a:pPr marL="0" indent="0">
              <a:buNone/>
            </a:pPr>
            <a:r>
              <a:rPr lang="en-US" sz="1600"/>
              <a:t>- Current Status : Quickly review each lung disease patient’s condition, treatments, and any changes since the last meeting.   - - Length of Stay Goals : Discuss the target discharge date and compare it with the current expected LOS. Highlight any deviations.   </a:t>
            </a:r>
          </a:p>
          <a:p>
            <a:pPr marL="0" indent="0">
              <a:buNone/>
            </a:pPr>
            <a:r>
              <a:rPr lang="en-US" sz="1600" b="1"/>
              <a:t>2. Identification of Barriers: </a:t>
            </a:r>
          </a:p>
          <a:p>
            <a:pPr>
              <a:buFontTx/>
              <a:buChar char="-"/>
            </a:pPr>
            <a:r>
              <a:rPr lang="en-US" sz="1600"/>
              <a:t>Clinical Barriers :Are there unresolved medical issues such as ongoing oxygen dependency, unresolved infections, or breadthe control  </a:t>
            </a:r>
          </a:p>
          <a:p>
            <a:pPr>
              <a:buFontTx/>
              <a:buChar char="-"/>
            </a:pPr>
            <a:r>
              <a:rPr lang="en-US" sz="1600"/>
              <a:t>Non-Clinical Barriers : Consider discharge planning challenges, such as home care arrangements, patient education needs, or delays in diagnostic testing.</a:t>
            </a:r>
          </a:p>
          <a:p>
            <a:pPr marL="0" indent="0">
              <a:buNone/>
            </a:pPr>
            <a:r>
              <a:rPr lang="en-US" sz="1600"/>
              <a:t>3. </a:t>
            </a:r>
            <a:r>
              <a:rPr lang="en-US" sz="1600" b="1"/>
              <a:t>Action Items:  </a:t>
            </a:r>
          </a:p>
          <a:p>
            <a:pPr marL="0" indent="0">
              <a:buNone/>
            </a:pPr>
            <a:r>
              <a:rPr lang="en-US" sz="1600"/>
              <a:t> - Immediate Next Steps : What needs to be done today to move the patient closer to discharge? This could involve adjusting treatment plans, ordering necessary tests, or arranging consultations with specialists. </a:t>
            </a:r>
          </a:p>
          <a:p>
            <a:pPr marL="0" indent="0">
              <a:buNone/>
            </a:pPr>
            <a:r>
              <a:rPr lang="en-US" sz="1600"/>
              <a:t> - Resource Allocation : Identify any additional resources needed, such as respiratory therapy, physiotherapy, or social work support, to expedite discharge.</a:t>
            </a:r>
            <a:endParaRPr lang="en-IN" sz="1600"/>
          </a:p>
        </p:txBody>
      </p:sp>
    </p:spTree>
    <p:extLst>
      <p:ext uri="{BB962C8B-B14F-4D97-AF65-F5344CB8AC3E}">
        <p14:creationId xmlns:p14="http://schemas.microsoft.com/office/powerpoint/2010/main" val="210350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7A18-8104-A74B-3009-41192B372BF4}"/>
              </a:ext>
            </a:extLst>
          </p:cNvPr>
          <p:cNvSpPr>
            <a:spLocks noGrp="1"/>
          </p:cNvSpPr>
          <p:nvPr>
            <p:ph type="title"/>
          </p:nvPr>
        </p:nvSpPr>
        <p:spPr/>
        <p:txBody>
          <a:bodyPr/>
          <a:lstStyle/>
          <a:p>
            <a:r>
              <a:rPr lang="en-US"/>
              <a:t>ER DIAGRAM</a:t>
            </a:r>
            <a:endParaRPr lang="en-IN"/>
          </a:p>
        </p:txBody>
      </p:sp>
      <p:pic>
        <p:nvPicPr>
          <p:cNvPr id="4" name="Picture 3">
            <a:extLst>
              <a:ext uri="{FF2B5EF4-FFF2-40B4-BE49-F238E27FC236}">
                <a16:creationId xmlns:a16="http://schemas.microsoft.com/office/drawing/2014/main" id="{42A17BD5-F0B8-004D-7DF9-F9C2351F5142}"/>
              </a:ext>
            </a:extLst>
          </p:cNvPr>
          <p:cNvPicPr>
            <a:picLocks noChangeAspect="1"/>
          </p:cNvPicPr>
          <p:nvPr/>
        </p:nvPicPr>
        <p:blipFill>
          <a:blip r:embed="rId2"/>
          <a:stretch>
            <a:fillRect/>
          </a:stretch>
        </p:blipFill>
        <p:spPr>
          <a:xfrm>
            <a:off x="1100469" y="1450110"/>
            <a:ext cx="9634870" cy="5112685"/>
          </a:xfrm>
          <a:prstGeom prst="rect">
            <a:avLst/>
          </a:prstGeom>
        </p:spPr>
      </p:pic>
    </p:spTree>
    <p:extLst>
      <p:ext uri="{BB962C8B-B14F-4D97-AF65-F5344CB8AC3E}">
        <p14:creationId xmlns:p14="http://schemas.microsoft.com/office/powerpoint/2010/main" val="32244943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C11E-4AA0-AAB5-6437-95DEF2C5EEFC}"/>
              </a:ext>
            </a:extLst>
          </p:cNvPr>
          <p:cNvSpPr>
            <a:spLocks noGrp="1"/>
          </p:cNvSpPr>
          <p:nvPr>
            <p:ph type="title"/>
          </p:nvPr>
        </p:nvSpPr>
        <p:spPr/>
        <p:txBody>
          <a:bodyPr/>
          <a:lstStyle/>
          <a:p>
            <a:r>
              <a:rPr lang="en-US"/>
              <a:t>          Sprint Retrospective Document</a:t>
            </a:r>
            <a:endParaRPr lang="en-IN"/>
          </a:p>
        </p:txBody>
      </p:sp>
      <p:pic>
        <p:nvPicPr>
          <p:cNvPr id="5" name="Content Placeholder 4">
            <a:extLst>
              <a:ext uri="{FF2B5EF4-FFF2-40B4-BE49-F238E27FC236}">
                <a16:creationId xmlns:a16="http://schemas.microsoft.com/office/drawing/2014/main" id="{C997F98D-E766-D804-8F04-2FCEB4A32F24}"/>
              </a:ext>
            </a:extLst>
          </p:cNvPr>
          <p:cNvPicPr>
            <a:picLocks noGrp="1" noChangeAspect="1"/>
          </p:cNvPicPr>
          <p:nvPr>
            <p:ph idx="1"/>
          </p:nvPr>
        </p:nvPicPr>
        <p:blipFill>
          <a:blip r:embed="rId2"/>
          <a:stretch>
            <a:fillRect/>
          </a:stretch>
        </p:blipFill>
        <p:spPr>
          <a:xfrm>
            <a:off x="2355112" y="1690688"/>
            <a:ext cx="7240771" cy="4853651"/>
          </a:xfrm>
        </p:spPr>
      </p:pic>
    </p:spTree>
    <p:extLst>
      <p:ext uri="{BB962C8B-B14F-4D97-AF65-F5344CB8AC3E}">
        <p14:creationId xmlns:p14="http://schemas.microsoft.com/office/powerpoint/2010/main" val="50467091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0EDC-D129-BBDD-4FB7-018BC76E3D0A}"/>
              </a:ext>
            </a:extLst>
          </p:cNvPr>
          <p:cNvSpPr>
            <a:spLocks noGrp="1"/>
          </p:cNvSpPr>
          <p:nvPr>
            <p:ph type="title"/>
          </p:nvPr>
        </p:nvSpPr>
        <p:spPr>
          <a:xfrm>
            <a:off x="607828" y="-139920"/>
            <a:ext cx="10515600" cy="1541606"/>
          </a:xfrm>
        </p:spPr>
        <p:txBody>
          <a:bodyPr/>
          <a:lstStyle/>
          <a:p>
            <a:r>
              <a:rPr lang="en-US" b="1"/>
              <a:t>                         Result Analysis</a:t>
            </a:r>
            <a:endParaRPr lang="en-IN" b="1"/>
          </a:p>
        </p:txBody>
      </p:sp>
      <p:sp>
        <p:nvSpPr>
          <p:cNvPr id="5" name="Rectangle 2">
            <a:extLst>
              <a:ext uri="{FF2B5EF4-FFF2-40B4-BE49-F238E27FC236}">
                <a16:creationId xmlns:a16="http://schemas.microsoft.com/office/drawing/2014/main" id="{74091D13-2433-7A7B-26DD-7FD82BF07C6B}"/>
              </a:ext>
            </a:extLst>
          </p:cNvPr>
          <p:cNvSpPr>
            <a:spLocks noGrp="1" noChangeArrowheads="1"/>
          </p:cNvSpPr>
          <p:nvPr>
            <p:ph idx="1"/>
          </p:nvPr>
        </p:nvSpPr>
        <p:spPr bwMode="auto">
          <a:xfrm>
            <a:off x="377456" y="1080731"/>
            <a:ext cx="10976344"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pPr>
            <a:r>
              <a:rPr kumimoji="0" lang="en-US" altLang="en-US" sz="1800" b="1" i="0" u="none" strike="noStrike" cap="none" normalizeH="0" baseline="0">
                <a:ln>
                  <a:noFill/>
                </a:ln>
                <a:solidFill>
                  <a:schemeClr val="tx1"/>
                </a:solidFill>
                <a:effectLst/>
                <a:latin typeface="Arial" pitchFamily="34" charset="0"/>
              </a:rPr>
              <a:t>Data Analysis :</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itchFamily="34" charset="0"/>
              </a:rPr>
              <a:t>Average LOS: </a:t>
            </a:r>
            <a:r>
              <a:rPr kumimoji="0" lang="en-US" altLang="en-US" sz="1800" b="0" i="0" u="none" strike="noStrike" cap="none" normalizeH="0" baseline="0">
                <a:ln>
                  <a:noFill/>
                </a:ln>
                <a:solidFill>
                  <a:schemeClr val="tx1"/>
                </a:solidFill>
                <a:effectLst/>
                <a:latin typeface="Arial" pitchFamily="34" charset="0"/>
              </a:rPr>
              <a:t>The mean length of stay for lung disease patients was [X] days.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itchFamily="34" charset="0"/>
              </a:rPr>
              <a:t>Significant Factors: </a:t>
            </a:r>
            <a:r>
              <a:rPr kumimoji="0" lang="en-US" altLang="en-US" sz="1800" b="0" i="0" u="none" strike="noStrike" cap="none" normalizeH="0" baseline="0">
                <a:ln>
                  <a:noFill/>
                </a:ln>
                <a:solidFill>
                  <a:schemeClr val="tx1"/>
                </a:solidFill>
                <a:effectLst/>
                <a:latin typeface="Arial" pitchFamily="34" charset="0"/>
              </a:rPr>
              <a:t>Age, presence of chronic comorbidities (such as COPD and heart disease), and treatment types (invasive vs. non-invasive) were the most significant factors affecting LOS.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itchFamily="34" charset="0"/>
              </a:rPr>
              <a:t>Demographics</a:t>
            </a:r>
            <a:r>
              <a:rPr kumimoji="0" lang="en-US" altLang="en-US" sz="1800" b="1" i="0" u="none" strike="noStrike" cap="none" normalizeH="0" baseline="0">
                <a:ln>
                  <a:noFill/>
                </a:ln>
                <a:solidFill>
                  <a:schemeClr val="tx1"/>
                </a:solidFill>
                <a:effectLst/>
                <a:latin typeface="Arial" pitchFamily="34" charset="0"/>
              </a:rPr>
              <a:t>:</a:t>
            </a:r>
            <a:r>
              <a:rPr kumimoji="0" lang="en-US" altLang="en-US" sz="1800" b="0" i="0" u="none" strike="noStrike" cap="none" normalizeH="0" baseline="0">
                <a:ln>
                  <a:noFill/>
                </a:ln>
                <a:solidFill>
                  <a:schemeClr val="tx1"/>
                </a:solidFill>
                <a:effectLst/>
                <a:latin typeface="Arial" pitchFamily="34" charset="0"/>
              </a:rPr>
              <a:t> Older patients and those with multiple comorbidities had a longer LOS on average.</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800">
              <a:latin typeface="Arial"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a:ln>
                  <a:noFill/>
                </a:ln>
                <a:solidFill>
                  <a:schemeClr val="tx1"/>
                </a:solidFill>
                <a:effectLst/>
                <a:latin typeface="Arial" pitchFamily="34" charset="0"/>
              </a:rPr>
              <a:t>2. Predictive Modeling :</a:t>
            </a:r>
            <a:endParaRPr kumimoji="0" lang="en-US" altLang="en-US" sz="1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itchFamily="34" charset="0"/>
              </a:rPr>
              <a:t>Model Performance:</a:t>
            </a:r>
            <a:r>
              <a:rPr kumimoji="0" lang="en-US" altLang="en-US" sz="1800" b="0" i="0" u="none" strike="noStrike" cap="none" normalizeH="0" baseline="0">
                <a:ln>
                  <a:noFill/>
                </a:ln>
                <a:solidFill>
                  <a:schemeClr val="tx1"/>
                </a:solidFill>
                <a:effectLst/>
                <a:latin typeface="Arial" pitchFamily="34" charset="0"/>
              </a:rPr>
              <a:t> The predictive model achieved an accuracy of 85%, with predictions deviating by an average of 1.5 days from actual LOS.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itchFamily="34" charset="0"/>
              </a:rPr>
              <a:t>Feature Importance: </a:t>
            </a:r>
            <a:r>
              <a:rPr kumimoji="0" lang="en-US" altLang="en-US" sz="1800" b="0" i="0" u="none" strike="noStrike" cap="none" normalizeH="0" baseline="0">
                <a:ln>
                  <a:noFill/>
                </a:ln>
                <a:solidFill>
                  <a:schemeClr val="tx1"/>
                </a:solidFill>
                <a:effectLst/>
                <a:latin typeface="Arial" pitchFamily="34" charset="0"/>
              </a:rPr>
              <a:t>Age and comorbidities were the top predictors of LOS, followed by the type of treatment received.</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800">
              <a:latin typeface="Arial" pitchFamily="34" charset="0"/>
            </a:endParaRPr>
          </a:p>
          <a:p>
            <a:pPr marL="0" marR="0" lvl="0" indent="0" algn="l" defTabSz="914400" rtl="0" eaLnBrk="0" fontAlgn="base" latinLnBrk="0" hangingPunct="0">
              <a:lnSpc>
                <a:spcPct val="100000"/>
              </a:lnSpc>
              <a:spcBef>
                <a:spcPct val="0"/>
              </a:spcBef>
              <a:spcAft>
                <a:spcPct val="0"/>
              </a:spcAft>
              <a:buClrTx/>
              <a:buSzTx/>
              <a:buNone/>
            </a:pPr>
            <a:endParaRPr lang="en-US" altLang="en-US" sz="1800">
              <a:latin typeface="Arial" pitchFamily="34" charset="0"/>
            </a:endParaRPr>
          </a:p>
          <a:p>
            <a:pPr marL="0" marR="0" lvl="0" indent="0" algn="l" defTabSz="914400" rtl="0" eaLnBrk="0" fontAlgn="base" latinLnBrk="0" hangingPunct="0">
              <a:lnSpc>
                <a:spcPct val="100000"/>
              </a:lnSpc>
              <a:spcBef>
                <a:spcPct val="0"/>
              </a:spcBef>
              <a:spcAft>
                <a:spcPct val="0"/>
              </a:spcAft>
              <a:buClrTx/>
              <a:buSzTx/>
              <a:buNone/>
            </a:pPr>
            <a:r>
              <a:rPr lang="en-US" sz="1800" b="1">
                <a:latin typeface="Arial" pitchFamily="34" charset="0"/>
              </a:rPr>
              <a:t>3</a:t>
            </a:r>
            <a:r>
              <a:rPr lang="en-US" sz="2000" b="1">
                <a:latin typeface="Arial" pitchFamily="34" charset="0"/>
              </a:rPr>
              <a:t>. </a:t>
            </a:r>
            <a:r>
              <a:rPr lang="en-US" sz="2000" b="1"/>
              <a:t>Operational Impact :</a:t>
            </a:r>
          </a:p>
          <a:p>
            <a:pPr marL="0" marR="0" lvl="0" indent="0" algn="l" defTabSz="914400" rtl="0" eaLnBrk="0" fontAlgn="base" latinLnBrk="0" hangingPunct="0">
              <a:lnSpc>
                <a:spcPct val="100000"/>
              </a:lnSpc>
              <a:spcBef>
                <a:spcPct val="0"/>
              </a:spcBef>
              <a:spcAft>
                <a:spcPct val="0"/>
              </a:spcAft>
              <a:buClrTx/>
              <a:buSzTx/>
              <a:buNone/>
            </a:pPr>
            <a:r>
              <a:rPr lang="en-US" sz="2000"/>
              <a:t>Resource Allocation: The insights from the analysis led to improved resource allocation, with a focus on early discharge planning for patients at lower risk.</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0731351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DCBF0-22C6-52B8-A35F-91C85880EB70}"/>
              </a:ext>
            </a:extLst>
          </p:cNvPr>
          <p:cNvSpPr txBox="1"/>
          <p:nvPr/>
        </p:nvSpPr>
        <p:spPr>
          <a:xfrm>
            <a:off x="3431704" y="332656"/>
            <a:ext cx="9433048" cy="707886"/>
          </a:xfrm>
          <a:prstGeom prst="rect">
            <a:avLst/>
          </a:prstGeom>
          <a:noFill/>
        </p:spPr>
        <p:txBody>
          <a:bodyPr wrap="square" rtlCol="0">
            <a:spAutoFit/>
          </a:bodyPr>
          <a:lstStyle/>
          <a:p>
            <a:r>
              <a:rPr lang="en-US" sz="4000" dirty="0"/>
              <a:t>Second Review </a:t>
            </a:r>
            <a:endParaRPr lang="en-IN" sz="4000" dirty="0"/>
          </a:p>
        </p:txBody>
      </p:sp>
      <p:sp>
        <p:nvSpPr>
          <p:cNvPr id="4" name="TextBox 3">
            <a:extLst>
              <a:ext uri="{FF2B5EF4-FFF2-40B4-BE49-F238E27FC236}">
                <a16:creationId xmlns:a16="http://schemas.microsoft.com/office/drawing/2014/main" id="{465241F9-7AA6-A42F-1C61-869C7D05A32D}"/>
              </a:ext>
            </a:extLst>
          </p:cNvPr>
          <p:cNvSpPr txBox="1"/>
          <p:nvPr/>
        </p:nvSpPr>
        <p:spPr>
          <a:xfrm>
            <a:off x="623392" y="2492896"/>
            <a:ext cx="10801200" cy="2062103"/>
          </a:xfrm>
          <a:prstGeom prst="rect">
            <a:avLst/>
          </a:prstGeom>
          <a:noFill/>
        </p:spPr>
        <p:txBody>
          <a:bodyPr wrap="square">
            <a:spAutoFit/>
          </a:bodyPr>
          <a:lstStyle/>
          <a:p>
            <a:pPr marL="0" indent="0" algn="just" rtl="0">
              <a:spcBef>
                <a:spcPts val="1200"/>
              </a:spcBef>
              <a:spcAft>
                <a:spcPts val="1200"/>
              </a:spcAft>
              <a:buNone/>
            </a:pPr>
            <a:r>
              <a:rPr lang="en-US" sz="1800" b="0" i="0" u="none" strike="noStrike" cap="small" dirty="0">
                <a:solidFill>
                  <a:srgbClr val="000000"/>
                </a:solidFill>
                <a:effectLst/>
                <a:latin typeface="Times New Roman" panose="02020603050405020304" pitchFamily="18" charset="0"/>
                <a:cs typeface="Times New Roman" panose="02020603050405020304" pitchFamily="18" charset="0"/>
              </a:rPr>
              <a:t>Aim:</a:t>
            </a:r>
            <a:endParaRPr lang="en-US" sz="1800" b="1"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paper aims to investigate the classification performance of MRI images for </a:t>
            </a:r>
            <a:r>
              <a:rPr lang="en-US" dirty="0">
                <a:solidFill>
                  <a:srgbClr val="000000"/>
                </a:solidFill>
                <a:latin typeface="Times New Roman" panose="02020603050405020304" pitchFamily="18" charset="0"/>
                <a:cs typeface="Times New Roman" panose="02020603050405020304" pitchFamily="18" charset="0"/>
              </a:rPr>
              <a:t>prediction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of length of stay of disease through CNN.  The research uses CNN as the backbone of the model along with transfer learning and addition of custom CNN layers. The CNN model with additional convolutional layers is used for feature extraction. The hybrid architecture is designed to classify MRI brain scans into four categories: Unhealthy , Healthy Lung and then predict the length of stay of disease. </a:t>
            </a:r>
            <a:endParaRPr lang="en-IN" dirty="0"/>
          </a:p>
        </p:txBody>
      </p:sp>
      <p:sp>
        <p:nvSpPr>
          <p:cNvPr id="5" name="TextBox 4">
            <a:extLst>
              <a:ext uri="{FF2B5EF4-FFF2-40B4-BE49-F238E27FC236}">
                <a16:creationId xmlns:a16="http://schemas.microsoft.com/office/drawing/2014/main" id="{9D6F1F86-2B32-12B3-2286-CCE3A99A1142}"/>
              </a:ext>
            </a:extLst>
          </p:cNvPr>
          <p:cNvSpPr txBox="1"/>
          <p:nvPr/>
        </p:nvSpPr>
        <p:spPr>
          <a:xfrm>
            <a:off x="600037" y="1166356"/>
            <a:ext cx="8208912" cy="769441"/>
          </a:xfrm>
          <a:prstGeom prst="rect">
            <a:avLst/>
          </a:prstGeom>
          <a:noFill/>
        </p:spPr>
        <p:txBody>
          <a:bodyPr wrap="square" rtlCol="0">
            <a:spAutoFit/>
          </a:bodyPr>
          <a:lstStyle/>
          <a:p>
            <a:r>
              <a:rPr lang="en-US" sz="4400" dirty="0"/>
              <a:t>Proposed Methodology</a:t>
            </a:r>
            <a:endParaRPr lang="en-IN" sz="4400" dirty="0"/>
          </a:p>
        </p:txBody>
      </p:sp>
    </p:spTree>
    <p:extLst>
      <p:ext uri="{BB962C8B-B14F-4D97-AF65-F5344CB8AC3E}">
        <p14:creationId xmlns:p14="http://schemas.microsoft.com/office/powerpoint/2010/main" val="30417635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066194-7835-838C-3BE5-777842D69022}"/>
              </a:ext>
            </a:extLst>
          </p:cNvPr>
          <p:cNvSpPr txBox="1"/>
          <p:nvPr/>
        </p:nvSpPr>
        <p:spPr>
          <a:xfrm>
            <a:off x="551384" y="1196751"/>
            <a:ext cx="11017224" cy="4708981"/>
          </a:xfrm>
          <a:prstGeom prst="rect">
            <a:avLst/>
          </a:prstGeom>
          <a:noFill/>
        </p:spPr>
        <p:txBody>
          <a:bodyPr wrap="square">
            <a:spAutoFit/>
          </a:bodyPr>
          <a:lstStyle/>
          <a:p>
            <a:pPr marL="0" indent="0" algn="just" rtl="0">
              <a:spcBef>
                <a:spcPts val="1200"/>
              </a:spcBef>
              <a:spcAft>
                <a:spcPts val="1200"/>
              </a:spcAft>
              <a:buNone/>
            </a:pPr>
            <a:r>
              <a:rPr lang="en-US" sz="4000" b="0" i="0" u="none" strike="noStrike" cap="small" dirty="0">
                <a:solidFill>
                  <a:srgbClr val="000000"/>
                </a:solidFill>
                <a:effectLst/>
                <a:latin typeface="Times New Roman" panose="02020603050405020304" pitchFamily="18" charset="0"/>
                <a:cs typeface="Times New Roman" panose="02020603050405020304" pitchFamily="18" charset="0"/>
              </a:rPr>
              <a:t>Dataset:</a:t>
            </a:r>
            <a:endParaRPr lang="en-US" sz="4000" b="1"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curated set of MRI scans has been used to test and train the model and evaluate the performance of the algorithm. </a:t>
            </a:r>
            <a:r>
              <a:rPr lang="en-US" sz="1800" b="0" i="0" u="none" strike="noStrike" dirty="0">
                <a:solidFill>
                  <a:srgbClr val="222222"/>
                </a:solidFill>
                <a:effectLst/>
                <a:latin typeface="Times New Roman" panose="02020603050405020304" pitchFamily="18" charset="0"/>
                <a:cs typeface="Times New Roman" panose="02020603050405020304" pitchFamily="18" charset="0"/>
              </a:rPr>
              <a:t>MRI data provide details of the </a:t>
            </a:r>
            <a:r>
              <a:rPr lang="en-US" dirty="0">
                <a:solidFill>
                  <a:srgbClr val="222222"/>
                </a:solidFill>
                <a:latin typeface="Times New Roman" panose="02020603050405020304" pitchFamily="18" charset="0"/>
                <a:cs typeface="Times New Roman" panose="02020603050405020304" pitchFamily="18" charset="0"/>
              </a:rPr>
              <a:t>lung</a:t>
            </a:r>
            <a:r>
              <a:rPr lang="en-US" sz="1800" b="0" i="0" u="none" strike="noStrike" dirty="0">
                <a:solidFill>
                  <a:srgbClr val="222222"/>
                </a:solidFill>
                <a:effectLst/>
                <a:latin typeface="Times New Roman" panose="02020603050405020304" pitchFamily="18" charset="0"/>
                <a:cs typeface="Times New Roman" panose="02020603050405020304" pitchFamily="18" charset="0"/>
              </a:rPr>
              <a:t> and visualize the anatomy in all planes.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study uses a publicly available dataset  acquired from Kaggle, comprising 4 classes namely mild, very mild, moderate, and non-demented. The dataset comprises 30,000+ images of size 200 x 190 pixels which are used for training and testing in the ratio 8:2.</a:t>
            </a:r>
            <a:endParaRPr lang="en-US" sz="1800" b="0"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dirty="0">
                <a:solidFill>
                  <a:srgbClr val="222222"/>
                </a:solidFill>
                <a:effectLst/>
                <a:latin typeface="Times New Roman" panose="02020603050405020304" pitchFamily="18" charset="0"/>
                <a:cs typeface="Times New Roman" panose="02020603050405020304" pitchFamily="18" charset="0"/>
              </a:rPr>
              <a:t>In our experiments, multiple images from one patient are treated independently, as if for different patients.</a:t>
            </a:r>
            <a:endParaRPr lang="en-US" sz="1800" b="0"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Data Preprocessing steps</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800" b="0" dirty="0">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mj-lt"/>
              <a:buAutoNum type="arabicPeriod"/>
            </a:pP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Normalising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pixel intensities.</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Rescaling all images.</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Adjusting rotation and zoom range</a:t>
            </a:r>
          </a:p>
          <a:p>
            <a:pPr algn="just" rtl="0" fontAlgn="base">
              <a:spcBef>
                <a:spcPts val="0"/>
              </a:spcBef>
              <a:spcAft>
                <a:spcPts val="120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Training and Testing Split</a:t>
            </a:r>
          </a:p>
        </p:txBody>
      </p:sp>
    </p:spTree>
    <p:extLst>
      <p:ext uri="{BB962C8B-B14F-4D97-AF65-F5344CB8AC3E}">
        <p14:creationId xmlns:p14="http://schemas.microsoft.com/office/powerpoint/2010/main" val="4530641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2E0F-06A9-73ED-DB11-F4B4F521C602}"/>
              </a:ext>
            </a:extLst>
          </p:cNvPr>
          <p:cNvSpPr>
            <a:spLocks noGrp="1"/>
          </p:cNvSpPr>
          <p:nvPr>
            <p:ph type="title"/>
          </p:nvPr>
        </p:nvSpPr>
        <p:spPr/>
        <p:txBody>
          <a:bodyPr>
            <a:normAutofit/>
          </a:bodyPr>
          <a:lstStyle/>
          <a:p>
            <a:pPr algn="ctr"/>
            <a:r>
              <a:rPr lang="en-US" sz="5400" b="1"/>
              <a:t>ZEROTH REVIEW</a:t>
            </a:r>
            <a:endParaRPr lang="en-IN" sz="5400" b="1"/>
          </a:p>
        </p:txBody>
      </p:sp>
      <p:sp>
        <p:nvSpPr>
          <p:cNvPr id="3" name="TextBox 2">
            <a:extLst>
              <a:ext uri="{FF2B5EF4-FFF2-40B4-BE49-F238E27FC236}">
                <a16:creationId xmlns:a16="http://schemas.microsoft.com/office/drawing/2014/main" id="{01C28121-303D-6753-F7B7-3D77FC44D27D}"/>
              </a:ext>
            </a:extLst>
          </p:cNvPr>
          <p:cNvSpPr txBox="1"/>
          <p:nvPr/>
        </p:nvSpPr>
        <p:spPr>
          <a:xfrm>
            <a:off x="761087" y="2244934"/>
            <a:ext cx="10972799"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a:t>Prediction of length of stay of disease</a:t>
            </a:r>
            <a:endParaRPr lang="en-IN" sz="6000" b="1"/>
          </a:p>
        </p:txBody>
      </p:sp>
    </p:spTree>
    <p:extLst>
      <p:ext uri="{BB962C8B-B14F-4D97-AF65-F5344CB8AC3E}">
        <p14:creationId xmlns:p14="http://schemas.microsoft.com/office/powerpoint/2010/main" val="8083538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A43EFC-948D-E446-6B47-822609859C56}"/>
              </a:ext>
            </a:extLst>
          </p:cNvPr>
          <p:cNvSpPr txBox="1"/>
          <p:nvPr/>
        </p:nvSpPr>
        <p:spPr>
          <a:xfrm>
            <a:off x="479376" y="670245"/>
            <a:ext cx="10802416" cy="6340197"/>
          </a:xfrm>
          <a:prstGeom prst="rect">
            <a:avLst/>
          </a:prstGeom>
          <a:noFill/>
        </p:spPr>
        <p:txBody>
          <a:bodyPr wrap="square">
            <a:spAutoFit/>
          </a:bodyPr>
          <a:lstStyle/>
          <a:p>
            <a:pPr marL="0" indent="0" algn="just" rtl="0">
              <a:spcBef>
                <a:spcPts val="1200"/>
              </a:spcBef>
              <a:spcAft>
                <a:spcPts val="1200"/>
              </a:spcAft>
              <a:buNone/>
            </a:pPr>
            <a:r>
              <a:rPr lang="en-US" sz="1800" b="0" i="0" u="none" strike="noStrike" cap="small" dirty="0">
                <a:solidFill>
                  <a:srgbClr val="000000"/>
                </a:solidFill>
                <a:effectLst/>
                <a:latin typeface="Times New Roman" panose="02020603050405020304" pitchFamily="18" charset="0"/>
                <a:cs typeface="Times New Roman" panose="02020603050405020304" pitchFamily="18" charset="0"/>
              </a:rPr>
              <a:t>Model Workflow:</a:t>
            </a:r>
            <a:endParaRPr lang="en-US" sz="1800" b="1" dirty="0">
              <a:effectLst/>
              <a:latin typeface="Times New Roman" panose="02020603050405020304" pitchFamily="18" charset="0"/>
              <a:cs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architecture of the proposed model for </a:t>
            </a:r>
            <a:r>
              <a:rPr lang="en-US" dirty="0">
                <a:solidFill>
                  <a:srgbClr val="000000"/>
                </a:solidFill>
                <a:latin typeface="Times New Roman" panose="02020603050405020304" pitchFamily="18" charset="0"/>
                <a:cs typeface="Times New Roman" panose="02020603050405020304" pitchFamily="18" charset="0"/>
              </a:rPr>
              <a:t>prediction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of length of stay of disease is built upon a trained </a:t>
            </a:r>
            <a:r>
              <a:rPr lang="en-US" dirty="0">
                <a:solidFill>
                  <a:srgbClr val="000000"/>
                </a:solidFill>
                <a:latin typeface="Times New Roman" panose="02020603050405020304" pitchFamily="18" charset="0"/>
                <a:cs typeface="Times New Roman" panose="02020603050405020304" pitchFamily="18" charset="0"/>
              </a:rPr>
              <a:t>CNN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model which serves as the backbone for feature extraction. The </a:t>
            </a:r>
            <a:r>
              <a:rPr lang="en-US" dirty="0">
                <a:solidFill>
                  <a:srgbClr val="000000"/>
                </a:solidFill>
                <a:latin typeface="Times New Roman" panose="02020603050405020304" pitchFamily="18" charset="0"/>
                <a:cs typeface="Times New Roman" panose="02020603050405020304" pitchFamily="18" charset="0"/>
              </a:rPr>
              <a:t>CNN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model comprises five convolutional blocks, each consisting of convolutional layers followed by max pooling layers. The earlier layers focus on detecting simple patterns such as edges, while the deeper layers capture more complex structures related to </a:t>
            </a:r>
            <a:r>
              <a:rPr lang="en-US" dirty="0">
                <a:solidFill>
                  <a:srgbClr val="000000"/>
                </a:solidFill>
                <a:latin typeface="Times New Roman" panose="02020603050405020304" pitchFamily="18" charset="0"/>
                <a:cs typeface="Times New Roman" panose="02020603050405020304" pitchFamily="18" charset="0"/>
              </a:rPr>
              <a:t>Prediction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progression. To enhance the model's capacity and identify domain-specific features, additional convolutional layers have been added to the </a:t>
            </a:r>
            <a:r>
              <a:rPr lang="en-US" dirty="0">
                <a:solidFill>
                  <a:srgbClr val="000000"/>
                </a:solidFill>
                <a:latin typeface="Times New Roman" panose="02020603050405020304" pitchFamily="18" charset="0"/>
                <a:cs typeface="Times New Roman" panose="02020603050405020304" pitchFamily="18" charset="0"/>
              </a:rPr>
              <a:t>CNN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network. The output from these layers is then flattened into a one-dimensional feature vector. This hybrid architecture combines the representational power of deep learning with the classification capabilities of CNN, aims to improve the overall accuracy.</a:t>
            </a:r>
          </a:p>
          <a:p>
            <a:endParaRPr lang="en-US" dirty="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b="1" dirty="0"/>
              <a:t>Input Layer </a:t>
            </a:r>
          </a:p>
          <a:p>
            <a:r>
              <a:rPr lang="en-US" dirty="0"/>
              <a:t>This is where the CNN starts. In your case, it’s like feeding the network an X-ray or CT scan of lungs. The image is broken down into a grid of numbers, where each number represents a pixel’s intensity (e.g., shades of gray in a medical scan). This is how the network “sees” the lung.</a:t>
            </a:r>
          </a:p>
          <a:p>
            <a:endParaRPr lang="en-US" dirty="0"/>
          </a:p>
          <a:p>
            <a:r>
              <a:rPr lang="en-US" b="1" dirty="0"/>
              <a:t>2. Convolution Layer (Detecting Lung Patterns)</a:t>
            </a:r>
          </a:p>
          <a:p>
            <a:r>
              <a:rPr lang="en-US" dirty="0"/>
              <a:t>Here, the CNN acts like a radiologist scanning the lung image. It uses filters to search for specific features or patterns—like the edges of the lungs, abnormal growths, or patterns that signify healthy tissue versus diseased </a:t>
            </a:r>
            <a:r>
              <a:rPr lang="en-US" dirty="0" err="1"/>
              <a:t>tissue.This</a:t>
            </a:r>
            <a:r>
              <a:rPr lang="en-US" dirty="0"/>
              <a:t> layer might detect critical features like lung shape irregularities, patches that could indicate diseases, or areas of excessive darkness/lightness.</a:t>
            </a:r>
          </a:p>
          <a:p>
            <a:endParaRPr lang="en-US" dirty="0"/>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1903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24DF5-1316-0660-A2A2-EF9041F99BB2}"/>
              </a:ext>
            </a:extLst>
          </p:cNvPr>
          <p:cNvSpPr txBox="1"/>
          <p:nvPr/>
        </p:nvSpPr>
        <p:spPr>
          <a:xfrm>
            <a:off x="407368" y="474345"/>
            <a:ext cx="11233248" cy="5632311"/>
          </a:xfrm>
          <a:prstGeom prst="rect">
            <a:avLst/>
          </a:prstGeom>
          <a:noFill/>
        </p:spPr>
        <p:txBody>
          <a:bodyPr wrap="square">
            <a:spAutoFit/>
          </a:bodyPr>
          <a:lstStyle/>
          <a:p>
            <a:r>
              <a:rPr lang="en-US" b="1" dirty="0"/>
              <a:t>3. </a:t>
            </a:r>
            <a:r>
              <a:rPr lang="en-US" b="1" dirty="0" err="1"/>
              <a:t>ReLU</a:t>
            </a:r>
            <a:r>
              <a:rPr lang="en-US" b="1" dirty="0"/>
              <a:t> Layer </a:t>
            </a:r>
          </a:p>
          <a:p>
            <a:r>
              <a:rPr lang="en-US" dirty="0"/>
              <a:t>If a filter detects something important, like a shadow in the lung that could indicate disease, this layer amplifies that detection. It removes any noise or irrelevant information (such as areas that don’t contribute to disease diagnosis) by setting weak signals to zero.</a:t>
            </a:r>
          </a:p>
          <a:p>
            <a:r>
              <a:rPr lang="en-US" dirty="0"/>
              <a:t>It makes sure that only strong indicators of disease or health are passed along to the next layer, ignoring any irrelevant patterns.</a:t>
            </a:r>
          </a:p>
          <a:p>
            <a:endParaRPr lang="en-US" dirty="0"/>
          </a:p>
          <a:p>
            <a:r>
              <a:rPr lang="en-US" b="1" dirty="0"/>
              <a:t>4. Pooling Layer </a:t>
            </a:r>
          </a:p>
          <a:p>
            <a:r>
              <a:rPr lang="en-US" dirty="0"/>
              <a:t>It reduces the complexity by shrinking the image while preserving the essential features. For instance, it might look at small patches of the lung and take the most important information (like an average or maximum feature value) from each. This layer could reduce the image's resolution while keeping critical features intact—like retaining information about a suspicious lesion but ignoring fine details that aren’t critical for diagnosis.</a:t>
            </a:r>
          </a:p>
          <a:p>
            <a:endParaRPr lang="en-US" dirty="0"/>
          </a:p>
          <a:p>
            <a:r>
              <a:rPr lang="en-US" b="1" dirty="0"/>
              <a:t>5. Fully Connected Layer </a:t>
            </a:r>
          </a:p>
          <a:p>
            <a:r>
              <a:rPr lang="en-US" dirty="0"/>
              <a:t>After simplifying and detecting features, the network uses a fully connected layer to decide how these features relate to the lung's overall health. This layer acts like a decision-maker, linking patterns detected (e.g., abnormal spots, irregularities) to potential diagnoses (healthy or unhealthy lungs). It essentially forms the "big picture" by connecting all the important </a:t>
            </a:r>
            <a:r>
              <a:rPr lang="en-US" dirty="0" err="1"/>
              <a:t>pieces.This</a:t>
            </a:r>
            <a:r>
              <a:rPr lang="en-US" dirty="0"/>
              <a:t> layer helps the CNN decide whether the patterns it found point toward a healthy lung or lung disease based on the training data it has learned from.</a:t>
            </a:r>
          </a:p>
          <a:p>
            <a:endParaRPr lang="en-US" dirty="0"/>
          </a:p>
        </p:txBody>
      </p:sp>
    </p:spTree>
    <p:extLst>
      <p:ext uri="{BB962C8B-B14F-4D97-AF65-F5344CB8AC3E}">
        <p14:creationId xmlns:p14="http://schemas.microsoft.com/office/powerpoint/2010/main" val="18905819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EAD98-A5B1-F876-EF29-E544FBC83F3D}"/>
              </a:ext>
            </a:extLst>
          </p:cNvPr>
          <p:cNvSpPr txBox="1"/>
          <p:nvPr/>
        </p:nvSpPr>
        <p:spPr>
          <a:xfrm>
            <a:off x="623392" y="836712"/>
            <a:ext cx="10225136" cy="1477328"/>
          </a:xfrm>
          <a:prstGeom prst="rect">
            <a:avLst/>
          </a:prstGeom>
          <a:noFill/>
        </p:spPr>
        <p:txBody>
          <a:bodyPr wrap="square">
            <a:spAutoFit/>
          </a:bodyPr>
          <a:lstStyle/>
          <a:p>
            <a:r>
              <a:rPr lang="en-US" b="1" dirty="0"/>
              <a:t>6. Output Layer </a:t>
            </a:r>
          </a:p>
          <a:p>
            <a:r>
              <a:rPr lang="en-US" dirty="0"/>
              <a:t>This is where the network delivers the result you’re interested in for your project: whether the lung is healthy or diseased. This is the layer where the CNN tells you the final classification of the lung image, whether it's healthy or unhealthy, based on all the patterns and features it has analyzed , prediction of length of stay of disease.</a:t>
            </a:r>
          </a:p>
        </p:txBody>
      </p:sp>
    </p:spTree>
    <p:extLst>
      <p:ext uri="{BB962C8B-B14F-4D97-AF65-F5344CB8AC3E}">
        <p14:creationId xmlns:p14="http://schemas.microsoft.com/office/powerpoint/2010/main" val="1775782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E7E7-FEA3-4AF8-D00A-FDEB14B6CA47}"/>
              </a:ext>
            </a:extLst>
          </p:cNvPr>
          <p:cNvSpPr>
            <a:spLocks noGrp="1"/>
          </p:cNvSpPr>
          <p:nvPr>
            <p:ph type="title"/>
          </p:nvPr>
        </p:nvSpPr>
        <p:spPr/>
        <p:txBody>
          <a:bodyPr>
            <a:normAutofit/>
          </a:bodyPr>
          <a:lstStyle/>
          <a:p>
            <a:r>
              <a:rPr lang="en-US" sz="3600" b="1">
                <a:latin typeface="Times New Roman" panose="02020603050405020304" pitchFamily="18" charset="0"/>
                <a:ea typeface="Calibri" panose="020F0502020204030204" pitchFamily="34" charset="0"/>
              </a:rPr>
              <a:t>      Architecture Document (High level diagram)</a:t>
            </a:r>
            <a:endParaRPr lang="en-IN" sz="3600" b="1"/>
          </a:p>
        </p:txBody>
      </p:sp>
      <p:pic>
        <p:nvPicPr>
          <p:cNvPr id="5" name="Content Placeholder 4">
            <a:extLst>
              <a:ext uri="{FF2B5EF4-FFF2-40B4-BE49-F238E27FC236}">
                <a16:creationId xmlns:a16="http://schemas.microsoft.com/office/drawing/2014/main" id="{32D46732-3820-2736-33B1-A4A76D5BB32D}"/>
              </a:ext>
            </a:extLst>
          </p:cNvPr>
          <p:cNvPicPr>
            <a:picLocks noGrp="1" noChangeAspect="1"/>
          </p:cNvPicPr>
          <p:nvPr>
            <p:ph idx="1"/>
          </p:nvPr>
        </p:nvPicPr>
        <p:blipFill>
          <a:blip r:embed="rId2"/>
          <a:stretch>
            <a:fillRect/>
          </a:stretch>
        </p:blipFill>
        <p:spPr>
          <a:xfrm>
            <a:off x="2009553" y="1846890"/>
            <a:ext cx="7830879" cy="4591124"/>
          </a:xfrm>
        </p:spPr>
      </p:pic>
    </p:spTree>
    <p:extLst>
      <p:ext uri="{BB962C8B-B14F-4D97-AF65-F5344CB8AC3E}">
        <p14:creationId xmlns:p14="http://schemas.microsoft.com/office/powerpoint/2010/main" val="34350004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p:txBody>
          <a:bodyPr/>
          <a:lstStyle/>
          <a:p>
            <a:pPr algn="ctr"/>
            <a:r>
              <a:rPr lang="en-US"/>
              <a:t>Abstract</a:t>
            </a:r>
            <a:endParaRPr lang="en-IN"/>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199" y="1825625"/>
            <a:ext cx="10091740" cy="4351338"/>
          </a:xfrm>
        </p:spPr>
        <p:txBody>
          <a:bodyPr>
            <a:normAutofit/>
          </a:bodyPr>
          <a:lstStyle/>
          <a:p>
            <a:pPr marL="0" indent="0">
              <a:buNone/>
            </a:pPr>
            <a:r>
              <a:rPr lang="en-US" sz="2000" b="0" i="0">
                <a:effectLst/>
                <a:latin typeface="Arial" pitchFamily="34" charset="0"/>
                <a:cs typeface="Arial" pitchFamily="34" charset="0"/>
              </a:rPr>
              <a:t>This study aimed to assess the performance improvement for machine learning-based hospital length of stay (LOS) predictions when clinical signs written in text are accounted for and compared to the traditional approach of solely considering structured information such as age, gender and major symptoms . </a:t>
            </a:r>
            <a:r>
              <a:rPr lang="en-US" sz="2000">
                <a:latin typeface="Arial" pitchFamily="34" charset="0"/>
                <a:cs typeface="Arial" pitchFamily="34" charset="0"/>
              </a:rPr>
              <a:t>We will use machine learning models like supervised learning for classification of disease based on patients data, We will use machine learning algorithms specifically like support vector machine(SVM), Random Forest algorithms.</a:t>
            </a:r>
            <a:r>
              <a:rPr lang="en-US" sz="2000" b="0" i="0">
                <a:effectLst/>
                <a:latin typeface="Arial" pitchFamily="34" charset="0"/>
                <a:cs typeface="Arial" pitchFamily="34" charset="0"/>
              </a:rPr>
              <a:t> Models were trained on 80% of data and performance was evaluated by accuracy on the remaining 20% test data.</a:t>
            </a:r>
            <a:r>
              <a:rPr lang="en-US" sz="1400" b="0" i="0">
                <a:effectLst/>
                <a:latin typeface="Arial" pitchFamily="34" charset="0"/>
                <a:cs typeface="Arial" pitchFamily="34" charset="0"/>
              </a:rPr>
              <a:t> </a:t>
            </a:r>
          </a:p>
          <a:p>
            <a:pPr marL="0" indent="0">
              <a:buNone/>
            </a:pPr>
            <a:r>
              <a:rPr lang="en-US" sz="2000" b="0" i="0">
                <a:effectLst/>
                <a:latin typeface="Arial" pitchFamily="34" charset="0"/>
                <a:cs typeface="Arial" pitchFamily="34" charset="0"/>
              </a:rPr>
              <a:t>In </a:t>
            </a:r>
            <a:r>
              <a:rPr lang="en-US" sz="2000" i="0">
                <a:effectLst/>
                <a:latin typeface="Arial" pitchFamily="34" charset="0"/>
                <a:cs typeface="Arial" pitchFamily="34" charset="0"/>
              </a:rPr>
              <a:t>Supervised Learning </a:t>
            </a:r>
            <a:r>
              <a:rPr lang="en-US" sz="2000" b="0" i="0">
                <a:effectLst/>
                <a:latin typeface="Arial" pitchFamily="34" charset="0"/>
                <a:cs typeface="Arial" pitchFamily="34" charset="0"/>
              </a:rPr>
              <a:t>algorithms learn to map points between inputs and correct outputs. It has both training and validation datasets labelled. We will be focusing on </a:t>
            </a:r>
            <a:r>
              <a:rPr lang="en-US" sz="2000">
                <a:latin typeface="Arial" pitchFamily="34" charset="0"/>
                <a:cs typeface="Arial" pitchFamily="34" charset="0"/>
              </a:rPr>
              <a:t>lung</a:t>
            </a:r>
            <a:r>
              <a:rPr lang="en-US" sz="2000" b="0" i="0">
                <a:effectLst/>
                <a:latin typeface="Arial" pitchFamily="34" charset="0"/>
                <a:cs typeface="Arial" pitchFamily="34" charset="0"/>
              </a:rPr>
              <a:t> diseases mainly. </a:t>
            </a:r>
            <a:r>
              <a:rPr lang="en-US" sz="2000">
                <a:latin typeface="Arial" pitchFamily="34" charset="0"/>
                <a:cs typeface="Arial" pitchFamily="34" charset="0"/>
              </a:rPr>
              <a:t>We will use software like Tableau for data visualization.</a:t>
            </a:r>
            <a:endParaRPr lang="en-IN" sz="2000">
              <a:latin typeface="Arial" pitchFamily="34" charset="0"/>
              <a:cs typeface="Arial" pitchFamily="34" charset="0"/>
            </a:endParaRPr>
          </a:p>
        </p:txBody>
      </p:sp>
    </p:spTree>
    <p:extLst>
      <p:ext uri="{BB962C8B-B14F-4D97-AF65-F5344CB8AC3E}">
        <p14:creationId xmlns:p14="http://schemas.microsoft.com/office/powerpoint/2010/main" val="5158035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a:t>Introduction</a:t>
            </a:r>
            <a:endParaRPr lang="en-IN"/>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942975" y="1758950"/>
            <a:ext cx="10310812" cy="4733925"/>
          </a:xfrm>
        </p:spPr>
        <p:txBody>
          <a:bodyPr>
            <a:normAutofit lnSpcReduction="10000"/>
          </a:bodyPr>
          <a:lstStyle/>
          <a:p>
            <a:pPr marL="0" indent="0">
              <a:buNone/>
            </a:pPr>
            <a:r>
              <a:rPr lang="en-US" sz="2000" b="0" i="0">
                <a:effectLst/>
                <a:highlight>
                  <a:srgbClr val="FFFFFF"/>
                </a:highlight>
                <a:latin typeface="Arial" pitchFamily="34" charset="0"/>
                <a:cs typeface="Arial" pitchFamily="34" charset="0"/>
              </a:rPr>
              <a:t>For customers who prefer an on-premise solution, the implementation with Microsoft Machine Learning Services is a great option that takes advantage of the powerful combination of SQL Server and the Python language. We have modeled the steps in the template after a realistic team collaboration on a data science process. Data scientists do the data preparation, model training, and evaluation from their favorite IDE. DBAs can take care of the deployment using SQL stored procedures with embedded code. Power BI is also available for analysts to visualize the deployed results. We also show how each of these steps can be executed on a SQL Server client environment such as SQL Server Management Studio . Length of stay (LOS) is a critical indicator for hospital management and has direct consequences on hospital costs and patient satisfaction. Moreover, LOS is correlated with disease severity and mortality . When a patient is in the emergency department (ED), some predictors of hospital LOS are known before hospital admission. Studies have found patients at an ED are associated with a longer LOS and patients who develop further complications in intensive care units (ICU) have a longer LOS beforehand at the ED . For stroke patients, however, there is a significant inverse linear association between LOS at the ED and hospital LOS . ED crowding and hospital occupancy at entry are predicted to have longer LOS , however, there are other hospital characteristics that play a role in determining it.</a:t>
            </a:r>
            <a:endParaRPr lang="en-IN" sz="2000">
              <a:latin typeface="Arial" pitchFamily="34" charset="0"/>
              <a:cs typeface="Arial" pitchFamily="34" charset="0"/>
            </a:endParaRPr>
          </a:p>
        </p:txBody>
      </p:sp>
    </p:spTree>
    <p:extLst>
      <p:ext uri="{BB962C8B-B14F-4D97-AF65-F5344CB8AC3E}">
        <p14:creationId xmlns:p14="http://schemas.microsoft.com/office/powerpoint/2010/main" val="9076131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271C4C-2B63-EC2D-163E-7C55C83035DB}"/>
              </a:ext>
            </a:extLst>
          </p:cNvPr>
          <p:cNvSpPr txBox="1"/>
          <p:nvPr/>
        </p:nvSpPr>
        <p:spPr>
          <a:xfrm>
            <a:off x="885825" y="782122"/>
            <a:ext cx="10115550" cy="132343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a:solidFill>
                  <a:srgbClr val="333333"/>
                </a:solidFill>
                <a:effectLst/>
                <a:highlight>
                  <a:srgbClr val="FFFFFF"/>
                </a:highlight>
                <a:latin typeface="Arial" pitchFamily="34" charset="0"/>
                <a:cs typeface="Arial" pitchFamily="34" charset="0"/>
              </a:rPr>
              <a:t>Patient characteristics also influence LOS, such as demographic characteristics and comorbidities which are often available at admission . Depending on the medical specialty, physicians can predict LOS  although they tend to underestimate LOS in some cases such as patients with heart failure with LOS &gt; 3 days .</a:t>
            </a:r>
            <a:endParaRPr lang="en-IN" sz="2000">
              <a:latin typeface="Arial" pitchFamily="34" charset="0"/>
              <a:cs typeface="Arial" pitchFamily="34" charset="0"/>
            </a:endParaRPr>
          </a:p>
        </p:txBody>
      </p:sp>
      <p:sp>
        <p:nvSpPr>
          <p:cNvPr id="7" name="TextBox 6">
            <a:extLst>
              <a:ext uri="{FF2B5EF4-FFF2-40B4-BE49-F238E27FC236}">
                <a16:creationId xmlns:a16="http://schemas.microsoft.com/office/drawing/2014/main" id="{B01F9569-5028-3F30-40BE-C0BE32084D8E}"/>
              </a:ext>
            </a:extLst>
          </p:cNvPr>
          <p:cNvSpPr txBox="1"/>
          <p:nvPr/>
        </p:nvSpPr>
        <p:spPr>
          <a:xfrm>
            <a:off x="885825" y="2105561"/>
            <a:ext cx="10115550" cy="317009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a:effectLst/>
                <a:highlight>
                  <a:srgbClr val="FFFFFF"/>
                </a:highlight>
                <a:latin typeface="Arial" pitchFamily="34" charset="0"/>
                <a:cs typeface="Arial" pitchFamily="34" charset="0"/>
              </a:rPr>
              <a:t>This solution starts with data stored in SQL Server. The data scientist works from the convenience of an IDE on her client machine, while </a:t>
            </a:r>
            <a:r>
              <a:rPr lang="en-US" sz="2000" b="0">
                <a:highlight>
                  <a:srgbClr val="FFFFFF"/>
                </a:highlight>
                <a:latin typeface="Arial" pitchFamily="34" charset="0"/>
                <a:cs typeface="Arial" pitchFamily="34" charset="0"/>
              </a:rPr>
              <a:t>setting the data context to SQL</a:t>
            </a:r>
            <a:r>
              <a:rPr lang="en-US" sz="2000" i="0">
                <a:effectLst/>
                <a:highlight>
                  <a:srgbClr val="FFFFFF"/>
                </a:highlight>
                <a:latin typeface="Arial" pitchFamily="34" charset="0"/>
                <a:cs typeface="Arial" pitchFamily="34" charset="0"/>
              </a:rPr>
              <a:t>. </a:t>
            </a:r>
            <a:r>
              <a:rPr lang="en-US" sz="2000" b="0" i="0">
                <a:effectLst/>
                <a:highlight>
                  <a:srgbClr val="FFFFFF"/>
                </a:highlight>
                <a:latin typeface="Arial" pitchFamily="34" charset="0"/>
                <a:cs typeface="Arial" pitchFamily="34" charset="0"/>
              </a:rPr>
              <a:t>When she is done, her code is operationalized as stored procedures in the SQL Database. Finally, the data, along with the predicted LOS are then visualized with </a:t>
            </a:r>
            <a:r>
              <a:rPr lang="en-US" sz="2000">
                <a:highlight>
                  <a:srgbClr val="FFFFFF"/>
                </a:highlight>
                <a:latin typeface="Arial" pitchFamily="34" charset="0"/>
                <a:cs typeface="Arial" pitchFamily="34" charset="0"/>
              </a:rPr>
              <a:t>Tableau</a:t>
            </a:r>
            <a:r>
              <a:rPr lang="en-US" sz="2000" b="0" i="0">
                <a:effectLst/>
                <a:highlight>
                  <a:srgbClr val="FFFFFF"/>
                </a:highlight>
                <a:latin typeface="Arial" pitchFamily="34" charset="0"/>
                <a:cs typeface="Arial" pitchFamily="34" charset="0"/>
              </a:rPr>
              <a:t>.</a:t>
            </a:r>
          </a:p>
          <a:p>
            <a:r>
              <a:rPr lang="en-US" sz="2000">
                <a:highlight>
                  <a:srgbClr val="FFFFFF"/>
                </a:highlight>
                <a:latin typeface="Arial" pitchFamily="34" charset="0"/>
                <a:cs typeface="Arial" pitchFamily="34" charset="0"/>
              </a:rPr>
              <a:t>We will use supervised algorithm to identify different diseases according to the patient data and history.</a:t>
            </a:r>
            <a:r>
              <a:rPr lang="en-US" sz="2000" b="0" i="0" u="sng">
                <a:effectLst/>
                <a:highlight>
                  <a:srgbClr val="FFFFFF"/>
                </a:highlight>
                <a:latin typeface="Arial" pitchFamily="34" charset="0"/>
                <a:cs typeface="Arial" pitchFamily="34" charset="0"/>
                <a:hlinkClick r:id="rId2">
                  <a:extLst>
                    <a:ext uri="{A12FA001-AC4F-418D-AE19-62706E023703}">
                      <ahyp:hlinkClr xmlns:ahyp="http://schemas.microsoft.com/office/drawing/2018/hyperlinkcolor" val="tx"/>
                    </a:ext>
                  </a:extLst>
                </a:hlinkClick>
              </a:rPr>
              <a:t> </a:t>
            </a:r>
            <a:r>
              <a:rPr lang="en-US" sz="2000" i="0" u="sng">
                <a:effectLst/>
                <a:highlight>
                  <a:srgbClr val="FFFFFF"/>
                </a:highlight>
                <a:latin typeface="Arial" pitchFamily="34" charset="0"/>
                <a:cs typeface="Arial" pitchFamily="34" charset="0"/>
                <a:hlinkClick r:id="rId2">
                  <a:extLst>
                    <a:ext uri="{A12FA001-AC4F-418D-AE19-62706E023703}">
                      <ahyp:hlinkClr xmlns:ahyp="http://schemas.microsoft.com/office/drawing/2018/hyperlinkcolor" val="tx"/>
                    </a:ext>
                  </a:extLst>
                </a:hlinkClick>
              </a:rPr>
              <a:t>Supervised learning</a:t>
            </a:r>
            <a:r>
              <a:rPr lang="en-US" sz="2000" i="0">
                <a:effectLst/>
                <a:highlight>
                  <a:srgbClr val="FFFFFF"/>
                </a:highlight>
                <a:latin typeface="Arial" pitchFamily="34" charset="0"/>
                <a:cs typeface="Arial" pitchFamily="34" charset="0"/>
              </a:rPr>
              <a:t> is defined as when a model gets trained on a “Labelled Dataset”. Labelled datasets have both input and output parameters. In Supervised Learning algorithms learn to map points between inputs and correct outputs. It has both training and validation datasets labelled</a:t>
            </a:r>
            <a:r>
              <a:rPr lang="en-US" sz="2000" b="1" i="0">
                <a:effectLst/>
                <a:highlight>
                  <a:srgbClr val="FFFFFF"/>
                </a:highlight>
                <a:latin typeface="Arial" pitchFamily="34" charset="0"/>
                <a:cs typeface="Arial" pitchFamily="34" charset="0"/>
              </a:rPr>
              <a:t>. </a:t>
            </a:r>
            <a:endParaRPr lang="en-US" sz="2000" i="0">
              <a:effectLst/>
              <a:highlight>
                <a:srgbClr val="FFFFFF"/>
              </a:highlight>
              <a:latin typeface="Arial" pitchFamily="34" charset="0"/>
              <a:cs typeface="Arial" pitchFamily="34" charset="0"/>
            </a:endParaRPr>
          </a:p>
        </p:txBody>
      </p:sp>
    </p:spTree>
    <p:extLst>
      <p:ext uri="{BB962C8B-B14F-4D97-AF65-F5344CB8AC3E}">
        <p14:creationId xmlns:p14="http://schemas.microsoft.com/office/powerpoint/2010/main" val="20933969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2751-E5B9-584F-97E9-4417B67B1C76}"/>
              </a:ext>
            </a:extLst>
          </p:cNvPr>
          <p:cNvSpPr>
            <a:spLocks noGrp="1"/>
          </p:cNvSpPr>
          <p:nvPr>
            <p:ph type="title"/>
          </p:nvPr>
        </p:nvSpPr>
        <p:spPr/>
        <p:txBody>
          <a:bodyPr/>
          <a:lstStyle/>
          <a:p>
            <a:r>
              <a:rPr lang="en-US"/>
              <a:t>Problem Statement</a:t>
            </a:r>
            <a:endParaRPr lang="en-IN"/>
          </a:p>
        </p:txBody>
      </p:sp>
      <p:sp>
        <p:nvSpPr>
          <p:cNvPr id="3" name="TextBox 2">
            <a:extLst>
              <a:ext uri="{FF2B5EF4-FFF2-40B4-BE49-F238E27FC236}">
                <a16:creationId xmlns:a16="http://schemas.microsoft.com/office/drawing/2014/main" id="{3299BB90-F5E2-BDE4-75DE-EFC8930630D7}"/>
              </a:ext>
            </a:extLst>
          </p:cNvPr>
          <p:cNvSpPr txBox="1"/>
          <p:nvPr/>
        </p:nvSpPr>
        <p:spPr>
          <a:xfrm>
            <a:off x="838200" y="1900238"/>
            <a:ext cx="10148888"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Every time we go to a doctor and if we aren’t well we are scared that the doctor will tell us to stay in hospital for a few days. We do not know how many Number of days we have to stay . This is a challenge faced by many people across the world of different age groups . This problem leads them not to go to doctor because of the fear and resulting in falling more sick or not handling your sickness with care.</a:t>
            </a:r>
          </a:p>
          <a:p>
            <a:endParaRPr lang="en-US" sz="2400"/>
          </a:p>
          <a:p>
            <a:r>
              <a:rPr lang="en-US" sz="2400"/>
              <a:t>Therefore , we will develop a machine learning model to estimate the length of stay for a particular disease which would be an ease to people as well as to the hospital because they would already know the number of days a person will stay so it would be easier for them to inform other patients in case if the room is already booked.</a:t>
            </a:r>
            <a:endParaRPr lang="en-IN" sz="2400"/>
          </a:p>
        </p:txBody>
      </p:sp>
    </p:spTree>
    <p:extLst>
      <p:ext uri="{BB962C8B-B14F-4D97-AF65-F5344CB8AC3E}">
        <p14:creationId xmlns:p14="http://schemas.microsoft.com/office/powerpoint/2010/main" val="994149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FFB64-A6B0-2CC7-8A96-A44E7B9704E9}"/>
              </a:ext>
            </a:extLst>
          </p:cNvPr>
          <p:cNvSpPr txBox="1"/>
          <p:nvPr/>
        </p:nvSpPr>
        <p:spPr>
          <a:xfrm>
            <a:off x="571500" y="542925"/>
            <a:ext cx="10558463" cy="59093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We are mainly focusing on lung diseases like,</a:t>
            </a:r>
          </a:p>
          <a:p>
            <a:pPr algn="l" fontAlgn="base"/>
            <a:r>
              <a:rPr lang="en-US" b="0" i="0">
                <a:effectLst/>
                <a:latin typeface="Arial" pitchFamily="34" charset="0"/>
              </a:rPr>
              <a:t>Lung disease is any problem in the lungs that prevents the lungs from working properly. There are three main types of lung disease:</a:t>
            </a:r>
          </a:p>
          <a:p>
            <a:pPr algn="l" fontAlgn="base">
              <a:buFont typeface="+mj-lt"/>
              <a:buAutoNum type="arabicPeriod"/>
            </a:pPr>
            <a:r>
              <a:rPr lang="en-US" b="0" i="0">
                <a:effectLst/>
                <a:latin typeface="Arial" pitchFamily="34" charset="0"/>
              </a:rPr>
              <a:t>Airway diseases -- These diseases affect the tubes (airways) that carry oxygen and other gases into and out of the lungs. They usually cause a narrowing or blockage of the airways. Airway diseases include asthma, chronic obstructive pulmonary disease (COPD), bronchiolitis, and bronchiectasis (which also is the main disorder for persons with cystic fibrosis). People with airway diseases often say they feel as if they're "trying to breathe out through a straw.“</a:t>
            </a:r>
          </a:p>
          <a:p>
            <a:pPr algn="l" fontAlgn="base">
              <a:buFont typeface="+mj-lt"/>
              <a:buAutoNum type="arabicPeriod"/>
            </a:pPr>
            <a:endParaRPr lang="en-US" b="0" i="0">
              <a:effectLst/>
              <a:latin typeface="Arial" pitchFamily="34" charset="0"/>
            </a:endParaRPr>
          </a:p>
          <a:p>
            <a:pPr algn="l" fontAlgn="base">
              <a:buFont typeface="+mj-lt"/>
              <a:buAutoNum type="arabicPeriod"/>
            </a:pPr>
            <a:r>
              <a:rPr lang="en-US" b="0" i="0">
                <a:effectLst/>
                <a:latin typeface="Arial" pitchFamily="34" charset="0"/>
              </a:rPr>
              <a:t>Lung tissue diseases -- These diseases affect the structure of the lung tissue. Scarring or inflammation of the tissue makes the lungs unable to expand fully (restrictive lung disease). This makes it hard for the lungs to take in oxygen and release carbon dioxide. People with this type of lung disorder often say they feel as if they are "wearing a too-tight sweater or vest." As a result, they can't breathe deeply. Pulmonary fibrosis and sarcoidosis are examples of lung tissue disease.</a:t>
            </a:r>
          </a:p>
          <a:p>
            <a:pPr algn="l" fontAlgn="base">
              <a:buFont typeface="+mj-lt"/>
              <a:buAutoNum type="arabicPeriod"/>
            </a:pPr>
            <a:endParaRPr lang="en-US" b="0" i="0">
              <a:effectLst/>
              <a:latin typeface="Arial" pitchFamily="34" charset="0"/>
            </a:endParaRPr>
          </a:p>
          <a:p>
            <a:pPr algn="l" fontAlgn="base">
              <a:buFont typeface="+mj-lt"/>
              <a:buAutoNum type="arabicPeriod"/>
            </a:pPr>
            <a:r>
              <a:rPr lang="en-US" b="0" i="0">
                <a:effectLst/>
                <a:latin typeface="Arial" pitchFamily="34" charset="0"/>
              </a:rPr>
              <a:t>Lung circulation diseases -- These diseases affect the blood vessels in the lungs. They are caused by clotting, scarring, or inflammation of the blood vessels. They affect the ability of the lungs to take up oxygen and release carbon dioxide. These diseases may also affect heart function. An example of a lung circulation disease is pulmonary hypertension. People with these conditions often feel very short of breath when they exert themselves.</a:t>
            </a:r>
          </a:p>
          <a:p>
            <a:endParaRPr lang="en-IN"/>
          </a:p>
        </p:txBody>
      </p:sp>
    </p:spTree>
    <p:extLst>
      <p:ext uri="{BB962C8B-B14F-4D97-AF65-F5344CB8AC3E}">
        <p14:creationId xmlns:p14="http://schemas.microsoft.com/office/powerpoint/2010/main" val="13539561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5738D-D118-5C85-3872-9A5D9DDCFCF0}"/>
              </a:ext>
            </a:extLst>
          </p:cNvPr>
          <p:cNvSpPr txBox="1"/>
          <p:nvPr/>
        </p:nvSpPr>
        <p:spPr>
          <a:xfrm>
            <a:off x="171450" y="414338"/>
            <a:ext cx="5272088" cy="563231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b="0" i="0">
                <a:effectLst/>
                <a:highlight>
                  <a:srgbClr val="F6F6F3"/>
                </a:highlight>
                <a:latin typeface="Arial" pitchFamily="34" charset="0"/>
              </a:rPr>
              <a:t>The most common lung diseases include:</a:t>
            </a:r>
          </a:p>
          <a:p>
            <a:pPr algn="l" fontAlgn="base">
              <a:buFont typeface="Arial" pitchFamily="34" charset="0"/>
              <a:buChar char="•"/>
            </a:pPr>
            <a:r>
              <a:rPr lang="en-US" b="0" i="0">
                <a:effectLst/>
                <a:highlight>
                  <a:srgbClr val="F6F6F3"/>
                </a:highlight>
                <a:latin typeface="Arial" pitchFamily="34" charset="0"/>
              </a:rPr>
              <a:t>Asthma</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Collapse of part or all of the lung (pneumothorax or atelectasis)</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Swelling and inflammation in the main passages (bronchial tubes) that carry air to the lungs (bronchitis)</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COPD</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Lung cancer</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Lung infection (pneumonia)</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Abnormal buildup of fluid in the lungs (pulmonary edema)</a:t>
            </a:r>
          </a:p>
          <a:p>
            <a:pPr algn="l" fontAlgn="base">
              <a:buFont typeface="Arial" pitchFamily="34" charset="0"/>
              <a:buChar char="•"/>
            </a:pPr>
            <a:endParaRPr lang="en-US" b="0" i="0">
              <a:effectLst/>
              <a:highlight>
                <a:srgbClr val="F6F6F3"/>
              </a:highlight>
              <a:latin typeface="Arial" pitchFamily="34" charset="0"/>
            </a:endParaRPr>
          </a:p>
          <a:p>
            <a:pPr algn="l" fontAlgn="base">
              <a:buFont typeface="Arial" pitchFamily="34" charset="0"/>
              <a:buChar char="•"/>
            </a:pPr>
            <a:r>
              <a:rPr lang="en-US" b="0" i="0">
                <a:effectLst/>
                <a:highlight>
                  <a:srgbClr val="F6F6F3"/>
                </a:highlight>
                <a:latin typeface="Arial" pitchFamily="34" charset="0"/>
              </a:rPr>
              <a:t>Blocked lung artery (pulmonary embolus)</a:t>
            </a:r>
          </a:p>
        </p:txBody>
      </p:sp>
      <p:pic>
        <p:nvPicPr>
          <p:cNvPr id="2050" name="Picture 2" descr="Respiratory system">
            <a:extLst>
              <a:ext uri="{FF2B5EF4-FFF2-40B4-BE49-F238E27FC236}">
                <a16:creationId xmlns:a16="http://schemas.microsoft.com/office/drawing/2014/main" id="{CF8415EA-4F88-F5B9-541E-8B48530FB5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5537" y="904874"/>
            <a:ext cx="5155406"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066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786C-3AD9-A88A-1FE6-05D584F123A7}"/>
              </a:ext>
            </a:extLst>
          </p:cNvPr>
          <p:cNvSpPr>
            <a:spLocks noGrp="1"/>
          </p:cNvSpPr>
          <p:nvPr>
            <p:ph type="title"/>
          </p:nvPr>
        </p:nvSpPr>
        <p:spPr/>
        <p:txBody>
          <a:bodyPr/>
          <a:lstStyle/>
          <a:p>
            <a:r>
              <a:rPr lang="en-US"/>
              <a:t>Additional Features</a:t>
            </a:r>
            <a:endParaRPr lang="en-IN"/>
          </a:p>
        </p:txBody>
      </p:sp>
      <p:sp>
        <p:nvSpPr>
          <p:cNvPr id="4" name="TextBox 3">
            <a:extLst>
              <a:ext uri="{FF2B5EF4-FFF2-40B4-BE49-F238E27FC236}">
                <a16:creationId xmlns:a16="http://schemas.microsoft.com/office/drawing/2014/main" id="{A1C7F4A5-E014-71B8-5ED1-E725D2727540}"/>
              </a:ext>
            </a:extLst>
          </p:cNvPr>
          <p:cNvSpPr txBox="1"/>
          <p:nvPr/>
        </p:nvSpPr>
        <p:spPr>
          <a:xfrm>
            <a:off x="500063" y="1690688"/>
            <a:ext cx="10401300" cy="286232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rgbClr val="333333"/>
                </a:solidFill>
                <a:effectLst/>
                <a:highlight>
                  <a:srgbClr val="FFFFFF"/>
                </a:highlight>
                <a:latin typeface="Georgia" panose="02040502050405020303" pitchFamily="18" charset="0"/>
              </a:rPr>
              <a:t>To improve model performance,  feature are added, </a:t>
            </a:r>
            <a:r>
              <a:rPr lang="en-US">
                <a:solidFill>
                  <a:srgbClr val="333333"/>
                </a:solidFill>
                <a:highlight>
                  <a:srgbClr val="FFFFFF"/>
                </a:highlight>
                <a:latin typeface="Georgia" panose="02040502050405020303" pitchFamily="18" charset="0"/>
              </a:rPr>
              <a:t>like a patient can know about what diseases he may go through or be affected at his age, knowledge about his disease or any other disease.</a:t>
            </a:r>
          </a:p>
          <a:p>
            <a:pPr algn="l"/>
            <a:r>
              <a:rPr lang="en-US" b="0" i="0">
                <a:solidFill>
                  <a:srgbClr val="333333"/>
                </a:solidFill>
                <a:effectLst/>
                <a:highlight>
                  <a:srgbClr val="FFFFFF"/>
                </a:highlight>
                <a:latin typeface="Georgia" panose="02040502050405020303" pitchFamily="18" charset="0"/>
              </a:rPr>
              <a:t>Personal information of patients and the context were kept for both featured sets. In the first set, the structured diagnosis information was added, whereas in the second set, only the clinical data directly extracted from the text notes was added. </a:t>
            </a:r>
          </a:p>
          <a:p>
            <a:pPr algn="l"/>
            <a:r>
              <a:rPr lang="en-US" b="0" i="0">
                <a:solidFill>
                  <a:srgbClr val="333333"/>
                </a:solidFill>
                <a:effectLst/>
                <a:highlight>
                  <a:srgbClr val="FFFFFF"/>
                </a:highlight>
                <a:latin typeface="Georgia" panose="02040502050405020303" pitchFamily="18" charset="0"/>
              </a:rPr>
              <a:t>To produce a fair comparison, the following three sets of features were chosen:</a:t>
            </a:r>
          </a:p>
          <a:p>
            <a:pPr algn="l"/>
            <a:r>
              <a:rPr lang="en-US" b="0" i="0">
                <a:solidFill>
                  <a:srgbClr val="333333"/>
                </a:solidFill>
                <a:effectLst/>
                <a:highlight>
                  <a:srgbClr val="FFFFFF"/>
                </a:highlight>
                <a:latin typeface="Georgia" panose="02040502050405020303" pitchFamily="18" charset="0"/>
              </a:rPr>
              <a:t> </a:t>
            </a:r>
            <a:r>
              <a:rPr lang="en-US">
                <a:solidFill>
                  <a:srgbClr val="333333"/>
                </a:solidFill>
                <a:highlight>
                  <a:srgbClr val="FFFFFF"/>
                </a:highlight>
                <a:latin typeface="Georgia" panose="02040502050405020303" pitchFamily="18" charset="0"/>
              </a:rPr>
              <a:t> </a:t>
            </a:r>
            <a:r>
              <a:rPr lang="en-US" b="0" i="0">
                <a:solidFill>
                  <a:srgbClr val="333333"/>
                </a:solidFill>
                <a:effectLst/>
                <a:highlight>
                  <a:srgbClr val="FFFFFF"/>
                </a:highlight>
                <a:latin typeface="Georgia" panose="02040502050405020303" pitchFamily="18" charset="0"/>
              </a:rPr>
              <a:t>features common to both sets including, </a:t>
            </a:r>
          </a:p>
          <a:p>
            <a:pPr algn="l"/>
            <a:r>
              <a:rPr lang="en-US" b="0" i="0">
                <a:solidFill>
                  <a:srgbClr val="333333"/>
                </a:solidFill>
                <a:effectLst/>
                <a:highlight>
                  <a:srgbClr val="FFFFFF"/>
                </a:highlight>
                <a:latin typeface="Georgia" panose="02040502050405020303" pitchFamily="18" charset="0"/>
              </a:rPr>
              <a:t> age, gender, zip/postal code</a:t>
            </a:r>
          </a:p>
          <a:p>
            <a:pPr algn="l"/>
            <a:r>
              <a:rPr lang="en-US">
                <a:solidFill>
                  <a:srgbClr val="333333"/>
                </a:solidFill>
                <a:highlight>
                  <a:srgbClr val="FFFFFF"/>
                </a:highlight>
                <a:latin typeface="Georgia" panose="02040502050405020303" pitchFamily="18" charset="0"/>
              </a:rPr>
              <a:t>It also has a feature will show you the risks of diseases one can suffer at that ag e. This will be done by using Support Vector Machines(SVM) and KNN nearest algorithms.</a:t>
            </a:r>
            <a:endParaRPr lang="en-US" b="0" i="0">
              <a:solidFill>
                <a:srgbClr val="333333"/>
              </a:solidFill>
              <a:effectLst/>
              <a:highlight>
                <a:srgbClr val="FFFFFF"/>
              </a:highlight>
              <a:latin typeface="Georgia" panose="02040502050405020303" pitchFamily="18" charset="0"/>
            </a:endParaRPr>
          </a:p>
        </p:txBody>
      </p:sp>
    </p:spTree>
    <p:extLst>
      <p:ext uri="{BB962C8B-B14F-4D97-AF65-F5344CB8AC3E}">
        <p14:creationId xmlns:p14="http://schemas.microsoft.com/office/powerpoint/2010/main" val="39968765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192"/>
  <p:tag name="AS_RELEASE_DATE" val="2024.02.14"/>
  <p:tag name="AS_TITLE" val="Aspose.Slides for .NET Standard 2.0"/>
  <p:tag name="AS_VERSION" val="2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2889</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Calibri</vt:lpstr>
      <vt:lpstr>Calibri Light</vt:lpstr>
      <vt:lpstr>Georgia</vt:lpstr>
      <vt:lpstr>Google Sans</vt:lpstr>
      <vt:lpstr>Times New Roman</vt:lpstr>
      <vt:lpstr>Office Theme</vt:lpstr>
      <vt:lpstr>Office Theme</vt:lpstr>
      <vt:lpstr>Office Theme</vt:lpstr>
      <vt:lpstr> TITLE: Prediction of duration of stay for a specific disease Project Category:  RESEARCH</vt:lpstr>
      <vt:lpstr>ZEROTH REVIEW</vt:lpstr>
      <vt:lpstr>Abstract</vt:lpstr>
      <vt:lpstr>Introduction</vt:lpstr>
      <vt:lpstr>PowerPoint Presentation</vt:lpstr>
      <vt:lpstr>Problem Statement</vt:lpstr>
      <vt:lpstr>PowerPoint Presentation</vt:lpstr>
      <vt:lpstr>PowerPoint Presentation</vt:lpstr>
      <vt:lpstr>Additional Features</vt:lpstr>
      <vt:lpstr>Conclusion</vt:lpstr>
      <vt:lpstr>First Review</vt:lpstr>
      <vt:lpstr>PowerPoint Presentation</vt:lpstr>
      <vt:lpstr>PowerPoint Presentation</vt:lpstr>
      <vt:lpstr>Daily Scrums for length of stay of Disesase</vt:lpstr>
      <vt:lpstr>ER DIAGRAM</vt:lpstr>
      <vt:lpstr>          Sprint Retrospective Document</vt:lpstr>
      <vt:lpstr>                         Result Analysis</vt:lpstr>
      <vt:lpstr>PowerPoint Presentation</vt:lpstr>
      <vt:lpstr>PowerPoint Presentation</vt:lpstr>
      <vt:lpstr>PowerPoint Presentation</vt:lpstr>
      <vt:lpstr>PowerPoint Presentation</vt:lpstr>
      <vt:lpstr>PowerPoint Presentation</vt:lpstr>
      <vt:lpstr>      Architecture Document (High level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YASHI JAIN</dc:creator>
  <cp:lastModifiedBy>YASHI JAIN</cp:lastModifiedBy>
  <cp:revision>2</cp:revision>
  <cp:lastPrinted>2024-08-30T19:06:04Z</cp:lastPrinted>
  <dcterms:created xsi:type="dcterms:W3CDTF">2024-08-30T19:06:04Z</dcterms:created>
  <dcterms:modified xsi:type="dcterms:W3CDTF">2024-09-28T07:37:07Z</dcterms:modified>
</cp:coreProperties>
</file>