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491" r:id="rId2"/>
    <p:sldId id="513" r:id="rId3"/>
    <p:sldId id="528" r:id="rId4"/>
    <p:sldId id="527" r:id="rId5"/>
    <p:sldId id="529" r:id="rId6"/>
    <p:sldId id="525" r:id="rId7"/>
    <p:sldId id="523" r:id="rId8"/>
    <p:sldId id="524" r:id="rId9"/>
    <p:sldId id="521" r:id="rId10"/>
    <p:sldId id="531" r:id="rId11"/>
    <p:sldId id="532" r:id="rId12"/>
    <p:sldId id="533" r:id="rId13"/>
    <p:sldId id="534" r:id="rId14"/>
    <p:sldId id="530" r:id="rId15"/>
    <p:sldId id="500" r:id="rId16"/>
    <p:sldId id="503" r:id="rId17"/>
    <p:sldId id="506"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0FA"/>
    <a:srgbClr val="FF6600"/>
    <a:srgbClr val="F139E4"/>
    <a:srgbClr val="B85250"/>
    <a:srgbClr val="FF33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53" autoAdjust="0"/>
    <p:restoredTop sz="93447" autoAdjust="0"/>
  </p:normalViewPr>
  <p:slideViewPr>
    <p:cSldViewPr>
      <p:cViewPr>
        <p:scale>
          <a:sx n="60" d="100"/>
          <a:sy n="60" d="100"/>
        </p:scale>
        <p:origin x="1564" y="116"/>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1031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8709C98-B80A-4F28-AF74-CF08CF81A715}" type="datetime1">
              <a:rPr lang="en-US"/>
              <a:pPr/>
              <a:t>5/17/2024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4D112868-65FD-4572-A383-97DC0EC9B913}" type="slidenum">
              <a:rPr lang="en-US"/>
              <a:pPr/>
              <a:t>‹#›</a:t>
            </a:fld>
            <a:endParaRPr lang="en-US"/>
          </a:p>
        </p:txBody>
      </p:sp>
    </p:spTree>
    <p:extLst>
      <p:ext uri="{BB962C8B-B14F-4D97-AF65-F5344CB8AC3E}">
        <p14:creationId xmlns:p14="http://schemas.microsoft.com/office/powerpoint/2010/main" val="87621441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a:cs typeface="MS PGothic"/>
      </a:defRPr>
    </a:lvl1pPr>
    <a:lvl2pPr marL="457200" algn="l" defTabSz="457200" rtl="0" eaLnBrk="0" fontAlgn="base" hangingPunct="0">
      <a:spcBef>
        <a:spcPct val="30000"/>
      </a:spcBef>
      <a:spcAft>
        <a:spcPct val="0"/>
      </a:spcAft>
      <a:defRPr sz="1200" kern="1200">
        <a:solidFill>
          <a:schemeClr val="tx1"/>
        </a:solidFill>
        <a:latin typeface="+mn-lt"/>
        <a:ea typeface="MS PGothic"/>
        <a:cs typeface="MS PGothic"/>
      </a:defRPr>
    </a:lvl2pPr>
    <a:lvl3pPr marL="914400" algn="l" defTabSz="457200" rtl="0" eaLnBrk="0" fontAlgn="base" hangingPunct="0">
      <a:spcBef>
        <a:spcPct val="30000"/>
      </a:spcBef>
      <a:spcAft>
        <a:spcPct val="0"/>
      </a:spcAft>
      <a:defRPr sz="1200" kern="1200">
        <a:solidFill>
          <a:schemeClr val="tx1"/>
        </a:solidFill>
        <a:latin typeface="+mn-lt"/>
        <a:ea typeface="MS PGothic"/>
        <a:cs typeface="MS PGothic"/>
      </a:defRPr>
    </a:lvl3pPr>
    <a:lvl4pPr marL="1371600" algn="l" defTabSz="457200" rtl="0" eaLnBrk="0" fontAlgn="base" hangingPunct="0">
      <a:spcBef>
        <a:spcPct val="30000"/>
      </a:spcBef>
      <a:spcAft>
        <a:spcPct val="0"/>
      </a:spcAft>
      <a:defRPr sz="1200" kern="1200">
        <a:solidFill>
          <a:schemeClr val="tx1"/>
        </a:solidFill>
        <a:latin typeface="+mn-lt"/>
        <a:ea typeface="MS PGothic"/>
        <a:cs typeface="MS PGothic"/>
      </a:defRPr>
    </a:lvl4pPr>
    <a:lvl5pPr marL="1828800" algn="l" defTabSz="457200" rtl="0" eaLnBrk="0" fontAlgn="base" hangingPunct="0">
      <a:spcBef>
        <a:spcPct val="30000"/>
      </a:spcBef>
      <a:spcAft>
        <a:spcPct val="0"/>
      </a:spcAft>
      <a:defRPr sz="1200" kern="1200">
        <a:solidFill>
          <a:schemeClr val="tx1"/>
        </a:solidFill>
        <a:latin typeface="+mn-lt"/>
        <a:ea typeface="MS PGothic"/>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D112868-65FD-4572-A383-97DC0EC9B913}" type="slidenum">
              <a:rPr lang="en-US" smtClean="0"/>
              <a:pPr/>
              <a:t>2</a:t>
            </a:fld>
            <a:endParaRPr lang="en-US"/>
          </a:p>
        </p:txBody>
      </p:sp>
    </p:spTree>
    <p:extLst>
      <p:ext uri="{BB962C8B-B14F-4D97-AF65-F5344CB8AC3E}">
        <p14:creationId xmlns:p14="http://schemas.microsoft.com/office/powerpoint/2010/main" val="370210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D112868-65FD-4572-A383-97DC0EC9B913}" type="slidenum">
              <a:rPr lang="en-US" smtClean="0"/>
              <a:pPr/>
              <a:t>3</a:t>
            </a:fld>
            <a:endParaRPr lang="en-US"/>
          </a:p>
        </p:txBody>
      </p:sp>
    </p:spTree>
    <p:extLst>
      <p:ext uri="{BB962C8B-B14F-4D97-AF65-F5344CB8AC3E}">
        <p14:creationId xmlns:p14="http://schemas.microsoft.com/office/powerpoint/2010/main" val="4136627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p>
            <a:r>
              <a:rPr lang="en-US" dirty="0"/>
              <a:t>Click to edit Master title style</a:t>
            </a:r>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fld id="{F523EB20-6FC5-4DDA-8F23-B813642F520C}" type="datetime1">
              <a:rPr lang="en-US"/>
              <a:pPr/>
              <a:t>5/17/2024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FC4ABB8-5B0F-4AA4-B6A6-7C7E2BD089D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userDrawn="1"/>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userDrawn="1"/>
        </p:nvPicPr>
        <p:blipFill>
          <a:blip r:embed="rId3"/>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p:txBody>
          <a:bodyPr/>
          <a:lstStyle>
            <a:lvl1pPr>
              <a:defRPr/>
            </a:lvl1pPr>
          </a:lstStyle>
          <a:p>
            <a:fld id="{CDF5B256-931F-40A0-BC73-FE5211075C35}" type="datetime1">
              <a:rPr lang="en-US"/>
              <a:pPr/>
              <a:t>5/17/2024</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8BD8F058-9003-4658-AA47-7D4800AF7EA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7BE7C4ED-81C0-4682-BCCB-104FB5DDBDCB}" type="datetime1">
              <a:rPr lang="en-US"/>
              <a:pPr/>
              <a:t>5/17/2024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128"/>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775DC763-8AAC-4A07-A453-38B55A3783BD}" type="slidenum">
              <a:rPr lang="en-US"/>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4"/>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4"/>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4"/>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5"/>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04" r:id="rId1"/>
    <p:sldLayoutId id="2147484505" r:id="rId2"/>
  </p:sldLayoutIdLst>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code/paultimothymooney/predict-diabetes-from-medical-records/input" TargetMode="External"/><Relationship Id="rId2" Type="http://schemas.openxmlformats.org/officeDocument/2006/relationships/hyperlink" Target="https://www.geeksforgeeks.org/machine-learni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txBox="1">
            <a:spLocks noChangeArrowheads="1"/>
          </p:cNvSpPr>
          <p:nvPr/>
        </p:nvSpPr>
        <p:spPr bwMode="auto">
          <a:xfrm>
            <a:off x="0" y="-45674"/>
            <a:ext cx="6463680" cy="908720"/>
          </a:xfrm>
          <a:prstGeom prst="rect">
            <a:avLst/>
          </a:prstGeom>
          <a:noFill/>
          <a:ln w="9525">
            <a:noFill/>
            <a:miter lim="800000"/>
            <a:headEnd/>
            <a:tailEnd/>
          </a:ln>
        </p:spPr>
        <p:txBody>
          <a:bodyPr tIns="3312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600" b="1" dirty="0">
                <a:solidFill>
                  <a:schemeClr val="tx1">
                    <a:lumMod val="95000"/>
                    <a:lumOff val="5000"/>
                  </a:schemeClr>
                </a:solidFill>
                <a:latin typeface="Calibri" pitchFamily="34" charset="0"/>
              </a:rPr>
              <a:t>			Predicting Diabetes </a:t>
            </a:r>
          </a:p>
        </p:txBody>
      </p:sp>
      <p:sp>
        <p:nvSpPr>
          <p:cNvPr id="4" name="TextBox 3"/>
          <p:cNvSpPr txBox="1"/>
          <p:nvPr/>
        </p:nvSpPr>
        <p:spPr>
          <a:xfrm>
            <a:off x="1289348" y="1370042"/>
            <a:ext cx="5943600" cy="4549964"/>
          </a:xfrm>
          <a:prstGeom prst="rect">
            <a:avLst/>
          </a:prstGeom>
          <a:noFill/>
        </p:spPr>
        <p:txBody>
          <a:bodyPr wrap="square" rtlCol="0">
            <a:spAutoFit/>
          </a:bodyPr>
          <a:lstStyle/>
          <a:p>
            <a:pPr algn="ctr">
              <a:spcBef>
                <a:spcPts val="0"/>
              </a:spcBef>
              <a:spcAft>
                <a:spcPts val="0"/>
              </a:spcAft>
            </a:pPr>
            <a:r>
              <a:rPr lang="en-US" sz="2000" dirty="0">
                <a:solidFill>
                  <a:schemeClr val="dk1"/>
                </a:solidFill>
                <a:latin typeface="Calibri"/>
                <a:ea typeface="Calibri"/>
                <a:cs typeface="Calibri"/>
                <a:sym typeface="Wingdings" panose="05000000000000000000" pitchFamily="2" charset="2"/>
              </a:rPr>
              <a:t>TEAM MEMBERS:</a:t>
            </a:r>
          </a:p>
          <a:p>
            <a:pPr algn="ctr">
              <a:spcBef>
                <a:spcPts val="0"/>
              </a:spcBef>
              <a:spcAft>
                <a:spcPts val="0"/>
              </a:spcAft>
            </a:pPr>
            <a:endParaRPr lang="en-US" sz="2000" dirty="0">
              <a:solidFill>
                <a:schemeClr val="dk1"/>
              </a:solidFill>
              <a:latin typeface="Calibri"/>
              <a:ea typeface="Calibri"/>
              <a:cs typeface="Calibri"/>
              <a:sym typeface="Wingdings" panose="05000000000000000000" pitchFamily="2" charset="2"/>
            </a:endParaRPr>
          </a:p>
          <a:p>
            <a:pPr algn="ctr">
              <a:spcBef>
                <a:spcPts val="0"/>
              </a:spcBef>
              <a:spcAft>
                <a:spcPts val="0"/>
              </a:spcAft>
            </a:pPr>
            <a:r>
              <a:rPr lang="en-US" sz="2000" b="1" dirty="0">
                <a:solidFill>
                  <a:schemeClr val="dk1"/>
                </a:solidFill>
                <a:latin typeface="Calibri"/>
                <a:ea typeface="Calibri"/>
                <a:cs typeface="Calibri"/>
                <a:sym typeface="Wingdings" panose="05000000000000000000" pitchFamily="2" charset="2"/>
              </a:rPr>
              <a:t>Diksha - 2210990282</a:t>
            </a:r>
          </a:p>
          <a:p>
            <a:pPr algn="ctr">
              <a:spcBef>
                <a:spcPts val="0"/>
              </a:spcBef>
              <a:spcAft>
                <a:spcPts val="0"/>
              </a:spcAft>
            </a:pPr>
            <a:r>
              <a:rPr lang="en-US" sz="2000" b="1" dirty="0">
                <a:solidFill>
                  <a:schemeClr val="dk1"/>
                </a:solidFill>
                <a:latin typeface="Calibri"/>
                <a:ea typeface="Calibri"/>
                <a:cs typeface="Calibri"/>
                <a:sym typeface="Wingdings" panose="05000000000000000000" pitchFamily="2" charset="2"/>
              </a:rPr>
              <a:t>Divij Suri  - 2210990292</a:t>
            </a:r>
          </a:p>
          <a:p>
            <a:pPr algn="ctr">
              <a:spcBef>
                <a:spcPts val="0"/>
              </a:spcBef>
              <a:spcAft>
                <a:spcPts val="0"/>
              </a:spcAft>
            </a:pPr>
            <a:r>
              <a:rPr lang="en-US" sz="2000" b="1" dirty="0">
                <a:solidFill>
                  <a:schemeClr val="dk1"/>
                </a:solidFill>
                <a:latin typeface="Calibri"/>
                <a:ea typeface="Calibri"/>
                <a:cs typeface="Calibri"/>
                <a:sym typeface="Wingdings" panose="05000000000000000000" pitchFamily="2" charset="2"/>
              </a:rPr>
              <a:t>Diya - 2210990300</a:t>
            </a:r>
          </a:p>
          <a:p>
            <a:pPr algn="ctr">
              <a:spcBef>
                <a:spcPts val="0"/>
              </a:spcBef>
              <a:spcAft>
                <a:spcPts val="0"/>
              </a:spcAft>
            </a:pPr>
            <a:r>
              <a:rPr lang="en-US" sz="2000" b="1" dirty="0" err="1">
                <a:solidFill>
                  <a:schemeClr val="dk1"/>
                </a:solidFill>
                <a:latin typeface="Calibri"/>
                <a:ea typeface="Calibri"/>
                <a:cs typeface="Calibri"/>
                <a:sym typeface="Wingdings" panose="05000000000000000000" pitchFamily="2" charset="2"/>
              </a:rPr>
              <a:t>Yashika</a:t>
            </a:r>
            <a:r>
              <a:rPr lang="en-US" sz="2000" b="1" dirty="0">
                <a:solidFill>
                  <a:schemeClr val="dk1"/>
                </a:solidFill>
                <a:latin typeface="Calibri"/>
                <a:ea typeface="Calibri"/>
                <a:cs typeface="Calibri"/>
                <a:sym typeface="Wingdings" panose="05000000000000000000" pitchFamily="2" charset="2"/>
              </a:rPr>
              <a:t> Gaur - 2210990977</a:t>
            </a:r>
          </a:p>
          <a:p>
            <a:pPr algn="ctr">
              <a:spcBef>
                <a:spcPts val="0"/>
              </a:spcBef>
              <a:spcAft>
                <a:spcPts val="0"/>
              </a:spcAft>
            </a:pPr>
            <a:endParaRPr lang="en-US" sz="2000" b="1" dirty="0">
              <a:solidFill>
                <a:schemeClr val="dk1"/>
              </a:solidFill>
              <a:latin typeface="Calibri"/>
              <a:ea typeface="Calibri"/>
              <a:cs typeface="Calibri"/>
              <a:sym typeface="Wingdings" panose="05000000000000000000" pitchFamily="2" charset="2"/>
            </a:endParaRPr>
          </a:p>
          <a:p>
            <a:pPr algn="ctr">
              <a:spcBef>
                <a:spcPts val="0"/>
              </a:spcBef>
              <a:spcAft>
                <a:spcPts val="0"/>
              </a:spcAft>
            </a:pPr>
            <a:endParaRPr lang="en-US" sz="2000" b="1" dirty="0">
              <a:solidFill>
                <a:schemeClr val="dk1"/>
              </a:solidFill>
              <a:latin typeface="Calibri"/>
              <a:ea typeface="Calibri"/>
              <a:cs typeface="Calibri"/>
              <a:sym typeface="Wingdings" panose="05000000000000000000" pitchFamily="2" charset="2"/>
            </a:endParaRPr>
          </a:p>
          <a:p>
            <a:pPr algn="ctr">
              <a:spcBef>
                <a:spcPts val="0"/>
              </a:spcBef>
              <a:spcAft>
                <a:spcPts val="0"/>
              </a:spcAft>
            </a:pPr>
            <a:endParaRPr lang="en-US" sz="2400" b="1" dirty="0">
              <a:solidFill>
                <a:schemeClr val="dk1"/>
              </a:solidFill>
              <a:latin typeface="Calibri"/>
              <a:ea typeface="Calibri"/>
              <a:cs typeface="Calibri"/>
              <a:sym typeface="Wingdings" panose="05000000000000000000" pitchFamily="2" charset="2"/>
            </a:endParaRPr>
          </a:p>
          <a:p>
            <a:pPr algn="ctr">
              <a:spcBef>
                <a:spcPts val="0"/>
              </a:spcBef>
              <a:spcAft>
                <a:spcPts val="0"/>
              </a:spcAft>
            </a:pPr>
            <a:endParaRPr lang="en-US" sz="2400" b="1" dirty="0">
              <a:solidFill>
                <a:schemeClr val="dk1"/>
              </a:solidFill>
              <a:latin typeface="Calibri"/>
              <a:ea typeface="Calibri"/>
              <a:cs typeface="Calibri"/>
              <a:sym typeface="Wingdings" panose="05000000000000000000" pitchFamily="2" charset="2"/>
            </a:endParaRPr>
          </a:p>
          <a:p>
            <a:pPr marL="0" marR="0" lvl="0" indent="0" algn="l" rtl="0">
              <a:spcBef>
                <a:spcPts val="0"/>
              </a:spcBef>
              <a:spcAft>
                <a:spcPts val="0"/>
              </a:spcAft>
              <a:buNone/>
            </a:pPr>
            <a:endParaRPr lang="en-US" sz="2000" b="1" dirty="0">
              <a:solidFill>
                <a:schemeClr val="dk1"/>
              </a:solidFill>
              <a:latin typeface="Calibri"/>
              <a:ea typeface="Calibri"/>
              <a:cs typeface="Calibri"/>
              <a:sym typeface="Wingdings" panose="05000000000000000000" pitchFamily="2" charset="2"/>
            </a:endParaRPr>
          </a:p>
          <a:p>
            <a:pPr marL="0" marR="0" lvl="0" indent="0" algn="l" rtl="0">
              <a:spcBef>
                <a:spcPts val="0"/>
              </a:spcBef>
              <a:spcAft>
                <a:spcPts val="0"/>
              </a:spcAft>
              <a:buNone/>
            </a:pPr>
            <a:endParaRPr lang="en-US" sz="2000" b="1" dirty="0">
              <a:solidFill>
                <a:schemeClr val="dk1"/>
              </a:solidFill>
              <a:latin typeface="Calibri"/>
              <a:ea typeface="Calibri"/>
              <a:cs typeface="Calibri"/>
              <a:sym typeface="Wingdings" panose="05000000000000000000" pitchFamily="2" charset="2"/>
            </a:endParaRPr>
          </a:p>
          <a:p>
            <a:pPr marL="0" marR="0" lvl="0" indent="0" algn="l" rtl="0">
              <a:spcBef>
                <a:spcPts val="0"/>
              </a:spcBef>
              <a:spcAft>
                <a:spcPts val="0"/>
              </a:spcAft>
              <a:buNone/>
            </a:pPr>
            <a:r>
              <a:rPr lang="en-US" b="1" dirty="0">
                <a:solidFill>
                  <a:schemeClr val="dk1"/>
                </a:solidFill>
                <a:latin typeface="Calibri"/>
                <a:ea typeface="Calibri"/>
                <a:cs typeface="Calibri"/>
                <a:sym typeface="Wingdings" panose="05000000000000000000" pitchFamily="2" charset="2"/>
              </a:rPr>
              <a:t>                            </a:t>
            </a:r>
            <a:endParaRPr lang="en-US" sz="1800" b="1" dirty="0">
              <a:solidFill>
                <a:schemeClr val="dk1"/>
              </a:solidFill>
              <a:latin typeface="Calibri"/>
              <a:ea typeface="Calibri"/>
              <a:cs typeface="Calibri"/>
              <a:sym typeface="Wingdings" panose="05000000000000000000" pitchFamily="2" charset="2"/>
            </a:endParaRPr>
          </a:p>
          <a:p>
            <a:pPr algn="ctr">
              <a:lnSpc>
                <a:spcPct val="150000"/>
              </a:lnSpc>
            </a:pPr>
            <a:endParaRPr lang="en-US" dirty="0"/>
          </a:p>
        </p:txBody>
      </p:sp>
      <p:sp>
        <p:nvSpPr>
          <p:cNvPr id="5" name="TextBox 4"/>
          <p:cNvSpPr txBox="1"/>
          <p:nvPr/>
        </p:nvSpPr>
        <p:spPr>
          <a:xfrm>
            <a:off x="1867882" y="3645024"/>
            <a:ext cx="5067300" cy="2534027"/>
          </a:xfrm>
          <a:prstGeom prst="rect">
            <a:avLst/>
          </a:prstGeom>
          <a:noFill/>
        </p:spPr>
        <p:txBody>
          <a:bodyPr wrap="square" rtlCol="0">
            <a:spAutoFit/>
          </a:bodyPr>
          <a:lstStyle/>
          <a:p>
            <a:pPr algn="ctr">
              <a:lnSpc>
                <a:spcPct val="150000"/>
              </a:lnSpc>
            </a:pPr>
            <a:endParaRPr lang="en-US" dirty="0"/>
          </a:p>
          <a:p>
            <a:pPr algn="ctr">
              <a:lnSpc>
                <a:spcPct val="150000"/>
              </a:lnSpc>
            </a:pPr>
            <a:r>
              <a:rPr lang="en-US" dirty="0"/>
              <a:t>Under the supervision </a:t>
            </a:r>
          </a:p>
          <a:p>
            <a:pPr algn="ctr">
              <a:lnSpc>
                <a:spcPct val="150000"/>
              </a:lnSpc>
            </a:pPr>
            <a:r>
              <a:rPr lang="en-US" dirty="0"/>
              <a:t>Of</a:t>
            </a:r>
          </a:p>
          <a:p>
            <a:pPr algn="ctr">
              <a:lnSpc>
                <a:spcPct val="150000"/>
              </a:lnSpc>
            </a:pPr>
            <a:r>
              <a:rPr lang="en-US" b="1" dirty="0"/>
              <a:t>Dr. </a:t>
            </a:r>
            <a:r>
              <a:rPr lang="en-US" b="1" dirty="0" err="1"/>
              <a:t>Jatin</a:t>
            </a:r>
            <a:r>
              <a:rPr lang="en-US" b="1" dirty="0"/>
              <a:t> </a:t>
            </a:r>
            <a:r>
              <a:rPr lang="en-US" b="1" dirty="0" err="1"/>
              <a:t>Arora</a:t>
            </a:r>
            <a:endParaRPr lang="en-US" b="1" dirty="0"/>
          </a:p>
          <a:p>
            <a:pPr algn="ctr">
              <a:lnSpc>
                <a:spcPct val="150000"/>
              </a:lnSpc>
            </a:pPr>
            <a:endParaRPr lang="en-US" dirty="0"/>
          </a:p>
          <a:p>
            <a:pPr algn="ctr">
              <a:lnSpc>
                <a:spcPct val="150000"/>
              </a:lnSpc>
            </a:pPr>
            <a:endParaRPr lang="en-US" dirty="0"/>
          </a:p>
        </p:txBody>
      </p:sp>
      <p:sp>
        <p:nvSpPr>
          <p:cNvPr id="6" name="TextBox 5"/>
          <p:cNvSpPr txBox="1"/>
          <p:nvPr/>
        </p:nvSpPr>
        <p:spPr>
          <a:xfrm>
            <a:off x="1943100" y="5694005"/>
            <a:ext cx="5257800" cy="646331"/>
          </a:xfrm>
          <a:prstGeom prst="rect">
            <a:avLst/>
          </a:prstGeom>
          <a:noFill/>
        </p:spPr>
        <p:txBody>
          <a:bodyPr wrap="square" rtlCol="0">
            <a:spAutoFit/>
          </a:bodyPr>
          <a:lstStyle/>
          <a:p>
            <a:pPr algn="ctr"/>
            <a:endParaRPr lang="en-US" dirty="0">
              <a:solidFill>
                <a:srgbClr val="FF0000"/>
              </a:solidFill>
            </a:endParaRPr>
          </a:p>
          <a:p>
            <a:pPr algn="ctr"/>
            <a:r>
              <a:rPr lang="en-US" dirty="0">
                <a:solidFill>
                  <a:srgbClr val="FF0000"/>
                </a:solidFill>
              </a:rPr>
              <a:t>Chitkara University, Punjab</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	Result</a:t>
            </a:r>
          </a:p>
        </p:txBody>
      </p:sp>
      <p:sp>
        <p:nvSpPr>
          <p:cNvPr id="6" name="TextBox 5">
            <a:extLst>
              <a:ext uri="{FF2B5EF4-FFF2-40B4-BE49-F238E27FC236}">
                <a16:creationId xmlns:a16="http://schemas.microsoft.com/office/drawing/2014/main" id="{2B4C4F8A-A98D-8FE2-5966-530EF18B3E05}"/>
              </a:ext>
            </a:extLst>
          </p:cNvPr>
          <p:cNvSpPr txBox="1"/>
          <p:nvPr/>
        </p:nvSpPr>
        <p:spPr>
          <a:xfrm>
            <a:off x="2915816" y="5911186"/>
            <a:ext cx="3096344" cy="366481"/>
          </a:xfrm>
          <a:prstGeom prst="rect">
            <a:avLst/>
          </a:prstGeom>
          <a:noFill/>
        </p:spPr>
        <p:txBody>
          <a:bodyPr wrap="square" rtlCol="0">
            <a:spAutoFit/>
          </a:bodyPr>
          <a:lstStyle/>
          <a:p>
            <a:r>
              <a:rPr lang="en-IN" dirty="0"/>
              <a:t>Result of Decision Tree</a:t>
            </a:r>
          </a:p>
        </p:txBody>
      </p:sp>
      <p:pic>
        <p:nvPicPr>
          <p:cNvPr id="8" name="Content Placeholder 7">
            <a:extLst>
              <a:ext uri="{FF2B5EF4-FFF2-40B4-BE49-F238E27FC236}">
                <a16:creationId xmlns:a16="http://schemas.microsoft.com/office/drawing/2014/main" id="{C8D07274-A655-095C-E942-38672B0960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7852" y="1371600"/>
            <a:ext cx="6408295" cy="4525963"/>
          </a:xfrm>
        </p:spPr>
      </p:pic>
    </p:spTree>
    <p:extLst>
      <p:ext uri="{BB962C8B-B14F-4D97-AF65-F5344CB8AC3E}">
        <p14:creationId xmlns:p14="http://schemas.microsoft.com/office/powerpoint/2010/main" val="2409603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	Result</a:t>
            </a:r>
          </a:p>
        </p:txBody>
      </p:sp>
      <p:sp>
        <p:nvSpPr>
          <p:cNvPr id="6" name="TextBox 5">
            <a:extLst>
              <a:ext uri="{FF2B5EF4-FFF2-40B4-BE49-F238E27FC236}">
                <a16:creationId xmlns:a16="http://schemas.microsoft.com/office/drawing/2014/main" id="{2B4C4F8A-A98D-8FE2-5966-530EF18B3E05}"/>
              </a:ext>
            </a:extLst>
          </p:cNvPr>
          <p:cNvSpPr txBox="1"/>
          <p:nvPr/>
        </p:nvSpPr>
        <p:spPr>
          <a:xfrm>
            <a:off x="2915816" y="5911186"/>
            <a:ext cx="3096344" cy="366481"/>
          </a:xfrm>
          <a:prstGeom prst="rect">
            <a:avLst/>
          </a:prstGeom>
          <a:noFill/>
        </p:spPr>
        <p:txBody>
          <a:bodyPr wrap="square" rtlCol="0">
            <a:spAutoFit/>
          </a:bodyPr>
          <a:lstStyle/>
          <a:p>
            <a:r>
              <a:rPr lang="en-IN" dirty="0"/>
              <a:t>Result of Neural Network</a:t>
            </a:r>
          </a:p>
        </p:txBody>
      </p:sp>
      <p:pic>
        <p:nvPicPr>
          <p:cNvPr id="7" name="Content Placeholder 6">
            <a:extLst>
              <a:ext uri="{FF2B5EF4-FFF2-40B4-BE49-F238E27FC236}">
                <a16:creationId xmlns:a16="http://schemas.microsoft.com/office/drawing/2014/main" id="{29BC8CA2-A6C9-45D1-AFB4-DE11EBE7F3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672" y="1212384"/>
            <a:ext cx="5736619" cy="4433232"/>
          </a:xfrm>
        </p:spPr>
      </p:pic>
    </p:spTree>
    <p:extLst>
      <p:ext uri="{BB962C8B-B14F-4D97-AF65-F5344CB8AC3E}">
        <p14:creationId xmlns:p14="http://schemas.microsoft.com/office/powerpoint/2010/main" val="3856209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	Result</a:t>
            </a:r>
          </a:p>
        </p:txBody>
      </p:sp>
      <p:sp>
        <p:nvSpPr>
          <p:cNvPr id="6" name="TextBox 5">
            <a:extLst>
              <a:ext uri="{FF2B5EF4-FFF2-40B4-BE49-F238E27FC236}">
                <a16:creationId xmlns:a16="http://schemas.microsoft.com/office/drawing/2014/main" id="{2B4C4F8A-A98D-8FE2-5966-530EF18B3E05}"/>
              </a:ext>
            </a:extLst>
          </p:cNvPr>
          <p:cNvSpPr txBox="1"/>
          <p:nvPr/>
        </p:nvSpPr>
        <p:spPr>
          <a:xfrm>
            <a:off x="2843808" y="6093296"/>
            <a:ext cx="3888432" cy="369332"/>
          </a:xfrm>
          <a:prstGeom prst="rect">
            <a:avLst/>
          </a:prstGeom>
          <a:noFill/>
        </p:spPr>
        <p:txBody>
          <a:bodyPr wrap="square" rtlCol="0">
            <a:spAutoFit/>
          </a:bodyPr>
          <a:lstStyle/>
          <a:p>
            <a:r>
              <a:rPr lang="en-IN" dirty="0"/>
              <a:t>Result of Standard Vector Machine</a:t>
            </a:r>
          </a:p>
        </p:txBody>
      </p:sp>
      <p:pic>
        <p:nvPicPr>
          <p:cNvPr id="8" name="Content Placeholder 7">
            <a:extLst>
              <a:ext uri="{FF2B5EF4-FFF2-40B4-BE49-F238E27FC236}">
                <a16:creationId xmlns:a16="http://schemas.microsoft.com/office/drawing/2014/main" id="{697722F4-C82B-DDAE-4DDB-8C9D54C7D5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1680" y="1420065"/>
            <a:ext cx="5963621" cy="4525963"/>
          </a:xfrm>
        </p:spPr>
      </p:pic>
    </p:spTree>
    <p:extLst>
      <p:ext uri="{BB962C8B-B14F-4D97-AF65-F5344CB8AC3E}">
        <p14:creationId xmlns:p14="http://schemas.microsoft.com/office/powerpoint/2010/main" val="532268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	Result</a:t>
            </a:r>
          </a:p>
        </p:txBody>
      </p:sp>
      <p:sp>
        <p:nvSpPr>
          <p:cNvPr id="6" name="TextBox 5">
            <a:extLst>
              <a:ext uri="{FF2B5EF4-FFF2-40B4-BE49-F238E27FC236}">
                <a16:creationId xmlns:a16="http://schemas.microsoft.com/office/drawing/2014/main" id="{2B4C4F8A-A98D-8FE2-5966-530EF18B3E05}"/>
              </a:ext>
            </a:extLst>
          </p:cNvPr>
          <p:cNvSpPr txBox="1"/>
          <p:nvPr/>
        </p:nvSpPr>
        <p:spPr>
          <a:xfrm>
            <a:off x="2915816" y="5911186"/>
            <a:ext cx="3096344" cy="366481"/>
          </a:xfrm>
          <a:prstGeom prst="rect">
            <a:avLst/>
          </a:prstGeom>
          <a:noFill/>
        </p:spPr>
        <p:txBody>
          <a:bodyPr wrap="square" rtlCol="0">
            <a:spAutoFit/>
          </a:bodyPr>
          <a:lstStyle/>
          <a:p>
            <a:r>
              <a:rPr lang="en-IN" dirty="0"/>
              <a:t>Result of Random Forest</a:t>
            </a:r>
          </a:p>
        </p:txBody>
      </p:sp>
      <p:pic>
        <p:nvPicPr>
          <p:cNvPr id="7" name="Content Placeholder 6">
            <a:extLst>
              <a:ext uri="{FF2B5EF4-FFF2-40B4-BE49-F238E27FC236}">
                <a16:creationId xmlns:a16="http://schemas.microsoft.com/office/drawing/2014/main" id="{A758D8A3-16C3-FB83-207C-30F8F46057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0722" y="1268760"/>
            <a:ext cx="6422556" cy="4525963"/>
          </a:xfrm>
        </p:spPr>
      </p:pic>
    </p:spTree>
    <p:extLst>
      <p:ext uri="{BB962C8B-B14F-4D97-AF65-F5344CB8AC3E}">
        <p14:creationId xmlns:p14="http://schemas.microsoft.com/office/powerpoint/2010/main" val="191412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33E7F-D189-EDE9-7252-4243E4DDFA4E}"/>
              </a:ext>
            </a:extLst>
          </p:cNvPr>
          <p:cNvSpPr>
            <a:spLocks noGrp="1"/>
          </p:cNvSpPr>
          <p:nvPr>
            <p:ph type="title"/>
          </p:nvPr>
        </p:nvSpPr>
        <p:spPr/>
        <p:txBody>
          <a:bodyPr/>
          <a:lstStyle/>
          <a:p>
            <a:r>
              <a:rPr lang="en-IN" dirty="0"/>
              <a:t>	</a:t>
            </a:r>
            <a:r>
              <a:rPr lang="en-IN" sz="4000" b="1" dirty="0"/>
              <a:t>Tools and Technologies</a:t>
            </a:r>
          </a:p>
        </p:txBody>
      </p:sp>
      <p:sp>
        <p:nvSpPr>
          <p:cNvPr id="4" name="Rectangle 1">
            <a:extLst>
              <a:ext uri="{FF2B5EF4-FFF2-40B4-BE49-F238E27FC236}">
                <a16:creationId xmlns:a16="http://schemas.microsoft.com/office/drawing/2014/main" id="{80C6570A-932B-37FB-B7CE-ADC9455A0849}"/>
              </a:ext>
            </a:extLst>
          </p:cNvPr>
          <p:cNvSpPr>
            <a:spLocks noGrp="1" noChangeArrowheads="1"/>
          </p:cNvSpPr>
          <p:nvPr>
            <p:ph idx="1"/>
          </p:nvPr>
        </p:nvSpPr>
        <p:spPr bwMode="auto">
          <a:xfrm>
            <a:off x="323528" y="980728"/>
            <a:ext cx="8691803"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lang="en-US" altLang="en-US" sz="2800" dirty="0">
                <a:latin typeface="Arial" panose="020B0604020202020204" pitchFamily="34" charset="0"/>
              </a:rPr>
              <a:t> </a:t>
            </a:r>
            <a:r>
              <a:rPr lang="en-US" altLang="en-US" sz="2800" b="1" dirty="0">
                <a:latin typeface="Arial" panose="020B0604020202020204" pitchFamily="34" charset="0"/>
              </a:rPr>
              <a:t>P</a:t>
            </a:r>
            <a:r>
              <a:rPr kumimoji="0" lang="en-US" altLang="en-US" sz="2800" b="1" i="0" u="none" strike="noStrike" cap="none" normalizeH="0" baseline="0" dirty="0">
                <a:ln>
                  <a:noFill/>
                </a:ln>
                <a:solidFill>
                  <a:schemeClr val="tx1"/>
                </a:solidFill>
                <a:effectLst/>
                <a:latin typeface="Arial" panose="020B0604020202020204" pitchFamily="34" charset="0"/>
              </a:rPr>
              <a:t>andas</a:t>
            </a:r>
            <a:r>
              <a:rPr kumimoji="0" lang="en-US" altLang="en-US" sz="2800" b="0" i="0" u="none" strike="noStrike" cap="none" normalizeH="0" baseline="0" dirty="0">
                <a:ln>
                  <a:noFill/>
                </a:ln>
                <a:solidFill>
                  <a:schemeClr val="tx1"/>
                </a:solidFill>
                <a:effectLst/>
                <a:latin typeface="Arial" panose="020B0604020202020204" pitchFamily="34" charset="0"/>
              </a:rPr>
              <a:t> - </a:t>
            </a:r>
            <a:r>
              <a:rPr lang="en-US" altLang="en-US" sz="2800" dirty="0">
                <a:latin typeface="Arial" panose="020B0604020202020204" pitchFamily="34" charset="0"/>
              </a:rPr>
              <a:t>D</a:t>
            </a:r>
            <a:r>
              <a:rPr kumimoji="0" lang="en-US" altLang="en-US" sz="2800" b="0" i="0" u="none" strike="noStrike" cap="none" normalizeH="0" baseline="0" dirty="0">
                <a:ln>
                  <a:noFill/>
                </a:ln>
                <a:solidFill>
                  <a:schemeClr val="tx1"/>
                </a:solidFill>
                <a:effectLst/>
                <a:latin typeface="Arial" panose="020B0604020202020204" pitchFamily="34" charset="0"/>
              </a:rPr>
              <a:t>ata manipulation</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lang="en-US" altLang="en-US" sz="2800" dirty="0">
                <a:latin typeface="Arial" panose="020B0604020202020204" pitchFamily="34" charset="0"/>
              </a:rPr>
              <a:t> </a:t>
            </a:r>
            <a:r>
              <a:rPr lang="en-US" altLang="en-US" sz="2800" b="1" dirty="0">
                <a:latin typeface="Arial" panose="020B0604020202020204" pitchFamily="34" charset="0"/>
              </a:rPr>
              <a:t>NumPy</a:t>
            </a:r>
            <a:r>
              <a:rPr kumimoji="0" lang="en-US" altLang="en-US" sz="2800" b="0" i="0" u="none" strike="noStrike" cap="none" normalizeH="0" baseline="0" dirty="0">
                <a:ln>
                  <a:noFill/>
                </a:ln>
                <a:solidFill>
                  <a:schemeClr val="tx1"/>
                </a:solidFill>
                <a:effectLst/>
                <a:latin typeface="Arial" panose="020B0604020202020204" pitchFamily="34" charset="0"/>
              </a:rPr>
              <a:t> - Numerical operations</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800" b="0" i="0" u="none" strike="noStrike" cap="none" normalizeH="0" baseline="0" dirty="0">
                <a:ln>
                  <a:noFill/>
                </a:ln>
                <a:solidFill>
                  <a:schemeClr val="tx1"/>
                </a:solidFill>
                <a:effectLst/>
                <a:latin typeface="Arial" panose="020B0604020202020204" pitchFamily="34" charset="0"/>
              </a:rPr>
              <a:t> </a:t>
            </a:r>
            <a:r>
              <a:rPr kumimoji="0" lang="en-US" altLang="en-US" sz="2800" b="1" i="0" u="none" strike="noStrike" cap="none" normalizeH="0" baseline="0" dirty="0">
                <a:ln>
                  <a:noFill/>
                </a:ln>
                <a:solidFill>
                  <a:schemeClr val="tx1"/>
                </a:solidFill>
                <a:effectLst/>
                <a:latin typeface="Arial" panose="020B0604020202020204" pitchFamily="34" charset="0"/>
              </a:rPr>
              <a:t>Scikit-learn</a:t>
            </a:r>
            <a:r>
              <a:rPr kumimoji="0" lang="en-US" altLang="en-US" sz="2800" b="0" i="0" u="none" strike="noStrike" cap="none" normalizeH="0" baseline="0" dirty="0">
                <a:ln>
                  <a:noFill/>
                </a:ln>
                <a:solidFill>
                  <a:schemeClr val="tx1"/>
                </a:solidFill>
                <a:effectLst/>
                <a:latin typeface="Arial" panose="020B0604020202020204" pitchFamily="34" charset="0"/>
              </a:rPr>
              <a:t> - </a:t>
            </a:r>
            <a:r>
              <a:rPr lang="en-US" altLang="en-US" sz="2800" dirty="0">
                <a:latin typeface="Arial" panose="020B0604020202020204" pitchFamily="34" charset="0"/>
              </a:rPr>
              <a:t>M</a:t>
            </a:r>
            <a:r>
              <a:rPr kumimoji="0" lang="en-US" altLang="en-US" sz="2800" b="0" i="0" u="none" strike="noStrike" cap="none" normalizeH="0" baseline="0" dirty="0">
                <a:ln>
                  <a:noFill/>
                </a:ln>
                <a:solidFill>
                  <a:schemeClr val="tx1"/>
                </a:solidFill>
                <a:effectLst/>
                <a:latin typeface="Arial" panose="020B0604020202020204" pitchFamily="34" charset="0"/>
              </a:rPr>
              <a:t>achine learning and preprocessing</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lang="en-US" altLang="en-US" sz="2800" dirty="0">
                <a:latin typeface="Arial" panose="020B0604020202020204" pitchFamily="34" charset="0"/>
              </a:rPr>
              <a:t> </a:t>
            </a:r>
            <a:r>
              <a:rPr lang="en-US" altLang="en-US" sz="2800" b="1" dirty="0">
                <a:latin typeface="Arial" panose="020B0604020202020204" pitchFamily="34" charset="0"/>
              </a:rPr>
              <a:t>M</a:t>
            </a:r>
            <a:r>
              <a:rPr kumimoji="0" lang="en-US" altLang="en-US" sz="2800" b="1" i="0" u="none" strike="noStrike" cap="none" normalizeH="0" baseline="0" dirty="0">
                <a:ln>
                  <a:noFill/>
                </a:ln>
                <a:solidFill>
                  <a:schemeClr val="tx1"/>
                </a:solidFill>
                <a:effectLst/>
                <a:latin typeface="Arial" panose="020B0604020202020204" pitchFamily="34" charset="0"/>
              </a:rPr>
              <a:t>atplotlib</a:t>
            </a:r>
            <a:r>
              <a:rPr kumimoji="0" lang="en-US" altLang="en-US" sz="2800" b="0" i="0" u="none" strike="noStrike" cap="none" normalizeH="0" baseline="0" dirty="0">
                <a:ln>
                  <a:noFill/>
                </a:ln>
                <a:solidFill>
                  <a:schemeClr val="tx1"/>
                </a:solidFill>
                <a:effectLst/>
                <a:latin typeface="Arial" panose="020B0604020202020204" pitchFamily="34" charset="0"/>
              </a:rPr>
              <a:t> - </a:t>
            </a:r>
            <a:r>
              <a:rPr lang="en-US" altLang="en-US" sz="2800" dirty="0">
                <a:latin typeface="Arial" panose="020B0604020202020204" pitchFamily="34" charset="0"/>
              </a:rPr>
              <a:t>D</a:t>
            </a:r>
            <a:r>
              <a:rPr kumimoji="0" lang="en-US" altLang="en-US" sz="2800" b="0" i="0" u="none" strike="noStrike" cap="none" normalizeH="0" baseline="0" dirty="0">
                <a:ln>
                  <a:noFill/>
                </a:ln>
                <a:solidFill>
                  <a:schemeClr val="tx1"/>
                </a:solidFill>
                <a:effectLst/>
                <a:latin typeface="Arial" panose="020B0604020202020204" pitchFamily="34" charset="0"/>
              </a:rPr>
              <a:t>ata visualization</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lang="en-US" altLang="en-US" sz="2800" dirty="0">
                <a:latin typeface="Arial" panose="020B0604020202020204" pitchFamily="34" charset="0"/>
              </a:rPr>
              <a:t> </a:t>
            </a:r>
            <a:r>
              <a:rPr lang="en-US" altLang="en-US" sz="2800" b="1" dirty="0">
                <a:latin typeface="Arial" panose="020B0604020202020204" pitchFamily="34" charset="0"/>
              </a:rPr>
              <a:t>S</a:t>
            </a:r>
            <a:r>
              <a:rPr kumimoji="0" lang="en-US" altLang="en-US" sz="2800" b="1" i="0" u="none" strike="noStrike" cap="none" normalizeH="0" baseline="0" dirty="0">
                <a:ln>
                  <a:noFill/>
                </a:ln>
                <a:solidFill>
                  <a:schemeClr val="tx1"/>
                </a:solidFill>
                <a:effectLst/>
                <a:latin typeface="Arial" panose="020B0604020202020204" pitchFamily="34" charset="0"/>
              </a:rPr>
              <a:t>eaborn</a:t>
            </a:r>
            <a:r>
              <a:rPr kumimoji="0" lang="en-US" altLang="en-US" sz="2800" b="0" i="0" u="none" strike="noStrike" cap="none" normalizeH="0" baseline="0" dirty="0">
                <a:ln>
                  <a:noFill/>
                </a:ln>
                <a:solidFill>
                  <a:schemeClr val="tx1"/>
                </a:solidFill>
                <a:effectLst/>
                <a:latin typeface="Arial" panose="020B0604020202020204" pitchFamily="34" charset="0"/>
              </a:rPr>
              <a:t> - </a:t>
            </a:r>
            <a:r>
              <a:rPr lang="en-US" altLang="en-US" sz="2800" dirty="0">
                <a:latin typeface="Arial" panose="020B0604020202020204" pitchFamily="34" charset="0"/>
              </a:rPr>
              <a:t>D</a:t>
            </a:r>
            <a:r>
              <a:rPr kumimoji="0" lang="en-US" altLang="en-US" sz="2800" b="0" i="0" u="none" strike="noStrike" cap="none" normalizeH="0" baseline="0" dirty="0">
                <a:ln>
                  <a:noFill/>
                </a:ln>
                <a:solidFill>
                  <a:schemeClr val="tx1"/>
                </a:solidFill>
                <a:effectLst/>
                <a:latin typeface="Arial" panose="020B0604020202020204" pitchFamily="34" charset="0"/>
              </a:rPr>
              <a:t>ata visualization</a:t>
            </a:r>
          </a:p>
        </p:txBody>
      </p:sp>
    </p:spTree>
    <p:extLst>
      <p:ext uri="{BB962C8B-B14F-4D97-AF65-F5344CB8AC3E}">
        <p14:creationId xmlns:p14="http://schemas.microsoft.com/office/powerpoint/2010/main" val="2566721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447800" y="0"/>
            <a:ext cx="6477000" cy="838200"/>
          </a:xfrm>
        </p:spPr>
        <p:txBody>
          <a:bodyPr/>
          <a:lstStyle/>
          <a:p>
            <a:pPr algn="l"/>
            <a:r>
              <a:rPr lang="en-US" b="1" dirty="0">
                <a:ea typeface="MS PGothic" pitchFamily="34" charset="-128"/>
              </a:rPr>
              <a:t>	    </a:t>
            </a:r>
            <a:r>
              <a:rPr lang="en-US" sz="4000" b="1" dirty="0">
                <a:ea typeface="MS PGothic" pitchFamily="34" charset="-128"/>
              </a:rPr>
              <a:t>Conclusion</a:t>
            </a:r>
          </a:p>
        </p:txBody>
      </p:sp>
      <p:sp>
        <p:nvSpPr>
          <p:cNvPr id="13314" name="Content Placeholder 2"/>
          <p:cNvSpPr>
            <a:spLocks noGrp="1"/>
          </p:cNvSpPr>
          <p:nvPr>
            <p:ph idx="1"/>
          </p:nvPr>
        </p:nvSpPr>
        <p:spPr>
          <a:xfrm>
            <a:off x="179512" y="1196752"/>
            <a:ext cx="8733656" cy="5400600"/>
          </a:xfrm>
        </p:spPr>
        <p:txBody>
          <a:bodyPr>
            <a:normAutofit fontScale="92500"/>
          </a:bodyPr>
          <a:lstStyle/>
          <a:p>
            <a:pPr algn="just">
              <a:buFont typeface="Courier New" panose="02070309020205020404" pitchFamily="49" charset="0"/>
              <a:buChar char="o"/>
            </a:pPr>
            <a:r>
              <a:rPr lang="en-US" sz="2800" dirty="0">
                <a:latin typeface="Söhne"/>
              </a:rPr>
              <a:t>This project showed how we can use machine learning to predict diabetes.</a:t>
            </a:r>
          </a:p>
          <a:p>
            <a:pPr algn="just">
              <a:buFont typeface="Courier New" panose="02070309020205020404" pitchFamily="49" charset="0"/>
              <a:buChar char="o"/>
            </a:pPr>
            <a:endParaRPr lang="en-US" sz="2800" dirty="0">
              <a:latin typeface="Söhne"/>
            </a:endParaRPr>
          </a:p>
          <a:p>
            <a:pPr algn="just">
              <a:buFont typeface="Courier New" panose="02070309020205020404" pitchFamily="49" charset="0"/>
              <a:buChar char="o"/>
            </a:pPr>
            <a:r>
              <a:rPr lang="en-US" sz="2800" dirty="0">
                <a:latin typeface="Söhne"/>
              </a:rPr>
              <a:t>By cleaning and preparing the data, training a simple Logistic Regression model, and evaluating its performance, we were able to make accurate predictions.</a:t>
            </a:r>
          </a:p>
          <a:p>
            <a:pPr algn="just">
              <a:buFont typeface="Courier New" panose="02070309020205020404" pitchFamily="49" charset="0"/>
              <a:buChar char="o"/>
            </a:pPr>
            <a:endParaRPr lang="en-US" sz="2800" dirty="0">
              <a:latin typeface="Söhne"/>
            </a:endParaRPr>
          </a:p>
          <a:p>
            <a:pPr algn="just">
              <a:buFont typeface="Courier New" panose="02070309020205020404" pitchFamily="49" charset="0"/>
              <a:buChar char="o"/>
            </a:pPr>
            <a:r>
              <a:rPr lang="en-US" sz="2800" dirty="0">
                <a:latin typeface="Söhne"/>
              </a:rPr>
              <a:t>Key takeaways include the importance of clean data and that even simple models can be effective.</a:t>
            </a:r>
          </a:p>
          <a:p>
            <a:pPr algn="just">
              <a:buFont typeface="Courier New" panose="02070309020205020404" pitchFamily="49" charset="0"/>
              <a:buChar char="o"/>
            </a:pPr>
            <a:endParaRPr lang="en-US" sz="2800" dirty="0">
              <a:latin typeface="Söhne"/>
            </a:endParaRPr>
          </a:p>
          <a:p>
            <a:pPr algn="just">
              <a:buFont typeface="Courier New" panose="02070309020205020404" pitchFamily="49" charset="0"/>
              <a:buChar char="o"/>
            </a:pPr>
            <a:r>
              <a:rPr lang="en-US" sz="2800" dirty="0">
                <a:latin typeface="Söhne"/>
              </a:rPr>
              <a:t>Overall, this project demonstrates how machine learning can help in diagnosing diabetes and improving healthcare..</a:t>
            </a:r>
            <a:endParaRPr lang="en-US" sz="2800" i="0" dirty="0">
              <a:effectLst/>
              <a:latin typeface="Söhn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38100"/>
            <a:ext cx="6477000" cy="838200"/>
          </a:xfrm>
        </p:spPr>
        <p:txBody>
          <a:bodyPr/>
          <a:lstStyle/>
          <a:p>
            <a:pPr algn="l"/>
            <a:br>
              <a:rPr lang="en-GB" b="1" dirty="0"/>
            </a:br>
            <a:r>
              <a:rPr lang="en-GB" sz="4000" b="1" dirty="0"/>
              <a:t>References</a:t>
            </a:r>
            <a:br>
              <a:rPr lang="en-US" b="1" dirty="0"/>
            </a:br>
            <a:endParaRPr lang="en-US" dirty="0"/>
          </a:p>
        </p:txBody>
      </p:sp>
      <p:sp>
        <p:nvSpPr>
          <p:cNvPr id="3" name="Content Placeholder 2"/>
          <p:cNvSpPr>
            <a:spLocks noGrp="1"/>
          </p:cNvSpPr>
          <p:nvPr>
            <p:ph idx="1"/>
          </p:nvPr>
        </p:nvSpPr>
        <p:spPr>
          <a:xfrm>
            <a:off x="467544" y="1340768"/>
            <a:ext cx="8447856" cy="5112568"/>
          </a:xfrm>
        </p:spPr>
        <p:txBody>
          <a:bodyPr/>
          <a:lstStyle/>
          <a:p>
            <a:pPr marL="0" indent="0">
              <a:buNone/>
            </a:pPr>
            <a:r>
              <a:rPr lang="en-US" dirty="0"/>
              <a:t>We have taken reference from :</a:t>
            </a:r>
          </a:p>
          <a:p>
            <a:pPr marL="0" indent="0">
              <a:buNone/>
            </a:pPr>
            <a:endParaRPr lang="en-US" sz="1050" dirty="0"/>
          </a:p>
          <a:p>
            <a:pPr marL="0" indent="0">
              <a:buNone/>
            </a:pPr>
            <a:r>
              <a:rPr lang="en-US" u="sng" dirty="0"/>
              <a:t>GeeksForGeeks</a:t>
            </a:r>
            <a:r>
              <a:rPr lang="en-US" dirty="0"/>
              <a:t> : </a:t>
            </a:r>
            <a:r>
              <a:rPr lang="en-US" sz="2800" i="1" dirty="0">
                <a:sym typeface="Wingdings" panose="05000000000000000000" pitchFamily="2" charset="2"/>
                <a:hlinkClick r:id="rId2"/>
              </a:rPr>
              <a:t>https://www.geeksforgeeks.org/machine-learning/</a:t>
            </a:r>
            <a:r>
              <a:rPr lang="en-US" sz="2800" i="1" dirty="0">
                <a:sym typeface="Wingdings" panose="05000000000000000000" pitchFamily="2" charset="2"/>
              </a:rPr>
              <a:t> </a:t>
            </a:r>
          </a:p>
          <a:p>
            <a:pPr marL="0" indent="0">
              <a:buNone/>
            </a:pPr>
            <a:endParaRPr lang="en-US" sz="2800" dirty="0">
              <a:sym typeface="Wingdings" panose="05000000000000000000" pitchFamily="2" charset="2"/>
            </a:endParaRPr>
          </a:p>
          <a:p>
            <a:pPr marL="0" indent="0">
              <a:buNone/>
            </a:pPr>
            <a:r>
              <a:rPr lang="en-US" u="sng" dirty="0">
                <a:sym typeface="Wingdings" panose="05000000000000000000" pitchFamily="2" charset="2"/>
              </a:rPr>
              <a:t>Data Set Link </a:t>
            </a:r>
            <a:r>
              <a:rPr lang="en-US" sz="2800" dirty="0">
                <a:sym typeface="Wingdings" panose="05000000000000000000" pitchFamily="2" charset="2"/>
              </a:rPr>
              <a:t>:</a:t>
            </a:r>
          </a:p>
          <a:p>
            <a:pPr marL="0" indent="0">
              <a:buNone/>
            </a:pPr>
            <a:r>
              <a:rPr lang="en-US" sz="2800" i="1" dirty="0">
                <a:sym typeface="Wingdings" panose="05000000000000000000" pitchFamily="2" charset="2"/>
                <a:hlinkClick r:id="rId3"/>
              </a:rPr>
              <a:t>https://www.kaggle.com/code/paultimothymooney/predict-diabetes-from-medical-records/input</a:t>
            </a:r>
            <a:r>
              <a:rPr lang="en-US" sz="2800" i="1" dirty="0">
                <a:sym typeface="Wingdings" panose="05000000000000000000" pitchFamily="2" charset="2"/>
              </a:rPr>
              <a:t> </a:t>
            </a:r>
          </a:p>
          <a:p>
            <a:pPr marL="0" indent="0">
              <a:buNone/>
            </a:pPr>
            <a:endParaRPr lang="en-US" sz="4000" b="1" dirty="0">
              <a:sym typeface="Wingdings" panose="05000000000000000000" pitchFamily="2" charset="2"/>
            </a:endParaRPr>
          </a:p>
          <a:p>
            <a:pPr marL="0" indent="0">
              <a:buNone/>
            </a:pPr>
            <a:endParaRPr lang="en-US" sz="4000" b="1" dirty="0">
              <a:sym typeface="Wingdings" panose="05000000000000000000" pitchFamily="2" charset="2"/>
            </a:endParaRPr>
          </a:p>
          <a:p>
            <a:pPr marL="0" indent="0">
              <a:buNone/>
            </a:pPr>
            <a:endParaRPr lang="en-US" sz="2800" dirty="0">
              <a:sym typeface="Wingdings" panose="05000000000000000000" pitchFamily="2" charset="2"/>
            </a:endParaRPr>
          </a:p>
          <a:p>
            <a:pPr marL="0" indent="0">
              <a:buNone/>
            </a:pPr>
            <a:endParaRPr lang="en-US" sz="2800" dirty="0">
              <a:sym typeface="Wingdings" panose="05000000000000000000" pitchFamily="2" charset="2"/>
            </a:endParaRPr>
          </a:p>
          <a:p>
            <a:pPr marL="0" indent="0">
              <a:buNone/>
            </a:pPr>
            <a:endParaRPr lang="en-US" sz="2800" dirty="0">
              <a:sym typeface="Wingdings" panose="05000000000000000000" pitchFamily="2" charset="2"/>
            </a:endParaRPr>
          </a:p>
          <a:p>
            <a:pPr marL="0" indent="0">
              <a:buNone/>
            </a:pPr>
            <a:endParaRPr lang="en-US" sz="2800"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3"/>
          <p:cNvSpPr>
            <a:spLocks noGrp="1"/>
          </p:cNvSpPr>
          <p:nvPr>
            <p:ph type="title"/>
          </p:nvPr>
        </p:nvSpPr>
        <p:spPr/>
        <p:txBody>
          <a:bodyPr/>
          <a:lstStyle/>
          <a:p>
            <a:pPr algn="l"/>
            <a:endParaRPr lang="en-US" b="1" dirty="0">
              <a:ea typeface="MS PGothic" pitchFamily="34" charset="-128"/>
            </a:endParaRPr>
          </a:p>
        </p:txBody>
      </p:sp>
      <p:pic>
        <p:nvPicPr>
          <p:cNvPr id="2" name="Picture 1">
            <a:extLst>
              <a:ext uri="{FF2B5EF4-FFF2-40B4-BE49-F238E27FC236}">
                <a16:creationId xmlns:a16="http://schemas.microsoft.com/office/drawing/2014/main" id="{D66E985C-D3B0-27B7-8862-52196CCD3B9B}"/>
              </a:ext>
            </a:extLst>
          </p:cNvPr>
          <p:cNvPicPr>
            <a:picLocks noChangeAspect="1"/>
          </p:cNvPicPr>
          <p:nvPr/>
        </p:nvPicPr>
        <p:blipFill>
          <a:blip r:embed="rId2"/>
          <a:stretch>
            <a:fillRect/>
          </a:stretch>
        </p:blipFill>
        <p:spPr>
          <a:xfrm>
            <a:off x="0" y="260648"/>
            <a:ext cx="9296400" cy="6697683"/>
          </a:xfrm>
          <a:prstGeom prst="rect">
            <a:avLst/>
          </a:prstGeom>
        </p:spPr>
      </p:pic>
    </p:spTree>
    <p:extLst>
      <p:ext uri="{BB962C8B-B14F-4D97-AF65-F5344CB8AC3E}">
        <p14:creationId xmlns:p14="http://schemas.microsoft.com/office/powerpoint/2010/main" val="2686124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243FD-61DF-54CF-316E-E233D4A84EE1}"/>
              </a:ext>
            </a:extLst>
          </p:cNvPr>
          <p:cNvSpPr>
            <a:spLocks noGrp="1"/>
          </p:cNvSpPr>
          <p:nvPr>
            <p:ph type="title"/>
          </p:nvPr>
        </p:nvSpPr>
        <p:spPr>
          <a:xfrm>
            <a:off x="-1447800" y="21771"/>
            <a:ext cx="10591800" cy="838200"/>
          </a:xfrm>
        </p:spPr>
        <p:txBody>
          <a:bodyPr/>
          <a:lstStyle/>
          <a:p>
            <a:r>
              <a:rPr lang="en-IN" sz="4000" b="1" dirty="0"/>
              <a:t>Introduction</a:t>
            </a:r>
          </a:p>
        </p:txBody>
      </p:sp>
      <p:sp>
        <p:nvSpPr>
          <p:cNvPr id="3" name="Content Placeholder 2">
            <a:extLst>
              <a:ext uri="{FF2B5EF4-FFF2-40B4-BE49-F238E27FC236}">
                <a16:creationId xmlns:a16="http://schemas.microsoft.com/office/drawing/2014/main" id="{6B095BB5-A25F-E636-3976-DBA963FEB3D1}"/>
              </a:ext>
            </a:extLst>
          </p:cNvPr>
          <p:cNvSpPr>
            <a:spLocks noGrp="1"/>
          </p:cNvSpPr>
          <p:nvPr>
            <p:ph idx="1"/>
          </p:nvPr>
        </p:nvSpPr>
        <p:spPr>
          <a:xfrm>
            <a:off x="428596" y="980728"/>
            <a:ext cx="8001000" cy="5544616"/>
          </a:xfrm>
        </p:spPr>
        <p:txBody>
          <a:bodyPr>
            <a:normAutofit fontScale="85000" lnSpcReduction="20000"/>
          </a:bodyPr>
          <a:lstStyle/>
          <a:p>
            <a:pPr algn="l">
              <a:buFont typeface="Courier New" panose="02070309020205020404" pitchFamily="49" charset="0"/>
              <a:buChar char="o"/>
            </a:pPr>
            <a:r>
              <a:rPr lang="en-US" b="0" i="0" dirty="0">
                <a:effectLst/>
                <a:latin typeface="Söhne"/>
              </a:rPr>
              <a:t>Diabetes is a disease that is rapidly increasing worldwide, posing significant health challenges. It occurs when the pancreas fails to produce sufficient insulin, leading to elevated blood glucose levels in the body.</a:t>
            </a:r>
          </a:p>
          <a:p>
            <a:pPr algn="l">
              <a:buFont typeface="Courier New" panose="02070309020205020404" pitchFamily="49" charset="0"/>
              <a:buChar char="o"/>
            </a:pPr>
            <a:endParaRPr lang="en-US" b="0" i="0" dirty="0">
              <a:effectLst/>
              <a:latin typeface="Söhne"/>
            </a:endParaRPr>
          </a:p>
          <a:p>
            <a:pPr algn="l">
              <a:buFont typeface="Courier New" panose="02070309020205020404" pitchFamily="49" charset="0"/>
              <a:buChar char="o"/>
            </a:pPr>
            <a:r>
              <a:rPr lang="en-US" b="0" i="0" dirty="0">
                <a:effectLst/>
                <a:latin typeface="Söhne"/>
              </a:rPr>
              <a:t>Harnessing the power of Artificial Intelligence and Machine Learning, we can predict the risk of diabetes. </a:t>
            </a:r>
          </a:p>
          <a:p>
            <a:pPr algn="l">
              <a:buFont typeface="Courier New" panose="02070309020205020404" pitchFamily="49" charset="0"/>
              <a:buChar char="o"/>
            </a:pPr>
            <a:endParaRPr lang="en-US" dirty="0">
              <a:latin typeface="Söhne"/>
            </a:endParaRPr>
          </a:p>
          <a:p>
            <a:pPr algn="l">
              <a:buFont typeface="Courier New" panose="02070309020205020404" pitchFamily="49" charset="0"/>
              <a:buChar char="o"/>
            </a:pPr>
            <a:r>
              <a:rPr lang="en-US" b="0" i="0" dirty="0">
                <a:effectLst/>
                <a:latin typeface="Söhne"/>
              </a:rPr>
              <a:t>By analyzing patient data such as age, insulin levels, glucose levels, and other relevant factors, ML algorithms can detec</a:t>
            </a:r>
            <a:r>
              <a:rPr lang="en-US" dirty="0">
                <a:latin typeface="Söhne"/>
              </a:rPr>
              <a:t>t </a:t>
            </a:r>
            <a:r>
              <a:rPr lang="en-US" b="0" i="0" dirty="0">
                <a:effectLst/>
                <a:latin typeface="Söhne"/>
              </a:rPr>
              <a:t>patterns that enable us to anticipate who might develop diabetes.</a:t>
            </a:r>
          </a:p>
          <a:p>
            <a:pPr algn="just">
              <a:buFont typeface="Courier New" panose="02070309020205020404" pitchFamily="49" charset="0"/>
              <a:buChar char="o"/>
            </a:pPr>
            <a:endParaRPr lang="en-US" sz="2800" dirty="0"/>
          </a:p>
        </p:txBody>
      </p:sp>
    </p:spTree>
    <p:extLst>
      <p:ext uri="{BB962C8B-B14F-4D97-AF65-F5344CB8AC3E}">
        <p14:creationId xmlns:p14="http://schemas.microsoft.com/office/powerpoint/2010/main" val="305793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544DF-49C4-CCC0-19F5-F738300110BA}"/>
              </a:ext>
            </a:extLst>
          </p:cNvPr>
          <p:cNvSpPr>
            <a:spLocks noGrp="1"/>
          </p:cNvSpPr>
          <p:nvPr>
            <p:ph type="title"/>
          </p:nvPr>
        </p:nvSpPr>
        <p:spPr/>
        <p:txBody>
          <a:bodyPr/>
          <a:lstStyle/>
          <a:p>
            <a:r>
              <a:rPr lang="en-IN" sz="4000" b="1" dirty="0"/>
              <a:t>Research Outcome</a:t>
            </a:r>
          </a:p>
        </p:txBody>
      </p:sp>
      <p:sp>
        <p:nvSpPr>
          <p:cNvPr id="3" name="Content Placeholder 2">
            <a:extLst>
              <a:ext uri="{FF2B5EF4-FFF2-40B4-BE49-F238E27FC236}">
                <a16:creationId xmlns:a16="http://schemas.microsoft.com/office/drawing/2014/main" id="{21BB07B0-261E-D417-CC12-032657B2D3F7}"/>
              </a:ext>
            </a:extLst>
          </p:cNvPr>
          <p:cNvSpPr>
            <a:spLocks noGrp="1"/>
          </p:cNvSpPr>
          <p:nvPr>
            <p:ph idx="1"/>
          </p:nvPr>
        </p:nvSpPr>
        <p:spPr>
          <a:xfrm>
            <a:off x="457200" y="1196752"/>
            <a:ext cx="8229600" cy="5472608"/>
          </a:xfrm>
        </p:spPr>
        <p:txBody>
          <a:bodyPr>
            <a:normAutofit fontScale="92500" lnSpcReduction="20000"/>
          </a:bodyPr>
          <a:lstStyle/>
          <a:p>
            <a:pPr algn="l">
              <a:buFont typeface="Courier New" panose="02070309020205020404" pitchFamily="49" charset="0"/>
              <a:buChar char="o"/>
            </a:pPr>
            <a:r>
              <a:rPr lang="en-US" sz="2800" b="0" i="0" dirty="0">
                <a:effectLst/>
                <a:latin typeface="Söhne"/>
              </a:rPr>
              <a:t>Diabetes poses a significant threat to public health, leading to severe complications such as blindness, kidney failure, and heart attacks.</a:t>
            </a:r>
          </a:p>
          <a:p>
            <a:pPr algn="l">
              <a:buFont typeface="Courier New" panose="02070309020205020404" pitchFamily="49" charset="0"/>
              <a:buChar char="o"/>
            </a:pPr>
            <a:endParaRPr lang="en-US" sz="2800" b="0" i="0" dirty="0">
              <a:effectLst/>
              <a:latin typeface="Söhne"/>
            </a:endParaRPr>
          </a:p>
          <a:p>
            <a:pPr algn="l">
              <a:buFont typeface="Courier New" panose="02070309020205020404" pitchFamily="49" charset="0"/>
              <a:buChar char="o"/>
            </a:pPr>
            <a:r>
              <a:rPr lang="en-US" sz="2800" b="0" i="0" dirty="0">
                <a:effectLst/>
                <a:latin typeface="Söhne"/>
              </a:rPr>
              <a:t>Between 2000 and 2019, there was a troubling 3% increase in diabetes-related mortality rates. In 2019 alone, diabetes and associated kidney diseases accounted for approximately 2 million deaths globally.</a:t>
            </a:r>
          </a:p>
          <a:p>
            <a:pPr algn="l">
              <a:buFont typeface="Courier New" panose="02070309020205020404" pitchFamily="49" charset="0"/>
              <a:buChar char="o"/>
            </a:pPr>
            <a:endParaRPr lang="en-US" sz="2800" b="0" i="0" dirty="0">
              <a:effectLst/>
              <a:latin typeface="Söhne"/>
            </a:endParaRPr>
          </a:p>
          <a:p>
            <a:pPr algn="l">
              <a:buFont typeface="Courier New" panose="02070309020205020404" pitchFamily="49" charset="0"/>
              <a:buChar char="o"/>
            </a:pPr>
            <a:r>
              <a:rPr lang="en-US" sz="2800" b="0" i="0" dirty="0">
                <a:effectLst/>
                <a:latin typeface="Söhne"/>
              </a:rPr>
              <a:t>Living a healthy lifestyle is crucial for preventing diabetes. This means eating a balanced diet, staying active with regular exercise, managing your weight, and saying no to tobacco. These simple steps not only lower your risk of diabetes but also keep you feeling good and healthy overall.</a:t>
            </a:r>
          </a:p>
          <a:p>
            <a:pPr>
              <a:buFont typeface="Courier New" panose="02070309020205020404" pitchFamily="49" charset="0"/>
              <a:buChar char="o"/>
            </a:pPr>
            <a:endParaRPr lang="en-IN" sz="2800" dirty="0"/>
          </a:p>
        </p:txBody>
      </p:sp>
    </p:spTree>
    <p:extLst>
      <p:ext uri="{BB962C8B-B14F-4D97-AF65-F5344CB8AC3E}">
        <p14:creationId xmlns:p14="http://schemas.microsoft.com/office/powerpoint/2010/main" val="3390762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B9943-3B94-AB35-48E2-1D2E68A3C1DC}"/>
              </a:ext>
            </a:extLst>
          </p:cNvPr>
          <p:cNvSpPr>
            <a:spLocks noGrp="1"/>
          </p:cNvSpPr>
          <p:nvPr>
            <p:ph type="title"/>
          </p:nvPr>
        </p:nvSpPr>
        <p:spPr/>
        <p:txBody>
          <a:bodyPr/>
          <a:lstStyle/>
          <a:p>
            <a:r>
              <a:rPr lang="en-IN" sz="4000" b="1" dirty="0"/>
              <a:t>	Problem Statement</a:t>
            </a:r>
          </a:p>
        </p:txBody>
      </p:sp>
      <p:sp>
        <p:nvSpPr>
          <p:cNvPr id="3" name="Content Placeholder 2">
            <a:extLst>
              <a:ext uri="{FF2B5EF4-FFF2-40B4-BE49-F238E27FC236}">
                <a16:creationId xmlns:a16="http://schemas.microsoft.com/office/drawing/2014/main" id="{1C02A11D-249E-7506-C9EF-2906C5453687}"/>
              </a:ext>
            </a:extLst>
          </p:cNvPr>
          <p:cNvSpPr>
            <a:spLocks noGrp="1"/>
          </p:cNvSpPr>
          <p:nvPr>
            <p:ph idx="1"/>
          </p:nvPr>
        </p:nvSpPr>
        <p:spPr>
          <a:xfrm>
            <a:off x="457200" y="980728"/>
            <a:ext cx="8229600" cy="5544616"/>
          </a:xfrm>
        </p:spPr>
        <p:txBody>
          <a:bodyPr>
            <a:noAutofit/>
          </a:bodyPr>
          <a:lstStyle/>
          <a:p>
            <a:pPr>
              <a:buFont typeface="Courier New" panose="02070309020205020404" pitchFamily="49" charset="0"/>
              <a:buChar char="o"/>
            </a:pPr>
            <a:r>
              <a:rPr lang="en-US" sz="2800" b="0" i="0" dirty="0">
                <a:effectLst/>
                <a:latin typeface="Söhne"/>
              </a:rPr>
              <a:t>Despite advancements in healthcare, diabetes remains a global health concern with significant impacts on individuals and healthcare systems.</a:t>
            </a:r>
          </a:p>
          <a:p>
            <a:pPr>
              <a:buFont typeface="Courier New" panose="02070309020205020404" pitchFamily="49" charset="0"/>
              <a:buChar char="o"/>
            </a:pPr>
            <a:endParaRPr lang="en-US" sz="2800" dirty="0">
              <a:latin typeface="Söhne"/>
            </a:endParaRPr>
          </a:p>
          <a:p>
            <a:pPr>
              <a:buFont typeface="Courier New" panose="02070309020205020404" pitchFamily="49" charset="0"/>
              <a:buChar char="o"/>
            </a:pPr>
            <a:r>
              <a:rPr lang="en-US" sz="2800" b="0" i="0" dirty="0">
                <a:effectLst/>
                <a:latin typeface="Söhne"/>
              </a:rPr>
              <a:t>The challenge lies in early detection and proactive management to reduce complications and improve patient outcomes. </a:t>
            </a:r>
          </a:p>
          <a:p>
            <a:pPr>
              <a:buFont typeface="Courier New" panose="02070309020205020404" pitchFamily="49" charset="0"/>
              <a:buChar char="o"/>
            </a:pPr>
            <a:endParaRPr lang="en-US" sz="2800" b="0" i="0" dirty="0">
              <a:effectLst/>
              <a:latin typeface="Söhne"/>
            </a:endParaRPr>
          </a:p>
          <a:p>
            <a:pPr>
              <a:buFont typeface="Courier New" panose="02070309020205020404" pitchFamily="49" charset="0"/>
              <a:buChar char="o"/>
            </a:pPr>
            <a:r>
              <a:rPr lang="en-US" sz="2800" dirty="0">
                <a:latin typeface="Söhne"/>
              </a:rPr>
              <a:t>T</a:t>
            </a:r>
            <a:r>
              <a:rPr lang="en-US" sz="2800" b="0" i="0" dirty="0">
                <a:effectLst/>
                <a:latin typeface="Söhne"/>
              </a:rPr>
              <a:t>his project aims to develop a predictive model for identifying individuals at risk of diabetes, facilitating timely intervention and ultimately enhancing public health.</a:t>
            </a:r>
            <a:endParaRPr lang="en-IN" sz="2800" dirty="0"/>
          </a:p>
        </p:txBody>
      </p:sp>
    </p:spTree>
    <p:extLst>
      <p:ext uri="{BB962C8B-B14F-4D97-AF65-F5344CB8AC3E}">
        <p14:creationId xmlns:p14="http://schemas.microsoft.com/office/powerpoint/2010/main" val="2806876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3085E-1E7D-89E9-47BB-9A86D001772B}"/>
              </a:ext>
            </a:extLst>
          </p:cNvPr>
          <p:cNvSpPr>
            <a:spLocks noGrp="1"/>
          </p:cNvSpPr>
          <p:nvPr>
            <p:ph type="title"/>
          </p:nvPr>
        </p:nvSpPr>
        <p:spPr/>
        <p:txBody>
          <a:bodyPr/>
          <a:lstStyle/>
          <a:p>
            <a:r>
              <a:rPr lang="en-IN" sz="4000" dirty="0"/>
              <a:t>	</a:t>
            </a:r>
            <a:r>
              <a:rPr lang="en-IN" sz="4000" b="1" dirty="0"/>
              <a:t>Introduction to Dataset</a:t>
            </a:r>
          </a:p>
        </p:txBody>
      </p:sp>
      <p:sp>
        <p:nvSpPr>
          <p:cNvPr id="3" name="Content Placeholder 2">
            <a:extLst>
              <a:ext uri="{FF2B5EF4-FFF2-40B4-BE49-F238E27FC236}">
                <a16:creationId xmlns:a16="http://schemas.microsoft.com/office/drawing/2014/main" id="{5223C977-A021-E90D-323B-18690AA35008}"/>
              </a:ext>
            </a:extLst>
          </p:cNvPr>
          <p:cNvSpPr>
            <a:spLocks noGrp="1"/>
          </p:cNvSpPr>
          <p:nvPr>
            <p:ph idx="1"/>
          </p:nvPr>
        </p:nvSpPr>
        <p:spPr>
          <a:xfrm>
            <a:off x="179512" y="1052736"/>
            <a:ext cx="8964488" cy="5616624"/>
          </a:xfrm>
        </p:spPr>
        <p:txBody>
          <a:bodyPr>
            <a:normAutofit fontScale="32500" lnSpcReduction="20000"/>
          </a:bodyPr>
          <a:lstStyle/>
          <a:p>
            <a:pPr>
              <a:buFont typeface="Courier New" panose="02070309020205020404" pitchFamily="49" charset="0"/>
              <a:buChar char="o"/>
            </a:pPr>
            <a:r>
              <a:rPr lang="en-IN" sz="7400" dirty="0"/>
              <a:t>We obtained our diabetes dataset from Kaggle , which specifically focuses on women.</a:t>
            </a:r>
          </a:p>
          <a:p>
            <a:pPr>
              <a:buFont typeface="Courier New" panose="02070309020205020404" pitchFamily="49" charset="0"/>
              <a:buChar char="o"/>
            </a:pPr>
            <a:endParaRPr lang="en-IN" sz="7400" dirty="0"/>
          </a:p>
          <a:p>
            <a:pPr>
              <a:buFont typeface="Courier New" panose="02070309020205020404" pitchFamily="49" charset="0"/>
              <a:buChar char="o"/>
            </a:pPr>
            <a:r>
              <a:rPr lang="en-IN" sz="7400" dirty="0"/>
              <a:t>The dataset comprises of 768 rows and 9 columns</a:t>
            </a:r>
          </a:p>
          <a:p>
            <a:pPr>
              <a:buFont typeface="Courier New" panose="02070309020205020404" pitchFamily="49" charset="0"/>
              <a:buChar char="o"/>
            </a:pPr>
            <a:endParaRPr lang="en-IN" sz="7400" dirty="0"/>
          </a:p>
          <a:p>
            <a:pPr>
              <a:buFont typeface="Courier New" panose="02070309020205020404" pitchFamily="49" charset="0"/>
              <a:buChar char="o"/>
            </a:pPr>
            <a:r>
              <a:rPr lang="en-IN" sz="7400" dirty="0"/>
              <a:t>These columns consists of  :</a:t>
            </a:r>
          </a:p>
          <a:p>
            <a:pPr lvl="2">
              <a:buFont typeface="Wingdings" panose="05000000000000000000" pitchFamily="2" charset="2"/>
              <a:buChar char="Ø"/>
            </a:pPr>
            <a:r>
              <a:rPr lang="en-IN" sz="7400" b="1" dirty="0"/>
              <a:t>Pregnancies</a:t>
            </a:r>
            <a:r>
              <a:rPr lang="en-IN" sz="7400" dirty="0"/>
              <a:t> : Number of times Pregnant</a:t>
            </a:r>
          </a:p>
          <a:p>
            <a:pPr lvl="2">
              <a:buFont typeface="Wingdings" panose="05000000000000000000" pitchFamily="2" charset="2"/>
              <a:buChar char="Ø"/>
            </a:pPr>
            <a:r>
              <a:rPr lang="en-IN" sz="7400" b="1" dirty="0"/>
              <a:t>Glucose </a:t>
            </a:r>
            <a:r>
              <a:rPr lang="en-IN" sz="7400" dirty="0"/>
              <a:t>: Glucose concentration</a:t>
            </a:r>
          </a:p>
          <a:p>
            <a:pPr lvl="2">
              <a:buFont typeface="Wingdings" panose="05000000000000000000" pitchFamily="2" charset="2"/>
              <a:buChar char="Ø"/>
            </a:pPr>
            <a:r>
              <a:rPr lang="en-IN" sz="7400" b="1" dirty="0"/>
              <a:t>Blood Pressure </a:t>
            </a:r>
            <a:r>
              <a:rPr lang="en-IN" sz="7400" dirty="0"/>
              <a:t>: Diastolic Blood Pressure</a:t>
            </a:r>
          </a:p>
          <a:p>
            <a:pPr lvl="2">
              <a:buFont typeface="Wingdings" panose="05000000000000000000" pitchFamily="2" charset="2"/>
              <a:buChar char="Ø"/>
            </a:pPr>
            <a:r>
              <a:rPr lang="en-IN" sz="7400" b="1" dirty="0"/>
              <a:t>Skin Thickness </a:t>
            </a:r>
            <a:r>
              <a:rPr lang="en-IN" sz="7400" dirty="0"/>
              <a:t>: skin fold Thickness</a:t>
            </a:r>
          </a:p>
          <a:p>
            <a:pPr lvl="2">
              <a:buFont typeface="Wingdings" panose="05000000000000000000" pitchFamily="2" charset="2"/>
              <a:buChar char="Ø"/>
            </a:pPr>
            <a:r>
              <a:rPr lang="en-IN" sz="7400" b="1" dirty="0"/>
              <a:t>Insulin </a:t>
            </a:r>
            <a:r>
              <a:rPr lang="en-IN" sz="7400" dirty="0"/>
              <a:t>: serum insulin</a:t>
            </a:r>
          </a:p>
          <a:p>
            <a:pPr lvl="2">
              <a:buFont typeface="Wingdings" panose="05000000000000000000" pitchFamily="2" charset="2"/>
              <a:buChar char="Ø"/>
            </a:pPr>
            <a:r>
              <a:rPr lang="en-IN" sz="7400" b="1" dirty="0"/>
              <a:t>BMI</a:t>
            </a:r>
            <a:r>
              <a:rPr lang="en-IN" sz="7400" dirty="0"/>
              <a:t> :  Body Mass index</a:t>
            </a:r>
          </a:p>
          <a:p>
            <a:pPr lvl="2">
              <a:buFont typeface="Wingdings" panose="05000000000000000000" pitchFamily="2" charset="2"/>
              <a:buChar char="Ø"/>
            </a:pPr>
            <a:r>
              <a:rPr lang="en-IN" sz="7400" b="1" dirty="0"/>
              <a:t>Diabetes Pedigree Function </a:t>
            </a:r>
            <a:r>
              <a:rPr lang="en-IN" sz="7400" dirty="0"/>
              <a:t>: Family history diabetes risk</a:t>
            </a:r>
          </a:p>
          <a:p>
            <a:pPr lvl="2">
              <a:buFont typeface="Wingdings" panose="05000000000000000000" pitchFamily="2" charset="2"/>
              <a:buChar char="Ø"/>
            </a:pPr>
            <a:r>
              <a:rPr lang="en-IN" sz="7400" b="1" dirty="0"/>
              <a:t>Age</a:t>
            </a:r>
            <a:r>
              <a:rPr lang="en-IN" sz="7400" dirty="0"/>
              <a:t> : Age in years</a:t>
            </a:r>
          </a:p>
          <a:p>
            <a:pPr lvl="2">
              <a:buFont typeface="Wingdings" panose="05000000000000000000" pitchFamily="2" charset="2"/>
              <a:buChar char="Ø"/>
            </a:pPr>
            <a:r>
              <a:rPr lang="en-IN" sz="7400" b="1" dirty="0"/>
              <a:t>Outcome</a:t>
            </a:r>
            <a:r>
              <a:rPr lang="en-IN" sz="7400" dirty="0"/>
              <a:t> : (0 for NO)   (1 for YES)</a:t>
            </a:r>
          </a:p>
          <a:p>
            <a:pPr lvl="1">
              <a:buFont typeface="Courier New" panose="02070309020205020404" pitchFamily="49" charset="0"/>
              <a:buChar char="o"/>
            </a:pPr>
            <a:endParaRPr lang="en-IN" sz="2400" dirty="0"/>
          </a:p>
          <a:p>
            <a:pPr lvl="1">
              <a:buFont typeface="Courier New" panose="02070309020205020404" pitchFamily="49" charset="0"/>
              <a:buChar char="o"/>
            </a:pPr>
            <a:endParaRPr lang="en-IN" sz="2400" dirty="0"/>
          </a:p>
          <a:p>
            <a:pPr lvl="1">
              <a:buFont typeface="Courier New" panose="02070309020205020404" pitchFamily="49" charset="0"/>
              <a:buChar char="o"/>
            </a:pPr>
            <a:endParaRPr lang="en-IN" sz="2400" dirty="0"/>
          </a:p>
          <a:p>
            <a:pPr lvl="1">
              <a:buFont typeface="Courier New" panose="02070309020205020404" pitchFamily="49" charset="0"/>
              <a:buChar char="o"/>
            </a:pPr>
            <a:endParaRPr lang="en-IN" sz="2400" dirty="0"/>
          </a:p>
          <a:p>
            <a:pPr>
              <a:buFont typeface="Courier New" panose="02070309020205020404" pitchFamily="49" charset="0"/>
              <a:buChar char="o"/>
            </a:pPr>
            <a:endParaRPr lang="en-IN" sz="2800" dirty="0"/>
          </a:p>
          <a:p>
            <a:pPr>
              <a:buFont typeface="Courier New" panose="02070309020205020404" pitchFamily="49" charset="0"/>
              <a:buChar char="o"/>
            </a:pPr>
            <a:endParaRPr lang="en-IN" sz="2800" dirty="0"/>
          </a:p>
        </p:txBody>
      </p:sp>
    </p:spTree>
    <p:extLst>
      <p:ext uri="{BB962C8B-B14F-4D97-AF65-F5344CB8AC3E}">
        <p14:creationId xmlns:p14="http://schemas.microsoft.com/office/powerpoint/2010/main" val="742083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	Dataset Snapshot</a:t>
            </a:r>
          </a:p>
        </p:txBody>
      </p:sp>
      <p:pic>
        <p:nvPicPr>
          <p:cNvPr id="8" name="Content Placeholder 7">
            <a:extLst>
              <a:ext uri="{FF2B5EF4-FFF2-40B4-BE49-F238E27FC236}">
                <a16:creationId xmlns:a16="http://schemas.microsoft.com/office/drawing/2014/main" id="{AAA4AFEE-1163-1C7A-82DD-AE616E3E37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5556" y="1196752"/>
            <a:ext cx="7992888" cy="5299248"/>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	Code Snippets</a:t>
            </a:r>
          </a:p>
        </p:txBody>
      </p:sp>
      <p:pic>
        <p:nvPicPr>
          <p:cNvPr id="5" name="Content Placeholder 4">
            <a:extLst>
              <a:ext uri="{FF2B5EF4-FFF2-40B4-BE49-F238E27FC236}">
                <a16:creationId xmlns:a16="http://schemas.microsoft.com/office/drawing/2014/main" id="{7B99EFD9-A8A8-E31C-EB48-CBE709EF2A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6016" y="924632"/>
            <a:ext cx="4320480" cy="5008735"/>
          </a:xfrm>
        </p:spPr>
      </p:pic>
      <p:pic>
        <p:nvPicPr>
          <p:cNvPr id="7" name="Picture 6">
            <a:extLst>
              <a:ext uri="{FF2B5EF4-FFF2-40B4-BE49-F238E27FC236}">
                <a16:creationId xmlns:a16="http://schemas.microsoft.com/office/drawing/2014/main" id="{27B12C20-8B95-50F1-53B7-BFEAFB2EB9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0" y="980728"/>
            <a:ext cx="4540920" cy="48965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	</a:t>
            </a:r>
            <a:r>
              <a:rPr lang="en-US" sz="4000" b="1" dirty="0"/>
              <a:t>Code Snippets</a:t>
            </a:r>
          </a:p>
        </p:txBody>
      </p:sp>
      <p:pic>
        <p:nvPicPr>
          <p:cNvPr id="4" name="Content Placeholder 3">
            <a:extLst>
              <a:ext uri="{FF2B5EF4-FFF2-40B4-BE49-F238E27FC236}">
                <a16:creationId xmlns:a16="http://schemas.microsoft.com/office/drawing/2014/main" id="{86B7B53F-D1D0-1423-19E9-8659323CB6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571" y="1628800"/>
            <a:ext cx="3720349" cy="4104456"/>
          </a:xfrm>
        </p:spPr>
      </p:pic>
      <p:pic>
        <p:nvPicPr>
          <p:cNvPr id="7" name="Picture 6">
            <a:extLst>
              <a:ext uri="{FF2B5EF4-FFF2-40B4-BE49-F238E27FC236}">
                <a16:creationId xmlns:a16="http://schemas.microsoft.com/office/drawing/2014/main" id="{96281673-DF44-CC90-7725-E426473423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8700" y="1628800"/>
            <a:ext cx="4576599" cy="388843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	Result</a:t>
            </a:r>
          </a:p>
        </p:txBody>
      </p:sp>
      <p:pic>
        <p:nvPicPr>
          <p:cNvPr id="4" name="Content Placeholder 3">
            <a:extLst>
              <a:ext uri="{FF2B5EF4-FFF2-40B4-BE49-F238E27FC236}">
                <a16:creationId xmlns:a16="http://schemas.microsoft.com/office/drawing/2014/main" id="{94537F59-F556-CC6C-F8B7-442FD35D1A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5656" y="1166018"/>
            <a:ext cx="5544993" cy="4525963"/>
          </a:xfrm>
        </p:spPr>
      </p:pic>
      <p:sp>
        <p:nvSpPr>
          <p:cNvPr id="6" name="TextBox 5">
            <a:extLst>
              <a:ext uri="{FF2B5EF4-FFF2-40B4-BE49-F238E27FC236}">
                <a16:creationId xmlns:a16="http://schemas.microsoft.com/office/drawing/2014/main" id="{2B4C4F8A-A98D-8FE2-5966-530EF18B3E05}"/>
              </a:ext>
            </a:extLst>
          </p:cNvPr>
          <p:cNvSpPr txBox="1"/>
          <p:nvPr/>
        </p:nvSpPr>
        <p:spPr>
          <a:xfrm>
            <a:off x="2483768" y="6019799"/>
            <a:ext cx="3096344" cy="366481"/>
          </a:xfrm>
          <a:prstGeom prst="rect">
            <a:avLst/>
          </a:prstGeom>
          <a:noFill/>
        </p:spPr>
        <p:txBody>
          <a:bodyPr wrap="square" rtlCol="0">
            <a:spAutoFit/>
          </a:bodyPr>
          <a:lstStyle/>
          <a:p>
            <a:r>
              <a:rPr lang="en-IN" dirty="0"/>
              <a:t>Result of logistic regression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19076</TotalTime>
  <Words>580</Words>
  <Application>Microsoft Office PowerPoint</Application>
  <PresentationFormat>On-screen Show (4:3)</PresentationFormat>
  <Paragraphs>105</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MS PGothic</vt:lpstr>
      <vt:lpstr>Arial</vt:lpstr>
      <vt:lpstr>Calibri</vt:lpstr>
      <vt:lpstr>Courier New</vt:lpstr>
      <vt:lpstr>Söhne</vt:lpstr>
      <vt:lpstr>Wingdings</vt:lpstr>
      <vt:lpstr>Office Theme</vt:lpstr>
      <vt:lpstr>PowerPoint Presentation</vt:lpstr>
      <vt:lpstr>Introduction</vt:lpstr>
      <vt:lpstr>Research Outcome</vt:lpstr>
      <vt:lpstr> Problem Statement</vt:lpstr>
      <vt:lpstr> Introduction to Dataset</vt:lpstr>
      <vt:lpstr> Dataset Snapshot</vt:lpstr>
      <vt:lpstr> Code Snippets</vt:lpstr>
      <vt:lpstr> Code Snippets</vt:lpstr>
      <vt:lpstr> Result</vt:lpstr>
      <vt:lpstr> Result</vt:lpstr>
      <vt:lpstr> Result</vt:lpstr>
      <vt:lpstr> Result</vt:lpstr>
      <vt:lpstr> Result</vt:lpstr>
      <vt:lpstr> Tools and Technologies</vt:lpstr>
      <vt:lpstr>     Conclusion</vt:lpstr>
      <vt:lpstr> References </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Divij Suri</cp:lastModifiedBy>
  <cp:revision>1291</cp:revision>
  <dcterms:created xsi:type="dcterms:W3CDTF">2010-04-09T07:36:15Z</dcterms:created>
  <dcterms:modified xsi:type="dcterms:W3CDTF">2024-05-17T07:29:51Z</dcterms:modified>
</cp:coreProperties>
</file>