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491" r:id="rId2"/>
    <p:sldId id="513" r:id="rId3"/>
    <p:sldId id="517" r:id="rId4"/>
    <p:sldId id="505" r:id="rId5"/>
    <p:sldId id="493" r:id="rId6"/>
    <p:sldId id="518" r:id="rId7"/>
    <p:sldId id="514" r:id="rId8"/>
    <p:sldId id="519" r:id="rId9"/>
    <p:sldId id="515" r:id="rId10"/>
    <p:sldId id="516" r:id="rId11"/>
    <p:sldId id="500" r:id="rId12"/>
    <p:sldId id="503" r:id="rId13"/>
    <p:sldId id="506"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FF6600"/>
    <a:srgbClr val="F139E4"/>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53" autoAdjust="0"/>
    <p:restoredTop sz="94660"/>
  </p:normalViewPr>
  <p:slideViewPr>
    <p:cSldViewPr>
      <p:cViewPr varScale="1">
        <p:scale>
          <a:sx n="59" d="100"/>
          <a:sy n="59" d="100"/>
        </p:scale>
        <p:origin x="1604" y="48"/>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5/21/2024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extLst>
      <p:ext uri="{BB962C8B-B14F-4D97-AF65-F5344CB8AC3E}">
        <p14:creationId xmlns:p14="http://schemas.microsoft.com/office/powerpoint/2010/main" val="8762144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D112868-65FD-4572-A383-97DC0EC9B913}" type="slidenum">
              <a:rPr lang="en-US" smtClean="0"/>
              <a:pPr/>
              <a:t>2</a:t>
            </a:fld>
            <a:endParaRPr lang="en-US"/>
          </a:p>
        </p:txBody>
      </p:sp>
    </p:spTree>
    <p:extLst>
      <p:ext uri="{BB962C8B-B14F-4D97-AF65-F5344CB8AC3E}">
        <p14:creationId xmlns:p14="http://schemas.microsoft.com/office/powerpoint/2010/main" val="370210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fld id="{F523EB20-6FC5-4DDA-8F23-B813642F520C}" type="datetime1">
              <a:rPr lang="en-US"/>
              <a:pPr/>
              <a:t>5/21/2024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fld id="{CDF5B256-931F-40A0-BC73-FE5211075C35}" type="datetime1">
              <a:rPr lang="en-US"/>
              <a:pPr/>
              <a:t>5/21/2024</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7BE7C4ED-81C0-4682-BCCB-104FB5DDBDCB}" type="datetime1">
              <a:rPr lang="en-US"/>
              <a:pPr/>
              <a:t>5/21/2024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775DC763-8AAC-4A07-A453-38B55A3783BD}" type="slidenum">
              <a:rPr lang="en-US"/>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4"/>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4"/>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4" r:id="rId1"/>
    <p:sldLayoutId id="2147484505" r:id="rId2"/>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geeksforgeeks.com/"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838200" y="381000"/>
            <a:ext cx="7239000" cy="1796028"/>
          </a:xfrm>
          <a:prstGeom prst="rect">
            <a:avLst/>
          </a:prstGeom>
          <a:noFill/>
          <a:ln w="9525">
            <a:noFill/>
            <a:miter lim="800000"/>
            <a:headEnd/>
            <a:tailEnd/>
          </a:ln>
        </p:spPr>
        <p:txBody>
          <a:bodyPr tIns="3312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400" b="1" dirty="0">
                <a:solidFill>
                  <a:srgbClr val="3A30FA"/>
                </a:solidFill>
                <a:latin typeface="Calibri" pitchFamily="34" charset="0"/>
              </a:rPr>
              <a:t>Yummy-Bites</a:t>
            </a:r>
          </a:p>
        </p:txBody>
      </p:sp>
      <p:sp>
        <p:nvSpPr>
          <p:cNvPr id="4" name="TextBox 3"/>
          <p:cNvSpPr txBox="1"/>
          <p:nvPr/>
        </p:nvSpPr>
        <p:spPr>
          <a:xfrm>
            <a:off x="1295400" y="1908989"/>
            <a:ext cx="5943600" cy="2580194"/>
          </a:xfrm>
          <a:prstGeom prst="rect">
            <a:avLst/>
          </a:prstGeom>
          <a:noFill/>
        </p:spPr>
        <p:txBody>
          <a:bodyPr wrap="square" rtlCol="0">
            <a:spAutoFit/>
          </a:bodyPr>
          <a:lstStyle/>
          <a:p>
            <a:pPr>
              <a:spcBef>
                <a:spcPts val="0"/>
              </a:spcBef>
              <a:spcAft>
                <a:spcPts val="0"/>
              </a:spcAft>
            </a:pPr>
            <a:r>
              <a:rPr lang="en-US" sz="2000" b="1" dirty="0">
                <a:solidFill>
                  <a:schemeClr val="dk1"/>
                </a:solidFill>
                <a:latin typeface="Calibri"/>
                <a:ea typeface="Calibri"/>
                <a:cs typeface="Calibri"/>
                <a:sym typeface="Calibri"/>
              </a:rPr>
              <a:t>Team Details </a:t>
            </a:r>
            <a:r>
              <a:rPr lang="en-US" sz="2000" b="1" dirty="0">
                <a:solidFill>
                  <a:schemeClr val="dk1"/>
                </a:solidFill>
                <a:latin typeface="Calibri"/>
                <a:ea typeface="Calibri"/>
                <a:cs typeface="Calibri"/>
                <a:sym typeface="Wingdings" panose="05000000000000000000" pitchFamily="2" charset="2"/>
              </a:rPr>
              <a:t>  Diksha    –  2210090282 </a:t>
            </a:r>
          </a:p>
          <a:p>
            <a:pPr marL="0" marR="0" lvl="0" indent="0" algn="l" rtl="0">
              <a:spcBef>
                <a:spcPts val="0"/>
              </a:spcBef>
              <a:spcAft>
                <a:spcPts val="0"/>
              </a:spcAft>
              <a:buNone/>
            </a:pPr>
            <a:r>
              <a:rPr lang="en-US" sz="2000" b="1" dirty="0">
                <a:solidFill>
                  <a:schemeClr val="dk1"/>
                </a:solidFill>
                <a:latin typeface="Calibri"/>
                <a:ea typeface="Calibri"/>
                <a:cs typeface="Calibri"/>
                <a:sym typeface="Wingdings" panose="05000000000000000000" pitchFamily="2" charset="2"/>
              </a:rPr>
              <a:t>                              </a:t>
            </a:r>
            <a:r>
              <a:rPr lang="en-US" sz="2000" b="1" dirty="0" err="1">
                <a:solidFill>
                  <a:schemeClr val="dk1"/>
                </a:solidFill>
                <a:latin typeface="Calibri"/>
                <a:ea typeface="Calibri"/>
                <a:cs typeface="Calibri"/>
                <a:sym typeface="Wingdings" panose="05000000000000000000" pitchFamily="2" charset="2"/>
              </a:rPr>
              <a:t>Divij</a:t>
            </a:r>
            <a:r>
              <a:rPr lang="en-US" sz="2000" b="1" dirty="0">
                <a:solidFill>
                  <a:schemeClr val="dk1"/>
                </a:solidFill>
                <a:latin typeface="Calibri"/>
                <a:ea typeface="Calibri"/>
                <a:cs typeface="Calibri"/>
                <a:sym typeface="Wingdings" panose="05000000000000000000" pitchFamily="2" charset="2"/>
              </a:rPr>
              <a:t>         –  2210090292 </a:t>
            </a:r>
          </a:p>
          <a:p>
            <a:pPr marL="0" marR="0" lvl="0" indent="0" algn="l" rtl="0">
              <a:spcBef>
                <a:spcPts val="0"/>
              </a:spcBef>
              <a:spcAft>
                <a:spcPts val="0"/>
              </a:spcAft>
              <a:buNone/>
            </a:pPr>
            <a:r>
              <a:rPr lang="en-US" sz="2000" b="1" dirty="0">
                <a:solidFill>
                  <a:schemeClr val="dk1"/>
                </a:solidFill>
                <a:latin typeface="Calibri"/>
                <a:ea typeface="Calibri"/>
                <a:cs typeface="Calibri"/>
                <a:sym typeface="Wingdings" panose="05000000000000000000" pitchFamily="2" charset="2"/>
              </a:rPr>
              <a:t>                              Diya         –  2210990300</a:t>
            </a:r>
          </a:p>
          <a:p>
            <a:pPr>
              <a:spcBef>
                <a:spcPts val="0"/>
              </a:spcBef>
              <a:spcAft>
                <a:spcPts val="0"/>
              </a:spcAft>
            </a:pPr>
            <a:r>
              <a:rPr lang="en-US" sz="2000" b="1" dirty="0">
                <a:solidFill>
                  <a:schemeClr val="dk1"/>
                </a:solidFill>
                <a:latin typeface="Calibri"/>
                <a:ea typeface="Calibri"/>
                <a:cs typeface="Calibri"/>
                <a:sym typeface="Wingdings" panose="05000000000000000000" pitchFamily="2" charset="2"/>
              </a:rPr>
              <a:t>                              Yashika    –  2210990977</a:t>
            </a:r>
          </a:p>
          <a:p>
            <a:pPr marL="0" marR="0" lvl="0" indent="0" algn="l" rtl="0">
              <a:spcBef>
                <a:spcPts val="0"/>
              </a:spcBef>
              <a:spcAft>
                <a:spcPts val="0"/>
              </a:spcAft>
              <a:buNone/>
            </a:pPr>
            <a:endParaRPr lang="en-US" sz="2000" b="1" dirty="0">
              <a:solidFill>
                <a:schemeClr val="dk1"/>
              </a:solidFill>
              <a:latin typeface="Calibri"/>
              <a:ea typeface="Calibri"/>
              <a:cs typeface="Calibri"/>
              <a:sym typeface="Wingdings" panose="05000000000000000000" pitchFamily="2" charset="2"/>
            </a:endParaRPr>
          </a:p>
          <a:p>
            <a:pPr marL="0" marR="0" lvl="0" indent="0" algn="l" rtl="0">
              <a:spcBef>
                <a:spcPts val="0"/>
              </a:spcBef>
              <a:spcAft>
                <a:spcPts val="0"/>
              </a:spcAft>
              <a:buNone/>
            </a:pPr>
            <a:endParaRPr lang="en-US" sz="2000" b="1" dirty="0">
              <a:solidFill>
                <a:schemeClr val="dk1"/>
              </a:solidFill>
              <a:latin typeface="Calibri"/>
              <a:ea typeface="Calibri"/>
              <a:cs typeface="Calibri"/>
              <a:sym typeface="Wingdings" panose="05000000000000000000" pitchFamily="2" charset="2"/>
            </a:endParaRPr>
          </a:p>
          <a:p>
            <a:pPr marL="0" marR="0" lvl="0" indent="0" algn="l" rtl="0">
              <a:spcBef>
                <a:spcPts val="0"/>
              </a:spcBef>
              <a:spcAft>
                <a:spcPts val="0"/>
              </a:spcAft>
              <a:buNone/>
            </a:pPr>
            <a:r>
              <a:rPr lang="en-US" b="1" dirty="0">
                <a:solidFill>
                  <a:schemeClr val="dk1"/>
                </a:solidFill>
                <a:latin typeface="Calibri"/>
                <a:ea typeface="Calibri"/>
                <a:cs typeface="Calibri"/>
                <a:sym typeface="Wingdings" panose="05000000000000000000" pitchFamily="2" charset="2"/>
              </a:rPr>
              <a:t>                            </a:t>
            </a:r>
            <a:endParaRPr lang="en-US" sz="1800" b="1" dirty="0">
              <a:solidFill>
                <a:schemeClr val="dk1"/>
              </a:solidFill>
              <a:latin typeface="Calibri"/>
              <a:ea typeface="Calibri"/>
              <a:cs typeface="Calibri"/>
              <a:sym typeface="Wingdings" panose="05000000000000000000" pitchFamily="2" charset="2"/>
            </a:endParaRPr>
          </a:p>
          <a:p>
            <a:pPr algn="ctr">
              <a:lnSpc>
                <a:spcPct val="150000"/>
              </a:lnSpc>
            </a:pPr>
            <a:endParaRPr lang="en-US" dirty="0"/>
          </a:p>
        </p:txBody>
      </p:sp>
      <p:sp>
        <p:nvSpPr>
          <p:cNvPr id="5" name="TextBox 4"/>
          <p:cNvSpPr txBox="1"/>
          <p:nvPr/>
        </p:nvSpPr>
        <p:spPr>
          <a:xfrm>
            <a:off x="1943100" y="3590866"/>
            <a:ext cx="4267200" cy="1703030"/>
          </a:xfrm>
          <a:prstGeom prst="rect">
            <a:avLst/>
          </a:prstGeom>
          <a:noFill/>
        </p:spPr>
        <p:txBody>
          <a:bodyPr wrap="square" rtlCol="0">
            <a:spAutoFit/>
          </a:bodyPr>
          <a:lstStyle/>
          <a:p>
            <a:pPr algn="ctr">
              <a:lnSpc>
                <a:spcPct val="150000"/>
              </a:lnSpc>
            </a:pPr>
            <a:r>
              <a:rPr lang="en-US" dirty="0"/>
              <a:t>Under the supervision </a:t>
            </a:r>
          </a:p>
          <a:p>
            <a:pPr algn="ctr">
              <a:lnSpc>
                <a:spcPct val="150000"/>
              </a:lnSpc>
            </a:pPr>
            <a:r>
              <a:rPr lang="en-US" dirty="0"/>
              <a:t>of</a:t>
            </a:r>
          </a:p>
          <a:p>
            <a:pPr algn="ctr">
              <a:lnSpc>
                <a:spcPct val="150000"/>
              </a:lnSpc>
            </a:pPr>
            <a:r>
              <a:rPr lang="en-US" dirty="0" err="1"/>
              <a:t>Mr</a:t>
            </a:r>
            <a:r>
              <a:rPr lang="en-US" dirty="0"/>
              <a:t> Vikas Patel</a:t>
            </a:r>
          </a:p>
          <a:p>
            <a:pPr algn="ctr">
              <a:lnSpc>
                <a:spcPct val="150000"/>
              </a:lnSpc>
            </a:pPr>
            <a:r>
              <a:rPr lang="en-US" dirty="0" err="1"/>
              <a:t>Ms</a:t>
            </a:r>
            <a:r>
              <a:rPr lang="en-US" dirty="0"/>
              <a:t> Parul </a:t>
            </a:r>
          </a:p>
        </p:txBody>
      </p:sp>
      <p:sp>
        <p:nvSpPr>
          <p:cNvPr id="6" name="TextBox 5"/>
          <p:cNvSpPr txBox="1"/>
          <p:nvPr/>
        </p:nvSpPr>
        <p:spPr>
          <a:xfrm>
            <a:off x="1943100" y="5709395"/>
            <a:ext cx="5257800" cy="646331"/>
          </a:xfrm>
          <a:prstGeom prst="rect">
            <a:avLst/>
          </a:prstGeom>
          <a:noFill/>
        </p:spPr>
        <p:txBody>
          <a:bodyPr wrap="square" rtlCol="0">
            <a:spAutoFit/>
          </a:bodyPr>
          <a:lstStyle/>
          <a:p>
            <a:pPr algn="ctr"/>
            <a:r>
              <a:rPr lang="en-US" dirty="0">
                <a:solidFill>
                  <a:srgbClr val="FF0000"/>
                </a:solidFill>
              </a:rPr>
              <a:t>Name of Department/School</a:t>
            </a:r>
          </a:p>
          <a:p>
            <a:pPr algn="ctr"/>
            <a:r>
              <a:rPr lang="en-US" dirty="0">
                <a:solidFill>
                  <a:srgbClr val="FF0000"/>
                </a:solidFill>
              </a:rPr>
              <a:t>Chitkara University, Punjab</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4D83-9D3F-EEB4-9B78-2F6B9294BC52}"/>
              </a:ext>
            </a:extLst>
          </p:cNvPr>
          <p:cNvSpPr>
            <a:spLocks noGrp="1"/>
          </p:cNvSpPr>
          <p:nvPr>
            <p:ph type="title"/>
          </p:nvPr>
        </p:nvSpPr>
        <p:spPr/>
        <p:txBody>
          <a:bodyPr/>
          <a:lstStyle/>
          <a:p>
            <a:r>
              <a:rPr lang="en-IN" dirty="0"/>
              <a:t>Continue..</a:t>
            </a:r>
          </a:p>
        </p:txBody>
      </p:sp>
      <p:pic>
        <p:nvPicPr>
          <p:cNvPr id="15" name="Content Placeholder 14">
            <a:extLst>
              <a:ext uri="{FF2B5EF4-FFF2-40B4-BE49-F238E27FC236}">
                <a16:creationId xmlns:a16="http://schemas.microsoft.com/office/drawing/2014/main" id="{CC07C6F5-2BB5-44D4-37A0-F1CF23C0960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33800" y="3657600"/>
            <a:ext cx="5092547" cy="2971800"/>
          </a:xfrm>
        </p:spPr>
      </p:pic>
      <p:pic>
        <p:nvPicPr>
          <p:cNvPr id="4" name="Picture 3">
            <a:extLst>
              <a:ext uri="{FF2B5EF4-FFF2-40B4-BE49-F238E27FC236}">
                <a16:creationId xmlns:a16="http://schemas.microsoft.com/office/drawing/2014/main" id="{38D9D3F9-9A24-DC02-B2EF-931669A01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8199"/>
            <a:ext cx="4896853" cy="2819401"/>
          </a:xfrm>
          <a:prstGeom prst="rect">
            <a:avLst/>
          </a:prstGeom>
        </p:spPr>
      </p:pic>
    </p:spTree>
    <p:extLst>
      <p:ext uri="{BB962C8B-B14F-4D97-AF65-F5344CB8AC3E}">
        <p14:creationId xmlns:p14="http://schemas.microsoft.com/office/powerpoint/2010/main" val="3139529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447800" y="0"/>
            <a:ext cx="6477000" cy="838200"/>
          </a:xfrm>
        </p:spPr>
        <p:txBody>
          <a:bodyPr/>
          <a:lstStyle/>
          <a:p>
            <a:pPr algn="l"/>
            <a:r>
              <a:rPr lang="en-US" b="1" dirty="0">
                <a:ea typeface="MS PGothic" pitchFamily="34" charset="-128"/>
              </a:rPr>
              <a:t>Conclusion</a:t>
            </a:r>
          </a:p>
        </p:txBody>
      </p:sp>
      <p:sp>
        <p:nvSpPr>
          <p:cNvPr id="13314" name="Content Placeholder 2"/>
          <p:cNvSpPr>
            <a:spLocks noGrp="1"/>
          </p:cNvSpPr>
          <p:nvPr>
            <p:ph idx="1"/>
          </p:nvPr>
        </p:nvSpPr>
        <p:spPr>
          <a:xfrm>
            <a:off x="457200" y="1219200"/>
            <a:ext cx="8229600" cy="4678363"/>
          </a:xfrm>
        </p:spPr>
        <p:txBody>
          <a:bodyPr/>
          <a:lstStyle/>
          <a:p>
            <a:pPr>
              <a:buFont typeface="Wingdings" panose="05000000000000000000" pitchFamily="2" charset="2"/>
              <a:buChar char="q"/>
            </a:pPr>
            <a:r>
              <a:rPr lang="en-US" b="1" i="0" dirty="0">
                <a:effectLst/>
                <a:latin typeface="Söhne"/>
              </a:rPr>
              <a:t>Simple Ordering Process</a:t>
            </a:r>
            <a:r>
              <a:rPr lang="en-US" b="0" i="0" dirty="0">
                <a:effectLst/>
                <a:latin typeface="Söhne"/>
              </a:rPr>
              <a:t>: The ordering process is easy to follow.</a:t>
            </a:r>
          </a:p>
          <a:p>
            <a:pPr>
              <a:buFont typeface="Wingdings" panose="05000000000000000000" pitchFamily="2" charset="2"/>
              <a:buChar char="q"/>
            </a:pPr>
            <a:r>
              <a:rPr lang="en-US" b="1" i="0" dirty="0">
                <a:effectLst/>
                <a:latin typeface="Söhne"/>
              </a:rPr>
              <a:t>Responsive Design</a:t>
            </a:r>
            <a:r>
              <a:rPr lang="en-US" b="0" i="0" dirty="0">
                <a:effectLst/>
                <a:latin typeface="Söhne"/>
              </a:rPr>
              <a:t>: The website </a:t>
            </a:r>
            <a:r>
              <a:rPr lang="en-US" dirty="0">
                <a:latin typeface="Söhne"/>
              </a:rPr>
              <a:t>is</a:t>
            </a:r>
            <a:r>
              <a:rPr lang="en-US" b="0" i="0" dirty="0">
                <a:effectLst/>
                <a:latin typeface="Söhne"/>
              </a:rPr>
              <a:t> responsive and optimized for various devices, including smartphones, tablets, and desktop computers. This ensures that users can access the platform seamlessly from any device, enhancing their overall experience.</a:t>
            </a:r>
          </a:p>
          <a:p>
            <a:pPr>
              <a:buFont typeface="Wingdings" panose="05000000000000000000" pitchFamily="2" charset="2"/>
              <a:buChar char="q"/>
            </a:pPr>
            <a:r>
              <a:rPr lang="en-IN" b="1" i="0" dirty="0">
                <a:effectLst/>
                <a:latin typeface="Söhne"/>
              </a:rPr>
              <a:t>Transparent information</a:t>
            </a:r>
            <a:r>
              <a:rPr lang="en-IN" i="0" dirty="0">
                <a:effectLst/>
                <a:latin typeface="Söhne"/>
              </a:rPr>
              <a:t>: </a:t>
            </a:r>
            <a:r>
              <a:rPr lang="en-IN" dirty="0">
                <a:latin typeface="Söhne"/>
              </a:rPr>
              <a:t>Providing  clear and honest information about price.</a:t>
            </a:r>
            <a:endParaRPr lang="en-US" i="0" dirty="0">
              <a:effectLst/>
              <a:latin typeface="Söhne"/>
            </a:endParaRPr>
          </a:p>
          <a:p>
            <a:pPr>
              <a:buFont typeface="Wingdings" panose="05000000000000000000" pitchFamily="2" charset="2"/>
              <a:buChar char="q"/>
            </a:pPr>
            <a:endParaRPr lang="en-US" b="0" i="0" dirty="0">
              <a:effectLst/>
              <a:latin typeface="Söhne"/>
            </a:endParaRPr>
          </a:p>
          <a:p>
            <a:pPr>
              <a:buFont typeface="Wingdings" panose="05000000000000000000" pitchFamily="2" charset="2"/>
              <a:buChar char="q"/>
            </a:pPr>
            <a:endParaRPr lang="en-US" b="0" i="0" dirty="0">
              <a:effectLst/>
              <a:latin typeface="Söhn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38100"/>
            <a:ext cx="6477000" cy="838200"/>
          </a:xfrm>
        </p:spPr>
        <p:txBody>
          <a:bodyPr/>
          <a:lstStyle/>
          <a:p>
            <a:pPr algn="l"/>
            <a:br>
              <a:rPr lang="en-GB" b="1" dirty="0"/>
            </a:br>
            <a:r>
              <a:rPr lang="en-GB" b="1" dirty="0"/>
              <a:t>References</a:t>
            </a:r>
            <a:br>
              <a:rPr lang="en-US" b="1" dirty="0"/>
            </a:br>
            <a:endParaRPr lang="en-US" dirty="0"/>
          </a:p>
        </p:txBody>
      </p:sp>
      <p:sp>
        <p:nvSpPr>
          <p:cNvPr id="3" name="Content Placeholder 2"/>
          <p:cNvSpPr>
            <a:spLocks noGrp="1"/>
          </p:cNvSpPr>
          <p:nvPr>
            <p:ph idx="1"/>
          </p:nvPr>
        </p:nvSpPr>
        <p:spPr>
          <a:xfrm>
            <a:off x="152400" y="1143000"/>
            <a:ext cx="8686800" cy="5334000"/>
          </a:xfrm>
        </p:spPr>
        <p:txBody>
          <a:bodyPr/>
          <a:lstStyle/>
          <a:p>
            <a:pPr marL="0" indent="0">
              <a:buNone/>
            </a:pPr>
            <a:r>
              <a:rPr lang="en-US" dirty="0"/>
              <a:t>We have taken reference from :</a:t>
            </a:r>
          </a:p>
          <a:p>
            <a:pPr marL="0" indent="0">
              <a:buNone/>
            </a:pPr>
            <a:r>
              <a:rPr lang="en-US" b="1" dirty="0">
                <a:sym typeface="Wingdings" panose="05000000000000000000" pitchFamily="2" charset="2"/>
              </a:rPr>
              <a:t>W3Schools</a:t>
            </a:r>
            <a:r>
              <a:rPr lang="en-US" dirty="0">
                <a:sym typeface="Wingdings" panose="05000000000000000000" pitchFamily="2" charset="2"/>
              </a:rPr>
              <a:t>     </a:t>
            </a:r>
            <a:r>
              <a:rPr lang="en-US" sz="2800" dirty="0">
                <a:sym typeface="Wingdings" panose="05000000000000000000" pitchFamily="2" charset="2"/>
                <a:hlinkClick r:id="rId2"/>
              </a:rPr>
              <a:t>www.w3schools.com</a:t>
            </a:r>
            <a:endParaRPr lang="en-US" sz="2800" dirty="0">
              <a:sym typeface="Wingdings" panose="05000000000000000000" pitchFamily="2" charset="2"/>
            </a:endParaRPr>
          </a:p>
          <a:p>
            <a:pPr marL="0" indent="0">
              <a:buNone/>
            </a:pPr>
            <a:r>
              <a:rPr lang="en-US" sz="2800" b="1" dirty="0" err="1">
                <a:sym typeface="Wingdings" panose="05000000000000000000" pitchFamily="2" charset="2"/>
              </a:rPr>
              <a:t>Geeksforgeeks</a:t>
            </a:r>
            <a:r>
              <a:rPr lang="en-US" sz="2800" b="1" dirty="0">
                <a:sym typeface="Wingdings" panose="05000000000000000000" pitchFamily="2" charset="2"/>
              </a:rPr>
              <a:t> -&gt; </a:t>
            </a:r>
            <a:r>
              <a:rPr lang="en-US" sz="2800" dirty="0">
                <a:sym typeface="Wingdings" panose="05000000000000000000" pitchFamily="2" charset="2"/>
              </a:rPr>
              <a:t> </a:t>
            </a:r>
            <a:r>
              <a:rPr lang="en-US" sz="2800" dirty="0">
                <a:sym typeface="Wingdings" panose="05000000000000000000" pitchFamily="2" charset="2"/>
                <a:hlinkClick r:id="rId3"/>
              </a:rPr>
              <a:t>www.geeksforgeeks.com</a:t>
            </a:r>
            <a:endParaRPr lang="en-US" sz="2800" dirty="0">
              <a:sym typeface="Wingdings" panose="05000000000000000000" pitchFamily="2" charset="2"/>
            </a:endParaRPr>
          </a:p>
          <a:p>
            <a:pPr marL="0" indent="0">
              <a:buNone/>
            </a:pPr>
            <a:endParaRPr lang="en-US" sz="2800" b="1" dirty="0">
              <a:sym typeface="Wingdings" panose="05000000000000000000" pitchFamily="2" charset="2"/>
            </a:endParaRPr>
          </a:p>
          <a:p>
            <a:pPr marL="0" indent="0">
              <a:buNone/>
            </a:pPr>
            <a:endParaRPr lang="en-US" sz="2800" dirty="0">
              <a:sym typeface="Wingdings" panose="05000000000000000000" pitchFamily="2" charset="2"/>
            </a:endParaRPr>
          </a:p>
          <a:p>
            <a:pPr marL="0" indent="0">
              <a:buNone/>
            </a:pPr>
            <a:r>
              <a:rPr lang="en-US" b="1" dirty="0">
                <a:sym typeface="Wingdings" panose="05000000000000000000" pitchFamily="2" charset="2"/>
              </a:rPr>
              <a:t>YouTube</a:t>
            </a:r>
            <a:r>
              <a:rPr lang="en-US" dirty="0">
                <a:sym typeface="Wingdings" panose="05000000000000000000" pitchFamily="2" charset="2"/>
              </a:rPr>
              <a:t>: </a:t>
            </a:r>
            <a:r>
              <a:rPr lang="en-US" sz="2800" dirty="0">
                <a:sym typeface="Wingdings" panose="05000000000000000000" pitchFamily="2" charset="2"/>
              </a:rPr>
              <a:t>https://www.youtube.com/watch?v=Xe8CkYZvCig&amp;t=4237s </a:t>
            </a:r>
          </a:p>
          <a:p>
            <a:pPr marL="0" indent="0">
              <a:buNone/>
            </a:pPr>
            <a:r>
              <a:rPr lang="en-US" dirty="0">
                <a:sym typeface="Wingdings" panose="05000000000000000000" pitchFamily="2" charset="2"/>
              </a:rPr>
              <a:t></a:t>
            </a:r>
            <a:r>
              <a:rPr lang="en-US" sz="2800" dirty="0">
                <a:sym typeface="Wingdings" panose="05000000000000000000" pitchFamily="2" charset="2"/>
              </a:rPr>
              <a:t>https://www.youtube.com/playlist?list=PLu0W_9lII9agx66oZnT6IyhcMIbUMNMdt</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Content Placeholder 2"/>
          <p:cNvSpPr>
            <a:spLocks noGrp="1"/>
          </p:cNvSpPr>
          <p:nvPr>
            <p:ph idx="1"/>
          </p:nvPr>
        </p:nvSpPr>
        <p:spPr>
          <a:xfrm>
            <a:off x="457200" y="8686799"/>
            <a:ext cx="8229600" cy="76200"/>
          </a:xfrm>
        </p:spPr>
        <p:txBody>
          <a:bodyPr/>
          <a:lstStyle/>
          <a:p>
            <a:endParaRPr lang="en-US" dirty="0">
              <a:ea typeface="MS PGothic" pitchFamily="34" charset="-128"/>
            </a:endParaRPr>
          </a:p>
        </p:txBody>
      </p:sp>
      <p:sp>
        <p:nvSpPr>
          <p:cNvPr id="11266" name="Title 3"/>
          <p:cNvSpPr>
            <a:spLocks noGrp="1"/>
          </p:cNvSpPr>
          <p:nvPr>
            <p:ph type="title"/>
          </p:nvPr>
        </p:nvSpPr>
        <p:spPr/>
        <p:txBody>
          <a:bodyPr/>
          <a:lstStyle/>
          <a:p>
            <a:pPr algn="l"/>
            <a:endParaRPr lang="en-US" b="1" dirty="0">
              <a:ea typeface="MS PGothic" pitchFamily="34" charset="-128"/>
            </a:endParaRPr>
          </a:p>
        </p:txBody>
      </p:sp>
      <p:pic>
        <p:nvPicPr>
          <p:cNvPr id="2" name="Picture 1">
            <a:extLst>
              <a:ext uri="{FF2B5EF4-FFF2-40B4-BE49-F238E27FC236}">
                <a16:creationId xmlns:a16="http://schemas.microsoft.com/office/drawing/2014/main" id="{D66E985C-D3B0-27B7-8862-52196CCD3B9B}"/>
              </a:ext>
            </a:extLst>
          </p:cNvPr>
          <p:cNvPicPr>
            <a:picLocks noChangeAspect="1"/>
          </p:cNvPicPr>
          <p:nvPr/>
        </p:nvPicPr>
        <p:blipFill>
          <a:blip r:embed="rId2"/>
          <a:stretch>
            <a:fillRect/>
          </a:stretch>
        </p:blipFill>
        <p:spPr>
          <a:xfrm>
            <a:off x="-304800" y="160317"/>
            <a:ext cx="9296400" cy="6697683"/>
          </a:xfrm>
          <a:prstGeom prst="rect">
            <a:avLst/>
          </a:prstGeom>
        </p:spPr>
      </p:pic>
    </p:spTree>
    <p:extLst>
      <p:ext uri="{BB962C8B-B14F-4D97-AF65-F5344CB8AC3E}">
        <p14:creationId xmlns:p14="http://schemas.microsoft.com/office/powerpoint/2010/main" val="2686124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243FD-61DF-54CF-316E-E233D4A84EE1}"/>
              </a:ext>
            </a:extLst>
          </p:cNvPr>
          <p:cNvSpPr>
            <a:spLocks noGrp="1"/>
          </p:cNvSpPr>
          <p:nvPr>
            <p:ph type="title"/>
          </p:nvPr>
        </p:nvSpPr>
        <p:spPr>
          <a:xfrm>
            <a:off x="-1447800" y="21771"/>
            <a:ext cx="10591800" cy="838200"/>
          </a:xfrm>
        </p:spPr>
        <p:txBody>
          <a:bodyPr/>
          <a:lstStyle/>
          <a:p>
            <a:r>
              <a:rPr lang="en-IN" sz="4000" b="1" dirty="0"/>
              <a:t>Introduction</a:t>
            </a:r>
          </a:p>
        </p:txBody>
      </p:sp>
      <p:sp>
        <p:nvSpPr>
          <p:cNvPr id="3" name="Content Placeholder 2">
            <a:extLst>
              <a:ext uri="{FF2B5EF4-FFF2-40B4-BE49-F238E27FC236}">
                <a16:creationId xmlns:a16="http://schemas.microsoft.com/office/drawing/2014/main" id="{6B095BB5-A25F-E636-3976-DBA963FEB3D1}"/>
              </a:ext>
            </a:extLst>
          </p:cNvPr>
          <p:cNvSpPr>
            <a:spLocks noGrp="1"/>
          </p:cNvSpPr>
          <p:nvPr>
            <p:ph idx="1"/>
          </p:nvPr>
        </p:nvSpPr>
        <p:spPr>
          <a:xfrm>
            <a:off x="457200" y="1104899"/>
            <a:ext cx="8001000" cy="2362201"/>
          </a:xfrm>
        </p:spPr>
        <p:txBody>
          <a:bodyPr/>
          <a:lstStyle/>
          <a:p>
            <a:r>
              <a:rPr lang="en-US" sz="3200" b="0" i="0" dirty="0">
                <a:effectLst/>
                <a:latin typeface="Söhne"/>
              </a:rPr>
              <a:t>The website makes it super easy for you to order the food you love .</a:t>
            </a:r>
          </a:p>
          <a:p>
            <a:pPr marL="0" indent="0">
              <a:buNone/>
            </a:pPr>
            <a:endParaRPr lang="en-US" sz="3200" b="0" i="0" dirty="0">
              <a:effectLst/>
              <a:latin typeface="Söhne"/>
            </a:endParaRPr>
          </a:p>
          <a:p>
            <a:r>
              <a:rPr lang="en-US" b="0" i="0" dirty="0">
                <a:effectLst/>
                <a:latin typeface="Söhne"/>
              </a:rPr>
              <a:t>You can order food from a variety of sources, including restaurants, cafes and online food delivery services</a:t>
            </a:r>
          </a:p>
          <a:p>
            <a:pPr marL="0" indent="0">
              <a:buNone/>
            </a:pPr>
            <a:endParaRPr lang="en-US" b="0" i="0" dirty="0">
              <a:effectLst/>
              <a:latin typeface="Söhne"/>
            </a:endParaRPr>
          </a:p>
          <a:p>
            <a:r>
              <a:rPr lang="en-US" b="0" i="0" dirty="0">
                <a:effectLst/>
                <a:latin typeface="Söhne"/>
              </a:rPr>
              <a:t>we'll bring it right to your door, so you don't even have to leave your house! </a:t>
            </a:r>
            <a:endParaRPr lang="en-IN" dirty="0"/>
          </a:p>
        </p:txBody>
      </p:sp>
    </p:spTree>
    <p:extLst>
      <p:ext uri="{BB962C8B-B14F-4D97-AF65-F5344CB8AC3E}">
        <p14:creationId xmlns:p14="http://schemas.microsoft.com/office/powerpoint/2010/main" val="305793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8858-85B4-8A9F-445B-B38A3773D6F8}"/>
              </a:ext>
            </a:extLst>
          </p:cNvPr>
          <p:cNvSpPr>
            <a:spLocks noGrp="1"/>
          </p:cNvSpPr>
          <p:nvPr>
            <p:ph type="title"/>
          </p:nvPr>
        </p:nvSpPr>
        <p:spPr/>
        <p:txBody>
          <a:bodyPr/>
          <a:lstStyle/>
          <a:p>
            <a:r>
              <a:rPr lang="en-IN" sz="3600" b="1" dirty="0"/>
              <a:t>PROBLEM STATEMENT</a:t>
            </a:r>
          </a:p>
        </p:txBody>
      </p:sp>
      <p:sp>
        <p:nvSpPr>
          <p:cNvPr id="3" name="Content Placeholder 2">
            <a:extLst>
              <a:ext uri="{FF2B5EF4-FFF2-40B4-BE49-F238E27FC236}">
                <a16:creationId xmlns:a16="http://schemas.microsoft.com/office/drawing/2014/main" id="{2B66C3B4-0154-96F8-F856-8F3386A231E6}"/>
              </a:ext>
            </a:extLst>
          </p:cNvPr>
          <p:cNvSpPr>
            <a:spLocks noGrp="1"/>
          </p:cNvSpPr>
          <p:nvPr>
            <p:ph idx="1"/>
          </p:nvPr>
        </p:nvSpPr>
        <p:spPr>
          <a:xfrm>
            <a:off x="304800" y="1447800"/>
            <a:ext cx="8229600" cy="4525963"/>
          </a:xfrm>
        </p:spPr>
        <p:txBody>
          <a:bodyPr/>
          <a:lstStyle/>
          <a:p>
            <a:r>
              <a:rPr lang="en-US" sz="2400" dirty="0"/>
              <a:t>Suppose you're hungry and want food delivered to your doorstep. But finding the right place, making sure the food arrives hot and tasty</a:t>
            </a:r>
          </a:p>
          <a:p>
            <a:r>
              <a:rPr lang="en-US" sz="2400" dirty="0"/>
              <a:t> That's where online food delivery websites come in. They're supposed to make it easy to order food from your favorite restaurants. But sometimes, it's not as smooth as we'd like.</a:t>
            </a:r>
          </a:p>
          <a:p>
            <a:r>
              <a:rPr lang="en-US" sz="2400" dirty="0"/>
              <a:t> So, the challenge is to create a website that's super easy to use, makes sure your food arrives on time  and offers lots of tasty options.</a:t>
            </a:r>
          </a:p>
          <a:p>
            <a:r>
              <a:rPr lang="en-US" sz="2400" dirty="0"/>
              <a:t> By solving these problems, we can make hungry customers happy and keep them coming back for more!</a:t>
            </a:r>
            <a:endParaRPr lang="en-IN" sz="2400" dirty="0"/>
          </a:p>
        </p:txBody>
      </p:sp>
    </p:spTree>
    <p:extLst>
      <p:ext uri="{BB962C8B-B14F-4D97-AF65-F5344CB8AC3E}">
        <p14:creationId xmlns:p14="http://schemas.microsoft.com/office/powerpoint/2010/main" val="1033222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a:xfrm>
            <a:off x="381000" y="0"/>
            <a:ext cx="6096000" cy="838200"/>
          </a:xfrm>
        </p:spPr>
        <p:txBody>
          <a:bodyPr/>
          <a:lstStyle/>
          <a:p>
            <a:pPr algn="l"/>
            <a:r>
              <a:rPr lang="en-US" sz="4000" b="1" dirty="0">
                <a:ea typeface="MS PGothic" pitchFamily="34" charset="-128"/>
              </a:rPr>
              <a:t>Motivation Of Research</a:t>
            </a:r>
          </a:p>
        </p:txBody>
      </p:sp>
      <p:sp>
        <p:nvSpPr>
          <p:cNvPr id="3" name="Title 1"/>
          <p:cNvSpPr txBox="1">
            <a:spLocks/>
          </p:cNvSpPr>
          <p:nvPr/>
        </p:nvSpPr>
        <p:spPr bwMode="auto">
          <a:xfrm>
            <a:off x="9728" y="1066800"/>
            <a:ext cx="8686800" cy="5105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defRPr/>
            </a:pPr>
            <a:r>
              <a:rPr lang="en-US" sz="2400" b="0" i="0" dirty="0">
                <a:effectLst/>
                <a:latin typeface="Söhne"/>
              </a:rPr>
              <a:t>The primary motivation is to provide customers with a convenient way to access a wide range of food options from various restaurants without the need to physically visit each establishment.</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defRPr/>
            </a:pPr>
            <a:endParaRPr lang="en-US" sz="2400" dirty="0">
              <a:latin typeface="Söhne"/>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defRPr/>
            </a:pPr>
            <a:r>
              <a:rPr lang="en-US" sz="2400" b="0" i="0" dirty="0">
                <a:effectLst/>
                <a:latin typeface="Söhne"/>
              </a:rPr>
              <a:t>You can order food from the comfort of your own home, avoiding the hassle of cooking or going out to eat.</a:t>
            </a:r>
          </a:p>
          <a:p>
            <a:pPr marR="0" lvl="0" algn="l" defTabSz="914400" rtl="0" eaLnBrk="0" fontAlgn="base" latinLnBrk="0" hangingPunct="0">
              <a:lnSpc>
                <a:spcPct val="100000"/>
              </a:lnSpc>
              <a:spcBef>
                <a:spcPct val="0"/>
              </a:spcBef>
              <a:spcAft>
                <a:spcPct val="0"/>
              </a:spcAft>
              <a:buClrTx/>
              <a:buSzTx/>
              <a:tabLst/>
              <a:defRPr/>
            </a:pPr>
            <a:endParaRPr lang="en-US" sz="2400" b="0" i="0" dirty="0">
              <a:effectLst/>
              <a:latin typeface="Söhne"/>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defRPr/>
            </a:pPr>
            <a:r>
              <a:rPr lang="en-US" sz="2400" b="0" i="0" dirty="0">
                <a:effectLst/>
                <a:latin typeface="Söhne"/>
              </a:rPr>
              <a:t>It's all about giving customers the convenience of ordering food online, making sure they have lots of options to choose from, and helping restaurants reach more customers and grow their business using the internet. </a:t>
            </a:r>
          </a:p>
          <a:p>
            <a:pPr algn="l"/>
            <a:endParaRPr lang="en-US" sz="2400" b="0" i="0" dirty="0">
              <a:effectLst/>
              <a:latin typeface="Söhne"/>
            </a:endParaRPr>
          </a:p>
          <a:p>
            <a:pPr marR="0" lvl="0" algn="l" defTabSz="914400" rtl="0" eaLnBrk="0" fontAlgn="base" latinLnBrk="0" hangingPunct="0">
              <a:lnSpc>
                <a:spcPct val="100000"/>
              </a:lnSpc>
              <a:spcBef>
                <a:spcPct val="0"/>
              </a:spcBef>
              <a:spcAft>
                <a:spcPct val="0"/>
              </a:spcAft>
              <a:buClrTx/>
              <a:buSzTx/>
              <a:tabLst/>
              <a:defRPr/>
            </a:pPr>
            <a:endParaRPr kumimoji="0" lang="en-US" sz="2800" i="0" u="none" strike="noStrike" kern="1200" cap="none" spc="0" normalizeH="0" baseline="0" noProof="0" dirty="0">
              <a:ln>
                <a:noFill/>
              </a:ln>
              <a:effectLst/>
              <a:uLnTx/>
              <a:uFillTx/>
              <a:latin typeface="+mj-lt"/>
              <a:ea typeface="MS PGothic" pitchFamily="34" charset="-128"/>
              <a:cs typeface="MS PGothic"/>
            </a:endParaRPr>
          </a:p>
        </p:txBody>
      </p:sp>
    </p:spTree>
    <p:extLst>
      <p:ext uri="{BB962C8B-B14F-4D97-AF65-F5344CB8AC3E}">
        <p14:creationId xmlns:p14="http://schemas.microsoft.com/office/powerpoint/2010/main" val="3497684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1905000" y="0"/>
            <a:ext cx="6324600" cy="838200"/>
          </a:xfrm>
        </p:spPr>
        <p:txBody>
          <a:bodyPr/>
          <a:lstStyle/>
          <a:p>
            <a:pPr algn="l"/>
            <a:r>
              <a:rPr lang="en-US" b="1" dirty="0">
                <a:ea typeface="MS PGothic" pitchFamily="34" charset="-128"/>
              </a:rPr>
              <a:t>Tools &amp; Technologies</a:t>
            </a:r>
          </a:p>
        </p:txBody>
      </p:sp>
      <p:sp>
        <p:nvSpPr>
          <p:cNvPr id="7170" name="Content Placeholder 1"/>
          <p:cNvSpPr>
            <a:spLocks noGrp="1"/>
          </p:cNvSpPr>
          <p:nvPr>
            <p:ph idx="1"/>
          </p:nvPr>
        </p:nvSpPr>
        <p:spPr>
          <a:xfrm>
            <a:off x="457200" y="1066799"/>
            <a:ext cx="7620000" cy="4876801"/>
          </a:xfrm>
        </p:spPr>
        <p:txBody>
          <a:bodyPr/>
          <a:lstStyle/>
          <a:p>
            <a:pPr marL="0" indent="0">
              <a:buNone/>
            </a:pPr>
            <a:r>
              <a:rPr lang="en-US" sz="2800" dirty="0">
                <a:ea typeface="MS PGothic" pitchFamily="34" charset="-128"/>
              </a:rPr>
              <a:t>In this we have used : </a:t>
            </a:r>
          </a:p>
          <a:p>
            <a:pPr marL="0" indent="0">
              <a:buNone/>
            </a:pPr>
            <a:endParaRPr lang="en-US" sz="2800" dirty="0">
              <a:ea typeface="MS PGothic" pitchFamily="34" charset="-128"/>
            </a:endParaRPr>
          </a:p>
          <a:p>
            <a:pPr marL="0" indent="0">
              <a:buNone/>
            </a:pPr>
            <a:r>
              <a:rPr lang="en-US" sz="2800" b="1" dirty="0">
                <a:ea typeface="MS PGothic" pitchFamily="34" charset="-128"/>
              </a:rPr>
              <a:t>HTML5</a:t>
            </a:r>
            <a:r>
              <a:rPr lang="en-US" sz="2800" dirty="0">
                <a:ea typeface="MS PGothic" pitchFamily="34" charset="-128"/>
              </a:rPr>
              <a:t> </a:t>
            </a:r>
            <a:r>
              <a:rPr lang="en-US" sz="2800" dirty="0">
                <a:ea typeface="MS PGothic" pitchFamily="34" charset="-128"/>
                <a:sym typeface="Wingdings" panose="05000000000000000000" pitchFamily="2" charset="2"/>
              </a:rPr>
              <a:t></a:t>
            </a:r>
            <a:r>
              <a:rPr lang="en-US" sz="2400" dirty="0">
                <a:ea typeface="MS PGothic" pitchFamily="34" charset="-128"/>
              </a:rPr>
              <a:t>It is used for creating and structuring the content of web pages </a:t>
            </a:r>
          </a:p>
          <a:p>
            <a:pPr marL="0" indent="0">
              <a:buNone/>
            </a:pPr>
            <a:endParaRPr lang="en-US" sz="2400" dirty="0">
              <a:ea typeface="MS PGothic" pitchFamily="34" charset="-128"/>
            </a:endParaRPr>
          </a:p>
          <a:p>
            <a:pPr marL="0" indent="0">
              <a:buNone/>
            </a:pPr>
            <a:r>
              <a:rPr lang="en-US" sz="2800" b="1" dirty="0">
                <a:ea typeface="MS PGothic" pitchFamily="34" charset="-128"/>
              </a:rPr>
              <a:t>CSS </a:t>
            </a:r>
            <a:r>
              <a:rPr lang="en-US" sz="2800" dirty="0">
                <a:ea typeface="MS PGothic" pitchFamily="34" charset="-128"/>
                <a:sym typeface="Wingdings" panose="05000000000000000000" pitchFamily="2" charset="2"/>
              </a:rPr>
              <a:t></a:t>
            </a:r>
            <a:r>
              <a:rPr lang="en-US" sz="2800" dirty="0">
                <a:ea typeface="MS PGothic" pitchFamily="34" charset="-128"/>
              </a:rPr>
              <a:t> </a:t>
            </a:r>
            <a:r>
              <a:rPr lang="en-US" sz="2400" dirty="0">
                <a:ea typeface="MS PGothic" pitchFamily="34" charset="-128"/>
              </a:rPr>
              <a:t>It is used to style and layout webpage</a:t>
            </a:r>
            <a:r>
              <a:rPr lang="en-US" sz="2800" dirty="0">
                <a:ea typeface="MS PGothic" pitchFamily="34" charset="-128"/>
              </a:rPr>
              <a:t>.</a:t>
            </a:r>
          </a:p>
          <a:p>
            <a:pPr marL="0" indent="0">
              <a:buNone/>
            </a:pPr>
            <a:endParaRPr lang="en-US" sz="2800" dirty="0">
              <a:ea typeface="MS PGothic" pitchFamily="34" charset="-128"/>
            </a:endParaRPr>
          </a:p>
          <a:p>
            <a:pPr marL="0" indent="0">
              <a:buNone/>
            </a:pPr>
            <a:r>
              <a:rPr lang="en-US" sz="2800" b="1" dirty="0">
                <a:ea typeface="MS PGothic" pitchFamily="34" charset="-128"/>
              </a:rPr>
              <a:t>JAVASCRIPT</a:t>
            </a:r>
            <a:r>
              <a:rPr lang="en-US" sz="2800" dirty="0">
                <a:ea typeface="MS PGothic" pitchFamily="34" charset="-128"/>
              </a:rPr>
              <a:t> </a:t>
            </a:r>
            <a:r>
              <a:rPr lang="en-US" sz="2800" dirty="0">
                <a:ea typeface="MS PGothic" pitchFamily="34" charset="-128"/>
                <a:sym typeface="Wingdings" panose="05000000000000000000" pitchFamily="2" charset="2"/>
              </a:rPr>
              <a:t></a:t>
            </a:r>
            <a:r>
              <a:rPr lang="en-US" sz="2400" dirty="0">
                <a:ea typeface="MS PGothic" pitchFamily="34" charset="-128"/>
              </a:rPr>
              <a:t> It is used to make webpage interactive(had used </a:t>
            </a:r>
            <a:r>
              <a:rPr lang="en-US" sz="2400" dirty="0" err="1">
                <a:ea typeface="MS PGothic" pitchFamily="34" charset="-128"/>
              </a:rPr>
              <a:t>reactjs</a:t>
            </a:r>
            <a:r>
              <a:rPr lang="en-US" sz="2400" dirty="0">
                <a:ea typeface="MS PGothic" pitchFamily="34" charset="-128"/>
              </a:rPr>
              <a:t> library here).</a:t>
            </a:r>
          </a:p>
          <a:p>
            <a:pPr marL="0" indent="0">
              <a:buNone/>
            </a:pPr>
            <a:endParaRPr lang="en-US" sz="2400" dirty="0">
              <a:ea typeface="MS PGothic" pitchFamily="34" charset="-128"/>
            </a:endParaRPr>
          </a:p>
          <a:p>
            <a:pPr marL="0" indent="0">
              <a:buNone/>
            </a:pPr>
            <a:endParaRPr lang="en-US" sz="2800" dirty="0">
              <a:latin typeface="Söhne"/>
              <a:ea typeface="MS PGothic" pitchFamily="34" charset="-128"/>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116A4-DBF6-A03A-1ABB-EFA2E375CEC7}"/>
              </a:ext>
            </a:extLst>
          </p:cNvPr>
          <p:cNvSpPr>
            <a:spLocks noGrp="1"/>
          </p:cNvSpPr>
          <p:nvPr>
            <p:ph type="title"/>
          </p:nvPr>
        </p:nvSpPr>
        <p:spPr/>
        <p:txBody>
          <a:bodyPr/>
          <a:lstStyle/>
          <a:p>
            <a:r>
              <a:rPr lang="en-US" sz="3200" b="1" dirty="0">
                <a:ea typeface="MS PGothic" pitchFamily="34" charset="-128"/>
              </a:rPr>
              <a:t>Why ReactJS Library?</a:t>
            </a:r>
            <a:endParaRPr lang="en-IN" dirty="0"/>
          </a:p>
        </p:txBody>
      </p:sp>
      <p:sp>
        <p:nvSpPr>
          <p:cNvPr id="3" name="Content Placeholder 2">
            <a:extLst>
              <a:ext uri="{FF2B5EF4-FFF2-40B4-BE49-F238E27FC236}">
                <a16:creationId xmlns:a16="http://schemas.microsoft.com/office/drawing/2014/main" id="{C27385B5-D576-A696-21C5-1E2CE4CFC6B5}"/>
              </a:ext>
            </a:extLst>
          </p:cNvPr>
          <p:cNvSpPr>
            <a:spLocks noGrp="1"/>
          </p:cNvSpPr>
          <p:nvPr>
            <p:ph idx="1"/>
          </p:nvPr>
        </p:nvSpPr>
        <p:spPr/>
        <p:txBody>
          <a:bodyPr/>
          <a:lstStyle/>
          <a:p>
            <a:pPr marL="0" indent="0">
              <a:buNone/>
            </a:pPr>
            <a:r>
              <a:rPr lang="en-US" sz="2800" dirty="0"/>
              <a:t>Before the invention of React.js, when performing an action like clicking a button, the entire page would often refresh, causing the entire DOM tree to re-render. With the introduction of the React.js library, this issue was addressed, and now, re-renders occur only when necessary.</a:t>
            </a:r>
            <a:endParaRPr lang="en-US" sz="2800" dirty="0">
              <a:ea typeface="MS PGothic" pitchFamily="34" charset="-128"/>
            </a:endParaRPr>
          </a:p>
          <a:p>
            <a:endParaRPr lang="en-IN" dirty="0"/>
          </a:p>
        </p:txBody>
      </p:sp>
      <p:pic>
        <p:nvPicPr>
          <p:cNvPr id="4" name="Picture 3">
            <a:extLst>
              <a:ext uri="{FF2B5EF4-FFF2-40B4-BE49-F238E27FC236}">
                <a16:creationId xmlns:a16="http://schemas.microsoft.com/office/drawing/2014/main" id="{6ED282BD-9888-189A-6584-65E228AC46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0600" y="3733800"/>
            <a:ext cx="4038600" cy="2438400"/>
          </a:xfrm>
          <a:prstGeom prst="rect">
            <a:avLst/>
          </a:prstGeom>
        </p:spPr>
      </p:pic>
    </p:spTree>
    <p:extLst>
      <p:ext uri="{BB962C8B-B14F-4D97-AF65-F5344CB8AC3E}">
        <p14:creationId xmlns:p14="http://schemas.microsoft.com/office/powerpoint/2010/main" val="1207774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4306C-DD3C-F804-829C-76F251B5D897}"/>
              </a:ext>
            </a:extLst>
          </p:cNvPr>
          <p:cNvSpPr>
            <a:spLocks noGrp="1"/>
          </p:cNvSpPr>
          <p:nvPr>
            <p:ph type="title"/>
          </p:nvPr>
        </p:nvSpPr>
        <p:spPr/>
        <p:txBody>
          <a:bodyPr/>
          <a:lstStyle/>
          <a:p>
            <a:r>
              <a:rPr lang="en-IN" b="1" dirty="0"/>
              <a:t>Code Snippets</a:t>
            </a:r>
          </a:p>
        </p:txBody>
      </p:sp>
      <p:pic>
        <p:nvPicPr>
          <p:cNvPr id="11" name="Content Placeholder 10">
            <a:extLst>
              <a:ext uri="{FF2B5EF4-FFF2-40B4-BE49-F238E27FC236}">
                <a16:creationId xmlns:a16="http://schemas.microsoft.com/office/drawing/2014/main" id="{02A0D18E-037E-48F7-C500-51108293211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2580" y="914400"/>
            <a:ext cx="3966519" cy="2743200"/>
          </a:xfrm>
        </p:spPr>
      </p:pic>
      <p:pic>
        <p:nvPicPr>
          <p:cNvPr id="13" name="Picture 12">
            <a:extLst>
              <a:ext uri="{FF2B5EF4-FFF2-40B4-BE49-F238E27FC236}">
                <a16:creationId xmlns:a16="http://schemas.microsoft.com/office/drawing/2014/main" id="{4686F2E0-5D33-3291-AC0D-D9A185BAD1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2759" y="914400"/>
            <a:ext cx="4278970" cy="2743200"/>
          </a:xfrm>
          <a:prstGeom prst="rect">
            <a:avLst/>
          </a:prstGeom>
        </p:spPr>
      </p:pic>
      <p:pic>
        <p:nvPicPr>
          <p:cNvPr id="15" name="Picture 14">
            <a:extLst>
              <a:ext uri="{FF2B5EF4-FFF2-40B4-BE49-F238E27FC236}">
                <a16:creationId xmlns:a16="http://schemas.microsoft.com/office/drawing/2014/main" id="{5C433281-360F-68F2-16B4-1EAD3B5953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9176" y="4011896"/>
            <a:ext cx="4075099" cy="2568007"/>
          </a:xfrm>
          <a:prstGeom prst="rect">
            <a:avLst/>
          </a:prstGeom>
        </p:spPr>
      </p:pic>
      <p:pic>
        <p:nvPicPr>
          <p:cNvPr id="17" name="Picture 16">
            <a:extLst>
              <a:ext uri="{FF2B5EF4-FFF2-40B4-BE49-F238E27FC236}">
                <a16:creationId xmlns:a16="http://schemas.microsoft.com/office/drawing/2014/main" id="{AAB770D5-6111-40DB-3E98-923D7B85860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95800" y="4011896"/>
            <a:ext cx="4474029" cy="2568007"/>
          </a:xfrm>
          <a:prstGeom prst="rect">
            <a:avLst/>
          </a:prstGeom>
        </p:spPr>
      </p:pic>
    </p:spTree>
    <p:extLst>
      <p:ext uri="{BB962C8B-B14F-4D97-AF65-F5344CB8AC3E}">
        <p14:creationId xmlns:p14="http://schemas.microsoft.com/office/powerpoint/2010/main" val="3043549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436A-1112-3AC7-4036-A2A9110778D1}"/>
              </a:ext>
            </a:extLst>
          </p:cNvPr>
          <p:cNvSpPr>
            <a:spLocks noGrp="1"/>
          </p:cNvSpPr>
          <p:nvPr>
            <p:ph type="title"/>
          </p:nvPr>
        </p:nvSpPr>
        <p:spPr/>
        <p:txBody>
          <a:bodyPr/>
          <a:lstStyle/>
          <a:p>
            <a:r>
              <a:rPr lang="en-IN" b="1" dirty="0"/>
              <a:t>Project Snapshots</a:t>
            </a:r>
            <a:endParaRPr lang="en-IN" dirty="0"/>
          </a:p>
        </p:txBody>
      </p:sp>
      <p:pic>
        <p:nvPicPr>
          <p:cNvPr id="4" name="Content Placeholder 5">
            <a:extLst>
              <a:ext uri="{FF2B5EF4-FFF2-40B4-BE49-F238E27FC236}">
                <a16:creationId xmlns:a16="http://schemas.microsoft.com/office/drawing/2014/main" id="{259E7182-FBA6-4A30-F8B9-E31F60E7A1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2750" y="3505200"/>
            <a:ext cx="6134100" cy="3200400"/>
          </a:xfrm>
        </p:spPr>
      </p:pic>
      <p:pic>
        <p:nvPicPr>
          <p:cNvPr id="6" name="Picture 5">
            <a:extLst>
              <a:ext uri="{FF2B5EF4-FFF2-40B4-BE49-F238E27FC236}">
                <a16:creationId xmlns:a16="http://schemas.microsoft.com/office/drawing/2014/main" id="{F6BC2D76-66FE-EA80-54B0-6C1754C576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1036"/>
            <a:ext cx="5562600" cy="2714164"/>
          </a:xfrm>
          <a:prstGeom prst="rect">
            <a:avLst/>
          </a:prstGeom>
        </p:spPr>
      </p:pic>
    </p:spTree>
    <p:extLst>
      <p:ext uri="{BB962C8B-B14F-4D97-AF65-F5344CB8AC3E}">
        <p14:creationId xmlns:p14="http://schemas.microsoft.com/office/powerpoint/2010/main" val="3761407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D4580-28BD-CBA3-A402-346DF459CF7F}"/>
              </a:ext>
            </a:extLst>
          </p:cNvPr>
          <p:cNvSpPr>
            <a:spLocks noGrp="1"/>
          </p:cNvSpPr>
          <p:nvPr>
            <p:ph type="title"/>
          </p:nvPr>
        </p:nvSpPr>
        <p:spPr/>
        <p:txBody>
          <a:bodyPr/>
          <a:lstStyle/>
          <a:p>
            <a:endParaRPr lang="en-IN" b="1" dirty="0"/>
          </a:p>
        </p:txBody>
      </p:sp>
      <p:pic>
        <p:nvPicPr>
          <p:cNvPr id="11" name="Picture 10">
            <a:extLst>
              <a:ext uri="{FF2B5EF4-FFF2-40B4-BE49-F238E27FC236}">
                <a16:creationId xmlns:a16="http://schemas.microsoft.com/office/drawing/2014/main" id="{32E69E3D-B3C3-69C8-BBA6-188DDA0275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90404"/>
            <a:ext cx="5609320" cy="3019596"/>
          </a:xfrm>
          <a:prstGeom prst="rect">
            <a:avLst/>
          </a:prstGeom>
        </p:spPr>
      </p:pic>
      <p:pic>
        <p:nvPicPr>
          <p:cNvPr id="16" name="Content Placeholder 15">
            <a:extLst>
              <a:ext uri="{FF2B5EF4-FFF2-40B4-BE49-F238E27FC236}">
                <a16:creationId xmlns:a16="http://schemas.microsoft.com/office/drawing/2014/main" id="{7BEDD778-E83D-3540-2B25-50463D79B7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71800" y="3886200"/>
            <a:ext cx="6085114" cy="2780110"/>
          </a:xfrm>
        </p:spPr>
      </p:pic>
    </p:spTree>
    <p:extLst>
      <p:ext uri="{BB962C8B-B14F-4D97-AF65-F5344CB8AC3E}">
        <p14:creationId xmlns:p14="http://schemas.microsoft.com/office/powerpoint/2010/main" val="3504827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18375</TotalTime>
  <Words>537</Words>
  <Application>Microsoft Office PowerPoint</Application>
  <PresentationFormat>On-screen Show (4:3)</PresentationFormat>
  <Paragraphs>58</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MS PGothic</vt:lpstr>
      <vt:lpstr>Arial</vt:lpstr>
      <vt:lpstr>Calibri</vt:lpstr>
      <vt:lpstr>Söhne</vt:lpstr>
      <vt:lpstr>Wingdings</vt:lpstr>
      <vt:lpstr>Office Theme</vt:lpstr>
      <vt:lpstr>PowerPoint Presentation</vt:lpstr>
      <vt:lpstr>Introduction</vt:lpstr>
      <vt:lpstr>PROBLEM STATEMENT</vt:lpstr>
      <vt:lpstr>Motivation Of Research</vt:lpstr>
      <vt:lpstr>Tools &amp; Technologies</vt:lpstr>
      <vt:lpstr>Why ReactJS Library?</vt:lpstr>
      <vt:lpstr>Code Snippets</vt:lpstr>
      <vt:lpstr>Project Snapshots</vt:lpstr>
      <vt:lpstr>PowerPoint Presentation</vt:lpstr>
      <vt:lpstr>Continue..</vt:lpstr>
      <vt:lpstr>Conclusion</vt:lpstr>
      <vt:lpstr> References </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Yashika Gaur</cp:lastModifiedBy>
  <cp:revision>1269</cp:revision>
  <dcterms:created xsi:type="dcterms:W3CDTF">2010-04-09T07:36:15Z</dcterms:created>
  <dcterms:modified xsi:type="dcterms:W3CDTF">2024-05-21T06:24:34Z</dcterms:modified>
</cp:coreProperties>
</file>