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9" r:id="rId3"/>
    <p:sldId id="258" r:id="rId4"/>
    <p:sldId id="260" r:id="rId5"/>
    <p:sldId id="261" r:id="rId6"/>
    <p:sldId id="263" r:id="rId7"/>
    <p:sldId id="264" r:id="rId8"/>
    <p:sldId id="265" r:id="rId9"/>
    <p:sldId id="266" r:id="rId10"/>
    <p:sldId id="267" r:id="rId11"/>
    <p:sldId id="262"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362"/>
    <a:srgbClr val="3DA996"/>
    <a:srgbClr val="4D7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7F53F62-1897-487D-84AF-A78237F422C8}" type="datetimeFigureOut">
              <a:rPr lang="en-US" smtClean="0"/>
              <a:t>2/10/2020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CFBC7CB-23BA-445B-9ACE-BA5B9A31757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F53F62-1897-487D-84AF-A78237F422C8}"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F53F62-1897-487D-84AF-A78237F422C8}"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F53F62-1897-487D-84AF-A78237F422C8}"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7F53F62-1897-487D-84AF-A78237F422C8}"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C7CB-23BA-445B-9ACE-BA5B9A31757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F53F62-1897-487D-84AF-A78237F422C8}"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7F53F62-1897-487D-84AF-A78237F422C8}" type="datetimeFigureOut">
              <a:rPr lang="en-US" smtClean="0"/>
              <a:t>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7F53F62-1897-487D-84AF-A78237F422C8}" type="datetimeFigureOut">
              <a:rPr lang="en-US" smtClean="0"/>
              <a:t>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53F62-1897-487D-84AF-A78237F422C8}" type="datetimeFigureOut">
              <a:rPr lang="en-US" smtClean="0"/>
              <a:t>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F53F62-1897-487D-84AF-A78237F422C8}"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7F53F62-1897-487D-84AF-A78237F422C8}"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CFBC7CB-23BA-445B-9ACE-BA5B9A31757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7F53F62-1897-487D-84AF-A78237F422C8}" type="datetimeFigureOut">
              <a:rPr lang="en-US" smtClean="0"/>
              <a:t>2/10/2020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FBC7CB-23BA-445B-9ACE-BA5B9A31757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push dir="u"/>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vimeo.com/258845721"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TextBox 10"/>
          <p:cNvSpPr txBox="1"/>
          <p:nvPr/>
        </p:nvSpPr>
        <p:spPr>
          <a:xfrm>
            <a:off x="5257800" y="5562600"/>
            <a:ext cx="3505200" cy="1200329"/>
          </a:xfrm>
          <a:prstGeom prst="rect">
            <a:avLst/>
          </a:prstGeom>
          <a:noFill/>
        </p:spPr>
        <p:txBody>
          <a:bodyPr wrap="square" rtlCol="0">
            <a:spAutoFit/>
          </a:bodyPr>
          <a:lstStyle/>
          <a:p>
            <a:pPr algn="ctr"/>
            <a:r>
              <a:rPr lang="en-US" sz="3600" dirty="0" smtClean="0">
                <a:solidFill>
                  <a:schemeClr val="bg1"/>
                </a:solidFill>
                <a:latin typeface="Arial" panose="020B0604020202020204" pitchFamily="34" charset="0"/>
                <a:cs typeface="Arial" panose="020B0604020202020204" pitchFamily="34" charset="0"/>
              </a:rPr>
              <a:t>Network Automation</a:t>
            </a:r>
            <a:endParaRPr lang="en-US" sz="3600" dirty="0">
              <a:solidFill>
                <a:schemeClr val="bg1"/>
              </a:solidFill>
              <a:latin typeface="Arial" panose="020B0604020202020204" pitchFamily="34" charset="0"/>
              <a:cs typeface="Arial" panose="020B0604020202020204" pitchFamily="34" charset="0"/>
            </a:endParaRPr>
          </a:p>
        </p:txBody>
      </p:sp>
      <p:sp>
        <p:nvSpPr>
          <p:cNvPr id="12" name="TextBox 11"/>
          <p:cNvSpPr txBox="1"/>
          <p:nvPr/>
        </p:nvSpPr>
        <p:spPr>
          <a:xfrm>
            <a:off x="0" y="2515850"/>
            <a:ext cx="4114800" cy="1446550"/>
          </a:xfrm>
          <a:prstGeom prst="rect">
            <a:avLst/>
          </a:prstGeom>
          <a:noFill/>
        </p:spPr>
        <p:txBody>
          <a:bodyPr wrap="square" rtlCol="0">
            <a:spAutoFit/>
          </a:bodyPr>
          <a:lstStyle/>
          <a:p>
            <a:pPr algn="ctr"/>
            <a:r>
              <a:rPr lang="en-US" sz="4400" dirty="0" smtClean="0">
                <a:solidFill>
                  <a:schemeClr val="bg1"/>
                </a:solidFill>
                <a:latin typeface="Arial" panose="020B0604020202020204" pitchFamily="34" charset="0"/>
                <a:cs typeface="Arial" panose="020B0604020202020204" pitchFamily="34" charset="0"/>
              </a:rPr>
              <a:t>Network Automation</a:t>
            </a:r>
            <a:endParaRPr lang="en-US" sz="4400" dirty="0">
              <a:solidFill>
                <a:schemeClr val="bg1"/>
              </a:solidFill>
              <a:latin typeface="Arial" panose="020B0604020202020204" pitchFamily="34" charset="0"/>
              <a:cs typeface="Arial" panose="020B0604020202020204" pitchFamily="34" charset="0"/>
            </a:endParaRPr>
          </a:p>
        </p:txBody>
      </p:sp>
      <p:pic>
        <p:nvPicPr>
          <p:cNvPr id="1033" name="Picture 9" descr="Government network automation paves the way for artificial intelligence and machine learning. Credit: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934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638800" y="533400"/>
            <a:ext cx="3276600" cy="1569660"/>
          </a:xfrm>
          <a:prstGeom prst="rect">
            <a:avLst/>
          </a:prstGeom>
          <a:noFill/>
        </p:spPr>
        <p:txBody>
          <a:bodyPr wrap="square" rtlCol="0">
            <a:spAutoFit/>
          </a:bodyPr>
          <a:lstStyle/>
          <a:p>
            <a:pPr algn="ctr"/>
            <a:r>
              <a:rPr lang="en-US" sz="4800" dirty="0" smtClean="0">
                <a:solidFill>
                  <a:schemeClr val="bg1"/>
                </a:solidFill>
                <a:latin typeface="Arial" panose="020B0604020202020204" pitchFamily="34" charset="0"/>
                <a:cs typeface="Arial" panose="020B0604020202020204" pitchFamily="34" charset="0"/>
              </a:rPr>
              <a:t>Network Automation</a:t>
            </a:r>
            <a:endParaRPr lang="en-US" sz="4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200032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lobal Connectivity Ind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457200" y="533400"/>
            <a:ext cx="8305800" cy="972312"/>
          </a:xfrm>
        </p:spPr>
        <p:txBody>
          <a:bodyPr>
            <a:normAutofit fontScale="90000"/>
          </a:bodyPr>
          <a:lstStyle/>
          <a:p>
            <a:r>
              <a:rPr lang="en-US" dirty="0">
                <a:solidFill>
                  <a:schemeClr val="bg1"/>
                </a:solidFill>
              </a:rPr>
              <a:t>Real Case Scenario</a:t>
            </a:r>
            <a:r>
              <a:rPr lang="en-US" dirty="0" smtClean="0">
                <a:solidFill>
                  <a:schemeClr val="bg1"/>
                </a:solidFill>
              </a:rPr>
              <a:t>: How </a:t>
            </a:r>
            <a:r>
              <a:rPr lang="en-US" dirty="0">
                <a:solidFill>
                  <a:schemeClr val="bg1"/>
                </a:solidFill>
              </a:rPr>
              <a:t>Internet Works</a:t>
            </a:r>
            <a:endParaRPr lang="en-US" dirty="0">
              <a:solidFill>
                <a:schemeClr val="bg1"/>
              </a:solidFill>
              <a:cs typeface="Arial" panose="020B0604020202020204" pitchFamily="34" charset="0"/>
            </a:endParaRPr>
          </a:p>
        </p:txBody>
      </p:sp>
    </p:spTree>
    <p:extLst>
      <p:ext uri="{BB962C8B-B14F-4D97-AF65-F5344CB8AC3E}">
        <p14:creationId xmlns:p14="http://schemas.microsoft.com/office/powerpoint/2010/main" val="54057004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World With &amp; Without Internet</a:t>
            </a:r>
            <a:endParaRPr lang="en-US" dirty="0"/>
          </a:p>
        </p:txBody>
      </p:sp>
      <p:sp>
        <p:nvSpPr>
          <p:cNvPr id="5" name="TextBox 4"/>
          <p:cNvSpPr txBox="1"/>
          <p:nvPr/>
        </p:nvSpPr>
        <p:spPr>
          <a:xfrm>
            <a:off x="457200" y="2209800"/>
            <a:ext cx="8458200" cy="3293209"/>
          </a:xfrm>
          <a:prstGeom prst="rect">
            <a:avLst/>
          </a:prstGeom>
          <a:noFill/>
        </p:spPr>
        <p:txBody>
          <a:bodyPr wrap="square" rtlCol="0">
            <a:spAutoFit/>
          </a:bodyPr>
          <a:lstStyle/>
          <a:p>
            <a:r>
              <a:rPr lang="en-US" sz="1600" b="1" i="1" dirty="0">
                <a:solidFill>
                  <a:schemeClr val="accent3">
                    <a:lumMod val="50000"/>
                  </a:schemeClr>
                </a:solidFill>
                <a:latin typeface="Arial" panose="020B0604020202020204" pitchFamily="34" charset="0"/>
                <a:cs typeface="Arial" panose="020B0604020202020204" pitchFamily="34" charset="0"/>
              </a:rPr>
              <a:t>Here are some facts about </a:t>
            </a:r>
            <a:r>
              <a:rPr lang="en-US" sz="1600" b="1" i="1" dirty="0" smtClean="0">
                <a:solidFill>
                  <a:schemeClr val="accent3">
                    <a:lumMod val="50000"/>
                  </a:schemeClr>
                </a:solidFill>
                <a:latin typeface="Arial" panose="020B0604020202020204" pitchFamily="34" charset="0"/>
                <a:cs typeface="Arial" panose="020B0604020202020204" pitchFamily="34" charset="0"/>
              </a:rPr>
              <a:t>Internet</a:t>
            </a:r>
          </a:p>
          <a:p>
            <a:endParaRPr lang="en-US" sz="1600" dirty="0" smtClean="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 </a:t>
            </a:r>
            <a:r>
              <a:rPr lang="en-US" sz="1600" dirty="0" smtClean="0">
                <a:solidFill>
                  <a:schemeClr val="accent3">
                    <a:lumMod val="50000"/>
                  </a:schemeClr>
                </a:solidFill>
                <a:latin typeface="Arial" panose="020B0604020202020204" pitchFamily="34" charset="0"/>
                <a:cs typeface="Arial" panose="020B0604020202020204" pitchFamily="34" charset="0"/>
              </a:rPr>
              <a:t>•</a:t>
            </a:r>
            <a:r>
              <a:rPr lang="en-US" sz="1600" dirty="0">
                <a:solidFill>
                  <a:schemeClr val="accent3">
                    <a:lumMod val="50000"/>
                  </a:schemeClr>
                </a:solidFill>
                <a:latin typeface="Arial" panose="020B0604020202020204" pitchFamily="34" charset="0"/>
                <a:cs typeface="Arial" panose="020B0604020202020204" pitchFamily="34" charset="0"/>
              </a:rPr>
              <a:t>  According to Google, the internet consisted of 5 Million Terabytes of Data way back in 2010</a:t>
            </a:r>
            <a:r>
              <a:rPr lang="en-US" sz="1600" dirty="0" smtClean="0">
                <a:solidFill>
                  <a:schemeClr val="accent3">
                    <a:lumMod val="50000"/>
                  </a:schemeClr>
                </a:solidFill>
                <a:latin typeface="Arial" panose="020B0604020202020204" pitchFamily="34" charset="0"/>
                <a:cs typeface="Arial" panose="020B0604020202020204" pitchFamily="34" charset="0"/>
              </a:rPr>
              <a:t>.</a:t>
            </a:r>
          </a:p>
          <a:p>
            <a:r>
              <a:rPr lang="en-US" sz="1600" dirty="0" smtClean="0">
                <a:solidFill>
                  <a:schemeClr val="accent3">
                    <a:lumMod val="50000"/>
                  </a:schemeClr>
                </a:solidFill>
                <a:latin typeface="Arial" panose="020B0604020202020204" pitchFamily="34" charset="0"/>
                <a:cs typeface="Arial" panose="020B0604020202020204" pitchFamily="34" charset="0"/>
              </a:rPr>
              <a:t>•</a:t>
            </a:r>
            <a:r>
              <a:rPr lang="en-US" sz="1600" dirty="0">
                <a:solidFill>
                  <a:schemeClr val="accent3">
                    <a:lumMod val="50000"/>
                  </a:schemeClr>
                </a:solidFill>
                <a:latin typeface="Arial" panose="020B0604020202020204" pitchFamily="34" charset="0"/>
                <a:cs typeface="Arial" panose="020B0604020202020204" pitchFamily="34" charset="0"/>
              </a:rPr>
              <a:t>  As of October 2018, there are more than 1.9 billion websites on the Internet.</a:t>
            </a:r>
          </a:p>
          <a:p>
            <a:r>
              <a:rPr lang="en-US" sz="1600" dirty="0">
                <a:solidFill>
                  <a:schemeClr val="accent3">
                    <a:lumMod val="50000"/>
                  </a:schemeClr>
                </a:solidFill>
                <a:latin typeface="Arial" panose="020B0604020202020204" pitchFamily="34" charset="0"/>
                <a:cs typeface="Arial" panose="020B0604020202020204" pitchFamily="34" charset="0"/>
              </a:rPr>
              <a:t>•  85,000+ websites are hacked every day</a:t>
            </a:r>
            <a:r>
              <a:rPr lang="en-US" sz="1600" dirty="0" smtClean="0">
                <a:solidFill>
                  <a:schemeClr val="accent3">
                    <a:lumMod val="50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Facebook boasts of a massive 2.234 Billion users</a:t>
            </a:r>
            <a:r>
              <a:rPr lang="en-US" sz="1600" dirty="0" smtClean="0">
                <a:solidFill>
                  <a:schemeClr val="accent3">
                    <a:lumMod val="50000"/>
                  </a:schemeClr>
                </a:solidFill>
                <a:latin typeface="Arial" panose="020B0604020202020204" pitchFamily="34" charset="0"/>
                <a:cs typeface="Arial" panose="020B0604020202020204" pitchFamily="34" charset="0"/>
              </a:rPr>
              <a:t>.</a:t>
            </a:r>
          </a:p>
          <a:p>
            <a:r>
              <a:rPr lang="en-US" sz="1600" dirty="0">
                <a:solidFill>
                  <a:schemeClr val="accent3">
                    <a:lumMod val="50000"/>
                  </a:schemeClr>
                </a:solidFill>
                <a:latin typeface="Arial" panose="020B0604020202020204" pitchFamily="34" charset="0"/>
                <a:cs typeface="Arial" panose="020B0604020202020204" pitchFamily="34" charset="0"/>
              </a:rPr>
              <a:t>•  250 Billion emails are sent out daily.</a:t>
            </a:r>
          </a:p>
          <a:p>
            <a:r>
              <a:rPr lang="en-US" sz="1600" dirty="0">
                <a:solidFill>
                  <a:schemeClr val="accent3">
                    <a:lumMod val="50000"/>
                  </a:schemeClr>
                </a:solidFill>
                <a:latin typeface="Arial" panose="020B0604020202020204" pitchFamily="34" charset="0"/>
                <a:cs typeface="Arial" panose="020B0604020202020204" pitchFamily="34" charset="0"/>
              </a:rPr>
              <a:t>•  400 Hours of video contents are uploaded on YouTube Every Minute.</a:t>
            </a:r>
          </a:p>
          <a:p>
            <a:r>
              <a:rPr lang="en-US" sz="1600" dirty="0">
                <a:solidFill>
                  <a:schemeClr val="accent3">
                    <a:lumMod val="50000"/>
                  </a:schemeClr>
                </a:solidFill>
                <a:latin typeface="Arial" panose="020B0604020202020204" pitchFamily="34" charset="0"/>
                <a:cs typeface="Arial" panose="020B0604020202020204" pitchFamily="34" charset="0"/>
              </a:rPr>
              <a:t>•  There are 4.9 Million apps on Google Play and Apple App Store combined.</a:t>
            </a:r>
          </a:p>
          <a:p>
            <a:r>
              <a:rPr lang="en-US" sz="1600" dirty="0">
                <a:solidFill>
                  <a:schemeClr val="accent3">
                    <a:lumMod val="50000"/>
                  </a:schemeClr>
                </a:solidFill>
                <a:latin typeface="Arial" panose="020B0604020202020204" pitchFamily="34" charset="0"/>
                <a:cs typeface="Arial" panose="020B0604020202020204" pitchFamily="34" charset="0"/>
              </a:rPr>
              <a:t>•  51% of all internet’s traffic is Fake.</a:t>
            </a:r>
          </a:p>
          <a:p>
            <a:r>
              <a:rPr lang="en-US" sz="1600" dirty="0">
                <a:solidFill>
                  <a:schemeClr val="accent3">
                    <a:lumMod val="50000"/>
                  </a:schemeClr>
                </a:solidFill>
                <a:latin typeface="Arial" panose="020B0604020202020204" pitchFamily="34" charset="0"/>
                <a:cs typeface="Arial" panose="020B0604020202020204" pitchFamily="34" charset="0"/>
              </a:rPr>
              <a:t>•  7 People control the whole internet. There are seven people assigned to the Internet Corporation for Assigned Names and Numbers (ICANN).</a:t>
            </a:r>
          </a:p>
        </p:txBody>
      </p:sp>
    </p:spTree>
    <p:extLst>
      <p:ext uri="{BB962C8B-B14F-4D97-AF65-F5344CB8AC3E}">
        <p14:creationId xmlns:p14="http://schemas.microsoft.com/office/powerpoint/2010/main" val="289366128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050" name="Picture 2" descr="https://lh6.googleusercontent.com/DxGceCMIvmOpneOptwH53h68MqC40Ce7UiCDk6kdwulSrYCdUEaXvMFOTaR54DHW5yNVzpkDNpWSbKJYl929jRCwwRx83Byvtyslh2OSNp9Y3wtMx_bqyRJlPECsPlCyJ_pa4Gd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73113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074" name="Picture 2" descr="https://lh5.googleusercontent.com/SsI5xkJA1uCE5VXv-IAiiETz0C6okW_eRfiQ6b0ZeTJNs4RNt4ThJNQHg7K2OuRehlWySCWF69z8SCZGID0b4gdHxTKPeSUHyDslPfGPkvY5kjEwUVxTan3TS-5JHiKq-94PujdG"/>
          <p:cNvPicPr>
            <a:picLocks noChangeAspect="1" noChangeArrowheads="1"/>
          </p:cNvPicPr>
          <p:nvPr/>
        </p:nvPicPr>
        <p:blipFill rotWithShape="1">
          <a:blip r:embed="rId2">
            <a:extLst>
              <a:ext uri="{28A0092B-C50C-407E-A947-70E740481C1C}">
                <a14:useLocalDpi xmlns:a14="http://schemas.microsoft.com/office/drawing/2010/main" val="0"/>
              </a:ext>
            </a:extLst>
          </a:blip>
          <a:srcRect t="-2" b="5332"/>
          <a:stretch/>
        </p:blipFill>
        <p:spPr bwMode="auto">
          <a:xfrm>
            <a:off x="152400" y="838200"/>
            <a:ext cx="878496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6135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Automation?</a:t>
            </a:r>
            <a:endParaRPr lang="en-US" dirty="0"/>
          </a:p>
        </p:txBody>
      </p:sp>
      <p:sp>
        <p:nvSpPr>
          <p:cNvPr id="5" name="TextBox 4"/>
          <p:cNvSpPr txBox="1"/>
          <p:nvPr/>
        </p:nvSpPr>
        <p:spPr>
          <a:xfrm>
            <a:off x="457200" y="1905000"/>
            <a:ext cx="8458200" cy="5262979"/>
          </a:xfrm>
          <a:prstGeom prst="rect">
            <a:avLst/>
          </a:prstGeom>
          <a:noFill/>
        </p:spPr>
        <p:txBody>
          <a:bodyPr wrap="square" rtlCol="0">
            <a:spAutoFit/>
          </a:bodyPr>
          <a:lstStyle/>
          <a:p>
            <a:r>
              <a:rPr lang="en-US" sz="1600" dirty="0">
                <a:solidFill>
                  <a:schemeClr val="accent3">
                    <a:lumMod val="50000"/>
                  </a:schemeClr>
                </a:solidFill>
                <a:latin typeface="Arial" panose="020B0604020202020204" pitchFamily="34" charset="0"/>
                <a:cs typeface="Arial" panose="020B0604020202020204" pitchFamily="34" charset="0"/>
              </a:rPr>
              <a:t>Automation is configuring a machine to do something for you that you can already do manually. You might want to automate a task because it is </a:t>
            </a:r>
            <a:r>
              <a:rPr lang="en-US" sz="1600" dirty="0" err="1">
                <a:solidFill>
                  <a:schemeClr val="accent3">
                    <a:lumMod val="50000"/>
                  </a:schemeClr>
                </a:solidFill>
                <a:latin typeface="Arial" panose="020B0604020202020204" pitchFamily="34" charset="0"/>
                <a:cs typeface="Arial" panose="020B0604020202020204" pitchFamily="34" charset="0"/>
              </a:rPr>
              <a:t>tedious,repetitive</a:t>
            </a:r>
            <a:r>
              <a:rPr lang="en-US" sz="1600" dirty="0">
                <a:solidFill>
                  <a:schemeClr val="accent3">
                    <a:lumMod val="50000"/>
                  </a:schemeClr>
                </a:solidFill>
                <a:latin typeface="Arial" panose="020B0604020202020204" pitchFamily="34" charset="0"/>
                <a:cs typeface="Arial" panose="020B0604020202020204" pitchFamily="34" charset="0"/>
              </a:rPr>
              <a:t>, error prone, or some combination of these three. For example, you might want to configure a device running on any network Device OS to automatically enforce parts of your networking policies, or to have the device send e-mail to staff when an event occurs</a:t>
            </a:r>
            <a:r>
              <a:rPr lang="en-US" sz="1600" dirty="0" smtClean="0">
                <a:solidFill>
                  <a:schemeClr val="accent3">
                    <a:lumMod val="50000"/>
                  </a:schemeClr>
                </a:solidFill>
                <a:latin typeface="Arial" panose="020B0604020202020204" pitchFamily="34" charset="0"/>
                <a:cs typeface="Arial" panose="020B0604020202020204" pitchFamily="34" charset="0"/>
              </a:rPr>
              <a:t>.</a:t>
            </a:r>
          </a:p>
          <a:p>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The approaches to automating a device can be categorized as either on-box, off-box, or a combination of both</a:t>
            </a:r>
            <a:r>
              <a:rPr lang="en-US" sz="1600" dirty="0" smtClean="0">
                <a:solidFill>
                  <a:schemeClr val="accent3">
                    <a:lumMod val="50000"/>
                  </a:schemeClr>
                </a:solidFill>
                <a:latin typeface="Arial" panose="020B0604020202020204" pitchFamily="34" charset="0"/>
                <a:cs typeface="Arial" panose="020B0604020202020204" pitchFamily="34" charset="0"/>
              </a:rPr>
              <a:t>.</a:t>
            </a:r>
          </a:p>
          <a:p>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On-box scripts are installed on devices running on any network device. These scripts are invoked either directly or as a result of certain conditions being met. The two examples mentioned previously would be implemented with an on-box script.</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r>
              <a:rPr lang="en-US" sz="1600" dirty="0">
                <a:solidFill>
                  <a:schemeClr val="accent3">
                    <a:lumMod val="50000"/>
                  </a:schemeClr>
                </a:solidFill>
                <a:latin typeface="Arial" panose="020B0604020202020204" pitchFamily="34" charset="0"/>
                <a:cs typeface="Arial" panose="020B0604020202020204" pitchFamily="34" charset="0"/>
              </a:rPr>
              <a:t>In contrast, off-box automation is managing a device over a network from another system. The other system could be a network management system (NMS) or it could be your laptop. The advantages of this approach are the availability of modern languages and tools, such as the Python language, as well as the ability to manage multiple devices from a single system.</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endParaRPr lang="en-US" sz="16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976303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66800"/>
            <a:ext cx="8305800" cy="1143000"/>
          </a:xfrm>
        </p:spPr>
        <p:txBody>
          <a:bodyPr>
            <a:normAutofit fontScale="90000"/>
          </a:bodyPr>
          <a:lstStyle/>
          <a:p>
            <a:r>
              <a:rPr lang="en-US" dirty="0"/>
              <a:t>“Every Well-Defined Repeatable Task Can Be Automated”</a:t>
            </a:r>
          </a:p>
        </p:txBody>
      </p:sp>
    </p:spTree>
    <p:extLst>
      <p:ext uri="{BB962C8B-B14F-4D97-AF65-F5344CB8AC3E}">
        <p14:creationId xmlns:p14="http://schemas.microsoft.com/office/powerpoint/2010/main" val="231624842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66800"/>
            <a:ext cx="8305800" cy="1143000"/>
          </a:xfrm>
        </p:spPr>
        <p:txBody>
          <a:bodyPr>
            <a:normAutofit fontScale="90000"/>
          </a:bodyPr>
          <a:lstStyle/>
          <a:p>
            <a:r>
              <a:rPr lang="en-US" dirty="0" smtClean="0"/>
              <a:t>Importance of Network Automation</a:t>
            </a:r>
            <a:endParaRPr lang="en-US" dirty="0"/>
          </a:p>
        </p:txBody>
      </p:sp>
      <p:sp>
        <p:nvSpPr>
          <p:cNvPr id="5" name="TextBox 4"/>
          <p:cNvSpPr txBox="1"/>
          <p:nvPr/>
        </p:nvSpPr>
        <p:spPr>
          <a:xfrm>
            <a:off x="457200" y="2496741"/>
            <a:ext cx="8458200" cy="1846659"/>
          </a:xfrm>
          <a:prstGeom prst="rect">
            <a:avLst/>
          </a:prstGeom>
          <a:noFill/>
        </p:spPr>
        <p:txBody>
          <a:bodyPr wrap="square" rtlCol="0">
            <a:spAutoFit/>
          </a:bodyPr>
          <a:lstStyle/>
          <a:p>
            <a:pPr marL="285750" indent="-285750" fontAlgn="base">
              <a:buFont typeface="Arial" panose="020B0604020202020204" pitchFamily="34" charset="0"/>
              <a:buChar char="•"/>
            </a:pPr>
            <a:r>
              <a:rPr lang="en-US" sz="1600" dirty="0" smtClean="0">
                <a:solidFill>
                  <a:schemeClr val="accent3">
                    <a:lumMod val="50000"/>
                  </a:schemeClr>
                </a:solidFill>
                <a:latin typeface="Arial" panose="020B0604020202020204" pitchFamily="34" charset="0"/>
                <a:cs typeface="Arial" panose="020B0604020202020204" pitchFamily="34" charset="0"/>
              </a:rPr>
              <a:t>Managed </a:t>
            </a:r>
            <a:r>
              <a:rPr lang="en-US" sz="1600" dirty="0">
                <a:solidFill>
                  <a:schemeClr val="accent3">
                    <a:lumMod val="50000"/>
                  </a:schemeClr>
                </a:solidFill>
                <a:latin typeface="Arial" panose="020B0604020202020204" pitchFamily="34" charset="0"/>
                <a:cs typeface="Arial" panose="020B0604020202020204" pitchFamily="34" charset="0"/>
              </a:rPr>
              <a:t>Increasing network Complexity and scale</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Maintained cost optimization as the network grew</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Integrated fault, availability, performance and configuration management</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Quickly and easily deployed</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Handled virtualization and complex services like MPLS</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Adapted to new initiatives like cloud computing</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Automated compliance management, diagnostics and remediation.</a:t>
            </a:r>
          </a:p>
        </p:txBody>
      </p:sp>
    </p:spTree>
    <p:extLst>
      <p:ext uri="{BB962C8B-B14F-4D97-AF65-F5344CB8AC3E}">
        <p14:creationId xmlns:p14="http://schemas.microsoft.com/office/powerpoint/2010/main" val="2501649780"/>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305800" cy="1143000"/>
          </a:xfrm>
        </p:spPr>
        <p:txBody>
          <a:bodyPr>
            <a:normAutofit fontScale="90000"/>
          </a:bodyPr>
          <a:lstStyle/>
          <a:p>
            <a:r>
              <a:rPr lang="en-US" dirty="0" smtClean="0"/>
              <a:t>Examples of </a:t>
            </a:r>
            <a:r>
              <a:rPr lang="en-US" dirty="0" smtClean="0"/>
              <a:t>Network Automation</a:t>
            </a:r>
            <a:endParaRPr lang="en-US" dirty="0"/>
          </a:p>
        </p:txBody>
      </p:sp>
      <p:sp>
        <p:nvSpPr>
          <p:cNvPr id="2" name="Oval 1"/>
          <p:cNvSpPr/>
          <p:nvPr/>
        </p:nvSpPr>
        <p:spPr>
          <a:xfrm>
            <a:off x="685800" y="1743670"/>
            <a:ext cx="1295400" cy="1143000"/>
          </a:xfrm>
          <a:prstGeom prst="ellipse">
            <a:avLst/>
          </a:prstGeom>
          <a:solidFill>
            <a:srgbClr val="4D7EB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D7EB8"/>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2077045"/>
            <a:ext cx="62865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a:xfrm>
            <a:off x="6705600" y="1810345"/>
            <a:ext cx="1295400" cy="1143000"/>
          </a:xfrm>
          <a:prstGeom prst="ellipse">
            <a:avLst/>
          </a:prstGeom>
          <a:solidFill>
            <a:srgbClr val="FFC3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D7EB8"/>
              </a:solidFill>
            </a:endParaRPr>
          </a:p>
        </p:txBody>
      </p:sp>
      <p:sp>
        <p:nvSpPr>
          <p:cNvPr id="9" name="Oval 8"/>
          <p:cNvSpPr/>
          <p:nvPr/>
        </p:nvSpPr>
        <p:spPr>
          <a:xfrm>
            <a:off x="3657600" y="1810345"/>
            <a:ext cx="1295400" cy="1143000"/>
          </a:xfrm>
          <a:prstGeom prst="ellipse">
            <a:avLst/>
          </a:prstGeom>
          <a:solidFill>
            <a:srgbClr val="3DA99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D7EB8"/>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124670"/>
            <a:ext cx="74295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2124670"/>
            <a:ext cx="68580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57200" y="3115270"/>
            <a:ext cx="2057400" cy="923330"/>
          </a:xfrm>
          <a:prstGeom prst="rect">
            <a:avLst/>
          </a:prstGeom>
          <a:noFill/>
        </p:spPr>
        <p:txBody>
          <a:bodyPr wrap="square" rtlCol="0">
            <a:spAutoFit/>
          </a:bodyPr>
          <a:lstStyle/>
          <a:p>
            <a:pPr algn="ctr"/>
            <a:r>
              <a:rPr lang="en-US" dirty="0" smtClean="0">
                <a:solidFill>
                  <a:schemeClr val="accent3">
                    <a:lumMod val="50000"/>
                  </a:schemeClr>
                </a:solidFill>
                <a:latin typeface="Arial" panose="020B0604020202020204" pitchFamily="34" charset="0"/>
                <a:cs typeface="Arial" panose="020B0604020202020204" pitchFamily="34" charset="0"/>
              </a:rPr>
              <a:t>Reset the OSPF Process on 3 Routers</a:t>
            </a:r>
            <a:endParaRPr lang="en-US" dirty="0">
              <a:solidFill>
                <a:schemeClr val="accent3">
                  <a:lumMod val="50000"/>
                </a:schemeClr>
              </a:solidFill>
              <a:latin typeface="Arial" panose="020B0604020202020204" pitchFamily="34" charset="0"/>
              <a:cs typeface="Arial" panose="020B0604020202020204" pitchFamily="34" charset="0"/>
            </a:endParaRPr>
          </a:p>
        </p:txBody>
      </p:sp>
      <p:sp>
        <p:nvSpPr>
          <p:cNvPr id="14" name="TextBox 13"/>
          <p:cNvSpPr txBox="1"/>
          <p:nvPr/>
        </p:nvSpPr>
        <p:spPr>
          <a:xfrm>
            <a:off x="3352800" y="3115270"/>
            <a:ext cx="2057400" cy="923330"/>
          </a:xfrm>
          <a:prstGeom prst="rect">
            <a:avLst/>
          </a:prstGeom>
          <a:noFill/>
        </p:spPr>
        <p:txBody>
          <a:bodyPr wrap="square" rtlCol="0">
            <a:spAutoFit/>
          </a:bodyPr>
          <a:lstStyle/>
          <a:p>
            <a:pPr algn="ctr"/>
            <a:r>
              <a:rPr lang="en-US" dirty="0" smtClean="0">
                <a:solidFill>
                  <a:schemeClr val="accent3">
                    <a:lumMod val="50000"/>
                  </a:schemeClr>
                </a:solidFill>
                <a:latin typeface="Arial" panose="020B0604020202020204" pitchFamily="34" charset="0"/>
                <a:cs typeface="Arial" panose="020B0604020202020204" pitchFamily="34" charset="0"/>
              </a:rPr>
              <a:t>Create a New VLAN on all your Switches</a:t>
            </a:r>
            <a:endParaRPr lang="en-US" dirty="0">
              <a:solidFill>
                <a:schemeClr val="accent3">
                  <a:lumMod val="50000"/>
                </a:schemeClr>
              </a:solidFill>
              <a:latin typeface="Arial" panose="020B0604020202020204" pitchFamily="34" charset="0"/>
              <a:cs typeface="Arial" panose="020B0604020202020204" pitchFamily="34" charset="0"/>
            </a:endParaRPr>
          </a:p>
        </p:txBody>
      </p:sp>
      <p:sp>
        <p:nvSpPr>
          <p:cNvPr id="15" name="TextBox 14"/>
          <p:cNvSpPr txBox="1"/>
          <p:nvPr/>
        </p:nvSpPr>
        <p:spPr>
          <a:xfrm>
            <a:off x="6400800" y="3115270"/>
            <a:ext cx="2438400" cy="923330"/>
          </a:xfrm>
          <a:prstGeom prst="rect">
            <a:avLst/>
          </a:prstGeom>
          <a:noFill/>
        </p:spPr>
        <p:txBody>
          <a:bodyPr wrap="square" rtlCol="0">
            <a:spAutoFit/>
          </a:bodyPr>
          <a:lstStyle/>
          <a:p>
            <a:pPr algn="ctr"/>
            <a:r>
              <a:rPr lang="en-US" dirty="0" smtClean="0">
                <a:solidFill>
                  <a:schemeClr val="accent3">
                    <a:lumMod val="50000"/>
                  </a:schemeClr>
                </a:solidFill>
                <a:latin typeface="Arial" panose="020B0604020202020204" pitchFamily="34" charset="0"/>
                <a:cs typeface="Arial" panose="020B0604020202020204" pitchFamily="34" charset="0"/>
              </a:rPr>
              <a:t>Create a New Loopback interface on 5 routers</a:t>
            </a:r>
            <a:endParaRPr lang="en-US" dirty="0">
              <a:solidFill>
                <a:schemeClr val="accent3">
                  <a:lumMod val="50000"/>
                </a:schemeClr>
              </a:solidFill>
              <a:latin typeface="Arial" panose="020B0604020202020204" pitchFamily="34" charset="0"/>
              <a:cs typeface="Arial" panose="020B0604020202020204" pitchFamily="34" charset="0"/>
            </a:endParaRPr>
          </a:p>
        </p:txBody>
      </p:sp>
      <p:sp>
        <p:nvSpPr>
          <p:cNvPr id="6" name="TextBox 5"/>
          <p:cNvSpPr txBox="1"/>
          <p:nvPr/>
        </p:nvSpPr>
        <p:spPr>
          <a:xfrm>
            <a:off x="457200" y="4369475"/>
            <a:ext cx="8382000" cy="2031325"/>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Timely Backup of Device Configuration</a:t>
            </a:r>
          </a:p>
          <a:p>
            <a:pPr marL="285750" indent="-285750" fontAlgn="base">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Current Traffic Status on Network Devices.</a:t>
            </a:r>
          </a:p>
          <a:p>
            <a:pPr marL="285750" indent="-285750" fontAlgn="base">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Updating Inventory.</a:t>
            </a:r>
            <a:endParaRPr lang="en-US" dirty="0">
              <a:solidFill>
                <a:schemeClr val="accent3">
                  <a:lumMod val="50000"/>
                </a:schemeClr>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Configuring new Devices with same configuration</a:t>
            </a:r>
          </a:p>
          <a:p>
            <a:pPr marL="285750" indent="-285750" fontAlgn="base">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Identification of devices running on older non supported OS</a:t>
            </a:r>
          </a:p>
          <a:p>
            <a:pPr marL="285750" indent="-285750" fontAlgn="base">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Polling Network devices and sending an email if any event triggers.</a:t>
            </a:r>
          </a:p>
          <a:p>
            <a:pPr marL="285750" indent="-285750">
              <a:buFont typeface="Arial" panose="020B0604020202020204" pitchFamily="34" charset="0"/>
              <a:buChar char="•"/>
            </a:pPr>
            <a:endParaRPr lang="en-US"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005705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8305800" cy="1143000"/>
          </a:xfrm>
        </p:spPr>
        <p:txBody>
          <a:bodyPr>
            <a:normAutofit/>
          </a:bodyPr>
          <a:lstStyle/>
          <a:p>
            <a:r>
              <a:rPr lang="en-US" dirty="0"/>
              <a:t>Python</a:t>
            </a:r>
            <a:endParaRPr lang="en-US" dirty="0"/>
          </a:p>
        </p:txBody>
      </p:sp>
      <p:sp>
        <p:nvSpPr>
          <p:cNvPr id="5" name="TextBox 4"/>
          <p:cNvSpPr txBox="1"/>
          <p:nvPr/>
        </p:nvSpPr>
        <p:spPr>
          <a:xfrm>
            <a:off x="457200" y="1828800"/>
            <a:ext cx="8458200" cy="4770537"/>
          </a:xfrm>
          <a:prstGeom prst="rect">
            <a:avLst/>
          </a:prstGeom>
          <a:noFill/>
        </p:spPr>
        <p:txBody>
          <a:bodyPr wrap="square" rtlCol="0">
            <a:spAutoFit/>
          </a:bodyPr>
          <a:lstStyle/>
          <a:p>
            <a:r>
              <a:rPr lang="en-US" sz="1600" dirty="0">
                <a:solidFill>
                  <a:schemeClr val="accent3">
                    <a:lumMod val="50000"/>
                  </a:schemeClr>
                </a:solidFill>
                <a:latin typeface="Arial" panose="020B0604020202020204" pitchFamily="34" charset="0"/>
                <a:cs typeface="Arial" panose="020B0604020202020204" pitchFamily="34" charset="0"/>
              </a:rPr>
              <a:t>It’s a general purpose programming language that is often applied in scripting roles.</a:t>
            </a:r>
            <a:endParaRPr lang="en-US" sz="1600" dirty="0">
              <a:solidFill>
                <a:schemeClr val="accent3">
                  <a:lumMod val="50000"/>
                </a:schemeClr>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Its friendly and Easy to learn</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Open </a:t>
            </a:r>
            <a:r>
              <a:rPr lang="en-US" sz="1600" dirty="0" smtClean="0">
                <a:solidFill>
                  <a:schemeClr val="accent3">
                    <a:lumMod val="50000"/>
                  </a:schemeClr>
                </a:solidFill>
                <a:latin typeface="Arial" panose="020B0604020202020204" pitchFamily="34" charset="0"/>
                <a:cs typeface="Arial" panose="020B0604020202020204" pitchFamily="34" charset="0"/>
              </a:rPr>
              <a:t>Source</a:t>
            </a:r>
          </a:p>
          <a:p>
            <a:pPr fontAlgn="base"/>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b="1" i="1" dirty="0">
                <a:solidFill>
                  <a:schemeClr val="accent3">
                    <a:lumMod val="50000"/>
                  </a:schemeClr>
                </a:solidFill>
                <a:latin typeface="Arial" panose="020B0604020202020204" pitchFamily="34" charset="0"/>
                <a:cs typeface="Arial" panose="020B0604020202020204" pitchFamily="34" charset="0"/>
              </a:rPr>
              <a:t>What you can do with </a:t>
            </a:r>
            <a:r>
              <a:rPr lang="en-US" sz="1600" b="1" i="1" dirty="0" smtClean="0">
                <a:solidFill>
                  <a:schemeClr val="accent3">
                    <a:lumMod val="50000"/>
                  </a:schemeClr>
                </a:solidFill>
                <a:latin typeface="Arial" panose="020B0604020202020204" pitchFamily="34" charset="0"/>
                <a:cs typeface="Arial" panose="020B0604020202020204" pitchFamily="34" charset="0"/>
              </a:rPr>
              <a:t>Python?</a:t>
            </a:r>
          </a:p>
          <a:p>
            <a:endParaRPr lang="en-US" sz="1600" b="1" i="1" dirty="0" smtClean="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Python Package Index hosts thousands of third party modules which have inbuilt functions so that we can focus more on business logics</a:t>
            </a:r>
            <a:r>
              <a:rPr lang="en-US" sz="1600" dirty="0" smtClean="0">
                <a:solidFill>
                  <a:schemeClr val="accent3">
                    <a:lumMod val="50000"/>
                  </a:schemeClr>
                </a:solidFill>
                <a:latin typeface="Arial" panose="020B0604020202020204" pitchFamily="34" charset="0"/>
                <a:cs typeface="Arial" panose="020B0604020202020204" pitchFamily="34" charset="0"/>
              </a:rPr>
              <a:t>.</a:t>
            </a:r>
          </a:p>
          <a:p>
            <a:endParaRPr lang="en-US" sz="1600" dirty="0">
              <a:solidFill>
                <a:schemeClr val="accent3">
                  <a:lumMod val="50000"/>
                </a:schemeClr>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Web and Internet Development</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Database Access</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Desktop GUIs</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Scientific &amp; Numeric</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Education</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Network Programming</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Software &amp; Game Development</a:t>
            </a:r>
          </a:p>
          <a:p>
            <a:endParaRPr lang="en-US" sz="1600" b="1" i="1" dirty="0">
              <a:solidFill>
                <a:schemeClr val="accent3">
                  <a:lumMod val="50000"/>
                </a:schemeClr>
              </a:solidFill>
              <a:latin typeface="Arial" panose="020B0604020202020204" pitchFamily="34" charset="0"/>
              <a:cs typeface="Arial" panose="020B0604020202020204" pitchFamily="34" charset="0"/>
            </a:endParaRPr>
          </a:p>
          <a:p>
            <a:r>
              <a:rPr lang="en-US" sz="1600" dirty="0"/>
              <a:t/>
            </a:r>
            <a:br>
              <a:rPr lang="en-US" sz="1600" dirty="0"/>
            </a:br>
            <a:endParaRPr lang="en-US" sz="16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767812"/>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8305800" cy="1143000"/>
          </a:xfrm>
        </p:spPr>
        <p:txBody>
          <a:bodyPr>
            <a:normAutofit/>
          </a:bodyPr>
          <a:lstStyle/>
          <a:p>
            <a:r>
              <a:rPr lang="en-US" dirty="0" smtClean="0"/>
              <a:t>Installing Python</a:t>
            </a:r>
            <a:endParaRPr lang="en-US" dirty="0"/>
          </a:p>
        </p:txBody>
      </p:sp>
      <p:sp>
        <p:nvSpPr>
          <p:cNvPr id="5" name="TextBox 4"/>
          <p:cNvSpPr txBox="1"/>
          <p:nvPr/>
        </p:nvSpPr>
        <p:spPr>
          <a:xfrm>
            <a:off x="457200" y="1828800"/>
            <a:ext cx="8458200" cy="2308324"/>
          </a:xfrm>
          <a:prstGeom prst="rect">
            <a:avLst/>
          </a:prstGeom>
          <a:noFill/>
        </p:spPr>
        <p:txBody>
          <a:bodyPr wrap="square" rtlCol="0">
            <a:spAutoFit/>
          </a:bodyPr>
          <a:lstStyle/>
          <a:p>
            <a:r>
              <a:rPr lang="en-US" sz="1600" dirty="0">
                <a:solidFill>
                  <a:schemeClr val="accent3">
                    <a:lumMod val="50000"/>
                  </a:schemeClr>
                </a:solidFill>
                <a:latin typeface="Arial" panose="020B0604020202020204" pitchFamily="34" charset="0"/>
                <a:cs typeface="Arial" panose="020B0604020202020204" pitchFamily="34" charset="0"/>
              </a:rPr>
              <a:t>Python is pre-installed in most Unix systems</a:t>
            </a:r>
            <a:r>
              <a:rPr lang="en-US" sz="1600" dirty="0" smtClean="0">
                <a:solidFill>
                  <a:schemeClr val="accent3">
                    <a:lumMod val="50000"/>
                  </a:schemeClr>
                </a:solidFill>
                <a:latin typeface="Arial" panose="020B0604020202020204" pitchFamily="34" charset="0"/>
                <a:cs typeface="Arial" panose="020B0604020202020204" pitchFamily="34" charset="0"/>
              </a:rPr>
              <a:t>.</a:t>
            </a:r>
          </a:p>
          <a:p>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But for Windows OS, user can download from the </a:t>
            </a:r>
            <a:r>
              <a:rPr lang="en-US" sz="1600" u="sng" dirty="0">
                <a:solidFill>
                  <a:schemeClr val="accent3">
                    <a:lumMod val="50000"/>
                  </a:schemeClr>
                </a:solidFill>
                <a:latin typeface="Arial" panose="020B0604020202020204" pitchFamily="34" charset="0"/>
                <a:cs typeface="Arial" panose="020B0604020202020204" pitchFamily="34" charset="0"/>
                <a:hlinkClick r:id="rId2"/>
              </a:rPr>
              <a:t>https://www.python.org/downloads</a:t>
            </a:r>
            <a:r>
              <a:rPr lang="en-US" sz="1600" u="sng" dirty="0">
                <a:solidFill>
                  <a:schemeClr val="accent3">
                    <a:lumMod val="50000"/>
                  </a:schemeClr>
                </a:solidFill>
                <a:latin typeface="Arial" panose="020B0604020202020204" pitchFamily="34" charset="0"/>
                <a:cs typeface="Arial" panose="020B0604020202020204" pitchFamily="34" charset="0"/>
                <a:hlinkClick r:id="rId2"/>
              </a:rPr>
              <a:t>/</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(Latest Python version is 3.8.1</a:t>
            </a:r>
            <a:r>
              <a:rPr lang="en-US" sz="1600" dirty="0" smtClean="0">
                <a:solidFill>
                  <a:schemeClr val="accent3">
                    <a:lumMod val="50000"/>
                  </a:schemeClr>
                </a:solidFill>
                <a:latin typeface="Arial" panose="020B0604020202020204" pitchFamily="34" charset="0"/>
                <a:cs typeface="Arial" panose="020B0604020202020204" pitchFamily="34" charset="0"/>
              </a:rPr>
              <a:t>)</a:t>
            </a:r>
          </a:p>
          <a:p>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Python -V (command to know the installed python version)</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t/>
            </a:r>
            <a:br>
              <a:rPr lang="en-US" sz="1600" dirty="0"/>
            </a:br>
            <a:r>
              <a:rPr lang="en-US" sz="1600" dirty="0"/>
              <a:t/>
            </a:r>
            <a:br>
              <a:rPr lang="en-US" sz="1600" dirty="0"/>
            </a:br>
            <a:endParaRPr lang="en-US" sz="16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037468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Hughes</a:t>
            </a:r>
            <a:endParaRPr lang="en-US" dirty="0"/>
          </a:p>
        </p:txBody>
      </p:sp>
      <p:sp>
        <p:nvSpPr>
          <p:cNvPr id="3" name="TextBox 2"/>
          <p:cNvSpPr txBox="1"/>
          <p:nvPr/>
        </p:nvSpPr>
        <p:spPr>
          <a:xfrm>
            <a:off x="381000" y="1905000"/>
            <a:ext cx="8610600" cy="5355312"/>
          </a:xfrm>
          <a:prstGeom prst="rect">
            <a:avLst/>
          </a:prstGeom>
          <a:noFill/>
        </p:spPr>
        <p:txBody>
          <a:bodyPr wrap="square" rtlCol="0">
            <a:spAutoFit/>
          </a:bodyPr>
          <a:lstStyle/>
          <a:p>
            <a:r>
              <a:rPr lang="en-US" b="1" dirty="0">
                <a:solidFill>
                  <a:schemeClr val="accent3">
                    <a:lumMod val="50000"/>
                  </a:schemeClr>
                </a:solidFill>
                <a:latin typeface="Arial" panose="020B0604020202020204" pitchFamily="34" charset="0"/>
                <a:cs typeface="Arial" panose="020B0604020202020204" pitchFamily="34" charset="0"/>
              </a:rPr>
              <a:t>The connected future is here</a:t>
            </a:r>
            <a:r>
              <a:rPr lang="en-US" dirty="0">
                <a:solidFill>
                  <a:schemeClr val="accent3">
                    <a:lumMod val="50000"/>
                  </a:schemeClr>
                </a:solidFill>
                <a:latin typeface="Arial" panose="020B0604020202020204" pitchFamily="34" charset="0"/>
                <a:cs typeface="Arial" panose="020B0604020202020204" pitchFamily="34" charset="0"/>
              </a:rPr>
              <a:t>. It’s in upstate New Hampshire, where a freelance writer works online at home far from the city. It’s in Colombia, where a shop-owner sells affordable Wi-Fi and Internet access to rural villagers. It’s in the Southwest U.S., where a fast-casual restaurant chain can </a:t>
            </a:r>
            <a:r>
              <a:rPr lang="en-US" dirty="0" err="1">
                <a:solidFill>
                  <a:schemeClr val="accent3">
                    <a:lumMod val="50000"/>
                  </a:schemeClr>
                </a:solidFill>
                <a:latin typeface="Arial" panose="020B0604020202020204" pitchFamily="34" charset="0"/>
                <a:cs typeface="Arial" panose="020B0604020202020204" pitchFamily="34" charset="0"/>
              </a:rPr>
              <a:t>analyse</a:t>
            </a:r>
            <a:r>
              <a:rPr lang="en-US" dirty="0">
                <a:solidFill>
                  <a:schemeClr val="accent3">
                    <a:lumMod val="50000"/>
                  </a:schemeClr>
                </a:solidFill>
                <a:latin typeface="Arial" panose="020B0604020202020204" pitchFamily="34" charset="0"/>
                <a:cs typeface="Arial" panose="020B0604020202020204" pitchFamily="34" charset="0"/>
              </a:rPr>
              <a:t> data to improve the online experience for their customers. It’s in a military base in the Middle East, where service members connect with family and friends half a world away. It’s in the Congo, where a mobile network operator extends 3G cell service to customers in hard-to-reach places. It’s in India, where healthcare providers in towns and villages take online classes taught by experts from major urban clinics. It’s in the air, where </a:t>
            </a:r>
            <a:r>
              <a:rPr lang="en-US" dirty="0" err="1">
                <a:solidFill>
                  <a:schemeClr val="accent3">
                    <a:lumMod val="50000"/>
                  </a:schemeClr>
                </a:solidFill>
                <a:latin typeface="Arial" panose="020B0604020202020204" pitchFamily="34" charset="0"/>
                <a:cs typeface="Arial" panose="020B0604020202020204" pitchFamily="34" charset="0"/>
              </a:rPr>
              <a:t>travellers</a:t>
            </a:r>
            <a:r>
              <a:rPr lang="en-US" dirty="0">
                <a:solidFill>
                  <a:schemeClr val="accent3">
                    <a:lumMod val="50000"/>
                  </a:schemeClr>
                </a:solidFill>
                <a:latin typeface="Arial" panose="020B0604020202020204" pitchFamily="34" charset="0"/>
                <a:cs typeface="Arial" panose="020B0604020202020204" pitchFamily="34" charset="0"/>
              </a:rPr>
              <a:t> work or watch the latest movies and news, no matter where they are flying</a:t>
            </a:r>
            <a:r>
              <a:rPr lang="en-US" dirty="0" smtClean="0">
                <a:solidFill>
                  <a:schemeClr val="accent3">
                    <a:lumMod val="50000"/>
                  </a:schemeClr>
                </a:solidFill>
                <a:latin typeface="Arial" panose="020B0604020202020204" pitchFamily="34" charset="0"/>
                <a:cs typeface="Arial" panose="020B0604020202020204" pitchFamily="34" charset="0"/>
              </a:rPr>
              <a:t>.</a:t>
            </a:r>
          </a:p>
          <a:p>
            <a:r>
              <a:rPr lang="en-US" dirty="0" smtClean="0">
                <a:solidFill>
                  <a:schemeClr val="accent3">
                    <a:lumMod val="50000"/>
                  </a:schemeClr>
                </a:solidFill>
                <a:latin typeface="Arial" panose="020B0604020202020204" pitchFamily="34" charset="0"/>
                <a:cs typeface="Arial" panose="020B0604020202020204" pitchFamily="34" charset="0"/>
              </a:rPr>
              <a:t>Making </a:t>
            </a:r>
            <a:r>
              <a:rPr lang="en-US" dirty="0">
                <a:solidFill>
                  <a:schemeClr val="accent3">
                    <a:lumMod val="50000"/>
                  </a:schemeClr>
                </a:solidFill>
                <a:latin typeface="Arial" panose="020B0604020202020204" pitchFamily="34" charset="0"/>
                <a:cs typeface="Arial" panose="020B0604020202020204" pitchFamily="34" charset="0"/>
              </a:rPr>
              <a:t>these connections is what Hughes is all about. We are industry leaders in both networking technologies and services, innovating constantly to deliver the global solutions that power a connected future for people, enterprises and things everywhere.</a:t>
            </a:r>
            <a:endParaRPr lang="en-US" b="0" dirty="0" smtClean="0">
              <a:solidFill>
                <a:schemeClr val="accent3">
                  <a:lumMod val="50000"/>
                </a:schemeClr>
              </a:solidFill>
              <a:effectLst/>
              <a:latin typeface="Arial" panose="020B0604020202020204" pitchFamily="34" charset="0"/>
              <a:cs typeface="Arial" panose="020B0604020202020204" pitchFamily="34" charset="0"/>
            </a:endParaRPr>
          </a:p>
          <a:p>
            <a:r>
              <a:rPr lang="en-US" dirty="0">
                <a:solidFill>
                  <a:schemeClr val="accent3">
                    <a:lumMod val="50000"/>
                  </a:schemeClr>
                </a:solidFill>
                <a:latin typeface="Arial" panose="020B0604020202020204" pitchFamily="34" charset="0"/>
                <a:cs typeface="Arial" panose="020B0604020202020204" pitchFamily="34" charset="0"/>
              </a:rPr>
              <a:t> </a:t>
            </a:r>
            <a:endParaRPr lang="en-US" b="0" dirty="0" smtClean="0">
              <a:solidFill>
                <a:schemeClr val="accent3">
                  <a:lumMod val="50000"/>
                </a:schemeClr>
              </a:solidFill>
              <a:effectLst/>
              <a:latin typeface="Arial" panose="020B0604020202020204" pitchFamily="34" charset="0"/>
              <a:cs typeface="Arial" panose="020B0604020202020204" pitchFamily="34" charset="0"/>
            </a:endParaRPr>
          </a:p>
          <a:p>
            <a:r>
              <a:rPr lang="en-US" dirty="0">
                <a:solidFill>
                  <a:srgbClr val="002060"/>
                </a:solidFill>
                <a:latin typeface="Arial" panose="020B0604020202020204" pitchFamily="34" charset="0"/>
                <a:cs typeface="Arial" panose="020B0604020202020204" pitchFamily="34" charset="0"/>
                <a:hlinkClick r:id="rId2"/>
              </a:rPr>
              <a:t>https://vimeo.com/258845721</a:t>
            </a:r>
            <a:endParaRPr lang="en-US" b="0" dirty="0" smtClean="0">
              <a:solidFill>
                <a:srgbClr val="002060"/>
              </a:solidFill>
              <a:effectLst/>
              <a:latin typeface="Arial" panose="020B0604020202020204" pitchFamily="34" charset="0"/>
              <a:cs typeface="Arial" panose="020B0604020202020204" pitchFamily="34" charset="0"/>
            </a:endParaRPr>
          </a:p>
          <a:p>
            <a:r>
              <a:rPr lang="en-US" dirty="0" smtClean="0">
                <a:solidFill>
                  <a:schemeClr val="accent3">
                    <a:lumMod val="50000"/>
                  </a:schemeClr>
                </a:solidFill>
                <a:latin typeface="Arial" panose="020B0604020202020204" pitchFamily="34" charset="0"/>
                <a:cs typeface="Arial" panose="020B0604020202020204" pitchFamily="34" charset="0"/>
              </a:rPr>
              <a:t/>
            </a:r>
            <a:br>
              <a:rPr lang="en-US" dirty="0" smtClean="0">
                <a:solidFill>
                  <a:schemeClr val="accent3">
                    <a:lumMod val="50000"/>
                  </a:schemeClr>
                </a:solidFill>
                <a:latin typeface="Arial" panose="020B0604020202020204" pitchFamily="34" charset="0"/>
                <a:cs typeface="Arial" panose="020B0604020202020204" pitchFamily="34" charset="0"/>
              </a:rPr>
            </a:br>
            <a:endParaRPr lang="en-US"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271126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Pointers</a:t>
            </a:r>
            <a:endParaRPr lang="en-US" dirty="0"/>
          </a:p>
        </p:txBody>
      </p:sp>
      <p:sp>
        <p:nvSpPr>
          <p:cNvPr id="5" name="TextBox 4"/>
          <p:cNvSpPr txBox="1"/>
          <p:nvPr/>
        </p:nvSpPr>
        <p:spPr>
          <a:xfrm>
            <a:off x="457200" y="2209800"/>
            <a:ext cx="8458200"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Network and it’s importance</a:t>
            </a:r>
          </a:p>
          <a:p>
            <a:pPr marL="285750" indent="-285750">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Internet </a:t>
            </a:r>
            <a:r>
              <a:rPr lang="en-US" dirty="0" smtClean="0">
                <a:solidFill>
                  <a:schemeClr val="accent3">
                    <a:lumMod val="50000"/>
                  </a:schemeClr>
                </a:solidFill>
                <a:latin typeface="Arial" panose="020B0604020202020204" pitchFamily="34" charset="0"/>
                <a:cs typeface="Arial" panose="020B0604020202020204" pitchFamily="34" charset="0"/>
              </a:rPr>
              <a:t>Overview</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How Browser search works?</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Network terminologies</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Network Automation and it’s scope</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Python Overview and it’s need for Network automation</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Library and functions  of Python</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Lab Check – Ping of remotes connected via Router</a:t>
            </a: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680986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Let’s Break it Down</a:t>
            </a:r>
            <a:endParaRPr lang="en-US" dirty="0"/>
          </a:p>
        </p:txBody>
      </p:sp>
      <p:sp>
        <p:nvSpPr>
          <p:cNvPr id="5" name="TextBox 4"/>
          <p:cNvSpPr txBox="1"/>
          <p:nvPr/>
        </p:nvSpPr>
        <p:spPr>
          <a:xfrm>
            <a:off x="457200" y="2209800"/>
            <a:ext cx="845820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Network</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Automation</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Python</a:t>
            </a: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675545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Networking?</a:t>
            </a:r>
            <a:endParaRPr lang="en-US" dirty="0"/>
          </a:p>
        </p:txBody>
      </p:sp>
      <p:sp>
        <p:nvSpPr>
          <p:cNvPr id="5" name="TextBox 4"/>
          <p:cNvSpPr txBox="1"/>
          <p:nvPr/>
        </p:nvSpPr>
        <p:spPr>
          <a:xfrm>
            <a:off x="457200" y="2209800"/>
            <a:ext cx="8458200" cy="4247317"/>
          </a:xfrm>
          <a:prstGeom prst="rect">
            <a:avLst/>
          </a:prstGeom>
          <a:noFill/>
        </p:spPr>
        <p:txBody>
          <a:bodyPr wrap="square" rtlCol="0">
            <a:spAutoFit/>
          </a:bodyPr>
          <a:lstStyle/>
          <a:p>
            <a:r>
              <a:rPr lang="en-US" dirty="0">
                <a:solidFill>
                  <a:schemeClr val="accent3">
                    <a:lumMod val="50000"/>
                  </a:schemeClr>
                </a:solidFill>
                <a:latin typeface="Arial" panose="020B0604020202020204" pitchFamily="34" charset="0"/>
                <a:cs typeface="Arial" panose="020B0604020202020204" pitchFamily="34" charset="0"/>
              </a:rPr>
              <a:t>Α network is simply defined as something that connects things together for a specific purpose. The term network is used in a variety of contexts, including telephone, television, computer, or even people networks</a:t>
            </a:r>
            <a:r>
              <a:rPr lang="en-US" dirty="0" smtClean="0">
                <a:solidFill>
                  <a:schemeClr val="accent3">
                    <a:lumMod val="50000"/>
                  </a:schemeClr>
                </a:solidFill>
                <a:latin typeface="Arial" panose="020B0604020202020204" pitchFamily="34" charset="0"/>
                <a:cs typeface="Arial" panose="020B0604020202020204" pitchFamily="34" charset="0"/>
              </a:rPr>
              <a:t>.</a:t>
            </a:r>
          </a:p>
          <a:p>
            <a:endParaRPr lang="en-US" dirty="0">
              <a:solidFill>
                <a:schemeClr val="accent3">
                  <a:lumMod val="50000"/>
                </a:schemeClr>
              </a:solidFill>
              <a:latin typeface="Arial" panose="020B0604020202020204" pitchFamily="34" charset="0"/>
              <a:cs typeface="Arial" panose="020B0604020202020204" pitchFamily="34" charset="0"/>
            </a:endParaRPr>
          </a:p>
          <a:p>
            <a:r>
              <a:rPr lang="en-US" dirty="0">
                <a:solidFill>
                  <a:schemeClr val="accent3">
                    <a:lumMod val="50000"/>
                  </a:schemeClr>
                </a:solidFill>
                <a:latin typeface="Arial" panose="020B0604020202020204" pitchFamily="34" charset="0"/>
                <a:cs typeface="Arial" panose="020B0604020202020204" pitchFamily="34" charset="0"/>
              </a:rPr>
              <a:t>A computer network connects two or more devices together to share a nearly limitless range of information and services, including:</a:t>
            </a:r>
          </a:p>
          <a:p>
            <a:r>
              <a:rPr lang="en-US" dirty="0">
                <a:solidFill>
                  <a:schemeClr val="accent3">
                    <a:lumMod val="50000"/>
                  </a:schemeClr>
                </a:solidFill>
                <a:latin typeface="Arial" panose="020B0604020202020204" pitchFamily="34" charset="0"/>
                <a:cs typeface="Arial" panose="020B0604020202020204" pitchFamily="34" charset="0"/>
              </a:rPr>
              <a:t> </a:t>
            </a:r>
          </a:p>
          <a:p>
            <a:r>
              <a:rPr lang="en-US" dirty="0">
                <a:solidFill>
                  <a:schemeClr val="accent3">
                    <a:lumMod val="50000"/>
                  </a:schemeClr>
                </a:solidFill>
                <a:latin typeface="Arial" panose="020B0604020202020204" pitchFamily="34" charset="0"/>
                <a:cs typeface="Arial" panose="020B0604020202020204" pitchFamily="34" charset="0"/>
              </a:rPr>
              <a:t>•  Documents</a:t>
            </a:r>
          </a:p>
          <a:p>
            <a:r>
              <a:rPr lang="en-US" dirty="0">
                <a:solidFill>
                  <a:schemeClr val="accent3">
                    <a:lumMod val="50000"/>
                  </a:schemeClr>
                </a:solidFill>
                <a:latin typeface="Arial" panose="020B0604020202020204" pitchFamily="34" charset="0"/>
                <a:cs typeface="Arial" panose="020B0604020202020204" pitchFamily="34" charset="0"/>
              </a:rPr>
              <a:t>•  Email and messaging</a:t>
            </a:r>
          </a:p>
          <a:p>
            <a:r>
              <a:rPr lang="en-US" dirty="0">
                <a:solidFill>
                  <a:schemeClr val="accent3">
                    <a:lumMod val="50000"/>
                  </a:schemeClr>
                </a:solidFill>
                <a:latin typeface="Arial" panose="020B0604020202020204" pitchFamily="34" charset="0"/>
                <a:cs typeface="Arial" panose="020B0604020202020204" pitchFamily="34" charset="0"/>
              </a:rPr>
              <a:t>•  Websites</a:t>
            </a:r>
          </a:p>
          <a:p>
            <a:r>
              <a:rPr lang="en-US" dirty="0">
                <a:solidFill>
                  <a:schemeClr val="accent3">
                    <a:lumMod val="50000"/>
                  </a:schemeClr>
                </a:solidFill>
                <a:latin typeface="Arial" panose="020B0604020202020204" pitchFamily="34" charset="0"/>
                <a:cs typeface="Arial" panose="020B0604020202020204" pitchFamily="34" charset="0"/>
              </a:rPr>
              <a:t>•  Databases</a:t>
            </a:r>
          </a:p>
          <a:p>
            <a:r>
              <a:rPr lang="en-US" dirty="0">
                <a:solidFill>
                  <a:schemeClr val="accent3">
                    <a:lumMod val="50000"/>
                  </a:schemeClr>
                </a:solidFill>
                <a:latin typeface="Arial" panose="020B0604020202020204" pitchFamily="34" charset="0"/>
                <a:cs typeface="Arial" panose="020B0604020202020204" pitchFamily="34" charset="0"/>
              </a:rPr>
              <a:t>•  Music</a:t>
            </a:r>
          </a:p>
          <a:p>
            <a:r>
              <a:rPr lang="en-US" dirty="0">
                <a:solidFill>
                  <a:schemeClr val="accent3">
                    <a:lumMod val="50000"/>
                  </a:schemeClr>
                </a:solidFill>
                <a:latin typeface="Arial" panose="020B0604020202020204" pitchFamily="34" charset="0"/>
                <a:cs typeface="Arial" panose="020B0604020202020204" pitchFamily="34" charset="0"/>
              </a:rPr>
              <a:t>•  Printers and faxes</a:t>
            </a:r>
          </a:p>
          <a:p>
            <a:r>
              <a:rPr lang="en-US" dirty="0">
                <a:solidFill>
                  <a:schemeClr val="accent3">
                    <a:lumMod val="50000"/>
                  </a:schemeClr>
                </a:solidFill>
                <a:latin typeface="Arial" panose="020B0604020202020204" pitchFamily="34" charset="0"/>
                <a:cs typeface="Arial" panose="020B0604020202020204" pitchFamily="34" charset="0"/>
              </a:rPr>
              <a:t>•  Telephony and videoconferencing</a:t>
            </a: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233471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305800" cy="972312"/>
          </a:xfrm>
        </p:spPr>
        <p:txBody>
          <a:bodyPr/>
          <a:lstStyle/>
          <a:p>
            <a:r>
              <a:rPr lang="en-US" dirty="0" smtClean="0"/>
              <a:t>Basic Network Terminologies</a:t>
            </a:r>
            <a:endParaRPr lang="en-US" dirty="0"/>
          </a:p>
        </p:txBody>
      </p:sp>
      <p:sp>
        <p:nvSpPr>
          <p:cNvPr id="5" name="TextBox 4"/>
          <p:cNvSpPr txBox="1"/>
          <p:nvPr/>
        </p:nvSpPr>
        <p:spPr>
          <a:xfrm>
            <a:off x="381000" y="1524000"/>
            <a:ext cx="8534400" cy="6555641"/>
          </a:xfrm>
          <a:prstGeom prst="rect">
            <a:avLst/>
          </a:prstGeom>
          <a:noFill/>
        </p:spPr>
        <p:txBody>
          <a:bodyPr wrap="square" rtlCol="0">
            <a:spAutoFit/>
          </a:bodyPr>
          <a:lstStyle/>
          <a:p>
            <a:r>
              <a:rPr lang="en-US" sz="1400" b="1" dirty="0">
                <a:solidFill>
                  <a:schemeClr val="accent3">
                    <a:lumMod val="50000"/>
                  </a:schemeClr>
                </a:solidFill>
                <a:latin typeface="Arial" panose="020B0604020202020204" pitchFamily="34" charset="0"/>
                <a:cs typeface="Arial" panose="020B0604020202020204" pitchFamily="34" charset="0"/>
              </a:rPr>
              <a:t>IP Address</a:t>
            </a:r>
            <a:r>
              <a:rPr lang="en-US" sz="1400" dirty="0">
                <a:solidFill>
                  <a:schemeClr val="accent3">
                    <a:lumMod val="50000"/>
                  </a:schemeClr>
                </a:solidFill>
                <a:latin typeface="Arial" panose="020B0604020202020204" pitchFamily="34" charset="0"/>
                <a:cs typeface="Arial" panose="020B0604020202020204" pitchFamily="34" charset="0"/>
              </a:rPr>
              <a:t>: An IP address, or simply an "IP," is a unique address that identifies a device on the Internet or a local network. It allows a system to be recognized by other systems connected via the Internet </a:t>
            </a:r>
            <a:r>
              <a:rPr lang="en-US" sz="1400" dirty="0" smtClean="0">
                <a:solidFill>
                  <a:schemeClr val="accent3">
                    <a:lumMod val="50000"/>
                  </a:schemeClr>
                </a:solidFill>
                <a:latin typeface="Arial" panose="020B0604020202020204" pitchFamily="34" charset="0"/>
                <a:cs typeface="Arial" panose="020B0604020202020204" pitchFamily="34" charset="0"/>
              </a:rPr>
              <a:t>protocol.</a:t>
            </a:r>
          </a:p>
          <a:p>
            <a:endParaRPr lang="en-US" sz="1400" dirty="0">
              <a:solidFill>
                <a:schemeClr val="accent3">
                  <a:lumMod val="50000"/>
                </a:schemeClr>
              </a:solidFill>
              <a:latin typeface="Arial" panose="020B0604020202020204" pitchFamily="34" charset="0"/>
              <a:cs typeface="Arial" panose="020B0604020202020204" pitchFamily="34" charset="0"/>
            </a:endParaRPr>
          </a:p>
          <a:p>
            <a:r>
              <a:rPr lang="en-US" sz="1400" b="1" dirty="0">
                <a:solidFill>
                  <a:schemeClr val="accent3">
                    <a:lumMod val="50000"/>
                  </a:schemeClr>
                </a:solidFill>
                <a:latin typeface="Arial" panose="020B0604020202020204" pitchFamily="34" charset="0"/>
                <a:cs typeface="Arial" panose="020B0604020202020204" pitchFamily="34" charset="0"/>
              </a:rPr>
              <a:t>Ping</a:t>
            </a:r>
            <a:r>
              <a:rPr lang="en-US" sz="1400" dirty="0">
                <a:solidFill>
                  <a:schemeClr val="accent3">
                    <a:lumMod val="50000"/>
                  </a:schemeClr>
                </a:solidFill>
                <a:latin typeface="Arial" panose="020B0604020202020204" pitchFamily="34" charset="0"/>
                <a:cs typeface="Arial" panose="020B0604020202020204" pitchFamily="34" charset="0"/>
              </a:rPr>
              <a:t> : Ping is a computer network administration software utility used to test the reachability of a host on an Internet Protocol network</a:t>
            </a:r>
            <a:r>
              <a:rPr lang="en-US" sz="1400" dirty="0" smtClean="0">
                <a:solidFill>
                  <a:schemeClr val="accent3">
                    <a:lumMod val="50000"/>
                  </a:schemeClr>
                </a:solidFill>
                <a:latin typeface="Arial" panose="020B0604020202020204" pitchFamily="34" charset="0"/>
                <a:cs typeface="Arial" panose="020B0604020202020204" pitchFamily="34" charset="0"/>
              </a:rPr>
              <a:t>.</a:t>
            </a:r>
          </a:p>
          <a:p>
            <a:endParaRPr lang="en-US" sz="1400" dirty="0">
              <a:solidFill>
                <a:schemeClr val="accent3">
                  <a:lumMod val="50000"/>
                </a:schemeClr>
              </a:solidFill>
              <a:latin typeface="Arial" panose="020B0604020202020204" pitchFamily="34" charset="0"/>
              <a:cs typeface="Arial" panose="020B0604020202020204" pitchFamily="34" charset="0"/>
            </a:endParaRPr>
          </a:p>
          <a:p>
            <a:r>
              <a:rPr lang="en-US" sz="1400" b="1" dirty="0">
                <a:solidFill>
                  <a:schemeClr val="accent3">
                    <a:lumMod val="50000"/>
                  </a:schemeClr>
                </a:solidFill>
                <a:latin typeface="Arial" panose="020B0604020202020204" pitchFamily="34" charset="0"/>
                <a:cs typeface="Arial" panose="020B0604020202020204" pitchFamily="34" charset="0"/>
              </a:rPr>
              <a:t>DNS</a:t>
            </a:r>
            <a:r>
              <a:rPr lang="en-US" sz="1400" dirty="0">
                <a:solidFill>
                  <a:schemeClr val="accent3">
                    <a:lumMod val="50000"/>
                  </a:schemeClr>
                </a:solidFill>
                <a:latin typeface="Arial" panose="020B0604020202020204" pitchFamily="34" charset="0"/>
                <a:cs typeface="Arial" panose="020B0604020202020204" pitchFamily="34" charset="0"/>
              </a:rPr>
              <a:t> : The Domain Name System is a hierarchical and decentralized naming system for computers, services, or other resources connected to the Internet or a private network. It associates various information with domain names assigned to each of the participating entities</a:t>
            </a:r>
            <a:r>
              <a:rPr lang="en-US" sz="1400" dirty="0" smtClean="0">
                <a:solidFill>
                  <a:schemeClr val="accent3">
                    <a:lumMod val="50000"/>
                  </a:schemeClr>
                </a:solidFill>
                <a:latin typeface="Arial" panose="020B0604020202020204" pitchFamily="34" charset="0"/>
                <a:cs typeface="Arial" panose="020B0604020202020204" pitchFamily="34" charset="0"/>
              </a:rPr>
              <a:t>.</a:t>
            </a:r>
          </a:p>
          <a:p>
            <a:endParaRPr lang="en-US" sz="1400" b="1" dirty="0">
              <a:solidFill>
                <a:schemeClr val="accent3">
                  <a:lumMod val="50000"/>
                </a:schemeClr>
              </a:solidFill>
              <a:latin typeface="Arial" panose="020B0604020202020204" pitchFamily="34" charset="0"/>
              <a:cs typeface="Arial" panose="020B0604020202020204" pitchFamily="34" charset="0"/>
            </a:endParaRPr>
          </a:p>
          <a:p>
            <a:r>
              <a:rPr lang="en-US" sz="1400" b="1" dirty="0">
                <a:solidFill>
                  <a:schemeClr val="accent3">
                    <a:lumMod val="50000"/>
                  </a:schemeClr>
                </a:solidFill>
                <a:latin typeface="Arial" panose="020B0604020202020204" pitchFamily="34" charset="0"/>
                <a:cs typeface="Arial" panose="020B0604020202020204" pitchFamily="34" charset="0"/>
              </a:rPr>
              <a:t>ARP</a:t>
            </a:r>
            <a:r>
              <a:rPr lang="en-US" sz="1400" dirty="0">
                <a:solidFill>
                  <a:schemeClr val="accent3">
                    <a:lumMod val="50000"/>
                  </a:schemeClr>
                </a:solidFill>
                <a:latin typeface="Arial" panose="020B0604020202020204" pitchFamily="34" charset="0"/>
                <a:cs typeface="Arial" panose="020B0604020202020204" pitchFamily="34" charset="0"/>
              </a:rPr>
              <a:t>: The Address Resolution Protocol is a communication protocol used for discovering the link layer address, such as a MAC address, associated with a given internet layer address, typically an IPv4 address.</a:t>
            </a:r>
          </a:p>
          <a:p>
            <a:r>
              <a:rPr lang="en-US" sz="1400" dirty="0">
                <a:solidFill>
                  <a:schemeClr val="accent3">
                    <a:lumMod val="50000"/>
                  </a:schemeClr>
                </a:solidFill>
                <a:latin typeface="Arial" panose="020B0604020202020204" pitchFamily="34" charset="0"/>
                <a:cs typeface="Arial" panose="020B0604020202020204" pitchFamily="34" charset="0"/>
              </a:rPr>
              <a:t> </a:t>
            </a:r>
          </a:p>
          <a:p>
            <a:r>
              <a:rPr lang="en-US" sz="1400" b="1" dirty="0">
                <a:solidFill>
                  <a:schemeClr val="accent3">
                    <a:lumMod val="50000"/>
                  </a:schemeClr>
                </a:solidFill>
                <a:latin typeface="Arial" panose="020B0604020202020204" pitchFamily="34" charset="0"/>
                <a:cs typeface="Arial" panose="020B0604020202020204" pitchFamily="34" charset="0"/>
              </a:rPr>
              <a:t>Router</a:t>
            </a:r>
            <a:r>
              <a:rPr lang="en-US" sz="1400" dirty="0">
                <a:solidFill>
                  <a:schemeClr val="accent3">
                    <a:lumMod val="50000"/>
                  </a:schemeClr>
                </a:solidFill>
                <a:latin typeface="Arial" panose="020B0604020202020204" pitchFamily="34" charset="0"/>
                <a:cs typeface="Arial" panose="020B0604020202020204" pitchFamily="34" charset="0"/>
              </a:rPr>
              <a:t>: A router is a networking device that forwards data packets between computer networks. Routers perform the traffic directing functions on the Internet. Data sent through the internet, such as a web page or email, is in the form of data packets.</a:t>
            </a:r>
          </a:p>
          <a:p>
            <a:r>
              <a:rPr lang="en-US" sz="1400" dirty="0">
                <a:solidFill>
                  <a:schemeClr val="accent3">
                    <a:lumMod val="50000"/>
                  </a:schemeClr>
                </a:solidFill>
                <a:latin typeface="Arial" panose="020B0604020202020204" pitchFamily="34" charset="0"/>
                <a:cs typeface="Arial" panose="020B0604020202020204" pitchFamily="34" charset="0"/>
              </a:rPr>
              <a:t> </a:t>
            </a:r>
          </a:p>
          <a:p>
            <a:r>
              <a:rPr lang="en-US" sz="1400" b="1" dirty="0">
                <a:solidFill>
                  <a:schemeClr val="accent3">
                    <a:lumMod val="50000"/>
                  </a:schemeClr>
                </a:solidFill>
                <a:latin typeface="Arial" panose="020B0604020202020204" pitchFamily="34" charset="0"/>
                <a:cs typeface="Arial" panose="020B0604020202020204" pitchFamily="34" charset="0"/>
              </a:rPr>
              <a:t>Mac Address </a:t>
            </a:r>
            <a:r>
              <a:rPr lang="en-US" sz="1400" dirty="0">
                <a:solidFill>
                  <a:schemeClr val="accent3">
                    <a:lumMod val="50000"/>
                  </a:schemeClr>
                </a:solidFill>
                <a:latin typeface="Arial" panose="020B0604020202020204" pitchFamily="34" charset="0"/>
                <a:cs typeface="Arial" panose="020B0604020202020204" pitchFamily="34" charset="0"/>
              </a:rPr>
              <a:t>: A media access control address is a unique identifier assigned to a network interface controller for use as a network address in communications within a network segment. This use is common in most IEEE 802 networking technologies, including Ethernet, Wi-Fi, and Bluetooth.</a:t>
            </a:r>
          </a:p>
          <a:p>
            <a:r>
              <a:rPr lang="en-US" sz="1400" dirty="0">
                <a:solidFill>
                  <a:schemeClr val="accent3">
                    <a:lumMod val="50000"/>
                  </a:schemeClr>
                </a:solidFill>
                <a:latin typeface="Arial" panose="020B0604020202020204" pitchFamily="34" charset="0"/>
                <a:cs typeface="Arial" panose="020B0604020202020204" pitchFamily="34" charset="0"/>
              </a:rPr>
              <a:t>Default Gateway: A default gateway is the node in a computer network using the internet protocol suite that serves as the forwarding host to other networks when no other route specification matches the destination IP address of a packet.</a:t>
            </a:r>
          </a:p>
          <a:p>
            <a:r>
              <a:rPr lang="en-US" sz="1400" dirty="0">
                <a:solidFill>
                  <a:schemeClr val="accent3">
                    <a:lumMod val="50000"/>
                  </a:schemeClr>
                </a:solidFill>
                <a:latin typeface="Arial" panose="020B0604020202020204" pitchFamily="34" charset="0"/>
                <a:cs typeface="Arial" panose="020B0604020202020204" pitchFamily="34" charset="0"/>
              </a:rPr>
              <a:t/>
            </a:r>
            <a:br>
              <a:rPr lang="en-US" sz="1400" dirty="0">
                <a:solidFill>
                  <a:schemeClr val="accent3">
                    <a:lumMod val="50000"/>
                  </a:schemeClr>
                </a:solidFill>
                <a:latin typeface="Arial" panose="020B0604020202020204" pitchFamily="34" charset="0"/>
                <a:cs typeface="Arial" panose="020B0604020202020204" pitchFamily="34" charset="0"/>
              </a:rPr>
            </a:br>
            <a:endParaRPr lang="en-US" sz="1400" dirty="0">
              <a:solidFill>
                <a:schemeClr val="accent3">
                  <a:lumMod val="50000"/>
                </a:schemeClr>
              </a:solidFill>
              <a:latin typeface="Arial" panose="020B0604020202020204" pitchFamily="34" charset="0"/>
              <a:cs typeface="Arial" panose="020B0604020202020204" pitchFamily="34" charset="0"/>
            </a:endParaRPr>
          </a:p>
          <a:p>
            <a:r>
              <a:rPr lang="en-US" sz="1400" dirty="0">
                <a:solidFill>
                  <a:schemeClr val="accent3">
                    <a:lumMod val="50000"/>
                  </a:schemeClr>
                </a:solidFill>
                <a:latin typeface="Arial" panose="020B0604020202020204" pitchFamily="34" charset="0"/>
                <a:cs typeface="Arial" panose="020B0604020202020204" pitchFamily="34" charset="0"/>
              </a:rPr>
              <a:t/>
            </a:r>
            <a:br>
              <a:rPr lang="en-US" sz="1400" dirty="0">
                <a:solidFill>
                  <a:schemeClr val="accent3">
                    <a:lumMod val="50000"/>
                  </a:schemeClr>
                </a:solidFill>
                <a:latin typeface="Arial" panose="020B0604020202020204" pitchFamily="34" charset="0"/>
                <a:cs typeface="Arial" panose="020B0604020202020204" pitchFamily="34" charset="0"/>
              </a:rPr>
            </a:br>
            <a:endParaRPr lang="en-US" sz="1400" dirty="0">
              <a:solidFill>
                <a:schemeClr val="accent3">
                  <a:lumMod val="50000"/>
                </a:schemeClr>
              </a:solidFill>
              <a:latin typeface="Arial" panose="020B0604020202020204" pitchFamily="34" charset="0"/>
              <a:cs typeface="Arial" panose="020B0604020202020204" pitchFamily="34" charset="0"/>
            </a:endParaRPr>
          </a:p>
          <a:p>
            <a:r>
              <a:rPr lang="en-US" sz="1400" dirty="0">
                <a:solidFill>
                  <a:schemeClr val="accent3">
                    <a:lumMod val="50000"/>
                  </a:schemeClr>
                </a:solidFill>
                <a:latin typeface="Arial" panose="020B0604020202020204" pitchFamily="34" charset="0"/>
                <a:cs typeface="Arial" panose="020B0604020202020204" pitchFamily="34" charset="0"/>
              </a:rPr>
              <a:t/>
            </a:r>
            <a:br>
              <a:rPr lang="en-US" sz="1400" dirty="0">
                <a:solidFill>
                  <a:schemeClr val="accent3">
                    <a:lumMod val="50000"/>
                  </a:schemeClr>
                </a:solidFill>
                <a:latin typeface="Arial" panose="020B0604020202020204" pitchFamily="34" charset="0"/>
                <a:cs typeface="Arial" panose="020B0604020202020204" pitchFamily="34" charset="0"/>
              </a:rPr>
            </a:br>
            <a:endParaRPr lang="en-US" sz="14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307847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27888"/>
            <a:ext cx="8305800" cy="972312"/>
          </a:xfrm>
        </p:spPr>
        <p:txBody>
          <a:bodyPr>
            <a:normAutofit/>
          </a:bodyPr>
          <a:lstStyle/>
          <a:p>
            <a:r>
              <a:rPr lang="en-US" dirty="0" smtClean="0">
                <a:solidFill>
                  <a:schemeClr val="accent3">
                    <a:lumMod val="50000"/>
                  </a:schemeClr>
                </a:solidFill>
                <a:cs typeface="Arial" panose="020B0604020202020204" pitchFamily="34" charset="0"/>
              </a:rPr>
              <a:t>Example</a:t>
            </a:r>
            <a:endParaRPr lang="en-US" dirty="0">
              <a:solidFill>
                <a:schemeClr val="accent3">
                  <a:lumMod val="50000"/>
                </a:schemeClr>
              </a:solidFill>
              <a:cs typeface="Arial" panose="020B0604020202020204" pitchFamily="34" charset="0"/>
            </a:endParaRPr>
          </a:p>
        </p:txBody>
      </p:sp>
      <p:pic>
        <p:nvPicPr>
          <p:cNvPr id="1026" name="Picture 2" descr="https://lh4.googleusercontent.com/lrbDf1U21owrVWsAWf09PcOU__5tVKDS19PjyuJTDAjvTk1gEZXPwu5khwyKzIoQ_q_U1kW_T-CHQMozM3twRk_-vaun4r5EbBSMFS6z8vIMB4kIH1qIQXK5xpmxiriMwS0EJB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391400" cy="20624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41910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1.  ICMP </a:t>
            </a:r>
            <a:r>
              <a:rPr lang="en-US" sz="1600" dirty="0">
                <a:solidFill>
                  <a:schemeClr val="accent3">
                    <a:lumMod val="50000"/>
                  </a:schemeClr>
                </a:solidFill>
                <a:latin typeface="Arial" panose="020B0604020202020204" pitchFamily="34" charset="0"/>
                <a:cs typeface="Arial" panose="020B0604020202020204" pitchFamily="34" charset="0"/>
              </a:rPr>
              <a:t>creates an echo request payload</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6" name="TextBox 5"/>
          <p:cNvSpPr txBox="1"/>
          <p:nvPr/>
        </p:nvSpPr>
        <p:spPr>
          <a:xfrm>
            <a:off x="381000" y="4503003"/>
            <a:ext cx="8077200" cy="830997"/>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2. </a:t>
            </a:r>
            <a:r>
              <a:rPr lang="en-US" sz="1600" dirty="0">
                <a:solidFill>
                  <a:schemeClr val="accent3">
                    <a:lumMod val="50000"/>
                  </a:schemeClr>
                </a:solidFill>
                <a:latin typeface="Arial" panose="020B0604020202020204" pitchFamily="34" charset="0"/>
                <a:cs typeface="Arial" panose="020B0604020202020204" pitchFamily="34" charset="0"/>
              </a:rPr>
              <a:t>It then creates a packet with protocol field(01).The packet also contains source </a:t>
            </a:r>
            <a:r>
              <a:rPr lang="en-US" sz="1600" dirty="0" smtClean="0">
                <a:solidFill>
                  <a:schemeClr val="accent3">
                    <a:lumMod val="50000"/>
                  </a:schemeClr>
                </a:solidFill>
                <a:latin typeface="Arial" panose="020B0604020202020204" pitchFamily="34" charset="0"/>
                <a:cs typeface="Arial" panose="020B0604020202020204" pitchFamily="34" charset="0"/>
              </a:rPr>
              <a:t>     IP </a:t>
            </a:r>
            <a:r>
              <a:rPr lang="en-US" sz="1600" dirty="0">
                <a:solidFill>
                  <a:schemeClr val="accent3">
                    <a:lumMod val="50000"/>
                  </a:schemeClr>
                </a:solidFill>
                <a:latin typeface="Arial" panose="020B0604020202020204" pitchFamily="34" charset="0"/>
                <a:cs typeface="Arial" panose="020B0604020202020204" pitchFamily="34" charset="0"/>
              </a:rPr>
              <a:t>Address and destination IP Address</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381000" y="5036403"/>
            <a:ext cx="7239000" cy="830997"/>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3. </a:t>
            </a:r>
            <a:r>
              <a:rPr lang="en-US" sz="1600" dirty="0">
                <a:solidFill>
                  <a:schemeClr val="accent3">
                    <a:lumMod val="50000"/>
                  </a:schemeClr>
                </a:solidFill>
                <a:latin typeface="Arial" panose="020B0604020202020204" pitchFamily="34" charset="0"/>
                <a:cs typeface="Arial" panose="020B0604020202020204" pitchFamily="34" charset="0"/>
              </a:rPr>
              <a:t>It checks whether the Destination IP address is on the local </a:t>
            </a:r>
            <a:r>
              <a:rPr lang="en-US" sz="1600" dirty="0" err="1">
                <a:solidFill>
                  <a:schemeClr val="accent3">
                    <a:lumMod val="50000"/>
                  </a:schemeClr>
                </a:solidFill>
                <a:latin typeface="Arial" panose="020B0604020202020204" pitchFamily="34" charset="0"/>
                <a:cs typeface="Arial" panose="020B0604020202020204" pitchFamily="34" charset="0"/>
              </a:rPr>
              <a:t>network,if</a:t>
            </a:r>
            <a:r>
              <a:rPr lang="en-US" sz="1600" dirty="0">
                <a:solidFill>
                  <a:schemeClr val="accent3">
                    <a:lumMod val="50000"/>
                  </a:schemeClr>
                </a:solidFill>
                <a:latin typeface="Arial" panose="020B0604020202020204" pitchFamily="34" charset="0"/>
                <a:cs typeface="Arial" panose="020B0604020202020204" pitchFamily="34" charset="0"/>
              </a:rPr>
              <a:t> not the packet needs to be sent to the default gateway.</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381000" y="5562600"/>
            <a:ext cx="8077200" cy="830997"/>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4. </a:t>
            </a:r>
            <a:r>
              <a:rPr lang="en-US" sz="1600" dirty="0">
                <a:solidFill>
                  <a:schemeClr val="accent3">
                    <a:lumMod val="50000"/>
                  </a:schemeClr>
                </a:solidFill>
                <a:latin typeface="Arial" panose="020B0604020202020204" pitchFamily="34" charset="0"/>
                <a:cs typeface="Arial" panose="020B0604020202020204" pitchFamily="34" charset="0"/>
              </a:rPr>
              <a:t>The default gateway of PC1 is 172.16.10.1. For this the hardware address of router interface E0 must be known.</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9" name="TextBox 8"/>
          <p:cNvSpPr txBox="1"/>
          <p:nvPr/>
        </p:nvSpPr>
        <p:spPr>
          <a:xfrm>
            <a:off x="381000" y="6103203"/>
            <a:ext cx="8077200" cy="584775"/>
          </a:xfrm>
          <a:prstGeom prst="rect">
            <a:avLst/>
          </a:prstGeom>
          <a:noFill/>
        </p:spPr>
        <p:txBody>
          <a:bodyPr wrap="square" rtlCol="0">
            <a:spAutoFit/>
          </a:bodyPr>
          <a:lstStyle/>
          <a:p>
            <a:r>
              <a:rPr lang="en-US" sz="1600" dirty="0">
                <a:solidFill>
                  <a:schemeClr val="accent3">
                    <a:lumMod val="50000"/>
                  </a:schemeClr>
                </a:solidFill>
                <a:latin typeface="Arial" panose="020B0604020202020204" pitchFamily="34" charset="0"/>
                <a:cs typeface="Arial" panose="020B0604020202020204" pitchFamily="34" charset="0"/>
              </a:rPr>
              <a:t>5</a:t>
            </a:r>
            <a:r>
              <a:rPr lang="en-US" sz="1600" dirty="0" smtClean="0">
                <a:solidFill>
                  <a:schemeClr val="accent3">
                    <a:lumMod val="50000"/>
                  </a:schemeClr>
                </a:solidFill>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The PC1 will broadcast the ARP request to resolve the gateway IP into the hardware address.</a:t>
            </a:r>
          </a:p>
        </p:txBody>
      </p:sp>
    </p:spTree>
    <p:extLst>
      <p:ext uri="{BB962C8B-B14F-4D97-AF65-F5344CB8AC3E}">
        <p14:creationId xmlns:p14="http://schemas.microsoft.com/office/powerpoint/2010/main" val="1880869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27888"/>
            <a:ext cx="8305800" cy="972312"/>
          </a:xfrm>
        </p:spPr>
        <p:txBody>
          <a:bodyPr>
            <a:normAutofit/>
          </a:bodyPr>
          <a:lstStyle/>
          <a:p>
            <a:r>
              <a:rPr lang="en-US" dirty="0" smtClean="0">
                <a:solidFill>
                  <a:schemeClr val="accent3">
                    <a:lumMod val="50000"/>
                  </a:schemeClr>
                </a:solidFill>
                <a:cs typeface="Arial" panose="020B0604020202020204" pitchFamily="34" charset="0"/>
              </a:rPr>
              <a:t>Example </a:t>
            </a:r>
            <a:r>
              <a:rPr lang="en-US" dirty="0" err="1" smtClean="0">
                <a:solidFill>
                  <a:schemeClr val="accent3">
                    <a:lumMod val="50000"/>
                  </a:schemeClr>
                </a:solidFill>
                <a:cs typeface="Arial" panose="020B0604020202020204" pitchFamily="34" charset="0"/>
              </a:rPr>
              <a:t>Contd</a:t>
            </a:r>
            <a:r>
              <a:rPr lang="en-US" dirty="0" smtClean="0">
                <a:solidFill>
                  <a:schemeClr val="accent3">
                    <a:lumMod val="50000"/>
                  </a:schemeClr>
                </a:solidFill>
                <a:cs typeface="Arial" panose="020B0604020202020204" pitchFamily="34" charset="0"/>
              </a:rPr>
              <a:t>…</a:t>
            </a:r>
            <a:endParaRPr lang="en-US" dirty="0">
              <a:solidFill>
                <a:schemeClr val="accent3">
                  <a:lumMod val="50000"/>
                </a:schemeClr>
              </a:solidFill>
              <a:cs typeface="Arial" panose="020B0604020202020204" pitchFamily="34" charset="0"/>
            </a:endParaRPr>
          </a:p>
        </p:txBody>
      </p:sp>
      <p:pic>
        <p:nvPicPr>
          <p:cNvPr id="1026" name="Picture 2" descr="https://lh4.googleusercontent.com/lrbDf1U21owrVWsAWf09PcOU__5tVKDS19PjyuJTDAjvTk1gEZXPwu5khwyKzIoQ_q_U1kW_T-CHQMozM3twRk_-vaun4r5EbBSMFS6z8vIMB4kIH1qIQXK5xpmxiriMwS0EJB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391400" cy="20624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40386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6. Now </a:t>
            </a:r>
            <a:r>
              <a:rPr lang="en-US" sz="1600" dirty="0">
                <a:solidFill>
                  <a:schemeClr val="accent3">
                    <a:lumMod val="50000"/>
                  </a:schemeClr>
                </a:solidFill>
                <a:latin typeface="Arial" panose="020B0604020202020204" pitchFamily="34" charset="0"/>
                <a:cs typeface="Arial" panose="020B0604020202020204" pitchFamily="34" charset="0"/>
              </a:rPr>
              <a:t>the frame is generated encapsulating the packet</a:t>
            </a:r>
            <a:r>
              <a:rPr lang="en-US" sz="1600" dirty="0" smtClean="0">
                <a:solidFill>
                  <a:schemeClr val="accent3">
                    <a:lumMod val="50000"/>
                  </a:schemeClr>
                </a:solidFill>
                <a:latin typeface="Arial" panose="020B0604020202020204" pitchFamily="34" charset="0"/>
                <a:cs typeface="Arial" panose="020B0604020202020204" pitchFamily="34" charset="0"/>
              </a:rPr>
              <a:t>. The </a:t>
            </a:r>
            <a:r>
              <a:rPr lang="en-US" sz="1600" dirty="0">
                <a:solidFill>
                  <a:schemeClr val="accent3">
                    <a:lumMod val="50000"/>
                  </a:schemeClr>
                </a:solidFill>
                <a:latin typeface="Arial" panose="020B0604020202020204" pitchFamily="34" charset="0"/>
                <a:cs typeface="Arial" panose="020B0604020202020204" pitchFamily="34" charset="0"/>
              </a:rPr>
              <a:t>frame will have PC1 hardware address and E0 hardware address as destination address.</a:t>
            </a:r>
          </a:p>
        </p:txBody>
      </p:sp>
      <p:sp>
        <p:nvSpPr>
          <p:cNvPr id="6" name="TextBox 5"/>
          <p:cNvSpPr txBox="1"/>
          <p:nvPr/>
        </p:nvSpPr>
        <p:spPr>
          <a:xfrm>
            <a:off x="381000" y="4572000"/>
            <a:ext cx="8077200" cy="584775"/>
          </a:xfrm>
          <a:prstGeom prst="rect">
            <a:avLst/>
          </a:prstGeom>
          <a:noFill/>
        </p:spPr>
        <p:txBody>
          <a:bodyPr wrap="square" rtlCol="0">
            <a:spAutoFit/>
          </a:bodyPr>
          <a:lstStyle/>
          <a:p>
            <a:pPr fontAlgn="base"/>
            <a:r>
              <a:rPr lang="en-US" sz="1600" dirty="0">
                <a:solidFill>
                  <a:schemeClr val="accent3">
                    <a:lumMod val="50000"/>
                  </a:schemeClr>
                </a:solidFill>
                <a:latin typeface="Arial" panose="020B0604020202020204" pitchFamily="34" charset="0"/>
                <a:cs typeface="Arial" panose="020B0604020202020204" pitchFamily="34" charset="0"/>
              </a:rPr>
              <a:t>7</a:t>
            </a:r>
            <a:r>
              <a:rPr lang="en-US" sz="1600" dirty="0" smtClean="0">
                <a:solidFill>
                  <a:schemeClr val="accent3">
                    <a:lumMod val="50000"/>
                  </a:schemeClr>
                </a:solidFill>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The frame is then sent through the physical medium one bit at a time.</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381000" y="4876800"/>
            <a:ext cx="7239000" cy="830997"/>
          </a:xfrm>
          <a:prstGeom prst="rect">
            <a:avLst/>
          </a:prstGeom>
          <a:noFill/>
        </p:spPr>
        <p:txBody>
          <a:bodyPr wrap="square" rtlCol="0">
            <a:spAutoFit/>
          </a:bodyPr>
          <a:lstStyle/>
          <a:p>
            <a:pPr fontAlgn="base"/>
            <a:r>
              <a:rPr lang="en-US" sz="1600" dirty="0">
                <a:solidFill>
                  <a:schemeClr val="accent3">
                    <a:lumMod val="50000"/>
                  </a:schemeClr>
                </a:solidFill>
                <a:latin typeface="Arial" panose="020B0604020202020204" pitchFamily="34" charset="0"/>
                <a:cs typeface="Arial" panose="020B0604020202020204" pitchFamily="34" charset="0"/>
              </a:rPr>
              <a:t>8</a:t>
            </a:r>
            <a:r>
              <a:rPr lang="en-US" sz="1600" dirty="0" smtClean="0">
                <a:solidFill>
                  <a:schemeClr val="accent3">
                    <a:lumMod val="50000"/>
                  </a:schemeClr>
                </a:solidFill>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The gateway receives the bits, builds the </a:t>
            </a:r>
            <a:r>
              <a:rPr lang="en-US" sz="1600" dirty="0" err="1">
                <a:solidFill>
                  <a:schemeClr val="accent3">
                    <a:lumMod val="50000"/>
                  </a:schemeClr>
                </a:solidFill>
                <a:latin typeface="Arial" panose="020B0604020202020204" pitchFamily="34" charset="0"/>
                <a:cs typeface="Arial" panose="020B0604020202020204" pitchFamily="34" charset="0"/>
              </a:rPr>
              <a:t>frame,and</a:t>
            </a:r>
            <a:r>
              <a:rPr lang="en-US" sz="1600" dirty="0">
                <a:solidFill>
                  <a:schemeClr val="accent3">
                    <a:lumMod val="50000"/>
                  </a:schemeClr>
                </a:solidFill>
                <a:latin typeface="Arial" panose="020B0604020202020204" pitchFamily="34" charset="0"/>
                <a:cs typeface="Arial" panose="020B0604020202020204" pitchFamily="34" charset="0"/>
              </a:rPr>
              <a:t> checks the destination hardware address.</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381000" y="5410200"/>
            <a:ext cx="8077200" cy="830997"/>
          </a:xfrm>
          <a:prstGeom prst="rect">
            <a:avLst/>
          </a:prstGeom>
          <a:noFill/>
        </p:spPr>
        <p:txBody>
          <a:bodyPr wrap="square" rtlCol="0">
            <a:spAutoFit/>
          </a:bodyPr>
          <a:lstStyle/>
          <a:p>
            <a:r>
              <a:rPr lang="en-US" sz="1600" dirty="0">
                <a:solidFill>
                  <a:schemeClr val="accent3">
                    <a:lumMod val="50000"/>
                  </a:schemeClr>
                </a:solidFill>
                <a:latin typeface="Arial" panose="020B0604020202020204" pitchFamily="34" charset="0"/>
                <a:cs typeface="Arial" panose="020B0604020202020204" pitchFamily="34" charset="0"/>
              </a:rPr>
              <a:t>9</a:t>
            </a:r>
            <a:r>
              <a:rPr lang="en-US" sz="1600" dirty="0" smtClean="0">
                <a:solidFill>
                  <a:schemeClr val="accent3">
                    <a:lumMod val="50000"/>
                  </a:schemeClr>
                </a:solidFill>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The packet is pulled from the frame. IP receives the packet and checks the destination IP, which doesn’t match with the gateway </a:t>
            </a:r>
            <a:r>
              <a:rPr lang="en-US" sz="1600" dirty="0" err="1">
                <a:solidFill>
                  <a:schemeClr val="accent3">
                    <a:lumMod val="50000"/>
                  </a:schemeClr>
                </a:solidFill>
                <a:latin typeface="Arial" panose="020B0604020202020204" pitchFamily="34" charset="0"/>
                <a:cs typeface="Arial" panose="020B0604020202020204" pitchFamily="34" charset="0"/>
              </a:rPr>
              <a:t>IP.So</a:t>
            </a:r>
            <a:r>
              <a:rPr lang="en-US" sz="1600" dirty="0">
                <a:solidFill>
                  <a:schemeClr val="accent3">
                    <a:lumMod val="50000"/>
                  </a:schemeClr>
                </a:solidFill>
                <a:latin typeface="Arial" panose="020B0604020202020204" pitchFamily="34" charset="0"/>
                <a:cs typeface="Arial" panose="020B0604020202020204" pitchFamily="34" charset="0"/>
              </a:rPr>
              <a:t> it will look into its routing table.</a:t>
            </a:r>
          </a:p>
        </p:txBody>
      </p:sp>
      <p:sp>
        <p:nvSpPr>
          <p:cNvPr id="9" name="TextBox 8"/>
          <p:cNvSpPr txBox="1"/>
          <p:nvPr/>
        </p:nvSpPr>
        <p:spPr>
          <a:xfrm>
            <a:off x="304800" y="6172200"/>
            <a:ext cx="8077200" cy="584775"/>
          </a:xfrm>
          <a:prstGeom prst="rect">
            <a:avLst/>
          </a:prstGeom>
          <a:noFill/>
        </p:spPr>
        <p:txBody>
          <a:bodyPr wrap="square" rtlCol="0">
            <a:spAutoFit/>
          </a:bodyPr>
          <a:lstStyle/>
          <a:p>
            <a:pPr fontAlgn="base"/>
            <a:r>
              <a:rPr lang="en-US" sz="1600" dirty="0" smtClean="0">
                <a:solidFill>
                  <a:schemeClr val="accent3">
                    <a:lumMod val="50000"/>
                  </a:schemeClr>
                </a:solidFill>
                <a:latin typeface="Arial" panose="020B0604020202020204" pitchFamily="34" charset="0"/>
                <a:cs typeface="Arial" panose="020B0604020202020204" pitchFamily="34" charset="0"/>
              </a:rPr>
              <a:t>10. </a:t>
            </a:r>
            <a:r>
              <a:rPr lang="en-US" sz="1600" dirty="0">
                <a:solidFill>
                  <a:schemeClr val="accent3">
                    <a:lumMod val="50000"/>
                  </a:schemeClr>
                </a:solidFill>
                <a:latin typeface="Arial" panose="020B0604020202020204" pitchFamily="34" charset="0"/>
                <a:cs typeface="Arial" panose="020B0604020202020204" pitchFamily="34" charset="0"/>
              </a:rPr>
              <a:t>If there is an entry for the destination network, the packet is switched to the exit interface(E1)</a:t>
            </a:r>
          </a:p>
        </p:txBody>
      </p:sp>
    </p:spTree>
    <p:extLst>
      <p:ext uri="{BB962C8B-B14F-4D97-AF65-F5344CB8AC3E}">
        <p14:creationId xmlns:p14="http://schemas.microsoft.com/office/powerpoint/2010/main" val="41091523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8305800" cy="972312"/>
          </a:xfrm>
        </p:spPr>
        <p:txBody>
          <a:bodyPr>
            <a:normAutofit/>
          </a:bodyPr>
          <a:lstStyle/>
          <a:p>
            <a:r>
              <a:rPr lang="en-US" dirty="0" smtClean="0">
                <a:solidFill>
                  <a:schemeClr val="accent3">
                    <a:lumMod val="50000"/>
                  </a:schemeClr>
                </a:solidFill>
                <a:cs typeface="Arial" panose="020B0604020202020204" pitchFamily="34" charset="0"/>
              </a:rPr>
              <a:t>Example </a:t>
            </a:r>
            <a:r>
              <a:rPr lang="en-US" dirty="0" err="1" smtClean="0">
                <a:solidFill>
                  <a:schemeClr val="accent3">
                    <a:lumMod val="50000"/>
                  </a:schemeClr>
                </a:solidFill>
                <a:cs typeface="Arial" panose="020B0604020202020204" pitchFamily="34" charset="0"/>
              </a:rPr>
              <a:t>Contd</a:t>
            </a:r>
            <a:r>
              <a:rPr lang="en-US" dirty="0" smtClean="0">
                <a:solidFill>
                  <a:schemeClr val="accent3">
                    <a:lumMod val="50000"/>
                  </a:schemeClr>
                </a:solidFill>
                <a:cs typeface="Arial" panose="020B0604020202020204" pitchFamily="34" charset="0"/>
              </a:rPr>
              <a:t>…</a:t>
            </a:r>
            <a:endParaRPr lang="en-US" dirty="0">
              <a:solidFill>
                <a:schemeClr val="accent3">
                  <a:lumMod val="50000"/>
                </a:schemeClr>
              </a:solidFill>
              <a:cs typeface="Arial" panose="020B0604020202020204" pitchFamily="34" charset="0"/>
            </a:endParaRPr>
          </a:p>
        </p:txBody>
      </p:sp>
      <p:pic>
        <p:nvPicPr>
          <p:cNvPr id="1026" name="Picture 2" descr="https://lh4.googleusercontent.com/lrbDf1U21owrVWsAWf09PcOU__5tVKDS19PjyuJTDAjvTk1gEZXPwu5khwyKzIoQ_q_U1kW_T-CHQMozM3twRk_-vaun4r5EbBSMFS6z8vIMB4kIH1qIQXK5xpmxiriMwS0EJB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7391400" cy="20624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4800" y="36576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11. </a:t>
            </a:r>
            <a:r>
              <a:rPr lang="en-US" sz="1600" dirty="0">
                <a:solidFill>
                  <a:schemeClr val="accent3">
                    <a:lumMod val="50000"/>
                  </a:schemeClr>
                </a:solidFill>
                <a:latin typeface="Arial" panose="020B0604020202020204" pitchFamily="34" charset="0"/>
                <a:cs typeface="Arial" panose="020B0604020202020204" pitchFamily="34" charset="0"/>
              </a:rPr>
              <a:t>Similarly the E1 needs to know the hardware address of the PC2.It will send a broadcast ARP to resolve the IP Address into hardware address.</a:t>
            </a:r>
          </a:p>
        </p:txBody>
      </p:sp>
      <p:sp>
        <p:nvSpPr>
          <p:cNvPr id="6" name="TextBox 5"/>
          <p:cNvSpPr txBox="1"/>
          <p:nvPr/>
        </p:nvSpPr>
        <p:spPr>
          <a:xfrm>
            <a:off x="304800" y="4191000"/>
            <a:ext cx="8077200" cy="1077218"/>
          </a:xfrm>
          <a:prstGeom prst="rect">
            <a:avLst/>
          </a:prstGeom>
          <a:noFill/>
        </p:spPr>
        <p:txBody>
          <a:bodyPr wrap="square" rtlCol="0">
            <a:spAutoFit/>
          </a:bodyPr>
          <a:lstStyle/>
          <a:p>
            <a:pPr fontAlgn="base"/>
            <a:r>
              <a:rPr lang="en-US" sz="1600" dirty="0" smtClean="0">
                <a:solidFill>
                  <a:schemeClr val="accent3">
                    <a:lumMod val="50000"/>
                  </a:schemeClr>
                </a:solidFill>
                <a:latin typeface="Arial" panose="020B0604020202020204" pitchFamily="34" charset="0"/>
                <a:cs typeface="Arial" panose="020B0604020202020204" pitchFamily="34" charset="0"/>
              </a:rPr>
              <a:t>12. </a:t>
            </a:r>
            <a:r>
              <a:rPr lang="en-US" sz="1600" dirty="0">
                <a:solidFill>
                  <a:schemeClr val="accent3">
                    <a:lumMod val="50000"/>
                  </a:schemeClr>
                </a:solidFill>
                <a:latin typeface="Arial" panose="020B0604020202020204" pitchFamily="34" charset="0"/>
                <a:cs typeface="Arial" panose="020B0604020202020204" pitchFamily="34" charset="0"/>
              </a:rPr>
              <a:t>Again the frame is created encapsulating the packet which contains the source hardware address as the hardware address of E1 and destination hardware address as of PC2.</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304800" y="4953000"/>
            <a:ext cx="7239000" cy="338554"/>
          </a:xfrm>
          <a:prstGeom prst="rect">
            <a:avLst/>
          </a:prstGeom>
          <a:noFill/>
        </p:spPr>
        <p:txBody>
          <a:bodyPr wrap="square" rtlCol="0">
            <a:spAutoFit/>
          </a:bodyPr>
          <a:lstStyle/>
          <a:p>
            <a:pPr fontAlgn="base"/>
            <a:r>
              <a:rPr lang="en-US" sz="1600" dirty="0" smtClean="0">
                <a:solidFill>
                  <a:schemeClr val="accent3">
                    <a:lumMod val="50000"/>
                  </a:schemeClr>
                </a:solidFill>
                <a:latin typeface="Arial" panose="020B0604020202020204" pitchFamily="34" charset="0"/>
                <a:cs typeface="Arial" panose="020B0604020202020204" pitchFamily="34" charset="0"/>
              </a:rPr>
              <a:t>13. </a:t>
            </a:r>
            <a:r>
              <a:rPr lang="en-US" sz="1600" dirty="0">
                <a:solidFill>
                  <a:schemeClr val="accent3">
                    <a:lumMod val="50000"/>
                  </a:schemeClr>
                </a:solidFill>
                <a:latin typeface="Arial" panose="020B0604020202020204" pitchFamily="34" charset="0"/>
                <a:cs typeface="Arial" panose="020B0604020202020204" pitchFamily="34" charset="0"/>
              </a:rPr>
              <a:t>Frame is sent to physical medium one bit at a </a:t>
            </a:r>
            <a:r>
              <a:rPr lang="en-US" sz="1600" dirty="0" smtClean="0">
                <a:solidFill>
                  <a:schemeClr val="accent3">
                    <a:lumMod val="50000"/>
                  </a:schemeClr>
                </a:solidFill>
                <a:latin typeface="Arial" panose="020B0604020202020204" pitchFamily="34" charset="0"/>
                <a:cs typeface="Arial" panose="020B0604020202020204" pitchFamily="34" charset="0"/>
              </a:rPr>
              <a:t>time</a:t>
            </a:r>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304800" y="52578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14. </a:t>
            </a:r>
            <a:r>
              <a:rPr lang="en-US" sz="1600" dirty="0">
                <a:solidFill>
                  <a:schemeClr val="accent3">
                    <a:lumMod val="50000"/>
                  </a:schemeClr>
                </a:solidFill>
                <a:latin typeface="Arial" panose="020B0604020202020204" pitchFamily="34" charset="0"/>
                <a:cs typeface="Arial" panose="020B0604020202020204" pitchFamily="34" charset="0"/>
              </a:rPr>
              <a:t>PC2 receives the bit builds the frame, checks the destination hardware address, pulls the packet</a:t>
            </a:r>
            <a:r>
              <a:rPr lang="en-US" sz="1600" dirty="0" smtClean="0">
                <a:solidFill>
                  <a:schemeClr val="accent3">
                    <a:lumMod val="50000"/>
                  </a:schemeClr>
                </a:solidFill>
                <a:latin typeface="Arial" panose="020B0604020202020204" pitchFamily="34" charset="0"/>
                <a:cs typeface="Arial" panose="020B0604020202020204" pitchFamily="34" charset="0"/>
              </a:rPr>
              <a:t>, and </a:t>
            </a:r>
            <a:r>
              <a:rPr lang="en-US" sz="1600" dirty="0">
                <a:solidFill>
                  <a:schemeClr val="accent3">
                    <a:lumMod val="50000"/>
                  </a:schemeClr>
                </a:solidFill>
                <a:latin typeface="Arial" panose="020B0604020202020204" pitchFamily="34" charset="0"/>
                <a:cs typeface="Arial" panose="020B0604020202020204" pitchFamily="34" charset="0"/>
              </a:rPr>
              <a:t>checks the destination address to be its own address.</a:t>
            </a:r>
          </a:p>
        </p:txBody>
      </p:sp>
      <p:sp>
        <p:nvSpPr>
          <p:cNvPr id="10" name="TextBox 9"/>
          <p:cNvSpPr txBox="1"/>
          <p:nvPr/>
        </p:nvSpPr>
        <p:spPr>
          <a:xfrm>
            <a:off x="304800" y="57912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15. </a:t>
            </a:r>
            <a:r>
              <a:rPr lang="en-US" sz="1600" dirty="0">
                <a:solidFill>
                  <a:schemeClr val="accent3">
                    <a:lumMod val="50000"/>
                  </a:schemeClr>
                </a:solidFill>
                <a:latin typeface="Arial" panose="020B0604020202020204" pitchFamily="34" charset="0"/>
                <a:cs typeface="Arial" panose="020B0604020202020204" pitchFamily="34" charset="0"/>
              </a:rPr>
              <a:t>The payload is handed to ICMP which understands that this is an echo request</a:t>
            </a:r>
            <a:r>
              <a:rPr lang="en-US" sz="1600" dirty="0" smtClean="0">
                <a:solidFill>
                  <a:schemeClr val="accent3">
                    <a:lumMod val="50000"/>
                  </a:schemeClr>
                </a:solidFill>
                <a:latin typeface="Arial" panose="020B0604020202020204" pitchFamily="34" charset="0"/>
                <a:cs typeface="Arial" panose="020B0604020202020204" pitchFamily="34" charset="0"/>
              </a:rPr>
              <a:t>. It </a:t>
            </a:r>
            <a:r>
              <a:rPr lang="en-US" sz="1600" dirty="0">
                <a:solidFill>
                  <a:schemeClr val="accent3">
                    <a:lumMod val="50000"/>
                  </a:schemeClr>
                </a:solidFill>
                <a:latin typeface="Arial" panose="020B0604020202020204" pitchFamily="34" charset="0"/>
                <a:cs typeface="Arial" panose="020B0604020202020204" pitchFamily="34" charset="0"/>
              </a:rPr>
              <a:t>will discard the packet and generate the new payload as echo reply.</a:t>
            </a:r>
          </a:p>
        </p:txBody>
      </p:sp>
      <p:sp>
        <p:nvSpPr>
          <p:cNvPr id="5" name="TextBox 4"/>
          <p:cNvSpPr txBox="1"/>
          <p:nvPr/>
        </p:nvSpPr>
        <p:spPr>
          <a:xfrm>
            <a:off x="381000" y="6477000"/>
            <a:ext cx="6248400" cy="830997"/>
          </a:xfrm>
          <a:prstGeom prst="rect">
            <a:avLst/>
          </a:prstGeom>
          <a:noFill/>
        </p:spPr>
        <p:txBody>
          <a:bodyPr wrap="square" rtlCol="0">
            <a:spAutoFit/>
          </a:bodyPr>
          <a:lstStyle/>
          <a:p>
            <a:r>
              <a:rPr lang="en-US" sz="1600" b="1" i="1" dirty="0">
                <a:solidFill>
                  <a:schemeClr val="accent3">
                    <a:lumMod val="50000"/>
                  </a:schemeClr>
                </a:solidFill>
                <a:latin typeface="Arial" panose="020B0604020202020204" pitchFamily="34" charset="0"/>
                <a:cs typeface="Arial" panose="020B0604020202020204" pitchFamily="34" charset="0"/>
              </a:rPr>
              <a:t>Same will continue for echo reply from PC2 to PC1.</a:t>
            </a:r>
          </a:p>
          <a:p>
            <a:r>
              <a:rPr lang="en-US" sz="1600" b="1" i="1" dirty="0">
                <a:solidFill>
                  <a:schemeClr val="accent3">
                    <a:lumMod val="50000"/>
                  </a:schemeClr>
                </a:solidFill>
                <a:latin typeface="Arial" panose="020B0604020202020204" pitchFamily="34" charset="0"/>
                <a:cs typeface="Arial" panose="020B0604020202020204" pitchFamily="34" charset="0"/>
              </a:rPr>
              <a:t/>
            </a:r>
            <a:br>
              <a:rPr lang="en-US" sz="1600" b="1" i="1" dirty="0">
                <a:solidFill>
                  <a:schemeClr val="accent3">
                    <a:lumMod val="50000"/>
                  </a:schemeClr>
                </a:solidFill>
                <a:latin typeface="Arial" panose="020B0604020202020204" pitchFamily="34" charset="0"/>
                <a:cs typeface="Arial" panose="020B0604020202020204" pitchFamily="34" charset="0"/>
              </a:rPr>
            </a:br>
            <a:endParaRPr lang="en-US" sz="1600" b="1" i="1"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8327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7" grpId="0"/>
      <p:bldP spid="10" grpId="0"/>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989</TotalTime>
  <Words>1241</Words>
  <Application>Microsoft Office PowerPoint</Application>
  <PresentationFormat>On-screen Show (4:3)</PresentationFormat>
  <Paragraphs>140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PowerPoint Presentation</vt:lpstr>
      <vt:lpstr>About Hughes</vt:lpstr>
      <vt:lpstr>Key Pointers</vt:lpstr>
      <vt:lpstr>Let’s Break it Down</vt:lpstr>
      <vt:lpstr>What is Networking?</vt:lpstr>
      <vt:lpstr>Basic Network Terminologies</vt:lpstr>
      <vt:lpstr>Example</vt:lpstr>
      <vt:lpstr>Example Contd…</vt:lpstr>
      <vt:lpstr>Example Contd…</vt:lpstr>
      <vt:lpstr>Real Case Scenario: How Internet Works</vt:lpstr>
      <vt:lpstr>World With &amp; Without Internet</vt:lpstr>
      <vt:lpstr>PowerPoint Presentation</vt:lpstr>
      <vt:lpstr>PowerPoint Presentation</vt:lpstr>
      <vt:lpstr>What is Automation?</vt:lpstr>
      <vt:lpstr>“Every Well-Defined Repeatable Task Can Be Automated”</vt:lpstr>
      <vt:lpstr>Importance of Network Automation</vt:lpstr>
      <vt:lpstr>Examples of Network Automation</vt:lpstr>
      <vt:lpstr>Python</vt:lpstr>
      <vt:lpstr>Installing Python</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Dhingra, Yashika</dc:creator>
  <cp:lastModifiedBy>Dhingra, Yashika</cp:lastModifiedBy>
  <cp:revision>23</cp:revision>
  <dcterms:created xsi:type="dcterms:W3CDTF">2020-02-09T17:20:54Z</dcterms:created>
  <dcterms:modified xsi:type="dcterms:W3CDTF">2020-02-10T10:34:02Z</dcterms:modified>
</cp:coreProperties>
</file>