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62" r:id="rId6"/>
    <p:sldId id="260" r:id="rId7"/>
    <p:sldId id="261" r:id="rId8"/>
    <p:sldId id="266" r:id="rId9"/>
    <p:sldId id="263" r:id="rId10"/>
    <p:sldId id="264" r:id="rId11"/>
    <p:sldId id="270" r:id="rId12"/>
    <p:sldId id="271" r:id="rId13"/>
    <p:sldId id="267" r:id="rId14"/>
    <p:sldId id="268" r:id="rId15"/>
  </p:sldIdLst>
  <p:sldSz cx="18288000" cy="10287000"/>
  <p:notesSz cx="6858000" cy="9144000"/>
  <p:embeddedFontLst>
    <p:embeddedFont>
      <p:font typeface="Bicubik" panose="02000503020000020004" charset="0"/>
      <p:regular r:id="rId16"/>
    </p:embeddedFont>
    <p:embeddedFont>
      <p:font typeface="Open Sauce" panose="020B0604020202020204" charset="0"/>
      <p:regular r:id="rId17"/>
    </p:embeddedFont>
    <p:embeddedFont>
      <p:font typeface="Open Sauce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946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2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svg"/><Relationship Id="rId7" Type="http://schemas.openxmlformats.org/officeDocument/2006/relationships/image" Target="../media/image2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13.png"/><Relationship Id="rId5" Type="http://schemas.openxmlformats.org/officeDocument/2006/relationships/image" Target="../media/image4.sv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4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svg"/><Relationship Id="rId7" Type="http://schemas.openxmlformats.org/officeDocument/2006/relationships/image" Target="../media/image4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793181" y="3724029"/>
            <a:ext cx="1466119" cy="802367"/>
          </a:xfrm>
          <a:custGeom>
            <a:avLst/>
            <a:gdLst/>
            <a:ahLst/>
            <a:cxnLst/>
            <a:rect l="l" t="t" r="r" b="b"/>
            <a:pathLst>
              <a:path w="1466119" h="802367">
                <a:moveTo>
                  <a:pt x="0" y="0"/>
                </a:moveTo>
                <a:lnTo>
                  <a:pt x="1466119" y="0"/>
                </a:lnTo>
                <a:lnTo>
                  <a:pt x="1466119" y="802367"/>
                </a:lnTo>
                <a:lnTo>
                  <a:pt x="0" y="8023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28700" y="3724029"/>
            <a:ext cx="1466119" cy="802367"/>
          </a:xfrm>
          <a:custGeom>
            <a:avLst/>
            <a:gdLst/>
            <a:ahLst/>
            <a:cxnLst/>
            <a:rect l="l" t="t" r="r" b="b"/>
            <a:pathLst>
              <a:path w="1466119" h="802367">
                <a:moveTo>
                  <a:pt x="0" y="0"/>
                </a:moveTo>
                <a:lnTo>
                  <a:pt x="1466119" y="0"/>
                </a:lnTo>
                <a:lnTo>
                  <a:pt x="1466119" y="802367"/>
                </a:lnTo>
                <a:lnTo>
                  <a:pt x="0" y="8023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9144000" y="65913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552375" h="552375">
                <a:moveTo>
                  <a:pt x="0" y="0"/>
                </a:moveTo>
                <a:lnTo>
                  <a:pt x="552375" y="0"/>
                </a:lnTo>
                <a:lnTo>
                  <a:pt x="552375" y="552375"/>
                </a:lnTo>
                <a:lnTo>
                  <a:pt x="0" y="552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609600" y="452114"/>
            <a:ext cx="17068800" cy="36833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74"/>
              </a:lnSpc>
              <a:spcBef>
                <a:spcPct val="0"/>
              </a:spcBef>
            </a:pPr>
            <a:r>
              <a:rPr lang="en-US" sz="6000" dirty="0">
                <a:solidFill>
                  <a:srgbClr val="C1FF72"/>
                </a:solidFill>
                <a:latin typeface="Bicubik"/>
                <a:ea typeface="Bicubik"/>
                <a:cs typeface="Bicubik"/>
                <a:sym typeface="Bicubik"/>
              </a:rPr>
              <a:t>Skin Cancer Detection Using Deep Learning &amp; Explainable AI (HAM10000)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300135" y="7734300"/>
            <a:ext cx="9316608" cy="4923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 spc="-119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AUTHOR - Yashika Sharma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63603D-3601-62A9-76EC-8790511F59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8700" y="4766879"/>
            <a:ext cx="6687483" cy="506800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9139105"/>
            <a:ext cx="476779" cy="119195"/>
          </a:xfrm>
          <a:custGeom>
            <a:avLst/>
            <a:gdLst/>
            <a:ahLst/>
            <a:cxnLst/>
            <a:rect l="l" t="t" r="r" b="b"/>
            <a:pathLst>
              <a:path w="476779" h="119195">
                <a:moveTo>
                  <a:pt x="0" y="0"/>
                </a:moveTo>
                <a:lnTo>
                  <a:pt x="476779" y="0"/>
                </a:lnTo>
                <a:lnTo>
                  <a:pt x="476779" y="119195"/>
                </a:lnTo>
                <a:lnTo>
                  <a:pt x="0" y="1191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881624" y="9022792"/>
            <a:ext cx="755352" cy="755352"/>
          </a:xfrm>
          <a:custGeom>
            <a:avLst/>
            <a:gdLst/>
            <a:ahLst/>
            <a:cxnLst/>
            <a:rect l="l" t="t" r="r" b="b"/>
            <a:pathLst>
              <a:path w="755352" h="755352">
                <a:moveTo>
                  <a:pt x="0" y="0"/>
                </a:moveTo>
                <a:lnTo>
                  <a:pt x="755352" y="0"/>
                </a:lnTo>
                <a:lnTo>
                  <a:pt x="755352" y="755352"/>
                </a:lnTo>
                <a:lnTo>
                  <a:pt x="0" y="7553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230359" y="8373484"/>
            <a:ext cx="1616773" cy="884816"/>
          </a:xfrm>
          <a:custGeom>
            <a:avLst/>
            <a:gdLst/>
            <a:ahLst/>
            <a:cxnLst/>
            <a:rect l="l" t="t" r="r" b="b"/>
            <a:pathLst>
              <a:path w="1616773" h="884816">
                <a:moveTo>
                  <a:pt x="0" y="0"/>
                </a:moveTo>
                <a:lnTo>
                  <a:pt x="1616773" y="0"/>
                </a:lnTo>
                <a:lnTo>
                  <a:pt x="1616773" y="884816"/>
                </a:lnTo>
                <a:lnTo>
                  <a:pt x="0" y="8848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5261530" y="2629315"/>
            <a:ext cx="3201659" cy="2994426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1120"/>
              </a:lnSpc>
            </a:pPr>
            <a:endParaRPr/>
          </a:p>
        </p:txBody>
      </p:sp>
      <p:sp>
        <p:nvSpPr>
          <p:cNvPr id="13" name="TextBox 13"/>
          <p:cNvSpPr txBox="1"/>
          <p:nvPr/>
        </p:nvSpPr>
        <p:spPr>
          <a:xfrm>
            <a:off x="9759962" y="4071222"/>
            <a:ext cx="3201659" cy="2968786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1120"/>
              </a:lnSpc>
            </a:pPr>
            <a:endParaRPr/>
          </a:p>
        </p:txBody>
      </p:sp>
      <p:sp>
        <p:nvSpPr>
          <p:cNvPr id="19" name="TextBox 19"/>
          <p:cNvSpPr txBox="1"/>
          <p:nvPr/>
        </p:nvSpPr>
        <p:spPr>
          <a:xfrm>
            <a:off x="761999" y="580161"/>
            <a:ext cx="16710137" cy="8872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437"/>
              </a:lnSpc>
            </a:pPr>
            <a:r>
              <a:rPr lang="en-US" sz="7152" dirty="0">
                <a:solidFill>
                  <a:srgbClr val="C1FF72"/>
                </a:solidFill>
                <a:latin typeface="Bicubik"/>
                <a:ea typeface="Bicubik"/>
                <a:cs typeface="Bicubik"/>
                <a:sym typeface="Bicubik"/>
              </a:rPr>
              <a:t>Explainable AI – Grad-CAM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120402" y="2315329"/>
            <a:ext cx="11245619" cy="11211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00" spc="-80" dirty="0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✔ </a:t>
            </a:r>
            <a:r>
              <a:rPr lang="en-US" sz="2400" spc="-85" dirty="0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Grad-CAM (Gradient-weighted Class Activation Mapping) is an Explainable AI technique.</a:t>
            </a:r>
          </a:p>
          <a:p>
            <a:pPr algn="l">
              <a:lnSpc>
                <a:spcPts val="2999"/>
              </a:lnSpc>
            </a:pPr>
            <a:endParaRPr lang="en-US" sz="2142" spc="-85" dirty="0">
              <a:solidFill>
                <a:srgbClr val="D9D9D9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043940" y="5566507"/>
            <a:ext cx="9628134" cy="11287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983"/>
              </a:lnSpc>
            </a:pPr>
            <a:r>
              <a:rPr lang="en-US" sz="2400" spc="-85" dirty="0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✔ What it does:</a:t>
            </a:r>
          </a:p>
          <a:p>
            <a:pPr algn="l">
              <a:lnSpc>
                <a:spcPts val="2983"/>
              </a:lnSpc>
            </a:pPr>
            <a:r>
              <a:rPr lang="en-US" sz="2400" spc="-85" dirty="0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   - Visualizes which parts of the input image influenced the model’s      prediction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43940" y="3662010"/>
            <a:ext cx="11398545" cy="13336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400" spc="-80" dirty="0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✔ Why it's important:</a:t>
            </a:r>
          </a:p>
          <a:p>
            <a:pPr algn="l">
              <a:lnSpc>
                <a:spcPts val="2800"/>
              </a:lnSpc>
            </a:pPr>
            <a:r>
              <a:rPr lang="en-US" sz="2400" spc="-80" dirty="0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   - Increases transparency</a:t>
            </a:r>
          </a:p>
          <a:p>
            <a:pPr algn="l">
              <a:lnSpc>
                <a:spcPts val="2800"/>
              </a:lnSpc>
            </a:pPr>
            <a:r>
              <a:rPr lang="en-US" sz="2400" spc="-80" dirty="0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   - Helps doctors understand and trust the model’s decisions</a:t>
            </a:r>
          </a:p>
          <a:p>
            <a:pPr algn="l">
              <a:lnSpc>
                <a:spcPts val="1960"/>
              </a:lnSpc>
            </a:pPr>
            <a:endParaRPr lang="en-US" sz="2000" spc="-80" dirty="0">
              <a:solidFill>
                <a:srgbClr val="D9D9D9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028700" y="7491088"/>
            <a:ext cx="10515074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400" spc="-80" dirty="0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✔ Use in this Project:</a:t>
            </a:r>
          </a:p>
          <a:p>
            <a:pPr algn="l">
              <a:lnSpc>
                <a:spcPts val="2800"/>
              </a:lnSpc>
            </a:pPr>
            <a:r>
              <a:rPr lang="en-US" sz="2400" spc="-80" dirty="0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   - Applied Grad-CAM to DenseNet121 predictions</a:t>
            </a:r>
          </a:p>
          <a:p>
            <a:pPr algn="l">
              <a:lnSpc>
                <a:spcPts val="2800"/>
              </a:lnSpc>
            </a:pPr>
            <a:r>
              <a:rPr lang="en-US" sz="2400" spc="-80" dirty="0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   - Focus maps showed that the model paid attention to lesion regions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EE0563-C4D6-E7F7-E503-C0DE15DCB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3BB33212-977C-60D5-4F02-96ACC272F38D}"/>
              </a:ext>
            </a:extLst>
          </p:cNvPr>
          <p:cNvSpPr/>
          <p:nvPr/>
        </p:nvSpPr>
        <p:spPr>
          <a:xfrm>
            <a:off x="1028700" y="9139105"/>
            <a:ext cx="476779" cy="119195"/>
          </a:xfrm>
          <a:custGeom>
            <a:avLst/>
            <a:gdLst/>
            <a:ahLst/>
            <a:cxnLst/>
            <a:rect l="l" t="t" r="r" b="b"/>
            <a:pathLst>
              <a:path w="476779" h="119195">
                <a:moveTo>
                  <a:pt x="0" y="0"/>
                </a:moveTo>
                <a:lnTo>
                  <a:pt x="476779" y="0"/>
                </a:lnTo>
                <a:lnTo>
                  <a:pt x="476779" y="119195"/>
                </a:lnTo>
                <a:lnTo>
                  <a:pt x="0" y="1191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9578BA07-88AA-D698-D8C6-42EBDF1A2C82}"/>
              </a:ext>
            </a:extLst>
          </p:cNvPr>
          <p:cNvSpPr/>
          <p:nvPr/>
        </p:nvSpPr>
        <p:spPr>
          <a:xfrm>
            <a:off x="17164210" y="9329163"/>
            <a:ext cx="755352" cy="755352"/>
          </a:xfrm>
          <a:custGeom>
            <a:avLst/>
            <a:gdLst/>
            <a:ahLst/>
            <a:cxnLst/>
            <a:rect l="l" t="t" r="r" b="b"/>
            <a:pathLst>
              <a:path w="755352" h="755352">
                <a:moveTo>
                  <a:pt x="0" y="0"/>
                </a:moveTo>
                <a:lnTo>
                  <a:pt x="755352" y="0"/>
                </a:lnTo>
                <a:lnTo>
                  <a:pt x="755352" y="755352"/>
                </a:lnTo>
                <a:lnTo>
                  <a:pt x="0" y="7553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306558FD-ED7A-7529-397C-427557D09CC7}"/>
              </a:ext>
            </a:extLst>
          </p:cNvPr>
          <p:cNvSpPr/>
          <p:nvPr/>
        </p:nvSpPr>
        <p:spPr>
          <a:xfrm>
            <a:off x="4230359" y="8373484"/>
            <a:ext cx="1616773" cy="884816"/>
          </a:xfrm>
          <a:custGeom>
            <a:avLst/>
            <a:gdLst/>
            <a:ahLst/>
            <a:cxnLst/>
            <a:rect l="l" t="t" r="r" b="b"/>
            <a:pathLst>
              <a:path w="1616773" h="884816">
                <a:moveTo>
                  <a:pt x="0" y="0"/>
                </a:moveTo>
                <a:lnTo>
                  <a:pt x="1616773" y="0"/>
                </a:lnTo>
                <a:lnTo>
                  <a:pt x="1616773" y="884816"/>
                </a:lnTo>
                <a:lnTo>
                  <a:pt x="0" y="8848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DBA384CC-558A-228A-BB0A-2B04FE8A3960}"/>
              </a:ext>
            </a:extLst>
          </p:cNvPr>
          <p:cNvSpPr txBox="1"/>
          <p:nvPr/>
        </p:nvSpPr>
        <p:spPr>
          <a:xfrm>
            <a:off x="5261530" y="2629315"/>
            <a:ext cx="3201659" cy="2994426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1120"/>
              </a:lnSpc>
            </a:pPr>
            <a:endParaRPr/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C1372AF4-DB28-DC60-3EA4-2E22920FED40}"/>
              </a:ext>
            </a:extLst>
          </p:cNvPr>
          <p:cNvSpPr txBox="1"/>
          <p:nvPr/>
        </p:nvSpPr>
        <p:spPr>
          <a:xfrm>
            <a:off x="9759962" y="4071222"/>
            <a:ext cx="3201659" cy="2968786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1120"/>
              </a:lnSpc>
            </a:pPr>
            <a:endParaRPr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50D5B279-383B-927F-4104-2682A8DDB5FA}"/>
              </a:ext>
            </a:extLst>
          </p:cNvPr>
          <p:cNvSpPr/>
          <p:nvPr/>
        </p:nvSpPr>
        <p:spPr>
          <a:xfrm>
            <a:off x="299408" y="1383795"/>
            <a:ext cx="3467007" cy="3481827"/>
          </a:xfrm>
          <a:custGeom>
            <a:avLst/>
            <a:gdLst/>
            <a:ahLst/>
            <a:cxnLst/>
            <a:rect l="l" t="t" r="r" b="b"/>
            <a:pathLst>
              <a:path w="4380845" h="4125090">
                <a:moveTo>
                  <a:pt x="0" y="0"/>
                </a:moveTo>
                <a:lnTo>
                  <a:pt x="4380845" y="0"/>
                </a:lnTo>
                <a:lnTo>
                  <a:pt x="4380845" y="4125090"/>
                </a:lnTo>
                <a:lnTo>
                  <a:pt x="0" y="412509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E156034E-976C-7456-3E33-18697F4B0E05}"/>
              </a:ext>
            </a:extLst>
          </p:cNvPr>
          <p:cNvSpPr/>
          <p:nvPr/>
        </p:nvSpPr>
        <p:spPr>
          <a:xfrm>
            <a:off x="4282678" y="1342334"/>
            <a:ext cx="3502843" cy="3564751"/>
          </a:xfrm>
          <a:custGeom>
            <a:avLst/>
            <a:gdLst/>
            <a:ahLst/>
            <a:cxnLst/>
            <a:rect l="l" t="t" r="r" b="b"/>
            <a:pathLst>
              <a:path w="4190506" h="4064475">
                <a:moveTo>
                  <a:pt x="0" y="0"/>
                </a:moveTo>
                <a:lnTo>
                  <a:pt x="4190506" y="0"/>
                </a:lnTo>
                <a:lnTo>
                  <a:pt x="4190506" y="4064476"/>
                </a:lnTo>
                <a:lnTo>
                  <a:pt x="0" y="406447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43735F2B-5FB5-51C3-BCB3-001789BED8A0}"/>
              </a:ext>
            </a:extLst>
          </p:cNvPr>
          <p:cNvSpPr txBox="1"/>
          <p:nvPr/>
        </p:nvSpPr>
        <p:spPr>
          <a:xfrm>
            <a:off x="746757" y="318457"/>
            <a:ext cx="16710137" cy="8872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437"/>
              </a:lnSpc>
            </a:pPr>
            <a:r>
              <a:rPr lang="en-US" sz="7152" dirty="0">
                <a:solidFill>
                  <a:srgbClr val="C1FF72"/>
                </a:solidFill>
                <a:latin typeface="Bicubik"/>
                <a:ea typeface="Bicubik"/>
                <a:cs typeface="Bicubik"/>
                <a:sym typeface="Bicubik"/>
              </a:rPr>
              <a:t>Grad-CAM   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0B8DCB-330C-B20A-45DA-3C0E3EC2748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90761" y="1297069"/>
            <a:ext cx="7713561" cy="35647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7413AA-A54F-1768-8D69-939CD9070FC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6200000">
            <a:off x="5151835" y="631172"/>
            <a:ext cx="4704599" cy="1410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314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15A1AE-2B72-7C42-D63A-74CAD27D1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89DD6026-0179-D121-205F-F43592117F56}"/>
              </a:ext>
            </a:extLst>
          </p:cNvPr>
          <p:cNvSpPr/>
          <p:nvPr/>
        </p:nvSpPr>
        <p:spPr>
          <a:xfrm>
            <a:off x="16684966" y="9165650"/>
            <a:ext cx="781100" cy="781100"/>
          </a:xfrm>
          <a:custGeom>
            <a:avLst/>
            <a:gdLst/>
            <a:ahLst/>
            <a:cxnLst/>
            <a:rect l="l" t="t" r="r" b="b"/>
            <a:pathLst>
              <a:path w="781100" h="781100">
                <a:moveTo>
                  <a:pt x="0" y="0"/>
                </a:moveTo>
                <a:lnTo>
                  <a:pt x="781101" y="0"/>
                </a:lnTo>
                <a:lnTo>
                  <a:pt x="781101" y="781100"/>
                </a:lnTo>
                <a:lnTo>
                  <a:pt x="0" y="7811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801B4E00-1DB9-01A5-9973-C17BEEFA646F}"/>
              </a:ext>
            </a:extLst>
          </p:cNvPr>
          <p:cNvSpPr/>
          <p:nvPr/>
        </p:nvSpPr>
        <p:spPr>
          <a:xfrm>
            <a:off x="2867606" y="4031984"/>
            <a:ext cx="1673355" cy="915781"/>
          </a:xfrm>
          <a:custGeom>
            <a:avLst/>
            <a:gdLst/>
            <a:ahLst/>
            <a:cxnLst/>
            <a:rect l="l" t="t" r="r" b="b"/>
            <a:pathLst>
              <a:path w="1673355" h="915781">
                <a:moveTo>
                  <a:pt x="0" y="0"/>
                </a:moveTo>
                <a:lnTo>
                  <a:pt x="1673355" y="0"/>
                </a:lnTo>
                <a:lnTo>
                  <a:pt x="1673355" y="915781"/>
                </a:lnTo>
                <a:lnTo>
                  <a:pt x="0" y="9157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4D652561-150B-D0E7-A559-C683D5CB32CB}"/>
              </a:ext>
            </a:extLst>
          </p:cNvPr>
          <p:cNvSpPr/>
          <p:nvPr/>
        </p:nvSpPr>
        <p:spPr>
          <a:xfrm>
            <a:off x="410051" y="1550859"/>
            <a:ext cx="1673355" cy="915781"/>
          </a:xfrm>
          <a:custGeom>
            <a:avLst/>
            <a:gdLst/>
            <a:ahLst/>
            <a:cxnLst/>
            <a:rect l="l" t="t" r="r" b="b"/>
            <a:pathLst>
              <a:path w="1673355" h="915781">
                <a:moveTo>
                  <a:pt x="0" y="0"/>
                </a:moveTo>
                <a:lnTo>
                  <a:pt x="1673355" y="0"/>
                </a:lnTo>
                <a:lnTo>
                  <a:pt x="1673355" y="915781"/>
                </a:lnTo>
                <a:lnTo>
                  <a:pt x="0" y="9157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72A9517E-2C85-6308-BA2B-A7861463628C}"/>
              </a:ext>
            </a:extLst>
          </p:cNvPr>
          <p:cNvSpPr/>
          <p:nvPr/>
        </p:nvSpPr>
        <p:spPr>
          <a:xfrm>
            <a:off x="5325161" y="1550859"/>
            <a:ext cx="1673355" cy="915781"/>
          </a:xfrm>
          <a:custGeom>
            <a:avLst/>
            <a:gdLst/>
            <a:ahLst/>
            <a:cxnLst/>
            <a:rect l="l" t="t" r="r" b="b"/>
            <a:pathLst>
              <a:path w="1673355" h="915781">
                <a:moveTo>
                  <a:pt x="0" y="0"/>
                </a:moveTo>
                <a:lnTo>
                  <a:pt x="1673355" y="0"/>
                </a:lnTo>
                <a:lnTo>
                  <a:pt x="1673355" y="915781"/>
                </a:lnTo>
                <a:lnTo>
                  <a:pt x="0" y="9157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B9B57B59-16CB-4A5F-F9E1-9D8D577144C7}"/>
              </a:ext>
            </a:extLst>
          </p:cNvPr>
          <p:cNvSpPr/>
          <p:nvPr/>
        </p:nvSpPr>
        <p:spPr>
          <a:xfrm>
            <a:off x="7782716" y="4031984"/>
            <a:ext cx="1673355" cy="915781"/>
          </a:xfrm>
          <a:custGeom>
            <a:avLst/>
            <a:gdLst/>
            <a:ahLst/>
            <a:cxnLst/>
            <a:rect l="l" t="t" r="r" b="b"/>
            <a:pathLst>
              <a:path w="1673355" h="915781">
                <a:moveTo>
                  <a:pt x="0" y="0"/>
                </a:moveTo>
                <a:lnTo>
                  <a:pt x="1673354" y="0"/>
                </a:lnTo>
                <a:lnTo>
                  <a:pt x="1673354" y="915781"/>
                </a:lnTo>
                <a:lnTo>
                  <a:pt x="0" y="9157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D0163800-CB5A-91A0-18DC-827D54603263}"/>
              </a:ext>
            </a:extLst>
          </p:cNvPr>
          <p:cNvSpPr txBox="1"/>
          <p:nvPr/>
        </p:nvSpPr>
        <p:spPr>
          <a:xfrm>
            <a:off x="135607" y="709109"/>
            <a:ext cx="18016786" cy="10925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882"/>
              </a:lnSpc>
            </a:pPr>
            <a:r>
              <a:rPr lang="en-US" sz="8757" dirty="0">
                <a:solidFill>
                  <a:srgbClr val="C1FF72"/>
                </a:solidFill>
                <a:latin typeface="Bicubik"/>
                <a:ea typeface="Bicubik"/>
                <a:cs typeface="Bicubik"/>
                <a:sym typeface="Bicubik"/>
              </a:rPr>
              <a:t>Concluded results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43187B4A-5797-905C-3F7A-B6C1AE21EEA8}"/>
              </a:ext>
            </a:extLst>
          </p:cNvPr>
          <p:cNvSpPr txBox="1"/>
          <p:nvPr/>
        </p:nvSpPr>
        <p:spPr>
          <a:xfrm>
            <a:off x="575521" y="2643402"/>
            <a:ext cx="10035118" cy="10464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 spc="-79" dirty="0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✓ Successfully built a skin cancer classification model using deep learning.→ Multiple architectures were trained, and DenseNet121 achieved the highest accuracy (94.57% train / 83.03% validation/ 85% testing ).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B4B2DA03-1E0D-680F-14F6-B9429729AF7A}"/>
              </a:ext>
            </a:extLst>
          </p:cNvPr>
          <p:cNvSpPr txBox="1"/>
          <p:nvPr/>
        </p:nvSpPr>
        <p:spPr>
          <a:xfrm>
            <a:off x="575521" y="5799318"/>
            <a:ext cx="9752674" cy="10464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 spc="-79" dirty="0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✓ DenseNet121 with Grad-CAM was the best performer </a:t>
            </a:r>
          </a:p>
          <a:p>
            <a:pPr marL="342900" indent="-342900" algn="l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999" spc="-79" dirty="0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 both accurate and explainable.→ Grad-CAM visualizations confirmed the model focused on relevant lesion areas, building trust in clinical settings.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941C9501-BAD8-D463-89FA-87CBDBAE936E}"/>
              </a:ext>
            </a:extLst>
          </p:cNvPr>
          <p:cNvSpPr txBox="1"/>
          <p:nvPr/>
        </p:nvSpPr>
        <p:spPr>
          <a:xfrm>
            <a:off x="560281" y="4197572"/>
            <a:ext cx="10439400" cy="10464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 spc="-79" dirty="0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✓ The model can assist dermatologists in early diagnosis by :</a:t>
            </a:r>
          </a:p>
          <a:p>
            <a:pPr algn="l">
              <a:lnSpc>
                <a:spcPts val="2799"/>
              </a:lnSpc>
            </a:pPr>
            <a:r>
              <a:rPr lang="en-US" sz="1999" spc="-79" dirty="0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 Reducing workload by automating lesion classification Enhancing decision confidence through consistent predictions and visual explanations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35E75034-B9EE-8335-6972-06C44B7C428E}"/>
              </a:ext>
            </a:extLst>
          </p:cNvPr>
          <p:cNvSpPr txBox="1"/>
          <p:nvPr/>
        </p:nvSpPr>
        <p:spPr>
          <a:xfrm>
            <a:off x="560281" y="7401064"/>
            <a:ext cx="9144000" cy="17645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 spc="-79" dirty="0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✓ Future Scope</a:t>
            </a:r>
          </a:p>
          <a:p>
            <a:pPr marL="342900" indent="-342900" algn="l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999" spc="-79" dirty="0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Deploy the model as a mobile or web-based diagnostic support tool </a:t>
            </a:r>
          </a:p>
          <a:p>
            <a:pPr marL="342900" indent="-342900" algn="l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999" spc="-79" dirty="0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Address class imbalance to improve rare lesion detection </a:t>
            </a:r>
          </a:p>
          <a:p>
            <a:pPr marL="342900" indent="-342900" algn="l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1999" spc="-79" dirty="0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Integrate patient history, age, and anatomical site metadata to further improve accuracy</a:t>
            </a:r>
          </a:p>
        </p:txBody>
      </p:sp>
      <p:sp>
        <p:nvSpPr>
          <p:cNvPr id="18" name="Freeform 10">
            <a:extLst>
              <a:ext uri="{FF2B5EF4-FFF2-40B4-BE49-F238E27FC236}">
                <a16:creationId xmlns:a16="http://schemas.microsoft.com/office/drawing/2014/main" id="{E7D1EAA7-0D71-66B3-9FD5-FA362CC0495D}"/>
              </a:ext>
            </a:extLst>
          </p:cNvPr>
          <p:cNvSpPr/>
          <p:nvPr/>
        </p:nvSpPr>
        <p:spPr>
          <a:xfrm>
            <a:off x="10500328" y="2060390"/>
            <a:ext cx="7227391" cy="5774750"/>
          </a:xfrm>
          <a:custGeom>
            <a:avLst/>
            <a:gdLst/>
            <a:ahLst/>
            <a:cxnLst/>
            <a:rect l="l" t="t" r="r" b="b"/>
            <a:pathLst>
              <a:path w="9098805" h="5534882">
                <a:moveTo>
                  <a:pt x="0" y="0"/>
                </a:moveTo>
                <a:lnTo>
                  <a:pt x="9098805" y="0"/>
                </a:lnTo>
                <a:lnTo>
                  <a:pt x="9098805" y="5534881"/>
                </a:lnTo>
                <a:lnTo>
                  <a:pt x="0" y="553488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461128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16684966" y="9165650"/>
            <a:ext cx="781100" cy="781100"/>
          </a:xfrm>
          <a:custGeom>
            <a:avLst/>
            <a:gdLst/>
            <a:ahLst/>
            <a:cxnLst/>
            <a:rect l="l" t="t" r="r" b="b"/>
            <a:pathLst>
              <a:path w="781100" h="781100">
                <a:moveTo>
                  <a:pt x="0" y="0"/>
                </a:moveTo>
                <a:lnTo>
                  <a:pt x="781101" y="0"/>
                </a:lnTo>
                <a:lnTo>
                  <a:pt x="781101" y="781100"/>
                </a:lnTo>
                <a:lnTo>
                  <a:pt x="0" y="7811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867606" y="4031984"/>
            <a:ext cx="1673355" cy="915781"/>
          </a:xfrm>
          <a:custGeom>
            <a:avLst/>
            <a:gdLst/>
            <a:ahLst/>
            <a:cxnLst/>
            <a:rect l="l" t="t" r="r" b="b"/>
            <a:pathLst>
              <a:path w="1673355" h="915781">
                <a:moveTo>
                  <a:pt x="0" y="0"/>
                </a:moveTo>
                <a:lnTo>
                  <a:pt x="1673355" y="0"/>
                </a:lnTo>
                <a:lnTo>
                  <a:pt x="1673355" y="915781"/>
                </a:lnTo>
                <a:lnTo>
                  <a:pt x="0" y="9157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10051" y="1550859"/>
            <a:ext cx="1673355" cy="915781"/>
          </a:xfrm>
          <a:custGeom>
            <a:avLst/>
            <a:gdLst/>
            <a:ahLst/>
            <a:cxnLst/>
            <a:rect l="l" t="t" r="r" b="b"/>
            <a:pathLst>
              <a:path w="1673355" h="915781">
                <a:moveTo>
                  <a:pt x="0" y="0"/>
                </a:moveTo>
                <a:lnTo>
                  <a:pt x="1673355" y="0"/>
                </a:lnTo>
                <a:lnTo>
                  <a:pt x="1673355" y="915781"/>
                </a:lnTo>
                <a:lnTo>
                  <a:pt x="0" y="9157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5325161" y="1550859"/>
            <a:ext cx="1673355" cy="915781"/>
          </a:xfrm>
          <a:custGeom>
            <a:avLst/>
            <a:gdLst/>
            <a:ahLst/>
            <a:cxnLst/>
            <a:rect l="l" t="t" r="r" b="b"/>
            <a:pathLst>
              <a:path w="1673355" h="915781">
                <a:moveTo>
                  <a:pt x="0" y="0"/>
                </a:moveTo>
                <a:lnTo>
                  <a:pt x="1673355" y="0"/>
                </a:lnTo>
                <a:lnTo>
                  <a:pt x="1673355" y="915781"/>
                </a:lnTo>
                <a:lnTo>
                  <a:pt x="0" y="9157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7782716" y="4031984"/>
            <a:ext cx="1673355" cy="915781"/>
          </a:xfrm>
          <a:custGeom>
            <a:avLst/>
            <a:gdLst/>
            <a:ahLst/>
            <a:cxnLst/>
            <a:rect l="l" t="t" r="r" b="b"/>
            <a:pathLst>
              <a:path w="1673355" h="915781">
                <a:moveTo>
                  <a:pt x="0" y="0"/>
                </a:moveTo>
                <a:lnTo>
                  <a:pt x="1673354" y="0"/>
                </a:lnTo>
                <a:lnTo>
                  <a:pt x="1673354" y="915781"/>
                </a:lnTo>
                <a:lnTo>
                  <a:pt x="0" y="9157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00AB67-D4CB-D538-1DB3-4726C9A149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253" y="2466641"/>
            <a:ext cx="9718148" cy="46580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5ED60E4-D167-C4F6-1903-F25621DF5C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01176" y="2466640"/>
            <a:ext cx="6764890" cy="474431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99631" y="1156956"/>
            <a:ext cx="13073218" cy="11890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11"/>
              </a:lnSpc>
            </a:pPr>
            <a:r>
              <a:rPr lang="en-US" sz="9457">
                <a:solidFill>
                  <a:srgbClr val="C1FF72"/>
                </a:solidFill>
                <a:latin typeface="Bicubik"/>
                <a:ea typeface="Bicubik"/>
                <a:cs typeface="Bicubik"/>
                <a:sym typeface="Bicubik"/>
              </a:rPr>
              <a:t>Thank You</a:t>
            </a:r>
          </a:p>
        </p:txBody>
      </p:sp>
      <p:sp>
        <p:nvSpPr>
          <p:cNvPr id="4" name="Freeform 4"/>
          <p:cNvSpPr/>
          <p:nvPr/>
        </p:nvSpPr>
        <p:spPr>
          <a:xfrm>
            <a:off x="1050928" y="6778152"/>
            <a:ext cx="1616773" cy="884816"/>
          </a:xfrm>
          <a:custGeom>
            <a:avLst/>
            <a:gdLst/>
            <a:ahLst/>
            <a:cxnLst/>
            <a:rect l="l" t="t" r="r" b="b"/>
            <a:pathLst>
              <a:path w="1616773" h="884816">
                <a:moveTo>
                  <a:pt x="0" y="0"/>
                </a:moveTo>
                <a:lnTo>
                  <a:pt x="1616773" y="0"/>
                </a:lnTo>
                <a:lnTo>
                  <a:pt x="1616773" y="884816"/>
                </a:lnTo>
                <a:lnTo>
                  <a:pt x="0" y="8848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620299" y="6778152"/>
            <a:ext cx="1616773" cy="884816"/>
          </a:xfrm>
          <a:custGeom>
            <a:avLst/>
            <a:gdLst/>
            <a:ahLst/>
            <a:cxnLst/>
            <a:rect l="l" t="t" r="r" b="b"/>
            <a:pathLst>
              <a:path w="1616773" h="884816">
                <a:moveTo>
                  <a:pt x="0" y="0"/>
                </a:moveTo>
                <a:lnTo>
                  <a:pt x="1616773" y="0"/>
                </a:lnTo>
                <a:lnTo>
                  <a:pt x="1616773" y="884816"/>
                </a:lnTo>
                <a:lnTo>
                  <a:pt x="0" y="8848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345452" y="4503882"/>
            <a:ext cx="10142602" cy="33224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12"/>
              </a:lnSpc>
            </a:pPr>
            <a:r>
              <a:rPr lang="en-US" sz="3151" spc="-126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✔ Dataset: HAM10000 from Kaggle  </a:t>
            </a:r>
          </a:p>
          <a:p>
            <a:pPr algn="ctr">
              <a:lnSpc>
                <a:spcPts val="4412"/>
              </a:lnSpc>
            </a:pPr>
            <a:r>
              <a:rPr lang="en-US" sz="3151" spc="-126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✔ Tools Used: Python, TensorFlow, </a:t>
            </a:r>
            <a:r>
              <a:rPr lang="en-US" sz="3151" spc="-126" dirty="0" err="1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Keras</a:t>
            </a:r>
            <a:r>
              <a:rPr lang="en-US" sz="3151" spc="-126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, Kaggle  </a:t>
            </a:r>
          </a:p>
          <a:p>
            <a:pPr algn="ctr">
              <a:lnSpc>
                <a:spcPts val="4412"/>
              </a:lnSpc>
            </a:pPr>
            <a:r>
              <a:rPr lang="en-US" sz="3151" spc="-126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✔ Techniques: CNN, Transfer Learning, Grad-CAM  </a:t>
            </a:r>
          </a:p>
          <a:p>
            <a:pPr algn="ctr">
              <a:lnSpc>
                <a:spcPts val="4412"/>
              </a:lnSpc>
            </a:pPr>
            <a:r>
              <a:rPr lang="en-US" sz="3151" spc="-126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✔ Special Thanks to: ELC Instructor &amp; Thapar Faculty</a:t>
            </a:r>
          </a:p>
          <a:p>
            <a:pPr algn="ctr">
              <a:lnSpc>
                <a:spcPts val="4412"/>
              </a:lnSpc>
            </a:pPr>
            <a:endParaRPr lang="en-US" sz="3151" spc="-126" dirty="0">
              <a:solidFill>
                <a:srgbClr val="FFFFFF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ctr">
              <a:lnSpc>
                <a:spcPts val="4412"/>
              </a:lnSpc>
              <a:spcBef>
                <a:spcPct val="0"/>
              </a:spcBef>
            </a:pPr>
            <a:r>
              <a:rPr lang="en-US" sz="3151" spc="-126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Thank You!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695107" y="8788536"/>
            <a:ext cx="953559" cy="953559"/>
          </a:xfrm>
          <a:custGeom>
            <a:avLst/>
            <a:gdLst/>
            <a:ahLst/>
            <a:cxnLst/>
            <a:rect l="l" t="t" r="r" b="b"/>
            <a:pathLst>
              <a:path w="953559" h="953559">
                <a:moveTo>
                  <a:pt x="0" y="0"/>
                </a:moveTo>
                <a:lnTo>
                  <a:pt x="953558" y="0"/>
                </a:lnTo>
                <a:lnTo>
                  <a:pt x="953558" y="953559"/>
                </a:lnTo>
                <a:lnTo>
                  <a:pt x="0" y="9535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39334" y="1638300"/>
            <a:ext cx="16962866" cy="95771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Open Sauce" panose="020B0604020202020204" charset="0"/>
              </a:rPr>
              <a:t> </a:t>
            </a:r>
          </a:p>
          <a:p>
            <a:pPr lvl="1"/>
            <a:r>
              <a:rPr lang="en-US" sz="3000" dirty="0">
                <a:solidFill>
                  <a:schemeClr val="bg1"/>
                </a:solidFill>
                <a:latin typeface="Open Sauce" panose="020B0604020202020204" charset="0"/>
              </a:rPr>
              <a:t>• Skin cancer is one of the most common cancers worldwide, often caused by prolonged exposure to UV radiation . Early detection is crucial for effective treatment. Traditional diagnosis can be slow and subjective, so AI-based tools can assist doctors by providing fast and reliable results.</a:t>
            </a:r>
          </a:p>
          <a:p>
            <a:pPr algn="l">
              <a:lnSpc>
                <a:spcPts val="3846"/>
              </a:lnSpc>
            </a:pPr>
            <a:endParaRPr lang="en-US" sz="2747" spc="-109" dirty="0">
              <a:solidFill>
                <a:srgbClr val="D9D9D9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l">
              <a:lnSpc>
                <a:spcPts val="3846"/>
              </a:lnSpc>
            </a:pPr>
            <a:r>
              <a:rPr lang="en-US" sz="3000" spc="-109" dirty="0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</a:p>
          <a:p>
            <a:pPr lvl="1">
              <a:lnSpc>
                <a:spcPts val="3846"/>
              </a:lnSpc>
            </a:pPr>
            <a:r>
              <a:rPr lang="en-US" sz="3000" spc="-109" dirty="0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 • The goal is to build a deep learning model that classifies skin lesions into 7 categories using </a:t>
            </a:r>
            <a:r>
              <a:rPr lang="en-US" sz="3000" spc="-109" dirty="0" err="1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dermoscopic</a:t>
            </a:r>
            <a:r>
              <a:rPr lang="en-US" sz="3000" spc="-109" dirty="0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  images . The model also uses Explainable AI (Grad-CAM) to highlight image regions influencing its decision, improving trust and transparency for clinical use.</a:t>
            </a:r>
          </a:p>
          <a:p>
            <a:pPr algn="l">
              <a:lnSpc>
                <a:spcPts val="3846"/>
              </a:lnSpc>
            </a:pPr>
            <a:endParaRPr lang="en-US" sz="2747" spc="-109" dirty="0">
              <a:solidFill>
                <a:srgbClr val="D9D9D9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l">
              <a:lnSpc>
                <a:spcPts val="3846"/>
              </a:lnSpc>
            </a:pPr>
            <a:r>
              <a:rPr lang="en-US" sz="3000" spc="-109" dirty="0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</a:p>
          <a:p>
            <a:pPr lvl="1">
              <a:lnSpc>
                <a:spcPts val="3846"/>
              </a:lnSpc>
            </a:pPr>
            <a:r>
              <a:rPr lang="en-US" sz="3000" spc="-109" dirty="0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 • HAM10000 is a public dataset with over 10,000  </a:t>
            </a:r>
            <a:r>
              <a:rPr lang="en-US" sz="3000" spc="-109" dirty="0" err="1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dermoscopic</a:t>
            </a:r>
            <a:r>
              <a:rPr lang="en-US" sz="3000" spc="-109" dirty="0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  images of 7 skin lesion types . It provides labeled skin images along with metadata, making it suitable for training deep learning models in medical image classification.</a:t>
            </a:r>
          </a:p>
          <a:p>
            <a:pPr algn="l">
              <a:lnSpc>
                <a:spcPts val="3846"/>
              </a:lnSpc>
            </a:pPr>
            <a:endParaRPr lang="en-US" sz="2747" spc="-109" dirty="0">
              <a:solidFill>
                <a:srgbClr val="D9D9D9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l">
              <a:lnSpc>
                <a:spcPts val="3846"/>
              </a:lnSpc>
            </a:pPr>
            <a:endParaRPr lang="en-US" sz="2747" spc="-109" dirty="0">
              <a:solidFill>
                <a:srgbClr val="D9D9D9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l">
              <a:lnSpc>
                <a:spcPts val="3846"/>
              </a:lnSpc>
            </a:pPr>
            <a:endParaRPr lang="en-US" sz="2747" spc="-109" dirty="0">
              <a:solidFill>
                <a:srgbClr val="D9D9D9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l">
              <a:lnSpc>
                <a:spcPts val="3846"/>
              </a:lnSpc>
            </a:pPr>
            <a:endParaRPr lang="en-US" sz="2747" spc="-109" dirty="0">
              <a:solidFill>
                <a:srgbClr val="D9D9D9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l">
              <a:lnSpc>
                <a:spcPts val="3846"/>
              </a:lnSpc>
            </a:pPr>
            <a:endParaRPr lang="en-US" sz="2747" spc="-109" dirty="0">
              <a:solidFill>
                <a:srgbClr val="D9D9D9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993431" y="8455933"/>
            <a:ext cx="1466119" cy="802367"/>
          </a:xfrm>
          <a:custGeom>
            <a:avLst/>
            <a:gdLst/>
            <a:ahLst/>
            <a:cxnLst/>
            <a:rect l="l" t="t" r="r" b="b"/>
            <a:pathLst>
              <a:path w="1466119" h="802367">
                <a:moveTo>
                  <a:pt x="0" y="0"/>
                </a:moveTo>
                <a:lnTo>
                  <a:pt x="1466119" y="0"/>
                </a:lnTo>
                <a:lnTo>
                  <a:pt x="1466119" y="802367"/>
                </a:lnTo>
                <a:lnTo>
                  <a:pt x="0" y="8023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762000" y="540328"/>
            <a:ext cx="10443808" cy="976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86"/>
              </a:lnSpc>
            </a:pPr>
            <a:r>
              <a:rPr lang="en-US" sz="7874" dirty="0">
                <a:solidFill>
                  <a:srgbClr val="C1FF72"/>
                </a:solidFill>
                <a:latin typeface="Bicubik"/>
                <a:ea typeface="Bicubik"/>
                <a:cs typeface="Bicubik"/>
                <a:sym typeface="Bicubik"/>
              </a:rP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782521" y="9139105"/>
            <a:ext cx="476779" cy="119195"/>
          </a:xfrm>
          <a:custGeom>
            <a:avLst/>
            <a:gdLst/>
            <a:ahLst/>
            <a:cxnLst/>
            <a:rect l="l" t="t" r="r" b="b"/>
            <a:pathLst>
              <a:path w="476779" h="119195">
                <a:moveTo>
                  <a:pt x="0" y="0"/>
                </a:moveTo>
                <a:lnTo>
                  <a:pt x="476779" y="0"/>
                </a:lnTo>
                <a:lnTo>
                  <a:pt x="476779" y="119195"/>
                </a:lnTo>
                <a:lnTo>
                  <a:pt x="0" y="1191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18777" y="2428348"/>
            <a:ext cx="14844376" cy="8845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 spc="-103" dirty="0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• Design and train a neural network that can automatically classify </a:t>
            </a:r>
            <a:r>
              <a:rPr lang="en-US" sz="2599" spc="-103" dirty="0" err="1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dermoscopic</a:t>
            </a:r>
            <a:r>
              <a:rPr lang="en-US" sz="2599" spc="-103" dirty="0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  images into 7 different types of skin lesions . This supports faster and more accurate diagnosis of skin cancer.</a:t>
            </a:r>
          </a:p>
        </p:txBody>
      </p:sp>
      <p:sp>
        <p:nvSpPr>
          <p:cNvPr id="4" name="Freeform 4"/>
          <p:cNvSpPr/>
          <p:nvPr/>
        </p:nvSpPr>
        <p:spPr>
          <a:xfrm>
            <a:off x="15793181" y="4969046"/>
            <a:ext cx="1466119" cy="802367"/>
          </a:xfrm>
          <a:custGeom>
            <a:avLst/>
            <a:gdLst/>
            <a:ahLst/>
            <a:cxnLst/>
            <a:rect l="l" t="t" r="r" b="b"/>
            <a:pathLst>
              <a:path w="1466119" h="802367">
                <a:moveTo>
                  <a:pt x="0" y="0"/>
                </a:moveTo>
                <a:lnTo>
                  <a:pt x="1466119" y="0"/>
                </a:lnTo>
                <a:lnTo>
                  <a:pt x="1466119" y="802367"/>
                </a:lnTo>
                <a:lnTo>
                  <a:pt x="0" y="8023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781647" y="6052029"/>
            <a:ext cx="955305" cy="955305"/>
          </a:xfrm>
          <a:custGeom>
            <a:avLst/>
            <a:gdLst/>
            <a:ahLst/>
            <a:cxnLst/>
            <a:rect l="l" t="t" r="r" b="b"/>
            <a:pathLst>
              <a:path w="955305" h="955305">
                <a:moveTo>
                  <a:pt x="0" y="0"/>
                </a:moveTo>
                <a:lnTo>
                  <a:pt x="955305" y="0"/>
                </a:lnTo>
                <a:lnTo>
                  <a:pt x="955305" y="955305"/>
                </a:lnTo>
                <a:lnTo>
                  <a:pt x="0" y="9553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7618828" y="8455933"/>
            <a:ext cx="1466119" cy="802367"/>
          </a:xfrm>
          <a:custGeom>
            <a:avLst/>
            <a:gdLst/>
            <a:ahLst/>
            <a:cxnLst/>
            <a:rect l="l" t="t" r="r" b="b"/>
            <a:pathLst>
              <a:path w="1466119" h="802367">
                <a:moveTo>
                  <a:pt x="0" y="0"/>
                </a:moveTo>
                <a:lnTo>
                  <a:pt x="1466119" y="0"/>
                </a:lnTo>
                <a:lnTo>
                  <a:pt x="1466119" y="802367"/>
                </a:lnTo>
                <a:lnTo>
                  <a:pt x="0" y="8023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685800" y="846452"/>
            <a:ext cx="6300687" cy="916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60"/>
              </a:lnSpc>
            </a:pPr>
            <a:r>
              <a:rPr lang="en-US" sz="7289" dirty="0">
                <a:solidFill>
                  <a:srgbClr val="C1FF72"/>
                </a:solidFill>
                <a:latin typeface="Bicubik"/>
                <a:ea typeface="Bicubik"/>
                <a:cs typeface="Bicubik"/>
                <a:sym typeface="Bicubik"/>
              </a:rPr>
              <a:t>Objective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18777" y="4632484"/>
            <a:ext cx="15011399" cy="13462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 spc="-103" dirty="0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• Cover all 7 types of skin lesions, The model is trained to recognize the following skin lesion types  : Melanocytic  nevi, Melanoma, Benign keratosis-like lesions, Basal cell carcinoma, Actinic keratoses, Vascular lesions, and Dermatofibroma.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18777" y="7117415"/>
            <a:ext cx="16116301" cy="13461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635"/>
              </a:lnSpc>
            </a:pPr>
            <a:r>
              <a:rPr lang="en-US" sz="2597" spc="-103" dirty="0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• Enhance interpretability using Explainable AI Apply Grad-CAM (Gradient-weighted Class Activation Mapping) to highlight the regions of an image the model used to make its prediction . This helps doctors trust the model and understand its reasoning.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719182-3CA5-32A1-C3AA-AF606591E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C207927B-E1D2-55B1-D642-682E42926232}"/>
              </a:ext>
            </a:extLst>
          </p:cNvPr>
          <p:cNvSpPr/>
          <p:nvPr/>
        </p:nvSpPr>
        <p:spPr>
          <a:xfrm>
            <a:off x="16782521" y="9139105"/>
            <a:ext cx="476779" cy="119195"/>
          </a:xfrm>
          <a:custGeom>
            <a:avLst/>
            <a:gdLst/>
            <a:ahLst/>
            <a:cxnLst/>
            <a:rect l="l" t="t" r="r" b="b"/>
            <a:pathLst>
              <a:path w="476779" h="119195">
                <a:moveTo>
                  <a:pt x="0" y="0"/>
                </a:moveTo>
                <a:lnTo>
                  <a:pt x="476779" y="0"/>
                </a:lnTo>
                <a:lnTo>
                  <a:pt x="476779" y="119195"/>
                </a:lnTo>
                <a:lnTo>
                  <a:pt x="0" y="1191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3896D221-09AC-650E-FD8C-C13FA347BE03}"/>
              </a:ext>
            </a:extLst>
          </p:cNvPr>
          <p:cNvSpPr/>
          <p:nvPr/>
        </p:nvSpPr>
        <p:spPr>
          <a:xfrm>
            <a:off x="15793181" y="4969046"/>
            <a:ext cx="1466119" cy="802367"/>
          </a:xfrm>
          <a:custGeom>
            <a:avLst/>
            <a:gdLst/>
            <a:ahLst/>
            <a:cxnLst/>
            <a:rect l="l" t="t" r="r" b="b"/>
            <a:pathLst>
              <a:path w="1466119" h="802367">
                <a:moveTo>
                  <a:pt x="0" y="0"/>
                </a:moveTo>
                <a:lnTo>
                  <a:pt x="1466119" y="0"/>
                </a:lnTo>
                <a:lnTo>
                  <a:pt x="1466119" y="802367"/>
                </a:lnTo>
                <a:lnTo>
                  <a:pt x="0" y="8023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D8487E90-63BB-5BF8-0062-8881DA3477F0}"/>
              </a:ext>
            </a:extLst>
          </p:cNvPr>
          <p:cNvSpPr/>
          <p:nvPr/>
        </p:nvSpPr>
        <p:spPr>
          <a:xfrm>
            <a:off x="16781647" y="6052029"/>
            <a:ext cx="955305" cy="955305"/>
          </a:xfrm>
          <a:custGeom>
            <a:avLst/>
            <a:gdLst/>
            <a:ahLst/>
            <a:cxnLst/>
            <a:rect l="l" t="t" r="r" b="b"/>
            <a:pathLst>
              <a:path w="955305" h="955305">
                <a:moveTo>
                  <a:pt x="0" y="0"/>
                </a:moveTo>
                <a:lnTo>
                  <a:pt x="955305" y="0"/>
                </a:lnTo>
                <a:lnTo>
                  <a:pt x="955305" y="955305"/>
                </a:lnTo>
                <a:lnTo>
                  <a:pt x="0" y="9553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753F18E0-B668-D98C-38C3-62BDDA8554FD}"/>
              </a:ext>
            </a:extLst>
          </p:cNvPr>
          <p:cNvSpPr/>
          <p:nvPr/>
        </p:nvSpPr>
        <p:spPr>
          <a:xfrm>
            <a:off x="7618828" y="8455933"/>
            <a:ext cx="1466119" cy="802367"/>
          </a:xfrm>
          <a:custGeom>
            <a:avLst/>
            <a:gdLst/>
            <a:ahLst/>
            <a:cxnLst/>
            <a:rect l="l" t="t" r="r" b="b"/>
            <a:pathLst>
              <a:path w="1466119" h="802367">
                <a:moveTo>
                  <a:pt x="0" y="0"/>
                </a:moveTo>
                <a:lnTo>
                  <a:pt x="1466119" y="0"/>
                </a:lnTo>
                <a:lnTo>
                  <a:pt x="1466119" y="802367"/>
                </a:lnTo>
                <a:lnTo>
                  <a:pt x="0" y="8023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954DD51C-6238-4D02-7279-B6BBAB13CF88}"/>
              </a:ext>
            </a:extLst>
          </p:cNvPr>
          <p:cNvSpPr txBox="1"/>
          <p:nvPr/>
        </p:nvSpPr>
        <p:spPr>
          <a:xfrm>
            <a:off x="518778" y="846452"/>
            <a:ext cx="17250446" cy="8171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560"/>
              </a:lnSpc>
            </a:pPr>
            <a:r>
              <a:rPr lang="en-US" sz="5000" dirty="0">
                <a:solidFill>
                  <a:srgbClr val="C1FF72"/>
                </a:solidFill>
                <a:latin typeface="Bicubik"/>
                <a:ea typeface="Bicubik"/>
                <a:cs typeface="Bicubik"/>
                <a:sym typeface="Bicubik"/>
              </a:rPr>
              <a:t>7 types of skin cancer each with label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3346ED2-B63F-A468-7D1F-E9B7FB94B8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8700" y="2214696"/>
            <a:ext cx="15582900" cy="75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094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197646" y="1559045"/>
            <a:ext cx="12602322" cy="84059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31"/>
              </a:lnSpc>
              <a:spcBef>
                <a:spcPct val="0"/>
              </a:spcBef>
            </a:pPr>
            <a:r>
              <a:rPr lang="en-US" sz="2808" spc="-112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HAM 10000 dataset  </a:t>
            </a:r>
          </a:p>
          <a:p>
            <a:pPr algn="ctr">
              <a:lnSpc>
                <a:spcPts val="3931"/>
              </a:lnSpc>
              <a:spcBef>
                <a:spcPct val="0"/>
              </a:spcBef>
            </a:pPr>
            <a:r>
              <a:rPr lang="en-US" sz="2808" spc="-112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     ↓  </a:t>
            </a:r>
          </a:p>
          <a:p>
            <a:pPr algn="ctr">
              <a:lnSpc>
                <a:spcPts val="3931"/>
              </a:lnSpc>
              <a:spcBef>
                <a:spcPct val="0"/>
              </a:spcBef>
            </a:pPr>
            <a:r>
              <a:rPr lang="en-US" sz="2808" spc="-112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Image Preprocessing (Resizing, Normalization, Label Encoding)  </a:t>
            </a:r>
          </a:p>
          <a:p>
            <a:pPr algn="ctr">
              <a:lnSpc>
                <a:spcPts val="3931"/>
              </a:lnSpc>
              <a:spcBef>
                <a:spcPct val="0"/>
              </a:spcBef>
            </a:pPr>
            <a:r>
              <a:rPr lang="en-US" sz="2808" spc="-112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     ↓  </a:t>
            </a:r>
          </a:p>
          <a:p>
            <a:pPr algn="ctr">
              <a:lnSpc>
                <a:spcPts val="3931"/>
              </a:lnSpc>
              <a:spcBef>
                <a:spcPct val="0"/>
              </a:spcBef>
            </a:pPr>
            <a:r>
              <a:rPr lang="en-US" sz="2808" spc="-112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Data Augmentation (Rotation, Zoom, Flip, Shift)  </a:t>
            </a:r>
          </a:p>
          <a:p>
            <a:pPr algn="ctr">
              <a:lnSpc>
                <a:spcPts val="3931"/>
              </a:lnSpc>
              <a:spcBef>
                <a:spcPct val="0"/>
              </a:spcBef>
            </a:pPr>
            <a:r>
              <a:rPr lang="en-US" sz="2808" spc="-112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     ↓  </a:t>
            </a:r>
          </a:p>
          <a:p>
            <a:pPr algn="ctr">
              <a:lnSpc>
                <a:spcPts val="3931"/>
              </a:lnSpc>
              <a:spcBef>
                <a:spcPct val="0"/>
              </a:spcBef>
            </a:pPr>
            <a:r>
              <a:rPr lang="en-US" sz="2808" spc="-112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Model Training →  </a:t>
            </a:r>
          </a:p>
          <a:p>
            <a:pPr algn="ctr">
              <a:lnSpc>
                <a:spcPts val="3931"/>
              </a:lnSpc>
              <a:spcBef>
                <a:spcPct val="0"/>
              </a:spcBef>
            </a:pPr>
            <a:r>
              <a:rPr lang="en-US" sz="2808" spc="-112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    • Basic CNN  </a:t>
            </a:r>
          </a:p>
          <a:p>
            <a:pPr algn="ctr">
              <a:lnSpc>
                <a:spcPts val="3931"/>
              </a:lnSpc>
              <a:spcBef>
                <a:spcPct val="0"/>
              </a:spcBef>
            </a:pPr>
            <a:r>
              <a:rPr lang="en-US" sz="2808" spc="-112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    • ResNet50  </a:t>
            </a:r>
          </a:p>
          <a:p>
            <a:pPr algn="ctr">
              <a:lnSpc>
                <a:spcPts val="3931"/>
              </a:lnSpc>
              <a:spcBef>
                <a:spcPct val="0"/>
              </a:spcBef>
            </a:pPr>
            <a:r>
              <a:rPr lang="en-US" sz="2808" spc="-112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    • MobileNetV2  </a:t>
            </a:r>
          </a:p>
          <a:p>
            <a:pPr algn="ctr">
              <a:lnSpc>
                <a:spcPts val="3931"/>
              </a:lnSpc>
              <a:spcBef>
                <a:spcPct val="0"/>
              </a:spcBef>
            </a:pPr>
            <a:r>
              <a:rPr lang="en-US" sz="2808" spc="-112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    • DenseNet121  </a:t>
            </a:r>
          </a:p>
          <a:p>
            <a:pPr algn="ctr">
              <a:lnSpc>
                <a:spcPts val="3931"/>
              </a:lnSpc>
              <a:spcBef>
                <a:spcPct val="0"/>
              </a:spcBef>
            </a:pPr>
            <a:r>
              <a:rPr lang="en-US" sz="2808" spc="-112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     ↓  </a:t>
            </a:r>
          </a:p>
          <a:p>
            <a:pPr algn="ctr">
              <a:lnSpc>
                <a:spcPts val="3931"/>
              </a:lnSpc>
              <a:spcBef>
                <a:spcPct val="0"/>
              </a:spcBef>
            </a:pPr>
            <a:r>
              <a:rPr lang="en-US" sz="2808" spc="-112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Model Evaluation (Accuracy, Loss)  </a:t>
            </a:r>
          </a:p>
          <a:p>
            <a:pPr algn="ctr">
              <a:lnSpc>
                <a:spcPts val="3931"/>
              </a:lnSpc>
              <a:spcBef>
                <a:spcPct val="0"/>
              </a:spcBef>
            </a:pPr>
            <a:r>
              <a:rPr lang="en-US" sz="2808" spc="-112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     ↓  </a:t>
            </a:r>
          </a:p>
          <a:p>
            <a:pPr algn="ctr">
              <a:lnSpc>
                <a:spcPts val="3931"/>
              </a:lnSpc>
              <a:spcBef>
                <a:spcPct val="0"/>
              </a:spcBef>
            </a:pPr>
            <a:r>
              <a:rPr lang="en-US" sz="2808" spc="-112" dirty="0">
                <a:solidFill>
                  <a:schemeClr val="bg1"/>
                </a:solidFill>
                <a:latin typeface="Open Sauce"/>
                <a:ea typeface="Open Sauce"/>
                <a:cs typeface="Open Sauce"/>
                <a:sym typeface="Open Sauce"/>
              </a:rPr>
              <a:t>Best Model Selection → DenseNet121  </a:t>
            </a:r>
          </a:p>
          <a:p>
            <a:pPr algn="ctr">
              <a:lnSpc>
                <a:spcPts val="3931"/>
              </a:lnSpc>
              <a:spcBef>
                <a:spcPct val="0"/>
              </a:spcBef>
            </a:pPr>
            <a:r>
              <a:rPr lang="en-US" sz="2808" spc="-112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     ↓  </a:t>
            </a:r>
          </a:p>
          <a:p>
            <a:pPr algn="ctr">
              <a:lnSpc>
                <a:spcPts val="3931"/>
              </a:lnSpc>
              <a:spcBef>
                <a:spcPct val="0"/>
              </a:spcBef>
            </a:pPr>
            <a:r>
              <a:rPr lang="en-US" sz="2808" spc="-112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Explainable AI using Grad-CAM (Visualize model focus)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979876" y="249909"/>
            <a:ext cx="10592674" cy="10191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  <a:spcBef>
                <a:spcPct val="0"/>
              </a:spcBef>
            </a:pPr>
            <a:r>
              <a:rPr lang="en-US" sz="5999" b="1" spc="-239">
                <a:solidFill>
                  <a:srgbClr val="C1FF7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Proposed Methodology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2D08C9-AE9C-543A-F748-B8C179735213}"/>
              </a:ext>
            </a:extLst>
          </p:cNvPr>
          <p:cNvSpPr txBox="1"/>
          <p:nvPr/>
        </p:nvSpPr>
        <p:spPr>
          <a:xfrm>
            <a:off x="6629400" y="1409700"/>
            <a:ext cx="3657600" cy="83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8F6EFF-E250-30AF-D20D-8372686CE6C3}"/>
              </a:ext>
            </a:extLst>
          </p:cNvPr>
          <p:cNvSpPr txBox="1"/>
          <p:nvPr/>
        </p:nvSpPr>
        <p:spPr>
          <a:xfrm>
            <a:off x="6705600" y="1559045"/>
            <a:ext cx="3810000" cy="53645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A397F7-ECD5-1542-49A4-E071F22CACCA}"/>
              </a:ext>
            </a:extLst>
          </p:cNvPr>
          <p:cNvSpPr txBox="1"/>
          <p:nvPr/>
        </p:nvSpPr>
        <p:spPr>
          <a:xfrm>
            <a:off x="3124200" y="2476500"/>
            <a:ext cx="10591800" cy="53645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85E280-3FBC-6833-DE95-5DDE468691A8}"/>
              </a:ext>
            </a:extLst>
          </p:cNvPr>
          <p:cNvSpPr txBox="1"/>
          <p:nvPr/>
        </p:nvSpPr>
        <p:spPr>
          <a:xfrm>
            <a:off x="4648200" y="3467100"/>
            <a:ext cx="7924800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F2303A-C72A-241C-7288-9D224E52CA2D}"/>
              </a:ext>
            </a:extLst>
          </p:cNvPr>
          <p:cNvSpPr txBox="1"/>
          <p:nvPr/>
        </p:nvSpPr>
        <p:spPr>
          <a:xfrm>
            <a:off x="7010400" y="4457700"/>
            <a:ext cx="3276600" cy="25908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374F39-EF0E-87E9-4B43-E3C48FFFD988}"/>
              </a:ext>
            </a:extLst>
          </p:cNvPr>
          <p:cNvSpPr txBox="1"/>
          <p:nvPr/>
        </p:nvSpPr>
        <p:spPr>
          <a:xfrm>
            <a:off x="5715000" y="7505700"/>
            <a:ext cx="5562600" cy="4572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18B3C3-F651-6A4C-54D5-48C6D18FC356}"/>
              </a:ext>
            </a:extLst>
          </p:cNvPr>
          <p:cNvSpPr txBox="1"/>
          <p:nvPr/>
        </p:nvSpPr>
        <p:spPr>
          <a:xfrm>
            <a:off x="5334000" y="8496300"/>
            <a:ext cx="6400800" cy="4572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B9D89A-1C37-A40B-1F4F-23482BF719AC}"/>
              </a:ext>
            </a:extLst>
          </p:cNvPr>
          <p:cNvSpPr txBox="1"/>
          <p:nvPr/>
        </p:nvSpPr>
        <p:spPr>
          <a:xfrm>
            <a:off x="3962400" y="9410700"/>
            <a:ext cx="8915400" cy="62639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307323" y="8916660"/>
            <a:ext cx="1673355" cy="915781"/>
          </a:xfrm>
          <a:custGeom>
            <a:avLst/>
            <a:gdLst/>
            <a:ahLst/>
            <a:cxnLst/>
            <a:rect l="l" t="t" r="r" b="b"/>
            <a:pathLst>
              <a:path w="1673355" h="915781">
                <a:moveTo>
                  <a:pt x="0" y="0"/>
                </a:moveTo>
                <a:lnTo>
                  <a:pt x="1673354" y="0"/>
                </a:lnTo>
                <a:lnTo>
                  <a:pt x="1673354" y="915782"/>
                </a:lnTo>
                <a:lnTo>
                  <a:pt x="0" y="9157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961583" y="8665379"/>
            <a:ext cx="709171" cy="709171"/>
          </a:xfrm>
          <a:custGeom>
            <a:avLst/>
            <a:gdLst/>
            <a:ahLst/>
            <a:cxnLst/>
            <a:rect l="l" t="t" r="r" b="b"/>
            <a:pathLst>
              <a:path w="709171" h="709171">
                <a:moveTo>
                  <a:pt x="0" y="0"/>
                </a:moveTo>
                <a:lnTo>
                  <a:pt x="709172" y="0"/>
                </a:lnTo>
                <a:lnTo>
                  <a:pt x="709172" y="709172"/>
                </a:lnTo>
                <a:lnTo>
                  <a:pt x="0" y="7091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86766" y="454559"/>
            <a:ext cx="16101034" cy="20543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729"/>
              </a:lnSpc>
            </a:pPr>
            <a:r>
              <a:rPr lang="en-US" sz="8588" dirty="0">
                <a:solidFill>
                  <a:srgbClr val="C1FF72"/>
                </a:solidFill>
                <a:latin typeface="Bicubik"/>
                <a:ea typeface="Bicubik"/>
                <a:cs typeface="Bicubik"/>
                <a:sym typeface="Bicubik"/>
              </a:rPr>
              <a:t>Preprocessing  &amp; Augmentation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17246" y="2559654"/>
            <a:ext cx="12881637" cy="974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2800" spc="-79" dirty="0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✔ Image Resizing:</a:t>
            </a:r>
          </a:p>
          <a:p>
            <a:pPr algn="l">
              <a:lnSpc>
                <a:spcPts val="2799"/>
              </a:lnSpc>
            </a:pPr>
            <a:r>
              <a:rPr lang="en-US" sz="2400" spc="-79" dirty="0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   - Resized to 64×64 or 224×224 pixels depending on the model</a:t>
            </a:r>
          </a:p>
          <a:p>
            <a:pPr algn="l">
              <a:lnSpc>
                <a:spcPts val="1960"/>
              </a:lnSpc>
            </a:pPr>
            <a:endParaRPr lang="en-US" sz="1999" spc="-79" dirty="0">
              <a:solidFill>
                <a:srgbClr val="D9D9D9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86766" y="3815606"/>
            <a:ext cx="14478000" cy="11219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36"/>
              </a:lnSpc>
            </a:pPr>
            <a:r>
              <a:rPr lang="en-US" sz="2800" spc="-86" dirty="0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✔ Normalization:</a:t>
            </a:r>
          </a:p>
          <a:p>
            <a:pPr algn="l">
              <a:lnSpc>
                <a:spcPts val="3036"/>
              </a:lnSpc>
            </a:pPr>
            <a:r>
              <a:rPr lang="en-US" sz="2168" spc="-86" dirty="0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   </a:t>
            </a:r>
            <a:r>
              <a:rPr lang="en-US" sz="2400" spc="-86" dirty="0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- Pixel values scaled between 0 and 1</a:t>
            </a:r>
          </a:p>
          <a:p>
            <a:pPr algn="l">
              <a:lnSpc>
                <a:spcPts val="3036"/>
              </a:lnSpc>
            </a:pPr>
            <a:r>
              <a:rPr lang="en-US" sz="2400" spc="-86" dirty="0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   - Model-specific preprocessing used for pretrained networks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17246" y="5500168"/>
            <a:ext cx="10246350" cy="7440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988"/>
              </a:lnSpc>
            </a:pPr>
            <a:r>
              <a:rPr lang="en-US" sz="2800" spc="-85" dirty="0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✔ Label Encoding:</a:t>
            </a:r>
          </a:p>
          <a:p>
            <a:pPr algn="l">
              <a:lnSpc>
                <a:spcPts val="2988"/>
              </a:lnSpc>
            </a:pPr>
            <a:r>
              <a:rPr lang="en-US" sz="2400" spc="-85" dirty="0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   - Mapped string labels to integers (e.g., 0 = Melanoma)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09600" y="6993279"/>
            <a:ext cx="10848107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407"/>
              </a:lnSpc>
            </a:pPr>
            <a:r>
              <a:rPr lang="en-US" sz="2800" spc="-68" dirty="0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✔ Augmentation (using Image Data Generator):</a:t>
            </a:r>
          </a:p>
          <a:p>
            <a:pPr algn="l">
              <a:lnSpc>
                <a:spcPts val="2407"/>
              </a:lnSpc>
            </a:pPr>
            <a:r>
              <a:rPr lang="en-US" sz="2400" spc="-68" dirty="0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   - Rotation, zoom, width/height shift, horizontal flip</a:t>
            </a:r>
          </a:p>
          <a:p>
            <a:pPr algn="l">
              <a:lnSpc>
                <a:spcPts val="2407"/>
              </a:lnSpc>
            </a:pPr>
            <a:r>
              <a:rPr lang="en-US" sz="2400" spc="-68" dirty="0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   - Helps in improving generalization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86766" y="8572976"/>
            <a:ext cx="13258800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2800" spc="-79" dirty="0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✔ Train-Validation Split:</a:t>
            </a:r>
          </a:p>
          <a:p>
            <a:pPr algn="l">
              <a:lnSpc>
                <a:spcPts val="2799"/>
              </a:lnSpc>
            </a:pPr>
            <a:r>
              <a:rPr lang="en-US" sz="2400" spc="-79" dirty="0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   - 80-20 or via Image Data Generator `subset` parameter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9074660" y="6839400"/>
            <a:ext cx="3634704" cy="302858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1120"/>
              </a:lnSpc>
            </a:pPr>
            <a:endParaRPr/>
          </a:p>
        </p:txBody>
      </p:sp>
      <p:sp>
        <p:nvSpPr>
          <p:cNvPr id="5" name="Freeform 5"/>
          <p:cNvSpPr/>
          <p:nvPr/>
        </p:nvSpPr>
        <p:spPr>
          <a:xfrm>
            <a:off x="17048034" y="9281160"/>
            <a:ext cx="839348" cy="839348"/>
          </a:xfrm>
          <a:custGeom>
            <a:avLst/>
            <a:gdLst/>
            <a:ahLst/>
            <a:cxnLst/>
            <a:rect l="l" t="t" r="r" b="b"/>
            <a:pathLst>
              <a:path w="839348" h="839348">
                <a:moveTo>
                  <a:pt x="0" y="0"/>
                </a:moveTo>
                <a:lnTo>
                  <a:pt x="839347" y="0"/>
                </a:lnTo>
                <a:lnTo>
                  <a:pt x="839347" y="839348"/>
                </a:lnTo>
                <a:lnTo>
                  <a:pt x="0" y="8393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5243700" y="6229715"/>
            <a:ext cx="3634704" cy="302858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1120"/>
              </a:lnSpc>
            </a:pPr>
            <a:endParaRPr/>
          </a:p>
        </p:txBody>
      </p:sp>
      <p:sp>
        <p:nvSpPr>
          <p:cNvPr id="14" name="TextBox 14"/>
          <p:cNvSpPr txBox="1"/>
          <p:nvPr/>
        </p:nvSpPr>
        <p:spPr>
          <a:xfrm>
            <a:off x="13833004" y="6229715"/>
            <a:ext cx="3634704" cy="302858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1120"/>
              </a:lnSpc>
            </a:pPr>
            <a:endParaRPr/>
          </a:p>
        </p:txBody>
      </p:sp>
      <p:sp>
        <p:nvSpPr>
          <p:cNvPr id="16" name="TextBox 16"/>
          <p:cNvSpPr txBox="1"/>
          <p:nvPr/>
        </p:nvSpPr>
        <p:spPr>
          <a:xfrm>
            <a:off x="1905000" y="411395"/>
            <a:ext cx="17602200" cy="21288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683"/>
              </a:lnSpc>
            </a:pPr>
            <a:r>
              <a:rPr lang="en-US" sz="7426" dirty="0">
                <a:solidFill>
                  <a:srgbClr val="C1FF72"/>
                </a:solidFill>
                <a:latin typeface="Bicubik"/>
                <a:ea typeface="Bicubik"/>
                <a:cs typeface="Bicubik"/>
                <a:sym typeface="Bicubik"/>
              </a:rPr>
              <a:t>Deep Learning Models </a:t>
            </a:r>
          </a:p>
          <a:p>
            <a:pPr algn="l">
              <a:lnSpc>
                <a:spcPts val="4433"/>
              </a:lnSpc>
            </a:pPr>
            <a:endParaRPr lang="en-US" sz="7426" dirty="0">
              <a:solidFill>
                <a:srgbClr val="C1FF72"/>
              </a:solidFill>
              <a:latin typeface="Bicubik"/>
              <a:ea typeface="Bicubik"/>
              <a:cs typeface="Bicubik"/>
              <a:sym typeface="Bicubik"/>
            </a:endParaRPr>
          </a:p>
          <a:p>
            <a:pPr algn="l">
              <a:lnSpc>
                <a:spcPts val="4433"/>
              </a:lnSpc>
            </a:pPr>
            <a:endParaRPr lang="en-US" sz="7426" dirty="0">
              <a:solidFill>
                <a:srgbClr val="C1FF72"/>
              </a:solidFill>
              <a:latin typeface="Bicubik"/>
              <a:ea typeface="Bicubik"/>
              <a:cs typeface="Bicubik"/>
              <a:sym typeface="Bicubik"/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A3D49B94-BB06-2326-2342-6A51D1599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819356"/>
              </p:ext>
            </p:extLst>
          </p:nvPr>
        </p:nvGraphicFramePr>
        <p:xfrm>
          <a:off x="285182" y="1756673"/>
          <a:ext cx="17602200" cy="529126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77018">
                  <a:extLst>
                    <a:ext uri="{9D8B030D-6E8A-4147-A177-3AD203B41FA5}">
                      <a16:colId xmlns:a16="http://schemas.microsoft.com/office/drawing/2014/main" val="135686510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97272249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367963535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329231469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167080489"/>
                    </a:ext>
                  </a:extLst>
                </a:gridCol>
                <a:gridCol w="4857182">
                  <a:extLst>
                    <a:ext uri="{9D8B030D-6E8A-4147-A177-3AD203B41FA5}">
                      <a16:colId xmlns:a16="http://schemas.microsoft.com/office/drawing/2014/main" val="2613523004"/>
                    </a:ext>
                  </a:extLst>
                </a:gridCol>
              </a:tblGrid>
              <a:tr h="932628">
                <a:tc>
                  <a:txBody>
                    <a:bodyPr/>
                    <a:lstStyle/>
                    <a:p>
                      <a:r>
                        <a:rPr lang="en-US" sz="3200" b="1" spc="-163" dirty="0">
                          <a:solidFill>
                            <a:schemeClr val="tx1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Model </a:t>
                      </a:r>
                    </a:p>
                    <a:p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spc="-163" dirty="0">
                          <a:solidFill>
                            <a:schemeClr val="tx1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Train Accuracy </a:t>
                      </a:r>
                      <a:endParaRPr lang="en-IN" sz="3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spc="-163" dirty="0">
                          <a:solidFill>
                            <a:schemeClr val="tx1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Val Accuracy </a:t>
                      </a:r>
                      <a:endParaRPr lang="en-IN" sz="3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spc="-163" dirty="0">
                          <a:solidFill>
                            <a:schemeClr val="tx1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Train Loss </a:t>
                      </a:r>
                      <a:endParaRPr lang="en-IN" sz="3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spc="-163" dirty="0">
                          <a:solidFill>
                            <a:schemeClr val="tx1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Val Loss </a:t>
                      </a:r>
                      <a:endParaRPr lang="en-IN" sz="3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b="1" dirty="0">
                          <a:solidFill>
                            <a:schemeClr val="tx1"/>
                          </a:solidFill>
                          <a:latin typeface="Open Sauce" panose="020B0604020202020204" charset="0"/>
                        </a:rPr>
                        <a:t>Feature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089607"/>
                  </a:ext>
                </a:extLst>
              </a:tr>
              <a:tr h="9326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spc="-91" dirty="0">
                          <a:solidFill>
                            <a:schemeClr val="tx1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Basic CNN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dirty="0"/>
                        <a:t>81.85%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dirty="0"/>
                        <a:t>68.85%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dirty="0"/>
                        <a:t>0.4792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dirty="0"/>
                        <a:t>0.8857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spc="-85" dirty="0">
                          <a:solidFill>
                            <a:schemeClr val="tx1"/>
                          </a:solidFill>
                          <a:latin typeface="Open Sauce" panose="020B0604020202020204" charset="0"/>
                          <a:ea typeface="Open Sauce"/>
                          <a:cs typeface="Open Sauce"/>
                          <a:sym typeface="Open Sauce"/>
                        </a:rPr>
                        <a:t>- Manually built simple convolutional network as baseline</a:t>
                      </a:r>
                    </a:p>
                    <a:p>
                      <a:endParaRPr lang="en-IN" b="1" dirty="0">
                        <a:latin typeface="Open Sauce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281583"/>
                  </a:ext>
                </a:extLst>
              </a:tr>
              <a:tr h="282947">
                <a:tc>
                  <a:txBody>
                    <a:bodyPr/>
                    <a:lstStyle/>
                    <a:p>
                      <a:r>
                        <a:rPr lang="en-US" sz="2400" b="1" spc="-91" dirty="0">
                          <a:solidFill>
                            <a:schemeClr val="tx1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ResNet50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dirty="0"/>
                        <a:t>82.02%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dirty="0"/>
                        <a:t>68.85%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dirty="0"/>
                        <a:t>0.4699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dirty="0"/>
                        <a:t>0.8857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</a:pPr>
                      <a:r>
                        <a:rPr lang="en-US" sz="1800" b="1" spc="-79" dirty="0">
                          <a:solidFill>
                            <a:srgbClr val="D9D9D9"/>
                          </a:solidFill>
                          <a:latin typeface="Open Sauce" panose="020B0604020202020204" charset="0"/>
                          <a:ea typeface="Open Sauce"/>
                          <a:cs typeface="Open Sauce"/>
                          <a:sym typeface="Open Sauce"/>
                        </a:rPr>
                        <a:t>- </a:t>
                      </a:r>
                      <a:r>
                        <a:rPr lang="en-US" sz="2400" b="1" spc="-79" dirty="0">
                          <a:solidFill>
                            <a:schemeClr val="tx1"/>
                          </a:solidFill>
                          <a:latin typeface="Open Sauce" panose="020B0604020202020204" charset="0"/>
                          <a:ea typeface="Open Sauce"/>
                          <a:cs typeface="Open Sauce"/>
                          <a:sym typeface="Open Sauce"/>
                        </a:rPr>
                        <a:t>Deep pretrained model with residual connections</a:t>
                      </a:r>
                    </a:p>
                    <a:p>
                      <a:pPr algn="l">
                        <a:lnSpc>
                          <a:spcPts val="2799"/>
                        </a:lnSpc>
                      </a:pPr>
                      <a:r>
                        <a:rPr lang="en-US" sz="2400" b="1" spc="-79" dirty="0">
                          <a:solidFill>
                            <a:schemeClr val="tx1"/>
                          </a:solidFill>
                          <a:latin typeface="Open Sauce" panose="020B0604020202020204" charset="0"/>
                          <a:ea typeface="Open Sauce"/>
                          <a:cs typeface="Open Sauce"/>
                          <a:sym typeface="Open Sauce"/>
                        </a:rPr>
                        <a:t>   - Fine-tuned on HAM10000</a:t>
                      </a:r>
                    </a:p>
                    <a:p>
                      <a:endParaRPr lang="en-IN" b="1" dirty="0">
                        <a:latin typeface="Open Sauce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531341"/>
                  </a:ext>
                </a:extLst>
              </a:tr>
              <a:tr h="9326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spc="-91" dirty="0">
                          <a:solidFill>
                            <a:schemeClr val="tx1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MobileNetV2</a:t>
                      </a:r>
                      <a:r>
                        <a:rPr lang="en-US" sz="2400" b="1" spc="-91" dirty="0">
                          <a:solidFill>
                            <a:srgbClr val="C1FF72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: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dirty="0"/>
                        <a:t>70.57%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dirty="0"/>
                        <a:t>72.50%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dirty="0"/>
                        <a:t>0.7899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dirty="0"/>
                        <a:t>0.7386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Open Sauce" panose="020B0604020202020204" charset="0"/>
                        </a:rPr>
                        <a:t>- Lightweight and fast pretrained model optimized for mobile</a:t>
                      </a:r>
                    </a:p>
                    <a:p>
                      <a:endParaRPr lang="en-IN" b="1" dirty="0">
                        <a:latin typeface="Open Sauce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854175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FE08CE6B-28AB-3E34-B29D-C4942E93BE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446832"/>
              </p:ext>
            </p:extLst>
          </p:nvPr>
        </p:nvGraphicFramePr>
        <p:xfrm>
          <a:off x="269942" y="7070801"/>
          <a:ext cx="17602199" cy="2232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058">
                  <a:extLst>
                    <a:ext uri="{9D8B030D-6E8A-4147-A177-3AD203B41FA5}">
                      <a16:colId xmlns:a16="http://schemas.microsoft.com/office/drawing/2014/main" val="2034130527"/>
                    </a:ext>
                  </a:extLst>
                </a:gridCol>
                <a:gridCol w="3120582">
                  <a:extLst>
                    <a:ext uri="{9D8B030D-6E8A-4147-A177-3AD203B41FA5}">
                      <a16:colId xmlns:a16="http://schemas.microsoft.com/office/drawing/2014/main" val="3294814899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1959101372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465248094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646364208"/>
                    </a:ext>
                  </a:extLst>
                </a:gridCol>
                <a:gridCol w="4769359">
                  <a:extLst>
                    <a:ext uri="{9D8B030D-6E8A-4147-A177-3AD203B41FA5}">
                      <a16:colId xmlns:a16="http://schemas.microsoft.com/office/drawing/2014/main" val="2770478600"/>
                    </a:ext>
                  </a:extLst>
                </a:gridCol>
              </a:tblGrid>
              <a:tr h="22326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spc="-91" dirty="0">
                          <a:solidFill>
                            <a:schemeClr val="bg1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DenseNet121 + Grad-CAM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dirty="0"/>
                        <a:t>94.57%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dirty="0"/>
                        <a:t>83.03%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dirty="0"/>
                        <a:t>0.2050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b="1" dirty="0"/>
                        <a:t>0.4747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</a:pPr>
                      <a:r>
                        <a:rPr lang="en-US" sz="2400" spc="-79" dirty="0">
                          <a:solidFill>
                            <a:schemeClr val="bg1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Dense convolutional network</a:t>
                      </a:r>
                    </a:p>
                    <a:p>
                      <a:pPr algn="l">
                        <a:lnSpc>
                          <a:spcPts val="2659"/>
                        </a:lnSpc>
                      </a:pPr>
                      <a:r>
                        <a:rPr lang="en-US" sz="2400" spc="-75" dirty="0">
                          <a:solidFill>
                            <a:schemeClr val="bg1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   - Best performance with added explainability using Grad-CAM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6483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819400" y="190500"/>
            <a:ext cx="10981968" cy="11836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79"/>
              </a:lnSpc>
              <a:spcBef>
                <a:spcPct val="0"/>
              </a:spcBef>
            </a:pPr>
            <a:r>
              <a:rPr lang="en-US" sz="7199" spc="-287" dirty="0">
                <a:solidFill>
                  <a:srgbClr val="C1FF72"/>
                </a:solidFill>
                <a:latin typeface="Open Sauce"/>
                <a:ea typeface="Open Sauce"/>
                <a:cs typeface="Open Sauce"/>
                <a:sym typeface="Open Sauce"/>
              </a:rPr>
              <a:t> Model –DenseNet121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85800" y="1638300"/>
            <a:ext cx="16183709" cy="22583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ctr">
              <a:lnSpc>
                <a:spcPts val="4479"/>
              </a:lnSpc>
              <a:buFont typeface="Arial" panose="020B0604020202020204" pitchFamily="34" charset="0"/>
              <a:buChar char="•"/>
            </a:pPr>
            <a:r>
              <a:rPr lang="en-US" sz="3199" spc="-127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DenseNet121 + Grad-CAM achieved the highest accuracy — 94.57% (training) and 83.03% (validation) and 85.7% ( testing) with lowest validation loss of 0.4747.</a:t>
            </a:r>
          </a:p>
          <a:p>
            <a:pPr marL="457200" indent="-457200" algn="ctr">
              <a:lnSpc>
                <a:spcPts val="4479"/>
              </a:lnSpc>
              <a:buFont typeface="Arial" panose="020B0604020202020204" pitchFamily="34" charset="0"/>
              <a:buChar char="•"/>
            </a:pPr>
            <a:r>
              <a:rPr lang="en-US" sz="3199" spc="-127" dirty="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Grad-CAM provided visual explanations, improving trust and helping doctors understand where the model focused.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B96D7C-F563-43A6-91C3-B58AFF975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646" y="5143500"/>
            <a:ext cx="11222016" cy="435353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38200" y="2376455"/>
            <a:ext cx="9628176" cy="73460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552"/>
              </a:lnSpc>
            </a:pPr>
            <a:r>
              <a:rPr lang="en-US" sz="2537" spc="-101" dirty="0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✔ Used transfer learning for pretrained models:</a:t>
            </a:r>
          </a:p>
          <a:p>
            <a:pPr algn="l">
              <a:lnSpc>
                <a:spcPts val="3552"/>
              </a:lnSpc>
            </a:pPr>
            <a:r>
              <a:rPr lang="en-US" sz="2537" spc="-101" dirty="0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   - Frozen base layers</a:t>
            </a:r>
          </a:p>
          <a:p>
            <a:pPr algn="l">
              <a:lnSpc>
                <a:spcPts val="3552"/>
              </a:lnSpc>
            </a:pPr>
            <a:r>
              <a:rPr lang="en-US" sz="2537" spc="-101" dirty="0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   - Added custom dense layers for classification</a:t>
            </a:r>
          </a:p>
          <a:p>
            <a:pPr algn="l">
              <a:lnSpc>
                <a:spcPts val="3552"/>
              </a:lnSpc>
            </a:pPr>
            <a:endParaRPr lang="en-US" sz="2537" spc="-101" dirty="0">
              <a:solidFill>
                <a:srgbClr val="D9D9D9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l">
              <a:lnSpc>
                <a:spcPts val="3552"/>
              </a:lnSpc>
            </a:pPr>
            <a:r>
              <a:rPr lang="en-US" sz="2537" spc="-101" dirty="0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✔ Optimizers: Adam with learning rate decay</a:t>
            </a:r>
          </a:p>
          <a:p>
            <a:pPr algn="l">
              <a:lnSpc>
                <a:spcPts val="3552"/>
              </a:lnSpc>
            </a:pPr>
            <a:endParaRPr lang="en-US" sz="2537" spc="-101" dirty="0">
              <a:solidFill>
                <a:srgbClr val="D9D9D9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l">
              <a:lnSpc>
                <a:spcPts val="3552"/>
              </a:lnSpc>
            </a:pPr>
            <a:r>
              <a:rPr lang="en-US" sz="2537" spc="-101" dirty="0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✔ Loss Function: Categorical </a:t>
            </a:r>
            <a:r>
              <a:rPr lang="en-US" sz="2537" spc="-101" dirty="0" err="1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Crossentropy</a:t>
            </a:r>
            <a:r>
              <a:rPr lang="en-US" sz="2537" spc="-101" dirty="0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  .</a:t>
            </a:r>
          </a:p>
          <a:p>
            <a:pPr algn="l">
              <a:lnSpc>
                <a:spcPts val="3552"/>
              </a:lnSpc>
            </a:pPr>
            <a:endParaRPr lang="en-US" sz="2537" spc="-101" dirty="0">
              <a:solidFill>
                <a:srgbClr val="D9D9D9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l">
              <a:lnSpc>
                <a:spcPts val="3552"/>
              </a:lnSpc>
            </a:pPr>
            <a:r>
              <a:rPr lang="en-US" sz="2537" spc="-101" dirty="0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✔ Callbacks Used:</a:t>
            </a:r>
          </a:p>
          <a:p>
            <a:pPr algn="l">
              <a:lnSpc>
                <a:spcPts val="3552"/>
              </a:lnSpc>
            </a:pPr>
            <a:r>
              <a:rPr lang="en-US" sz="2537" spc="-101" dirty="0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   - Early Stopping :  Stops training if validation loss stops improving</a:t>
            </a:r>
          </a:p>
          <a:p>
            <a:pPr algn="l">
              <a:lnSpc>
                <a:spcPts val="3552"/>
              </a:lnSpc>
            </a:pPr>
            <a:r>
              <a:rPr lang="en-US" sz="2537" spc="-101" dirty="0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   - Reduce LR On Plateau :  Reduces learning rate on plateau</a:t>
            </a:r>
          </a:p>
          <a:p>
            <a:pPr algn="l">
              <a:lnSpc>
                <a:spcPts val="3552"/>
              </a:lnSpc>
            </a:pPr>
            <a:r>
              <a:rPr lang="en-US" sz="2537" spc="-101" dirty="0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   - Model Checkpoint :  Saves the best-performing model</a:t>
            </a:r>
          </a:p>
          <a:p>
            <a:pPr algn="l">
              <a:lnSpc>
                <a:spcPts val="3552"/>
              </a:lnSpc>
            </a:pPr>
            <a:endParaRPr lang="en-US" sz="2537" spc="-101" dirty="0">
              <a:solidFill>
                <a:srgbClr val="D9D9D9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l">
              <a:lnSpc>
                <a:spcPts val="3552"/>
              </a:lnSpc>
            </a:pPr>
            <a:r>
              <a:rPr lang="en-US" sz="2537" spc="-101" dirty="0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✔ Evaluation Metrics:</a:t>
            </a:r>
          </a:p>
          <a:p>
            <a:pPr algn="l">
              <a:lnSpc>
                <a:spcPts val="3552"/>
              </a:lnSpc>
            </a:pPr>
            <a:r>
              <a:rPr lang="en-US" sz="2537" spc="-101" dirty="0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   - Accuracy</a:t>
            </a:r>
          </a:p>
          <a:p>
            <a:pPr algn="l">
              <a:lnSpc>
                <a:spcPts val="3552"/>
              </a:lnSpc>
            </a:pPr>
            <a:r>
              <a:rPr lang="en-US" sz="2537" spc="-101" dirty="0">
                <a:solidFill>
                  <a:srgbClr val="D9D9D9"/>
                </a:solidFill>
                <a:latin typeface="Open Sauce"/>
                <a:ea typeface="Open Sauce"/>
                <a:cs typeface="Open Sauce"/>
                <a:sym typeface="Open Sauce"/>
              </a:rPr>
              <a:t>   - Loss (Training and Validation)</a:t>
            </a:r>
          </a:p>
        </p:txBody>
      </p:sp>
      <p:sp>
        <p:nvSpPr>
          <p:cNvPr id="3" name="Freeform 3"/>
          <p:cNvSpPr/>
          <p:nvPr/>
        </p:nvSpPr>
        <p:spPr>
          <a:xfrm>
            <a:off x="16694448" y="8724900"/>
            <a:ext cx="755352" cy="755352"/>
          </a:xfrm>
          <a:custGeom>
            <a:avLst/>
            <a:gdLst/>
            <a:ahLst/>
            <a:cxnLst/>
            <a:rect l="l" t="t" r="r" b="b"/>
            <a:pathLst>
              <a:path w="755352" h="755352">
                <a:moveTo>
                  <a:pt x="0" y="0"/>
                </a:moveTo>
                <a:lnTo>
                  <a:pt x="755352" y="0"/>
                </a:lnTo>
                <a:lnTo>
                  <a:pt x="755352" y="755352"/>
                </a:lnTo>
                <a:lnTo>
                  <a:pt x="0" y="7553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793181" y="2993413"/>
            <a:ext cx="1466119" cy="802367"/>
          </a:xfrm>
          <a:custGeom>
            <a:avLst/>
            <a:gdLst/>
            <a:ahLst/>
            <a:cxnLst/>
            <a:rect l="l" t="t" r="r" b="b"/>
            <a:pathLst>
              <a:path w="1466119" h="802367">
                <a:moveTo>
                  <a:pt x="0" y="0"/>
                </a:moveTo>
                <a:lnTo>
                  <a:pt x="1466119" y="0"/>
                </a:lnTo>
                <a:lnTo>
                  <a:pt x="1466119" y="802367"/>
                </a:lnTo>
                <a:lnTo>
                  <a:pt x="0" y="8023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7670826" y="6049480"/>
            <a:ext cx="1466119" cy="802367"/>
          </a:xfrm>
          <a:custGeom>
            <a:avLst/>
            <a:gdLst/>
            <a:ahLst/>
            <a:cxnLst/>
            <a:rect l="l" t="t" r="r" b="b"/>
            <a:pathLst>
              <a:path w="1466119" h="802367">
                <a:moveTo>
                  <a:pt x="0" y="0"/>
                </a:moveTo>
                <a:lnTo>
                  <a:pt x="1466120" y="0"/>
                </a:lnTo>
                <a:lnTo>
                  <a:pt x="1466120" y="802367"/>
                </a:lnTo>
                <a:lnTo>
                  <a:pt x="0" y="8023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676400" y="456883"/>
            <a:ext cx="13981721" cy="9403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782"/>
              </a:lnSpc>
            </a:pPr>
            <a:r>
              <a:rPr lang="en-US" sz="7536" dirty="0">
                <a:solidFill>
                  <a:srgbClr val="C1FF72"/>
                </a:solidFill>
                <a:latin typeface="Bicubik"/>
                <a:ea typeface="Bicubik"/>
                <a:cs typeface="Bicubik"/>
                <a:sym typeface="Bicubik"/>
              </a:rPr>
              <a:t>Training Strategy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946</Words>
  <Application>Microsoft Office PowerPoint</Application>
  <PresentationFormat>Custom</PresentationFormat>
  <Paragraphs>131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Open Sauce</vt:lpstr>
      <vt:lpstr>Calibri</vt:lpstr>
      <vt:lpstr>Bicubik</vt:lpstr>
      <vt:lpstr>Open Sauce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and Black Modern Machine Learning Presentation</dc:title>
  <dc:creator>Yashika Sharma</dc:creator>
  <cp:lastModifiedBy>Yashika Sharma</cp:lastModifiedBy>
  <cp:revision>9</cp:revision>
  <dcterms:created xsi:type="dcterms:W3CDTF">2006-08-16T00:00:00Z</dcterms:created>
  <dcterms:modified xsi:type="dcterms:W3CDTF">2025-07-25T08:13:40Z</dcterms:modified>
  <dc:identifier>DAGtN6nf9xo</dc:identifier>
</cp:coreProperties>
</file>