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4FA509F-2BDC-48DE-AED9-DCC5515A92D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ita Jain" initials="Y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56F"/>
    <a:srgbClr val="0D0DAF"/>
    <a:srgbClr val="0B0B91"/>
    <a:srgbClr val="008080"/>
    <a:srgbClr val="33CC33"/>
    <a:srgbClr val="0066FF"/>
    <a:srgbClr val="FF00FF"/>
    <a:srgbClr val="9933FF"/>
    <a:srgbClr val="33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0221" autoAdjust="0"/>
  </p:normalViewPr>
  <p:slideViewPr>
    <p:cSldViewPr>
      <p:cViewPr>
        <p:scale>
          <a:sx n="39" d="100"/>
          <a:sy n="39" d="100"/>
        </p:scale>
        <p:origin x="402" y="-5976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ita\Documents\Book1%20(Autosav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77905474629211"/>
          <c:y val="5.7318196665728287E-2"/>
          <c:w val="0.87029302811190423"/>
          <c:h val="0.877488560337274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</c:f>
              <c:numCache>
                <c:formatCode>General</c:formatCode>
                <c:ptCount val="1"/>
                <c:pt idx="0">
                  <c:v>23.276450511945391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C-456E-BDE0-B6DF1674B20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23.385579937304072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C-456E-BDE0-B6DF1674B20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22.576687116564418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BC-456E-BDE0-B6DF1674B208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21.669341894060995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BC-456E-BDE0-B6DF1674B208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21.693121693121693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BC-456E-BDE0-B6DF1674B208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24.816625916870414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BC-456E-BDE0-B6DF1674B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09701392"/>
        <c:axId val="409704016"/>
      </c:barChart>
      <c:catAx>
        <c:axId val="409701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704016"/>
        <c:crosses val="autoZero"/>
        <c:auto val="1"/>
        <c:lblAlgn val="ctr"/>
        <c:lblOffset val="100"/>
        <c:noMultiLvlLbl val="0"/>
      </c:catAx>
      <c:valAx>
        <c:axId val="4097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013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1230625598795E-2"/>
          <c:y val="2.0474330552056986E-2"/>
          <c:w val="0.89013477467859792"/>
          <c:h val="0.915013508952064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Sheet1!$F$1</c:f>
              <c:numCache>
                <c:formatCode>General</c:formatCode>
                <c:ptCount val="1"/>
                <c:pt idx="0">
                  <c:v>11.672354948805461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0-4774-BB13-DCA1FD208BE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Sheet1!$F$2</c:f>
              <c:numCache>
                <c:formatCode>General</c:formatCode>
                <c:ptCount val="1"/>
                <c:pt idx="0">
                  <c:v>10.940438871473354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40-4774-BB13-DCA1FD208BE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Sheet1!$F$3</c:f>
              <c:numCache>
                <c:formatCode>General</c:formatCode>
                <c:ptCount val="1"/>
                <c:pt idx="0">
                  <c:v>11.656441717791409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40-4774-BB13-DCA1FD208BE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Sheet1!$F$4</c:f>
              <c:numCache>
                <c:formatCode>General</c:formatCode>
                <c:ptCount val="1"/>
                <c:pt idx="0">
                  <c:v>14.018191546281432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40-4774-BB13-DCA1FD208BE3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Sheet1!$F$5</c:f>
              <c:numCache>
                <c:formatCode>General</c:formatCode>
                <c:ptCount val="1"/>
                <c:pt idx="0">
                  <c:v>13.492063492063492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40-4774-BB13-DCA1FD208BE3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Sheet1!$F$6</c:f>
              <c:numCache>
                <c:formatCode>General</c:formatCode>
                <c:ptCount val="1"/>
                <c:pt idx="0">
                  <c:v>10.268948655256724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40-4774-BB13-DCA1FD208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18119040"/>
        <c:axId val="418119368"/>
      </c:barChart>
      <c:catAx>
        <c:axId val="41811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8119368"/>
        <c:crosses val="autoZero"/>
        <c:auto val="1"/>
        <c:lblAlgn val="ctr"/>
        <c:lblOffset val="100"/>
        <c:noMultiLvlLbl val="0"/>
      </c:catAx>
      <c:valAx>
        <c:axId val="41811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45810014956248E-2"/>
          <c:y val="4.6507487677346769E-2"/>
          <c:w val="0.8878576603251791"/>
          <c:h val="0.8776557296605094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Sheet1!$C$1</c:f>
              <c:numCache>
                <c:formatCode>General</c:formatCode>
                <c:ptCount val="1"/>
                <c:pt idx="0">
                  <c:v>20.682593856655291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2-4122-969D-CE3A3EC0814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20.564263322884013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F2-4122-969D-CE3A3EC0814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Sheet1!$C$3</c:f>
              <c:numCache>
                <c:formatCode>General</c:formatCode>
                <c:ptCount val="1"/>
                <c:pt idx="0">
                  <c:v>23.435582822085891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F2-4122-969D-CE3A3EC0814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Sheet1!$C$4</c:f>
              <c:numCache>
                <c:formatCode>General</c:formatCode>
                <c:ptCount val="1"/>
                <c:pt idx="0">
                  <c:v>22.043873729266988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F2-4122-969D-CE3A3EC08141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Sheet1!$C$5</c:f>
              <c:numCache>
                <c:formatCode>General</c:formatCode>
                <c:ptCount val="1"/>
                <c:pt idx="0">
                  <c:v>23.280423280423278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F2-4122-969D-CE3A3EC08141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Sheet1!$C$6</c:f>
              <c:numCache>
                <c:formatCode>General</c:formatCode>
                <c:ptCount val="1"/>
                <c:pt idx="0">
                  <c:v>25.305623471882637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F2-4122-969D-CE3A3EC08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12713816"/>
        <c:axId val="412709224"/>
      </c:barChart>
      <c:catAx>
        <c:axId val="412713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2709224"/>
        <c:crosses val="autoZero"/>
        <c:auto val="1"/>
        <c:lblAlgn val="ctr"/>
        <c:lblOffset val="100"/>
        <c:noMultiLvlLbl val="0"/>
      </c:catAx>
      <c:valAx>
        <c:axId val="41270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13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00339820322162E-2"/>
          <c:y val="3.8348131092484486E-2"/>
          <c:w val="0.88244969263040873"/>
          <c:h val="0.880356007192077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Sheet1!$D$1</c:f>
              <c:numCache>
                <c:formatCode>General</c:formatCode>
                <c:ptCount val="1"/>
                <c:pt idx="0">
                  <c:v>18.02047781569966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F-4744-A2BC-161B2692CB9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General</c:formatCode>
                <c:ptCount val="1"/>
                <c:pt idx="0">
                  <c:v>18.181818181818183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4F-4744-A2BC-161B2692CB9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Sheet1!$D$3</c:f>
              <c:numCache>
                <c:formatCode>General</c:formatCode>
                <c:ptCount val="1"/>
                <c:pt idx="0">
                  <c:v>17.423312883435582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4F-4744-A2BC-161B2692CB9A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Sheet1!$D$4</c:f>
              <c:numCache>
                <c:formatCode>General</c:formatCode>
                <c:ptCount val="1"/>
                <c:pt idx="0">
                  <c:v>17.335473515248793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4F-4744-A2BC-161B2692CB9A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Sheet1!$D$5</c:f>
              <c:numCache>
                <c:formatCode>General</c:formatCode>
                <c:ptCount val="1"/>
                <c:pt idx="0">
                  <c:v>18.518518518518519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4F-4744-A2BC-161B2692CB9A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Sheet1!$D$6</c:f>
              <c:numCache>
                <c:formatCode>General</c:formatCode>
                <c:ptCount val="1"/>
                <c:pt idx="0">
                  <c:v>15.158924205378973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4F-4744-A2BC-161B2692C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14612488"/>
        <c:axId val="414613472"/>
      </c:barChart>
      <c:catAx>
        <c:axId val="414612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613472"/>
        <c:crosses val="autoZero"/>
        <c:auto val="1"/>
        <c:lblAlgn val="ctr"/>
        <c:lblOffset val="100"/>
        <c:noMultiLvlLbl val="0"/>
      </c:catAx>
      <c:valAx>
        <c:axId val="41461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12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49954669650199"/>
          <c:y val="5.8661693509972773E-2"/>
          <c:w val="0.88450045330349802"/>
          <c:h val="0.874616981290037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Sheet1!$I$1</c:f>
              <c:numCache>
                <c:formatCode>General</c:formatCode>
                <c:ptCount val="1"/>
                <c:pt idx="0">
                  <c:v>8.6006825938566553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4CE-8E5A-1F77F05943E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Sheet1!$I$2</c:f>
              <c:numCache>
                <c:formatCode>General</c:formatCode>
                <c:ptCount val="1"/>
                <c:pt idx="0">
                  <c:v>10.219435736677115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0-44CE-8E5A-1F77F05943E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Sheet1!$I$3</c:f>
              <c:numCache>
                <c:formatCode>General</c:formatCode>
                <c:ptCount val="1"/>
                <c:pt idx="0">
                  <c:v>8.4662576687116555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E0-44CE-8E5A-1F77F05943EA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Sheet1!$I$4</c:f>
              <c:numCache>
                <c:formatCode>General</c:formatCode>
                <c:ptCount val="1"/>
                <c:pt idx="0">
                  <c:v>7.8116639914392731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E0-44CE-8E5A-1F77F05943EA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Sheet1!$I$5</c:f>
              <c:numCache>
                <c:formatCode>General</c:formatCode>
                <c:ptCount val="1"/>
                <c:pt idx="0">
                  <c:v>7.6719576719576716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E0-44CE-8E5A-1F77F05943EA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Sheet1!$I$6</c:f>
              <c:numCache>
                <c:formatCode>General</c:formatCode>
                <c:ptCount val="1"/>
                <c:pt idx="0">
                  <c:v>9.657701711491443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E0-44CE-8E5A-1F77F0594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89703672"/>
        <c:axId val="489699080"/>
      </c:barChart>
      <c:catAx>
        <c:axId val="489703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9699080"/>
        <c:crosses val="autoZero"/>
        <c:auto val="1"/>
        <c:lblAlgn val="ctr"/>
        <c:lblOffset val="100"/>
        <c:noMultiLvlLbl val="0"/>
      </c:catAx>
      <c:valAx>
        <c:axId val="48969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70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940277957059"/>
          <c:y val="0.13536636856685996"/>
          <c:w val="0.83720597220429416"/>
          <c:h val="0.780382345009438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Sheet1!$H$1</c:f>
              <c:numCache>
                <c:formatCode>General</c:formatCode>
                <c:ptCount val="1"/>
                <c:pt idx="0">
                  <c:v>2.8668941979522184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2-47EA-A03F-161CCC8E6E5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Sheet1!$H$2</c:f>
              <c:numCache>
                <c:formatCode>General</c:formatCode>
                <c:ptCount val="1"/>
                <c:pt idx="0">
                  <c:v>2.5391849529780566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2-47EA-A03F-161CCC8E6E5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Sheet1!$H$3</c:f>
              <c:numCache>
                <c:formatCode>General</c:formatCode>
                <c:ptCount val="1"/>
                <c:pt idx="0">
                  <c:v>3.0674846625766872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2-47EA-A03F-161CCC8E6E5F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Sheet1!$H$4</c:f>
              <c:numCache>
                <c:formatCode>General</c:formatCode>
                <c:ptCount val="1"/>
                <c:pt idx="0">
                  <c:v>3.2102728731942212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42-47EA-A03F-161CCC8E6E5F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Sheet1!$H$5</c:f>
              <c:numCache>
                <c:formatCode>General</c:formatCode>
                <c:ptCount val="1"/>
                <c:pt idx="0">
                  <c:v>2.3809523809523809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42-47EA-A03F-161CCC8E6E5F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Sheet1!$H$6</c:f>
              <c:numCache>
                <c:formatCode>General</c:formatCode>
                <c:ptCount val="1"/>
                <c:pt idx="0">
                  <c:v>2.2004889975550124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42-47EA-A03F-161CCC8E6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90587016"/>
        <c:axId val="490584720"/>
      </c:barChart>
      <c:catAx>
        <c:axId val="490587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0584720"/>
        <c:crosses val="autoZero"/>
        <c:auto val="1"/>
        <c:lblAlgn val="ctr"/>
        <c:lblOffset val="100"/>
        <c:noMultiLvlLbl val="0"/>
      </c:catAx>
      <c:valAx>
        <c:axId val="4905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587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chart" Target="../charts/chart5.xml"/><Relationship Id="rId5" Type="http://schemas.openxmlformats.org/officeDocument/2006/relationships/image" Target="../media/image3.jpeg"/><Relationship Id="rId10" Type="http://schemas.openxmlformats.org/officeDocument/2006/relationships/chart" Target="../charts/chart4.xml"/><Relationship Id="rId4" Type="http://schemas.openxmlformats.org/officeDocument/2006/relationships/image" Target="../media/image2.jpe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" y="29704"/>
            <a:ext cx="27279600" cy="4557100"/>
          </a:xfrm>
          <a:prstGeom prst="rect">
            <a:avLst/>
          </a:prstGeom>
          <a:solidFill>
            <a:srgbClr val="0B256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4274679" y="472966"/>
            <a:ext cx="2294232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+mn-lt"/>
              </a:rPr>
              <a:t>Consumption of Macronutrient intake in different ethnicity</a:t>
            </a:r>
            <a:endParaRPr lang="en-US" sz="7000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886200" y="2194495"/>
            <a:ext cx="208961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cs typeface="Arial" charset="0"/>
              </a:rPr>
              <a:t>Pranjal</a:t>
            </a:r>
            <a:r>
              <a:rPr lang="en-US" sz="40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+mn-lt"/>
                <a:cs typeface="Arial" charset="0"/>
              </a:rPr>
              <a:t>Singi</a:t>
            </a:r>
            <a:r>
              <a:rPr lang="en-US" sz="4000" dirty="0">
                <a:solidFill>
                  <a:schemeClr val="bg1"/>
                </a:solidFill>
                <a:latin typeface="+mn-lt"/>
                <a:cs typeface="Arial" charset="0"/>
              </a:rPr>
              <a:t>, Yashita Jain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cs typeface="Arial" charset="0"/>
              </a:rPr>
              <a:t>Advisor: Michela </a:t>
            </a:r>
            <a:r>
              <a:rPr lang="en-US" sz="4000" dirty="0" err="1">
                <a:solidFill>
                  <a:schemeClr val="bg1"/>
                </a:solidFill>
                <a:latin typeface="+mn-lt"/>
                <a:cs typeface="Arial" charset="0"/>
              </a:rPr>
              <a:t>Taufer</a:t>
            </a:r>
            <a:endParaRPr lang="en-US" sz="40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4351" y="35580935"/>
            <a:ext cx="26346150" cy="46166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/>
              <a:t>Acknowledgements / funding- We would like to thank Dr. Michela </a:t>
            </a:r>
            <a:r>
              <a:rPr lang="en-US" sz="2400" dirty="0" err="1"/>
              <a:t>Taufer</a:t>
            </a:r>
            <a:r>
              <a:rPr lang="en-US" sz="2400" dirty="0"/>
              <a:t> for all the assistance throughout the course.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0143" y="4757754"/>
            <a:ext cx="12653383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It is very essential to examine dietary content from different ethnicity to investigate the metabolic syndrome of every 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Macronutrients like proteins, carbohydrates and fats are daily nutrient intake of every 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There are one third population in the US still facing the metabolic syndrome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90458"/>
              </p:ext>
            </p:extLst>
          </p:nvPr>
        </p:nvGraphicFramePr>
        <p:xfrm>
          <a:off x="13623526" y="9881740"/>
          <a:ext cx="12039601" cy="53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750396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68730115"/>
                    </a:ext>
                  </a:extLst>
                </a:gridCol>
                <a:gridCol w="3719582">
                  <a:extLst>
                    <a:ext uri="{9D8B030D-6E8A-4147-A177-3AD203B41FA5}">
                      <a16:colId xmlns:a16="http://schemas.microsoft.com/office/drawing/2014/main" val="1029746764"/>
                    </a:ext>
                  </a:extLst>
                </a:gridCol>
                <a:gridCol w="2833619">
                  <a:extLst>
                    <a:ext uri="{9D8B030D-6E8A-4147-A177-3AD203B41FA5}">
                      <a16:colId xmlns:a16="http://schemas.microsoft.com/office/drawing/2014/main" val="1378210950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Ethnicity</a:t>
                      </a:r>
                    </a:p>
                  </a:txBody>
                  <a:tcPr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Counts</a:t>
                      </a:r>
                    </a:p>
                  </a:txBody>
                  <a:tcPr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Count after removing missing values</a:t>
                      </a:r>
                    </a:p>
                  </a:txBody>
                  <a:tcPr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02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Percentage of values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removed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55687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Mexican American 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1730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1465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15.31%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74361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Other Hispanic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960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 815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15.10%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12202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Non-Hispanic</a:t>
                      </a:r>
                      <a:r>
                        <a:rPr lang="en-US" sz="3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3674 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3190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13.17%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31873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Non-Hispanic Black 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2267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1869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17.55%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86941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Non-Hispanic Asian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1074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818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23.83%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741887"/>
                  </a:ext>
                </a:extLst>
              </a:tr>
              <a:tr h="734035"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Other Race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470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378 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02576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19.57%</a:t>
                      </a:r>
                    </a:p>
                  </a:txBody>
                  <a:tcPr anchor="ctr" anchorCtr="1">
                    <a:solidFill>
                      <a:srgbClr val="0B25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1145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3411200" y="5577840"/>
            <a:ext cx="30480" cy="12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1423404" y="8705747"/>
            <a:ext cx="24358135" cy="830997"/>
          </a:xfrm>
          <a:prstGeom prst="rect">
            <a:avLst/>
          </a:prstGeom>
          <a:solidFill>
            <a:srgbClr val="0B25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Hypothesis</a:t>
            </a:r>
            <a:r>
              <a:rPr lang="en-US" sz="48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: </a:t>
            </a:r>
            <a:r>
              <a:rPr lang="en-US" sz="4800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Are Macronutrients responsible for metabolic syndrome in different ethnicities ?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57" name="TextBox 2056"/>
          <p:cNvSpPr txBox="1"/>
          <p:nvPr/>
        </p:nvSpPr>
        <p:spPr>
          <a:xfrm>
            <a:off x="13700760" y="4688252"/>
            <a:ext cx="125501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Cluster the macronutrient, proteins, carbohydrates and fat with their ethnicity using </a:t>
            </a:r>
            <a:r>
              <a:rPr lang="en-US" sz="3200" dirty="0" err="1">
                <a:latin typeface="+mn-lt"/>
              </a:rPr>
              <a:t>Kmeans-Kprototype</a:t>
            </a:r>
            <a:r>
              <a:rPr lang="en-US" sz="3200" dirty="0">
                <a:latin typeface="+mn-lt"/>
              </a:rPr>
              <a:t> clustering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Find the best k by looking at the separation distance and density of clusters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Validate our results with the previous literature studies</a:t>
            </a:r>
          </a:p>
        </p:txBody>
      </p:sp>
      <p:sp>
        <p:nvSpPr>
          <p:cNvPr id="2058" name="TextBox 2057"/>
          <p:cNvSpPr txBox="1"/>
          <p:nvPr/>
        </p:nvSpPr>
        <p:spPr>
          <a:xfrm>
            <a:off x="930752" y="9583222"/>
            <a:ext cx="12019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DATA 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Used the NHANES data surveying the US population’s demographics, dietary, and medical data over 16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Calculated the average of two day of each macronutrient intake, proteins, carbohydrates, and fat of all individuals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Merged the demographic and dietary dataset from NHANES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Removed missing values (i.e., no values for all the macronutrient)</a:t>
            </a:r>
          </a:p>
        </p:txBody>
      </p:sp>
      <p:sp>
        <p:nvSpPr>
          <p:cNvPr id="2061" name="TextBox 2060"/>
          <p:cNvSpPr txBox="1"/>
          <p:nvPr/>
        </p:nvSpPr>
        <p:spPr>
          <a:xfrm>
            <a:off x="838200" y="15313774"/>
            <a:ext cx="26060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Examine the distribution of every individual's macronutrient intake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Find the best k, distance between each cluster and density between points of each cluster were plotted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13543004" y="23568347"/>
            <a:ext cx="134899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RESULTS &amp; 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Grouped into 9 clusters with different level of proteins, carbohydrates and fat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All the ethnic groups were included in each clusters.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pic>
        <p:nvPicPr>
          <p:cNvPr id="2072" name="Picture 20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21200"/>
            <a:ext cx="11963400" cy="5791200"/>
          </a:xfrm>
          <a:prstGeom prst="rect">
            <a:avLst/>
          </a:prstGeom>
        </p:spPr>
      </p:pic>
      <p:sp>
        <p:nvSpPr>
          <p:cNvPr id="2073" name="TextBox 2072"/>
          <p:cNvSpPr txBox="1"/>
          <p:nvPr/>
        </p:nvSpPr>
        <p:spPr>
          <a:xfrm>
            <a:off x="657665" y="33299356"/>
            <a:ext cx="12808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Huang, Z.: Clustering large data sets with mixed numeric and categorical values, Proceedings of the First Pacific Asia Knowledge Discovery and Data Mining Conference, Singapore, pp. 21-34, 1997.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Martorell</a:t>
            </a:r>
            <a:r>
              <a:rPr lang="en-US" sz="2000" dirty="0">
                <a:latin typeface="+mn-lt"/>
              </a:rPr>
              <a:t> R. Diabetes and Mexicans: Why the Two Are Linked . Preventing Chronic Disease. 2005;2(1):A04</a:t>
            </a:r>
            <a:r>
              <a:rPr lang="en-US" sz="2000" b="1" dirty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Type 2 Diabetes Prevalence in Asian Americans. Marguerite J. McNeely, Edward J. </a:t>
            </a:r>
            <a:r>
              <a:rPr lang="en-US" sz="2000" dirty="0" err="1">
                <a:latin typeface="+mn-lt"/>
              </a:rPr>
              <a:t>Boyko</a:t>
            </a:r>
            <a:r>
              <a:rPr lang="en-US" sz="2000" dirty="0">
                <a:latin typeface="+mn-lt"/>
              </a:rPr>
              <a:t> Diabetes Care Jan 2004, 27 (1) 66-69; DOI: 10.2337/diacare.27.1.66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</a:endParaRPr>
          </a:p>
        </p:txBody>
      </p:sp>
      <p:pic>
        <p:nvPicPr>
          <p:cNvPr id="2075" name="Picture 20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17068800"/>
            <a:ext cx="12160599" cy="5858230"/>
          </a:xfrm>
          <a:prstGeom prst="rect">
            <a:avLst/>
          </a:prstGeom>
        </p:spPr>
      </p:pic>
      <p:pic>
        <p:nvPicPr>
          <p:cNvPr id="2076" name="Picture 20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70132"/>
            <a:ext cx="12192000" cy="5898213"/>
          </a:xfrm>
          <a:prstGeom prst="rect">
            <a:avLst/>
          </a:prstGeom>
        </p:spPr>
      </p:pic>
      <p:sp>
        <p:nvSpPr>
          <p:cNvPr id="2077" name="TextBox 2076"/>
          <p:cNvSpPr txBox="1"/>
          <p:nvPr/>
        </p:nvSpPr>
        <p:spPr>
          <a:xfrm>
            <a:off x="609600" y="29794200"/>
            <a:ext cx="11963400" cy="523220"/>
          </a:xfrm>
          <a:prstGeom prst="rect">
            <a:avLst/>
          </a:prstGeom>
          <a:solidFill>
            <a:srgbClr val="0B25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Box Plot of distance between each cluster with clusters ranging from 8 to 20</a:t>
            </a:r>
          </a:p>
        </p:txBody>
      </p:sp>
      <p:sp>
        <p:nvSpPr>
          <p:cNvPr id="2078" name="TextBox 2077"/>
          <p:cNvSpPr txBox="1"/>
          <p:nvPr/>
        </p:nvSpPr>
        <p:spPr>
          <a:xfrm>
            <a:off x="990600" y="23022580"/>
            <a:ext cx="11582400" cy="523220"/>
          </a:xfrm>
          <a:prstGeom prst="rect">
            <a:avLst/>
          </a:prstGeom>
          <a:solidFill>
            <a:srgbClr val="0B25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Boxplot of each macronutrient with the amount of intake by every individuals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411200" y="23012400"/>
            <a:ext cx="12725400" cy="523220"/>
          </a:xfrm>
          <a:prstGeom prst="rect">
            <a:avLst/>
          </a:prstGeom>
          <a:solidFill>
            <a:srgbClr val="0B25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Boxplot of distance of each points between each cluster ranging from cluster 8 to 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4908" y="30636115"/>
            <a:ext cx="12344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n-lt"/>
              </a:rPr>
              <a:t>FUTURE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Our study motivates to look at other factors to determine the risk of metabolic syndrome in different ethnicities.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Our study also promotes to use other clustering algorithms to have a better understanding of the nutrient intake in each ethnic group.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b="1" dirty="0">
              <a:latin typeface="+mn-lt"/>
            </a:endParaRPr>
          </a:p>
        </p:txBody>
      </p:sp>
      <p:pic>
        <p:nvPicPr>
          <p:cNvPr id="31" name="Picture 30" descr="UDcircleC.eps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565" y="1964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14800" y="17445335"/>
            <a:ext cx="5715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Distribution of Proteins, Carbs, and Fat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150167" y="19733567"/>
            <a:ext cx="3200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Nutrient Intake (</a:t>
            </a:r>
            <a:r>
              <a:rPr lang="en-US" sz="2400" dirty="0" err="1">
                <a:latin typeface="+mn-lt"/>
              </a:rPr>
              <a:t>gms</a:t>
            </a:r>
            <a:r>
              <a:rPr lang="en-US" sz="2400" dirty="0">
                <a:latin typeface="+mn-lt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23774400"/>
            <a:ext cx="5715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Distance among clusters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15800" y="23926800"/>
            <a:ext cx="76200" cy="541020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10894367" y="26439168"/>
            <a:ext cx="3200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higher, the </a:t>
            </a:r>
            <a:r>
              <a:rPr lang="en-US" sz="2400" dirty="0">
                <a:latin typeface="+mn-lt"/>
              </a:rPr>
              <a:t>better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222200" y="17221200"/>
            <a:ext cx="0" cy="541020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5400000">
            <a:off x="24005233" y="19733568"/>
            <a:ext cx="3200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lower, the better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14115871"/>
            <a:ext cx="11582400" cy="1200329"/>
          </a:xfrm>
          <a:prstGeom prst="rect">
            <a:avLst/>
          </a:prstGeom>
          <a:ln w="57150" cmpd="sng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Only an average of 20% of data is lost from each ethnicity Total number of records used is 8535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78200" y="17830800"/>
            <a:ext cx="685800" cy="49530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71800" y="24536400"/>
            <a:ext cx="685800" cy="49530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2DE7B2E-107A-44A6-BE53-3F5CAB035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8108"/>
              </p:ext>
            </p:extLst>
          </p:nvPr>
        </p:nvGraphicFramePr>
        <p:xfrm>
          <a:off x="17925286" y="26120141"/>
          <a:ext cx="4092679" cy="354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8FE7AD2-EB97-470E-A4D4-FA60FFA07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292856"/>
              </p:ext>
            </p:extLst>
          </p:nvPr>
        </p:nvGraphicFramePr>
        <p:xfrm>
          <a:off x="13888901" y="26263922"/>
          <a:ext cx="3926702" cy="340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B55741AB-AD9A-4435-9526-924FED274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08901"/>
              </p:ext>
            </p:extLst>
          </p:nvPr>
        </p:nvGraphicFramePr>
        <p:xfrm>
          <a:off x="22481183" y="26148986"/>
          <a:ext cx="3960217" cy="354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AB84E70C-F184-476C-923C-C1809E1C6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115118"/>
              </p:ext>
            </p:extLst>
          </p:nvPr>
        </p:nvGraphicFramePr>
        <p:xfrm>
          <a:off x="13893984" y="29900635"/>
          <a:ext cx="3921619" cy="35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7E35AD94-B242-4834-AD7C-1FB7140AF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94054"/>
              </p:ext>
            </p:extLst>
          </p:nvPr>
        </p:nvGraphicFramePr>
        <p:xfrm>
          <a:off x="17829607" y="29839919"/>
          <a:ext cx="4150260" cy="361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A620D6B0-0FE2-44FE-8A50-8A20294A3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204488"/>
              </p:ext>
            </p:extLst>
          </p:nvPr>
        </p:nvGraphicFramePr>
        <p:xfrm>
          <a:off x="22017966" y="29489400"/>
          <a:ext cx="4226583" cy="4066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67954" y="29090461"/>
            <a:ext cx="3505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Number of clusters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8693" y="25394959"/>
            <a:ext cx="37027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Distance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3324655" y="19006366"/>
            <a:ext cx="27594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Density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0284" y="22462882"/>
            <a:ext cx="2057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Proteins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284" y="22462882"/>
            <a:ext cx="27195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        Carbs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37327" y="22462883"/>
            <a:ext cx="13116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 Fat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873168" y="22550735"/>
            <a:ext cx="3505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Number of clusters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73568" y="25726598"/>
            <a:ext cx="1909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Low </a:t>
            </a:r>
            <a:r>
              <a:rPr lang="en-US" sz="2400" dirty="0" err="1">
                <a:latin typeface="+mn-lt"/>
              </a:rPr>
              <a:t>Low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Low</a:t>
            </a:r>
            <a:endParaRPr lang="en-US" sz="2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08901" y="29594145"/>
            <a:ext cx="33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Medium High </a:t>
            </a:r>
            <a:r>
              <a:rPr lang="en-US" sz="2400" dirty="0" err="1">
                <a:latin typeface="+mn-lt"/>
              </a:rPr>
              <a:t>High</a:t>
            </a:r>
            <a:endParaRPr lang="en-US" sz="24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675851" y="25827335"/>
            <a:ext cx="399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Medium </a:t>
            </a:r>
            <a:r>
              <a:rPr lang="en-US" sz="2400" dirty="0" err="1">
                <a:latin typeface="+mn-lt"/>
              </a:rPr>
              <a:t>Medium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Medium</a:t>
            </a:r>
            <a:endParaRPr lang="en-US" sz="24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896008" y="29594145"/>
            <a:ext cx="314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High Medium High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443940" y="29565600"/>
            <a:ext cx="256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High </a:t>
            </a:r>
            <a:r>
              <a:rPr lang="en-US" sz="2400" dirty="0" err="1">
                <a:latin typeface="+mn-lt"/>
              </a:rPr>
              <a:t>High</a:t>
            </a:r>
            <a:r>
              <a:rPr lang="en-US" sz="2400" dirty="0">
                <a:latin typeface="+mn-lt"/>
              </a:rPr>
              <a:t> High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38465" y="33528000"/>
            <a:ext cx="492969" cy="46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174298" y="33528000"/>
            <a:ext cx="492969" cy="4610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176031" y="33528000"/>
            <a:ext cx="492969" cy="4610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38231" y="33528000"/>
            <a:ext cx="492969" cy="4610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479000" y="33528000"/>
            <a:ext cx="492969" cy="4610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4612600" y="33528000"/>
            <a:ext cx="492969" cy="461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531434" y="33391576"/>
            <a:ext cx="154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Mexican American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828781" y="33223200"/>
            <a:ext cx="1425052" cy="120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Non-Hispanic White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853642" y="33459003"/>
            <a:ext cx="154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Other Hispanic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000217" y="33223806"/>
            <a:ext cx="154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Non-Hispanic Black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149588" y="33459003"/>
            <a:ext cx="154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Other races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219963" y="33223200"/>
            <a:ext cx="154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Non-Hispanic Asian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16742" y="25741623"/>
            <a:ext cx="1909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Low High Low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3718730" y="25738261"/>
            <a:ext cx="54241" cy="772074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11077339" y="30679278"/>
            <a:ext cx="484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Percentage of each ethnic group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108065" y="17083397"/>
            <a:ext cx="5715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Density among clusters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4681531"/>
            <a:ext cx="27064605" cy="43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" y="4681531"/>
            <a:ext cx="0" cy="304891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27217005" y="4757754"/>
            <a:ext cx="0" cy="304129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>
            <a:off x="152400" y="35170716"/>
            <a:ext cx="2706460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2064"/>
          <p:cNvSpPr txBox="1"/>
          <p:nvPr/>
        </p:nvSpPr>
        <p:spPr>
          <a:xfrm>
            <a:off x="13700761" y="34356479"/>
            <a:ext cx="13159740" cy="543121"/>
          </a:xfrm>
          <a:prstGeom prst="rect">
            <a:avLst/>
          </a:prstGeom>
          <a:solidFill>
            <a:srgbClr val="0B256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6 clusters with different macronutrient levels. The order of levels is proteins carbs and fat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590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Yashita Jain</cp:lastModifiedBy>
  <cp:revision>146</cp:revision>
  <dcterms:created xsi:type="dcterms:W3CDTF">2007-07-20T03:00:40Z</dcterms:created>
  <dcterms:modified xsi:type="dcterms:W3CDTF">2016-12-07T03:29:35Z</dcterms:modified>
</cp:coreProperties>
</file>