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6.xml" ContentType="application/vnd.openxmlformats-officedocument.presentationml.slideMaster+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40"/>
  </p:notesMasterIdLst>
  <p:sldIdLst>
    <p:sldId id="256" r:id="rId7"/>
    <p:sldId id="259" r:id="rId8"/>
    <p:sldId id="260" r:id="rId9"/>
    <p:sldId id="261" r:id="rId10"/>
    <p:sldId id="262" r:id="rId11"/>
    <p:sldId id="263" r:id="rId12"/>
    <p:sldId id="257" r:id="rId13"/>
    <p:sldId id="264" r:id="rId14"/>
    <p:sldId id="268" r:id="rId15"/>
    <p:sldId id="266" r:id="rId16"/>
    <p:sldId id="267" r:id="rId17"/>
    <p:sldId id="271" r:id="rId18"/>
    <p:sldId id="270" r:id="rId19"/>
    <p:sldId id="272" r:id="rId20"/>
    <p:sldId id="273" r:id="rId21"/>
    <p:sldId id="274" r:id="rId22"/>
    <p:sldId id="275" r:id="rId23"/>
    <p:sldId id="277" r:id="rId24"/>
    <p:sldId id="276" r:id="rId25"/>
    <p:sldId id="278" r:id="rId26"/>
    <p:sldId id="279" r:id="rId27"/>
    <p:sldId id="280" r:id="rId28"/>
    <p:sldId id="282" r:id="rId29"/>
    <p:sldId id="283" r:id="rId30"/>
    <p:sldId id="284" r:id="rId31"/>
    <p:sldId id="285" r:id="rId32"/>
    <p:sldId id="286" r:id="rId33"/>
    <p:sldId id="288" r:id="rId34"/>
    <p:sldId id="281" r:id="rId35"/>
    <p:sldId id="287" r:id="rId36"/>
    <p:sldId id="289" r:id="rId37"/>
    <p:sldId id="290"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7196"/>
    <a:srgbClr val="0F3749"/>
    <a:srgbClr val="75C2D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93" autoAdjust="0"/>
  </p:normalViewPr>
  <p:slideViewPr>
    <p:cSldViewPr>
      <p:cViewPr varScale="1">
        <p:scale>
          <a:sx n="70" d="100"/>
          <a:sy n="70" d="100"/>
        </p:scale>
        <p:origin x="-51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98505C-0BA3-49BD-BA83-7FD62EF30BED}" type="datetimeFigureOut">
              <a:rPr lang="en-US" smtClean="0"/>
              <a:pPr/>
              <a:t>5/20/2014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C2B296-45CC-42DE-8AB1-5C9023C28463}"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6C2B296-45CC-42DE-8AB1-5C9023C28463}" type="slidenum">
              <a:rPr lang="en-GB" smtClean="0"/>
              <a:pPr/>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6C2B296-45CC-42DE-8AB1-5C9023C28463}" type="slidenum">
              <a:rPr lang="en-GB" smtClean="0"/>
              <a:pPr/>
              <a:t>3</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latin typeface="+mn-lt"/>
                <a:ea typeface="+mn-ea"/>
                <a:cs typeface="+mn-cs"/>
              </a:rPr>
              <a:t>Qq</a:t>
            </a:r>
            <a:r>
              <a:rPr lang="en-GB" sz="1200" kern="1200" dirty="0" smtClean="0">
                <a:solidFill>
                  <a:schemeClr val="tx1"/>
                </a:solidFill>
                <a:latin typeface="+mn-lt"/>
                <a:ea typeface="+mn-ea"/>
                <a:cs typeface="+mn-cs"/>
              </a:rPr>
              <a:t> </a:t>
            </a:r>
            <a:r>
              <a:rPr lang="en-GB" sz="1200" kern="1200" dirty="0" err="1" smtClean="0">
                <a:solidFill>
                  <a:schemeClr val="tx1"/>
                </a:solidFill>
                <a:latin typeface="+mn-lt"/>
                <a:ea typeface="+mn-ea"/>
                <a:cs typeface="+mn-cs"/>
              </a:rPr>
              <a:t>a</a:t>
            </a:r>
            <a:r>
              <a:rPr lang="en-GB" dirty="0" err="1" smtClean="0"/>
              <a:t>A</a:t>
            </a:r>
            <a:endParaRPr lang="en-GB" dirty="0"/>
          </a:p>
        </p:txBody>
      </p:sp>
      <p:sp>
        <p:nvSpPr>
          <p:cNvPr id="4" name="Slide Number Placeholder 3"/>
          <p:cNvSpPr>
            <a:spLocks noGrp="1"/>
          </p:cNvSpPr>
          <p:nvPr>
            <p:ph type="sldNum" sz="quarter" idx="10"/>
          </p:nvPr>
        </p:nvSpPr>
        <p:spPr/>
        <p:txBody>
          <a:bodyPr/>
          <a:lstStyle/>
          <a:p>
            <a:fld id="{B6C2B296-45CC-42DE-8AB1-5C9023C28463}" type="slidenum">
              <a:rPr lang="en-GB" smtClean="0"/>
              <a:pPr/>
              <a:t>10</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C2B296-45CC-42DE-8AB1-5C9023C28463}" type="slidenum">
              <a:rPr lang="en-GB" smtClean="0"/>
              <a:pPr/>
              <a:t>21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28940520-C763-4CBD-8046-F7558A5C347F}" type="datetimeFigureOut">
              <a:rPr lang="en-US" smtClean="0"/>
              <a:pPr/>
              <a:t>5/20/2014</a:t>
            </a:fld>
            <a:endParaRPr lang="en-GB"/>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36316F8-0AB5-41D4-93EB-4019D527FADC}" type="slidenum">
              <a:rPr lang="en-GB" smtClean="0"/>
              <a:pPr/>
              <a:t>‹#›</a:t>
            </a:fld>
            <a:endParaRPr lang="en-GB"/>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136316F8-0AB5-41D4-93EB-4019D527FADC}"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28940520-C763-4CBD-8046-F7558A5C347F}" type="datetimeFigureOut">
              <a:rPr lang="en-US" smtClean="0"/>
              <a:pPr/>
              <a:t>5/20/2014</a:t>
            </a:fld>
            <a:endParaRPr lang="en-GB"/>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36316F8-0AB5-41D4-93EB-4019D527FADC}" type="slidenum">
              <a:rPr lang="en-GB" smtClean="0"/>
              <a:pPr/>
              <a:t>‹#›</a:t>
            </a:fld>
            <a:endParaRPr lang="en-GB"/>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8940520-C763-4CBD-8046-F7558A5C347F}" type="datetimeFigureOut">
              <a:rPr lang="en-US" smtClean="0"/>
              <a:pPr/>
              <a:t>5/20/2014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a:xfrm>
            <a:off x="8641080" y="6514568"/>
            <a:ext cx="464288" cy="274320"/>
          </a:xfrm>
        </p:spPr>
        <p:txBody>
          <a:bodyPr/>
          <a:lstStyle>
            <a:extLst/>
          </a:lstStyle>
          <a:p>
            <a:fld id="{136316F8-0AB5-41D4-93EB-4019D527FADC}" type="slidenum">
              <a:rPr lang="en-GB" smtClean="0"/>
              <a:pPr/>
              <a:t>‹#›</a:t>
            </a:fld>
            <a:endParaRPr lang="en-GB"/>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8940520-C763-4CBD-8046-F7558A5C347F}" type="datetimeFigureOut">
              <a:rPr lang="en-US" smtClean="0"/>
              <a:pPr/>
              <a:t>5/20/2014</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a:xfrm>
            <a:off x="8641080" y="6514568"/>
            <a:ext cx="464288" cy="274320"/>
          </a:xfrm>
        </p:spPr>
        <p:txBody>
          <a:bodyPr/>
          <a:lstStyle>
            <a:extLst/>
          </a:lstStyle>
          <a:p>
            <a:fld id="{136316F8-0AB5-41D4-93EB-4019D527FADC}"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8940520-C763-4CBD-8046-F7558A5C347F}" type="datetimeFigureOut">
              <a:rPr lang="en-US" smtClean="0"/>
              <a:pPr/>
              <a:t>5/20/2014</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136316F8-0AB5-41D4-93EB-4019D527FADC}" type="slidenum">
              <a:rPr lang="en-GB" smtClean="0"/>
              <a:pPr/>
              <a:t>‹#›</a:t>
            </a:fld>
            <a:endParaRPr lang="en-GB"/>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8940520-C763-4CBD-8046-F7558A5C347F}" type="datetimeFigureOut">
              <a:rPr lang="en-US" smtClean="0"/>
              <a:pPr/>
              <a:t>5/20/2014</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136316F8-0AB5-41D4-93EB-4019D527FADC}"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28940520-C763-4CBD-8046-F7558A5C347F}" type="datetimeFigureOut">
              <a:rPr lang="en-US" smtClean="0"/>
              <a:pPr/>
              <a:t>5/20/2014</a:t>
            </a:fld>
            <a:endParaRPr lang="en-GB"/>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36316F8-0AB5-41D4-93EB-4019D527FADC}" type="slidenum">
              <a:rPr lang="en-GB" smtClean="0"/>
              <a:pPr/>
              <a:t>‹#›</a:t>
            </a:fld>
            <a:endParaRPr lang="en-GB"/>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28940520-C763-4CBD-8046-F7558A5C347F}" type="datetimeFigureOut">
              <a:rPr lang="en-US" smtClean="0"/>
              <a:pPr/>
              <a:t>5/20/2014</a:t>
            </a:fld>
            <a:endParaRPr lang="en-GB"/>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36316F8-0AB5-41D4-93EB-4019D527FADC}" type="slidenum">
              <a:rPr lang="en-GB" smtClean="0"/>
              <a:pPr/>
              <a:t>‹#›</a:t>
            </a:fld>
            <a:endParaRPr lang="en-GB"/>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136316F8-0AB5-41D4-93EB-4019D527FADC}"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136316F8-0AB5-41D4-93EB-4019D527FADC}"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940520-C763-4CBD-8046-F7558A5C347F}" type="datetimeFigureOut">
              <a:rPr lang="en-US" smtClean="0"/>
              <a:pPr/>
              <a:t>5/20/2014</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136316F8-0AB5-41D4-93EB-4019D527FADC}"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6316F8-0AB5-41D4-93EB-4019D527FADC}"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940520-C763-4CBD-8046-F7558A5C347F}" type="datetimeFigureOut">
              <a:rPr lang="en-US" smtClean="0"/>
              <a:pPr/>
              <a:t>5/20/2014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940520-C763-4CBD-8046-F7558A5C347F}" type="datetimeFigureOut">
              <a:rPr lang="en-US" smtClean="0"/>
              <a:pPr/>
              <a:t>5/20/2014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8940520-C763-4CBD-8046-F7558A5C347F}" type="datetimeFigureOut">
              <a:rPr lang="en-US" smtClean="0"/>
              <a:pPr/>
              <a:t>5/20/2014</a:t>
            </a:fld>
            <a:endParaRPr lang="en-GB"/>
          </a:p>
        </p:txBody>
      </p:sp>
      <p:sp>
        <p:nvSpPr>
          <p:cNvPr id="8" name="Slide Number Placeholder 7"/>
          <p:cNvSpPr>
            <a:spLocks noGrp="1"/>
          </p:cNvSpPr>
          <p:nvPr>
            <p:ph type="sldNum" sz="quarter" idx="11"/>
          </p:nvPr>
        </p:nvSpPr>
        <p:spPr/>
        <p:txBody>
          <a:bodyPr/>
          <a:lstStyle/>
          <a:p>
            <a:fld id="{136316F8-0AB5-41D4-93EB-4019D527FADC}" type="slidenum">
              <a:rPr lang="en-GB" smtClean="0"/>
              <a:pPr/>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40520-C763-4CBD-8046-F7558A5C347F}" type="datetimeFigureOut">
              <a:rPr lang="en-US" smtClean="0"/>
              <a:pPr/>
              <a:t>5/20/2014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940520-C763-4CBD-8046-F7558A5C347F}" type="datetimeFigureOut">
              <a:rPr lang="en-US" smtClean="0"/>
              <a:pPr/>
              <a:t>5/20/2014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156448" y="6422064"/>
            <a:ext cx="762000" cy="365125"/>
          </a:xfrm>
        </p:spPr>
        <p:txBody>
          <a:bodyPr/>
          <a:lstStyle/>
          <a:p>
            <a:fld id="{136316F8-0AB5-41D4-93EB-4019D527FADC}" type="slidenum">
              <a:rPr lang="en-GB" smtClean="0"/>
              <a:pPr/>
              <a:t>‹#›</a:t>
            </a:fld>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8940520-C763-4CBD-8046-F7558A5C347F}" type="datetimeFigureOut">
              <a:rPr lang="en-US" smtClean="0"/>
              <a:pPr/>
              <a:t>5/20/2014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8940520-C763-4CBD-8046-F7558A5C347F}" type="datetimeFigureOut">
              <a:rPr lang="en-US" smtClean="0"/>
              <a:pPr/>
              <a:t>5/20/2014</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36316F8-0AB5-41D4-93EB-4019D527FADC}" type="slidenum">
              <a:rPr lang="en-GB" smtClean="0"/>
              <a:pPr/>
              <a:t>‹#›</a:t>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136316F8-0AB5-41D4-93EB-4019D527FADC}" type="slidenum">
              <a:rPr lang="en-GB" smtClean="0"/>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136316F8-0AB5-41D4-93EB-4019D527FADC}"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8940520-C763-4CBD-8046-F7558A5C347F}" type="datetimeFigureOut">
              <a:rPr lang="en-US" smtClean="0"/>
              <a:pPr/>
              <a:t>5/20/2014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136316F8-0AB5-41D4-93EB-4019D527FADC}" type="slidenum">
              <a:rPr lang="en-GB" smtClean="0"/>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8940520-C763-4CBD-8046-F7558A5C347F}" type="datetimeFigureOut">
              <a:rPr lang="en-US" smtClean="0"/>
              <a:pPr/>
              <a:t>5/20/2014</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136316F8-0AB5-41D4-93EB-4019D527FADC}"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8940520-C763-4CBD-8046-F7558A5C347F}" type="datetimeFigureOut">
              <a:rPr lang="en-US" smtClean="0"/>
              <a:pPr/>
              <a:t>5/20/2014</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136316F8-0AB5-41D4-93EB-4019D527FADC}" type="slidenum">
              <a:rPr lang="en-GB" smtClean="0"/>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8940520-C763-4CBD-8046-F7558A5C347F}" type="datetimeFigureOut">
              <a:rPr lang="en-US" smtClean="0"/>
              <a:pPr/>
              <a:t>5/20/2014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8940520-C763-4CBD-8046-F7558A5C347F}" type="datetimeFigureOut">
              <a:rPr lang="en-US" smtClean="0"/>
              <a:pPr/>
              <a:t>5/20/2014</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136316F8-0AB5-41D4-93EB-4019D527FADC}" type="slidenum">
              <a:rPr lang="en-GB" smtClean="0"/>
              <a:pPr/>
              <a:t>‹#›</a:t>
            </a:fld>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8940520-C763-4CBD-8046-F7558A5C347F}" type="datetimeFigureOut">
              <a:rPr lang="en-US" smtClean="0"/>
              <a:pPr/>
              <a:t>5/20/2014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136316F8-0AB5-41D4-93EB-4019D527FADC}"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8940520-C763-4CBD-8046-F7558A5C347F}" type="datetimeFigureOut">
              <a:rPr lang="en-US" smtClean="0"/>
              <a:pPr/>
              <a:t>5/20/2014</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36316F8-0AB5-41D4-93EB-4019D527FADC}"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136316F8-0AB5-41D4-93EB-4019D527FADC}" type="slidenum">
              <a:rPr lang="en-GB" smtClean="0"/>
              <a:pPr/>
              <a:t>‹#›</a:t>
            </a:fld>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136316F8-0AB5-41D4-93EB-4019D527FADC}" type="slidenum">
              <a:rPr lang="en-GB" smtClean="0"/>
              <a:pPr/>
              <a:t>‹#›</a:t>
            </a:fld>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28940520-C763-4CBD-8046-F7558A5C347F}" type="datetimeFigureOut">
              <a:rPr lang="en-US" smtClean="0"/>
              <a:pPr/>
              <a:t>5/20/2014</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36316F8-0AB5-41D4-93EB-4019D527FADC}" type="slidenum">
              <a:rPr lang="en-GB" smtClean="0"/>
              <a:pPr/>
              <a:t>‹#›</a:t>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940520-C763-4CBD-8046-F7558A5C347F}" type="datetimeFigureOut">
              <a:rPr lang="en-US" smtClean="0"/>
              <a:pPr/>
              <a:t>5/20/2014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28940520-C763-4CBD-8046-F7558A5C347F}" type="datetimeFigureOut">
              <a:rPr lang="en-US" smtClean="0"/>
              <a:pPr/>
              <a:t>5/20/2014</a:t>
            </a:fld>
            <a:endParaRPr lang="en-GB"/>
          </a:p>
        </p:txBody>
      </p:sp>
      <p:sp>
        <p:nvSpPr>
          <p:cNvPr id="27" name="Slide Number Placeholder 26"/>
          <p:cNvSpPr>
            <a:spLocks noGrp="1"/>
          </p:cNvSpPr>
          <p:nvPr>
            <p:ph type="sldNum" sz="quarter" idx="11"/>
          </p:nvPr>
        </p:nvSpPr>
        <p:spPr/>
        <p:txBody>
          <a:bodyPr rtlCol="0"/>
          <a:lstStyle/>
          <a:p>
            <a:fld id="{136316F8-0AB5-41D4-93EB-4019D527FADC}"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8940520-C763-4CBD-8046-F7558A5C347F}" type="datetimeFigureOut">
              <a:rPr lang="en-US" smtClean="0"/>
              <a:pPr/>
              <a:t>5/20/2014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8940520-C763-4CBD-8046-F7558A5C347F}" type="datetimeFigureOut">
              <a:rPr lang="en-US" smtClean="0"/>
              <a:pPr/>
              <a:t>5/20/2014</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136316F8-0AB5-41D4-93EB-4019D527FADC}" type="slidenum">
              <a:rPr lang="en-GB" smtClean="0"/>
              <a:pPr/>
              <a:t>‹#›</a:t>
            </a:fld>
            <a:endParaRPr lang="en-GB"/>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40520-C763-4CBD-8046-F7558A5C347F}" type="datetimeFigureOut">
              <a:rPr lang="en-US" smtClean="0"/>
              <a:pPr/>
              <a:t>5/20/2014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940520-C763-4CBD-8046-F7558A5C347F}" type="datetimeFigureOut">
              <a:rPr lang="en-US" smtClean="0"/>
              <a:pPr/>
              <a:t>5/20/2014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940520-C763-4CBD-8046-F7558A5C347F}" type="datetimeFigureOut">
              <a:rPr lang="en-US" smtClean="0"/>
              <a:pPr/>
              <a:t>5/20/2014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8940520-C763-4CBD-8046-F7558A5C347F}" type="datetimeFigureOut">
              <a:rPr lang="en-US" smtClean="0"/>
              <a:pPr/>
              <a:t>5/20/2014</a:t>
            </a:fld>
            <a:endParaRPr lang="en-GB"/>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GB"/>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36316F8-0AB5-41D4-93EB-4019D527FADC}"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8940520-C763-4CBD-8046-F7558A5C347F}" type="datetimeFigureOut">
              <a:rPr lang="en-US" smtClean="0"/>
              <a:pPr/>
              <a:t>5/20/2014</a:t>
            </a:fld>
            <a:endParaRPr lang="en-GB"/>
          </a:p>
        </p:txBody>
      </p:sp>
      <p:sp>
        <p:nvSpPr>
          <p:cNvPr id="9" name="Slide Number Placeholder 8"/>
          <p:cNvSpPr>
            <a:spLocks noGrp="1"/>
          </p:cNvSpPr>
          <p:nvPr>
            <p:ph type="sldNum" sz="quarter" idx="15"/>
          </p:nvPr>
        </p:nvSpPr>
        <p:spPr/>
        <p:txBody>
          <a:bodyPr rtlCol="0"/>
          <a:lstStyle/>
          <a:p>
            <a:fld id="{136316F8-0AB5-41D4-93EB-4019D527FADC}" type="slidenum">
              <a:rPr lang="en-GB" smtClean="0"/>
              <a:pPr/>
              <a:t>‹#›</a:t>
            </a:fld>
            <a:endParaRPr lang="en-GB"/>
          </a:p>
        </p:txBody>
      </p:sp>
      <p:sp>
        <p:nvSpPr>
          <p:cNvPr id="10" name="Footer Placeholder 9"/>
          <p:cNvSpPr>
            <a:spLocks noGrp="1"/>
          </p:cNvSpPr>
          <p:nvPr>
            <p:ph type="ftr" sz="quarter" idx="16"/>
          </p:nvPr>
        </p:nvSpPr>
        <p:spPr/>
        <p:txBody>
          <a:bodyPr rtlCol="0"/>
          <a:lstStyle/>
          <a:p>
            <a:endParaRPr lang="en-GB"/>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GB"/>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36316F8-0AB5-41D4-93EB-4019D527FADC}"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8940520-C763-4CBD-8046-F7558A5C347F}" type="datetimeFigureOut">
              <a:rPr lang="en-US" smtClean="0"/>
              <a:pPr/>
              <a:t>5/20/2014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6316F8-0AB5-41D4-93EB-4019D527FADC}" type="slidenum">
              <a:rPr lang="en-GB" smtClean="0"/>
              <a:pPr/>
              <a:t>‹#›</a:t>
            </a:fld>
            <a:endParaRPr lang="en-GB"/>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8940520-C763-4CBD-8046-F7558A5C347F}" type="datetimeFigureOut">
              <a:rPr lang="en-US" smtClean="0"/>
              <a:pPr/>
              <a:t>5/20/2014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8940520-C763-4CBD-8046-F7558A5C347F}" type="datetimeFigureOut">
              <a:rPr lang="en-US" smtClean="0"/>
              <a:pPr/>
              <a:t>5/20/2014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36316F8-0AB5-41D4-93EB-4019D527FADC}" type="slidenum">
              <a:rPr lang="en-GB" smtClean="0"/>
              <a:pPr/>
              <a:t>‹#›</a:t>
            </a:fld>
            <a:endParaRPr lang="en-GB"/>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8940520-C763-4CBD-8046-F7558A5C347F}" type="datetimeFigureOut">
              <a:rPr lang="en-US" smtClean="0"/>
              <a:pPr/>
              <a:t>5/20/2014</a:t>
            </a:fld>
            <a:endParaRPr lang="en-GB"/>
          </a:p>
        </p:txBody>
      </p:sp>
      <p:sp>
        <p:nvSpPr>
          <p:cNvPr id="7" name="Slide Number Placeholder 6"/>
          <p:cNvSpPr>
            <a:spLocks noGrp="1"/>
          </p:cNvSpPr>
          <p:nvPr>
            <p:ph type="sldNum" sz="quarter" idx="11"/>
          </p:nvPr>
        </p:nvSpPr>
        <p:spPr/>
        <p:txBody>
          <a:bodyPr rtlCol="0"/>
          <a:lstStyle/>
          <a:p>
            <a:fld id="{136316F8-0AB5-41D4-93EB-4019D527FADC}" type="slidenum">
              <a:rPr lang="en-GB" smtClean="0"/>
              <a:pPr/>
              <a:t>‹#›</a:t>
            </a:fld>
            <a:endParaRPr lang="en-GB"/>
          </a:p>
        </p:txBody>
      </p:sp>
      <p:sp>
        <p:nvSpPr>
          <p:cNvPr id="8" name="Footer Placeholder 7"/>
          <p:cNvSpPr>
            <a:spLocks noGrp="1"/>
          </p:cNvSpPr>
          <p:nvPr>
            <p:ph type="ftr" sz="quarter" idx="12"/>
          </p:nvPr>
        </p:nvSpPr>
        <p:spPr/>
        <p:txBody>
          <a:bodyPr rtlCol="0"/>
          <a:lstStyle/>
          <a:p>
            <a:endParaRPr lang="en-GB"/>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40520-C763-4CBD-8046-F7558A5C347F}" type="datetimeFigureOut">
              <a:rPr lang="en-US" smtClean="0"/>
              <a:pPr/>
              <a:t>5/20/2014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8940520-C763-4CBD-8046-F7558A5C347F}" type="datetimeFigureOut">
              <a:rPr lang="en-US" smtClean="0"/>
              <a:pPr/>
              <a:t>5/20/2014</a:t>
            </a:fld>
            <a:endParaRPr lang="en-GB"/>
          </a:p>
        </p:txBody>
      </p:sp>
      <p:sp>
        <p:nvSpPr>
          <p:cNvPr id="22" name="Slide Number Placeholder 21"/>
          <p:cNvSpPr>
            <a:spLocks noGrp="1"/>
          </p:cNvSpPr>
          <p:nvPr>
            <p:ph type="sldNum" sz="quarter" idx="15"/>
          </p:nvPr>
        </p:nvSpPr>
        <p:spPr/>
        <p:txBody>
          <a:bodyPr rtlCol="0"/>
          <a:lstStyle/>
          <a:p>
            <a:fld id="{136316F8-0AB5-41D4-93EB-4019D527FADC}" type="slidenum">
              <a:rPr lang="en-GB" smtClean="0"/>
              <a:pPr/>
              <a:t>‹#›</a:t>
            </a:fld>
            <a:endParaRPr lang="en-GB"/>
          </a:p>
        </p:txBody>
      </p:sp>
      <p:sp>
        <p:nvSpPr>
          <p:cNvPr id="23" name="Footer Placeholder 22"/>
          <p:cNvSpPr>
            <a:spLocks noGrp="1"/>
          </p:cNvSpPr>
          <p:nvPr>
            <p:ph type="ftr" sz="quarter" idx="16"/>
          </p:nvPr>
        </p:nvSpPr>
        <p:spPr/>
        <p:txBody>
          <a:bodyPr rtlCol="0"/>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8940520-C763-4CBD-8046-F7558A5C347F}" type="datetimeFigureOut">
              <a:rPr lang="en-US" smtClean="0"/>
              <a:pPr/>
              <a:t>5/20/2014</a:t>
            </a:fld>
            <a:endParaRPr lang="en-GB"/>
          </a:p>
        </p:txBody>
      </p:sp>
      <p:sp>
        <p:nvSpPr>
          <p:cNvPr id="18" name="Slide Number Placeholder 17"/>
          <p:cNvSpPr>
            <a:spLocks noGrp="1"/>
          </p:cNvSpPr>
          <p:nvPr>
            <p:ph type="sldNum" sz="quarter" idx="11"/>
          </p:nvPr>
        </p:nvSpPr>
        <p:spPr/>
        <p:txBody>
          <a:bodyPr rtlCol="0"/>
          <a:lstStyle/>
          <a:p>
            <a:fld id="{136316F8-0AB5-41D4-93EB-4019D527FADC}" type="slidenum">
              <a:rPr lang="en-GB" smtClean="0"/>
              <a:pPr/>
              <a:t>‹#›</a:t>
            </a:fld>
            <a:endParaRPr lang="en-GB"/>
          </a:p>
        </p:txBody>
      </p:sp>
      <p:sp>
        <p:nvSpPr>
          <p:cNvPr id="21" name="Footer Placeholder 20"/>
          <p:cNvSpPr>
            <a:spLocks noGrp="1"/>
          </p:cNvSpPr>
          <p:nvPr>
            <p:ph type="ftr" sz="quarter" idx="12"/>
          </p:nvPr>
        </p:nvSpPr>
        <p:spPr/>
        <p:txBody>
          <a:bodyPr rtlCol="0"/>
          <a:lstStyle/>
          <a:p>
            <a:endParaRPr lang="en-GB"/>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940520-C763-4CBD-8046-F7558A5C347F}" type="datetimeFigureOut">
              <a:rPr lang="en-US" smtClean="0"/>
              <a:pPr/>
              <a:t>5/20/2014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40520-C763-4CBD-8046-F7558A5C347F}" type="datetimeFigureOut">
              <a:rPr lang="en-US" smtClean="0"/>
              <a:pPr/>
              <a:t>5/20/2014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940520-C763-4CBD-8046-F7558A5C347F}" type="datetimeFigureOut">
              <a:rPr lang="en-US" smtClean="0"/>
              <a:pPr/>
              <a:t>5/20/2014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940520-C763-4CBD-8046-F7558A5C347F}" type="datetimeFigureOut">
              <a:rPr lang="en-US" smtClean="0"/>
              <a:pPr/>
              <a:t>5/20/2014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6316F8-0AB5-41D4-93EB-4019D527FAD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940520-C763-4CBD-8046-F7558A5C347F}" type="datetimeFigureOut">
              <a:rPr lang="en-US" smtClean="0"/>
              <a:pPr/>
              <a:t>5/20/2014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316F8-0AB5-41D4-93EB-4019D527FAD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GB"/>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8940520-C763-4CBD-8046-F7558A5C347F}" type="datetimeFigureOut">
              <a:rPr lang="en-US" smtClean="0"/>
              <a:pPr/>
              <a:t>5/20/2014</a:t>
            </a:fld>
            <a:endParaRPr lang="en-GB"/>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36316F8-0AB5-41D4-93EB-4019D527FADC}" type="slidenum">
              <a:rPr lang="en-GB" smtClean="0"/>
              <a:pPr/>
              <a:t>‹#›</a:t>
            </a:fld>
            <a:endParaRPr lang="en-GB"/>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8940520-C763-4CBD-8046-F7558A5C347F}" type="datetimeFigureOut">
              <a:rPr lang="en-US" smtClean="0"/>
              <a:pPr/>
              <a:t>5/20/2014</a:t>
            </a:fld>
            <a:endParaRPr lang="en-GB"/>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GB"/>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36316F8-0AB5-41D4-93EB-4019D527FADC}"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8940520-C763-4CBD-8046-F7558A5C347F}" type="datetimeFigureOut">
              <a:rPr lang="en-US" smtClean="0"/>
              <a:pPr/>
              <a:t>5/20/2014</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6316F8-0AB5-41D4-93EB-4019D527FAD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8940520-C763-4CBD-8046-F7558A5C347F}" type="datetimeFigureOut">
              <a:rPr lang="en-US" smtClean="0"/>
              <a:pPr/>
              <a:t>5/20/2014</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36316F8-0AB5-41D4-93EB-4019D527FAD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8940520-C763-4CBD-8046-F7558A5C347F}" type="datetimeFigureOut">
              <a:rPr lang="en-US" smtClean="0"/>
              <a:pPr/>
              <a:t>5/20/2014</a:t>
            </a:fld>
            <a:endParaRPr lang="en-GB"/>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GB"/>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36316F8-0AB5-41D4-93EB-4019D527FAD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62.xml"/></Relationships>
</file>

<file path=ppt/slides/_rels/slide3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62.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8.png"/><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Callout 2 (No Border) 1"/>
          <p:cNvSpPr/>
          <p:nvPr/>
        </p:nvSpPr>
        <p:spPr>
          <a:xfrm>
            <a:off x="5214942" y="2428868"/>
            <a:ext cx="3500462" cy="928694"/>
          </a:xfrm>
          <a:prstGeom prst="callout2">
            <a:avLst>
              <a:gd name="adj1" fmla="val 78064"/>
              <a:gd name="adj2" fmla="val -7704"/>
              <a:gd name="adj3" fmla="val 76877"/>
              <a:gd name="adj4" fmla="val -18241"/>
              <a:gd name="adj5" fmla="val 209080"/>
              <a:gd name="adj6" fmla="val -59885"/>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Georgia Ref" pitchFamily="18" charset="0"/>
              </a:rPr>
              <a:t>SOLIDS</a:t>
            </a:r>
            <a:endParaRPr lang="en-GB" dirty="0">
              <a:solidFill>
                <a:schemeClr val="tx1"/>
              </a:solidFill>
              <a:latin typeface="Georgia Ref" pitchFamily="18" charset="0"/>
            </a:endParaRPr>
          </a:p>
        </p:txBody>
      </p:sp>
      <p:sp>
        <p:nvSpPr>
          <p:cNvPr id="3" name="Line Callout 2 (No Border) 2"/>
          <p:cNvSpPr/>
          <p:nvPr/>
        </p:nvSpPr>
        <p:spPr>
          <a:xfrm>
            <a:off x="5214942" y="4071942"/>
            <a:ext cx="3500462" cy="928694"/>
          </a:xfrm>
          <a:prstGeom prst="callout2">
            <a:avLst>
              <a:gd name="adj1" fmla="val 50779"/>
              <a:gd name="adj2" fmla="val -7704"/>
              <a:gd name="adj3" fmla="val 51966"/>
              <a:gd name="adj4" fmla="val -17296"/>
              <a:gd name="adj5" fmla="val 58422"/>
              <a:gd name="adj6" fmla="val -58626"/>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Georgia Ref" pitchFamily="18" charset="0"/>
              </a:rPr>
              <a:t>LIQUID</a:t>
            </a:r>
            <a:endParaRPr lang="en-GB" dirty="0">
              <a:solidFill>
                <a:schemeClr val="tx1"/>
              </a:solidFill>
              <a:latin typeface="Georgia Ref" pitchFamily="18" charset="0"/>
            </a:endParaRPr>
          </a:p>
        </p:txBody>
      </p:sp>
      <p:sp>
        <p:nvSpPr>
          <p:cNvPr id="4" name="Line Callout 2 (No Border) 3"/>
          <p:cNvSpPr/>
          <p:nvPr/>
        </p:nvSpPr>
        <p:spPr>
          <a:xfrm>
            <a:off x="5214942" y="5786454"/>
            <a:ext cx="3500462" cy="928694"/>
          </a:xfrm>
          <a:prstGeom prst="callout2">
            <a:avLst>
              <a:gd name="adj1" fmla="val 29426"/>
              <a:gd name="adj2" fmla="val -6759"/>
              <a:gd name="adj3" fmla="val 31799"/>
              <a:gd name="adj4" fmla="val -17296"/>
              <a:gd name="adj5" fmla="val -100539"/>
              <a:gd name="adj6" fmla="val -60199"/>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Georgia Ref" pitchFamily="18" charset="0"/>
              </a:rPr>
              <a:t>GAS</a:t>
            </a:r>
            <a:endParaRPr lang="en-GB" dirty="0">
              <a:solidFill>
                <a:schemeClr val="tx1"/>
              </a:solidFill>
              <a:latin typeface="Georgia Ref" pitchFamily="18" charset="0"/>
            </a:endParaRPr>
          </a:p>
        </p:txBody>
      </p:sp>
      <p:sp>
        <p:nvSpPr>
          <p:cNvPr id="5" name="TextBox 4"/>
          <p:cNvSpPr txBox="1"/>
          <p:nvPr/>
        </p:nvSpPr>
        <p:spPr>
          <a:xfrm>
            <a:off x="214282" y="1071546"/>
            <a:ext cx="6500858" cy="584775"/>
          </a:xfrm>
          <a:prstGeom prst="rect">
            <a:avLst/>
          </a:prstGeom>
          <a:noFill/>
        </p:spPr>
        <p:txBody>
          <a:bodyPr wrap="square" rtlCol="0">
            <a:spAutoFit/>
          </a:bodyPr>
          <a:lstStyle/>
          <a:p>
            <a:r>
              <a:rPr lang="en-GB" sz="3200" b="1" u="sng" dirty="0" smtClean="0">
                <a:latin typeface="Calibri" pitchFamily="34" charset="0"/>
                <a:cs typeface="Calibri" pitchFamily="34" charset="0"/>
              </a:rPr>
              <a:t>Based on Physical property,</a:t>
            </a:r>
          </a:p>
        </p:txBody>
      </p:sp>
      <p:sp>
        <p:nvSpPr>
          <p:cNvPr id="7" name="Rectangle 6"/>
          <p:cNvSpPr/>
          <p:nvPr/>
        </p:nvSpPr>
        <p:spPr>
          <a:xfrm>
            <a:off x="1356540" y="1656321"/>
            <a:ext cx="4644220" cy="523220"/>
          </a:xfrm>
          <a:prstGeom prst="rect">
            <a:avLst/>
          </a:prstGeom>
        </p:spPr>
        <p:txBody>
          <a:bodyPr wrap="none">
            <a:spAutoFit/>
          </a:bodyPr>
          <a:lstStyle/>
          <a:p>
            <a:r>
              <a:rPr lang="en-GB" sz="2800" b="1" u="sng" dirty="0" smtClean="0">
                <a:latin typeface="Calibri" pitchFamily="34" charset="0"/>
                <a:cs typeface="Calibri" pitchFamily="34" charset="0"/>
              </a:rPr>
              <a:t>Matter had been divided into,</a:t>
            </a:r>
            <a:endParaRPr lang="en-GB" b="1" u="sng" dirty="0">
              <a:latin typeface="Calibri" pitchFamily="34" charset="0"/>
              <a:cs typeface="Calibri" pitchFamily="34" charset="0"/>
            </a:endParaRPr>
          </a:p>
        </p:txBody>
      </p:sp>
      <p:sp>
        <p:nvSpPr>
          <p:cNvPr id="8" name="Rectangle 7"/>
          <p:cNvSpPr/>
          <p:nvPr/>
        </p:nvSpPr>
        <p:spPr>
          <a:xfrm>
            <a:off x="3571900" y="285728"/>
            <a:ext cx="5572132" cy="646331"/>
          </a:xfrm>
          <a:prstGeom prst="rect">
            <a:avLst/>
          </a:prstGeom>
        </p:spPr>
        <p:txBody>
          <a:bodyPr wrap="square">
            <a:spAutoFit/>
          </a:bodyPr>
          <a:lstStyle/>
          <a:p>
            <a:r>
              <a:rPr lang="en-GB" i="1" dirty="0" smtClean="0">
                <a:latin typeface="Andalus" pitchFamily="18" charset="-78"/>
                <a:cs typeface="Andalus" pitchFamily="18" charset="-78"/>
              </a:rPr>
              <a:t>Matters have been further divided on the basis of their chemical and physical properties.  </a:t>
            </a:r>
            <a:endParaRPr lang="en-GB" i="1" dirty="0">
              <a:latin typeface="Andalus" pitchFamily="18" charset="-78"/>
              <a:cs typeface="Andalus" pitchFamily="18" charset="-78"/>
            </a:endParaRPr>
          </a:p>
        </p:txBody>
      </p:sp>
      <p:sp>
        <p:nvSpPr>
          <p:cNvPr id="9" name="Rounded Rectangle 8"/>
          <p:cNvSpPr/>
          <p:nvPr/>
        </p:nvSpPr>
        <p:spPr>
          <a:xfrm>
            <a:off x="428596" y="4071942"/>
            <a:ext cx="2714644" cy="107157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b="1" dirty="0" smtClean="0">
                <a:latin typeface="Lucida Sans" pitchFamily="34" charset="0"/>
              </a:rPr>
              <a:t>MATTER</a:t>
            </a:r>
            <a:endParaRPr lang="en-GB" b="1" dirty="0">
              <a:latin typeface="Lucida Sans"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073901"/>
            <a:ext cx="6500858" cy="584775"/>
          </a:xfrm>
          <a:prstGeom prst="rect">
            <a:avLst/>
          </a:prstGeom>
          <a:noFill/>
        </p:spPr>
        <p:txBody>
          <a:bodyPr wrap="square" rtlCol="0">
            <a:spAutoFit/>
          </a:bodyPr>
          <a:lstStyle/>
          <a:p>
            <a:r>
              <a:rPr lang="en-GB" sz="3200" b="1" u="sng" dirty="0" smtClean="0">
                <a:latin typeface="Calibri" pitchFamily="34" charset="0"/>
                <a:cs typeface="Calibri" pitchFamily="34" charset="0"/>
              </a:rPr>
              <a:t>Based on Chemical property,</a:t>
            </a:r>
          </a:p>
        </p:txBody>
      </p:sp>
      <p:sp>
        <p:nvSpPr>
          <p:cNvPr id="3" name="Rectangle 2"/>
          <p:cNvSpPr/>
          <p:nvPr/>
        </p:nvSpPr>
        <p:spPr>
          <a:xfrm>
            <a:off x="1356540" y="1658676"/>
            <a:ext cx="4644220" cy="523220"/>
          </a:xfrm>
          <a:prstGeom prst="rect">
            <a:avLst/>
          </a:prstGeom>
        </p:spPr>
        <p:txBody>
          <a:bodyPr wrap="none">
            <a:spAutoFit/>
          </a:bodyPr>
          <a:lstStyle/>
          <a:p>
            <a:r>
              <a:rPr lang="en-GB" sz="2800" b="1" u="sng" dirty="0" smtClean="0">
                <a:latin typeface="Calibri" pitchFamily="34" charset="0"/>
                <a:cs typeface="Calibri" pitchFamily="34" charset="0"/>
              </a:rPr>
              <a:t>Matter had been divided into,</a:t>
            </a:r>
            <a:endParaRPr lang="en-GB" b="1" u="sng" dirty="0">
              <a:latin typeface="Calibri" pitchFamily="34" charset="0"/>
              <a:cs typeface="Calibri" pitchFamily="34" charset="0"/>
            </a:endParaRPr>
          </a:p>
        </p:txBody>
      </p:sp>
      <p:sp>
        <p:nvSpPr>
          <p:cNvPr id="4" name="Line Callout 2 (No Border) 3"/>
          <p:cNvSpPr/>
          <p:nvPr/>
        </p:nvSpPr>
        <p:spPr>
          <a:xfrm>
            <a:off x="5214942" y="2428868"/>
            <a:ext cx="3500462" cy="928694"/>
          </a:xfrm>
          <a:prstGeom prst="callout2">
            <a:avLst>
              <a:gd name="adj1" fmla="val 78064"/>
              <a:gd name="adj2" fmla="val -7704"/>
              <a:gd name="adj3" fmla="val 76877"/>
              <a:gd name="adj4" fmla="val -18241"/>
              <a:gd name="adj5" fmla="val 209080"/>
              <a:gd name="adj6" fmla="val -59885"/>
            </a:avLst>
          </a:prstGeom>
          <a:solidFill>
            <a:srgbClr val="92D050"/>
          </a:solidFill>
          <a:ln>
            <a:solidFill>
              <a:srgbClr val="1E719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Georgia Ref" pitchFamily="18" charset="0"/>
              </a:rPr>
              <a:t>MIXTURE</a:t>
            </a:r>
            <a:endParaRPr lang="en-GB" dirty="0">
              <a:solidFill>
                <a:schemeClr val="tx1"/>
              </a:solidFill>
              <a:latin typeface="Georgia Ref" pitchFamily="18" charset="0"/>
            </a:endParaRPr>
          </a:p>
        </p:txBody>
      </p:sp>
      <p:sp>
        <p:nvSpPr>
          <p:cNvPr id="6" name="Freeform 5"/>
          <p:cNvSpPr/>
          <p:nvPr/>
        </p:nvSpPr>
        <p:spPr>
          <a:xfrm>
            <a:off x="5214942" y="5786454"/>
            <a:ext cx="3500462" cy="928694"/>
          </a:xfrm>
          <a:custGeom>
            <a:avLst/>
            <a:gdLst>
              <a:gd name="connsiteX0" fmla="*/ 0 w 3500462"/>
              <a:gd name="connsiteY0" fmla="*/ 0 h 928694"/>
              <a:gd name="connsiteX1" fmla="*/ 3500462 w 3500462"/>
              <a:gd name="connsiteY1" fmla="*/ 0 h 928694"/>
              <a:gd name="connsiteX2" fmla="*/ 3500462 w 3500462"/>
              <a:gd name="connsiteY2" fmla="*/ 928694 h 928694"/>
              <a:gd name="connsiteX3" fmla="*/ 0 w 3500462"/>
              <a:gd name="connsiteY3" fmla="*/ 928694 h 928694"/>
              <a:gd name="connsiteX4" fmla="*/ 0 w 3500462"/>
              <a:gd name="connsiteY4" fmla="*/ 0 h 928694"/>
              <a:gd name="connsiteX0" fmla="*/ -236596 w 3500462"/>
              <a:gd name="connsiteY0" fmla="*/ 273277 h 928694"/>
              <a:gd name="connsiteX1" fmla="*/ -605440 w 3500462"/>
              <a:gd name="connsiteY1" fmla="*/ 295315 h 928694"/>
              <a:gd name="connsiteX2" fmla="*/ -2107243 w 3500462"/>
              <a:gd name="connsiteY2" fmla="*/ -933700 h 928694"/>
            </a:gdLst>
            <a:ahLst/>
            <a:cxnLst>
              <a:cxn ang="0">
                <a:pos x="connsiteX0" y="connsiteY0"/>
              </a:cxn>
              <a:cxn ang="0">
                <a:pos x="connsiteX1" y="connsiteY1"/>
              </a:cxn>
              <a:cxn ang="0">
                <a:pos x="connsiteX2" y="connsiteY2"/>
              </a:cxn>
            </a:cxnLst>
            <a:rect l="l" t="t" r="r" b="b"/>
            <a:pathLst>
              <a:path w="3500462" h="928694" stroke="0" extrusionOk="0">
                <a:moveTo>
                  <a:pt x="0" y="0"/>
                </a:moveTo>
                <a:lnTo>
                  <a:pt x="3500462" y="0"/>
                </a:lnTo>
                <a:lnTo>
                  <a:pt x="3500462" y="928694"/>
                </a:lnTo>
                <a:lnTo>
                  <a:pt x="0" y="928694"/>
                </a:lnTo>
                <a:lnTo>
                  <a:pt x="0" y="0"/>
                </a:lnTo>
                <a:close/>
              </a:path>
              <a:path w="3500462" h="928694" fill="none" extrusionOk="0">
                <a:moveTo>
                  <a:pt x="-236596" y="273277"/>
                </a:moveTo>
                <a:lnTo>
                  <a:pt x="-605440" y="295315"/>
                </a:lnTo>
                <a:lnTo>
                  <a:pt x="-2107243" y="-933700"/>
                </a:lnTo>
              </a:path>
            </a:pathLst>
          </a:custGeom>
          <a:solidFill>
            <a:srgbClr val="92D050"/>
          </a:solidFill>
          <a:ln>
            <a:solidFill>
              <a:srgbClr val="1E719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Georgia Ref" pitchFamily="18" charset="0"/>
              </a:rPr>
              <a:t>PURE SUBSTANCE</a:t>
            </a:r>
            <a:endParaRPr lang="en-GB" dirty="0">
              <a:solidFill>
                <a:schemeClr val="tx1"/>
              </a:solidFill>
              <a:latin typeface="Georgia Ref" pitchFamily="18" charset="0"/>
            </a:endParaRPr>
          </a:p>
        </p:txBody>
      </p:sp>
      <p:sp>
        <p:nvSpPr>
          <p:cNvPr id="8" name="Rectangle 7"/>
          <p:cNvSpPr/>
          <p:nvPr/>
        </p:nvSpPr>
        <p:spPr>
          <a:xfrm>
            <a:off x="3571900" y="285728"/>
            <a:ext cx="5572132" cy="646331"/>
          </a:xfrm>
          <a:prstGeom prst="rect">
            <a:avLst/>
          </a:prstGeom>
        </p:spPr>
        <p:txBody>
          <a:bodyPr wrap="square">
            <a:spAutoFit/>
          </a:bodyPr>
          <a:lstStyle/>
          <a:p>
            <a:r>
              <a:rPr lang="en-GB" i="1" dirty="0" smtClean="0">
                <a:latin typeface="Andalus" pitchFamily="18" charset="-78"/>
                <a:cs typeface="Andalus" pitchFamily="18" charset="-78"/>
              </a:rPr>
              <a:t>Matters have been further divided on the basis of their chemical and physical properties.  </a:t>
            </a:r>
            <a:endParaRPr lang="en-GB" i="1" dirty="0">
              <a:latin typeface="Andalus" pitchFamily="18" charset="-78"/>
              <a:cs typeface="Andalus" pitchFamily="18" charset="-78"/>
            </a:endParaRPr>
          </a:p>
        </p:txBody>
      </p:sp>
      <p:sp>
        <p:nvSpPr>
          <p:cNvPr id="12" name="Rounded Rectangle 11"/>
          <p:cNvSpPr/>
          <p:nvPr/>
        </p:nvSpPr>
        <p:spPr>
          <a:xfrm>
            <a:off x="428596" y="4071942"/>
            <a:ext cx="2714644" cy="1071570"/>
          </a:xfrm>
          <a:prstGeom prst="roundRect">
            <a:avLst/>
          </a:prstGeom>
          <a:solidFill>
            <a:srgbClr val="92D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b="1" dirty="0" smtClean="0">
                <a:latin typeface="Lucida Sans" pitchFamily="34" charset="0"/>
              </a:rPr>
              <a:t>MATTER</a:t>
            </a:r>
            <a:endParaRPr lang="en-GB" b="1" dirty="0">
              <a:latin typeface="Lucida Sans"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357298"/>
            <a:ext cx="5715040" cy="784830"/>
          </a:xfrm>
          <a:prstGeom prst="rect">
            <a:avLst/>
          </a:prstGeom>
          <a:noFill/>
        </p:spPr>
        <p:txBody>
          <a:bodyPr wrap="square" rtlCol="0">
            <a:spAutoFit/>
          </a:bodyPr>
          <a:lstStyle/>
          <a:p>
            <a:r>
              <a:rPr lang="en-GB" sz="4500" b="1" dirty="0" smtClean="0">
                <a:solidFill>
                  <a:schemeClr val="accent6">
                    <a:lumMod val="50000"/>
                  </a:schemeClr>
                </a:solidFill>
                <a:latin typeface="+mj-lt"/>
              </a:rPr>
              <a:t>Physical Properties</a:t>
            </a:r>
            <a:endParaRPr lang="en-GB" sz="4500" b="1" dirty="0">
              <a:solidFill>
                <a:schemeClr val="accent6">
                  <a:lumMod val="50000"/>
                </a:schemeClr>
              </a:solidFill>
              <a:latin typeface="+mj-lt"/>
            </a:endParaRPr>
          </a:p>
        </p:txBody>
      </p:sp>
      <p:sp>
        <p:nvSpPr>
          <p:cNvPr id="3" name="TextBox 2"/>
          <p:cNvSpPr txBox="1"/>
          <p:nvPr/>
        </p:nvSpPr>
        <p:spPr>
          <a:xfrm>
            <a:off x="4143372" y="2285992"/>
            <a:ext cx="857256" cy="584775"/>
          </a:xfrm>
          <a:prstGeom prst="rect">
            <a:avLst/>
          </a:prstGeom>
          <a:noFill/>
        </p:spPr>
        <p:txBody>
          <a:bodyPr wrap="square" rtlCol="0">
            <a:spAutoFit/>
          </a:bodyPr>
          <a:lstStyle/>
          <a:p>
            <a:r>
              <a:rPr lang="en-GB" sz="3200" b="1" dirty="0" smtClean="0">
                <a:latin typeface="Bradley Hand ITC" pitchFamily="66" charset="0"/>
              </a:rPr>
              <a:t>v/s</a:t>
            </a:r>
            <a:endParaRPr lang="en-GB" sz="4000" b="1" dirty="0">
              <a:latin typeface="Bradley Hand ITC" pitchFamily="66" charset="0"/>
            </a:endParaRPr>
          </a:p>
        </p:txBody>
      </p:sp>
      <p:sp>
        <p:nvSpPr>
          <p:cNvPr id="5" name="TextBox 4"/>
          <p:cNvSpPr txBox="1"/>
          <p:nvPr/>
        </p:nvSpPr>
        <p:spPr>
          <a:xfrm>
            <a:off x="2857488" y="2857496"/>
            <a:ext cx="6143636" cy="784830"/>
          </a:xfrm>
          <a:prstGeom prst="rect">
            <a:avLst/>
          </a:prstGeom>
          <a:noFill/>
        </p:spPr>
        <p:txBody>
          <a:bodyPr wrap="square" rtlCol="0">
            <a:spAutoFit/>
          </a:bodyPr>
          <a:lstStyle/>
          <a:p>
            <a:r>
              <a:rPr lang="en-GB" sz="4500" b="1" dirty="0" smtClean="0">
                <a:solidFill>
                  <a:schemeClr val="accent6">
                    <a:lumMod val="50000"/>
                  </a:schemeClr>
                </a:solidFill>
                <a:latin typeface="+mj-lt"/>
              </a:rPr>
              <a:t>Chemical Properties</a:t>
            </a:r>
            <a:endParaRPr lang="en-GB" sz="4500" b="1" dirty="0">
              <a:solidFill>
                <a:schemeClr val="accent6">
                  <a:lumMod val="50000"/>
                </a:schemeClr>
              </a:solidFill>
              <a:latin typeface="+mj-lt"/>
            </a:endParaRPr>
          </a:p>
        </p:txBody>
      </p:sp>
      <p:pic>
        <p:nvPicPr>
          <p:cNvPr id="8" name="Picture 7" descr="lbl.png"/>
          <p:cNvPicPr>
            <a:picLocks noChangeAspect="1"/>
          </p:cNvPicPr>
          <p:nvPr/>
        </p:nvPicPr>
        <p:blipFill>
          <a:blip r:embed="rId2"/>
          <a:srcRect l="9203"/>
          <a:stretch>
            <a:fillRect/>
          </a:stretch>
        </p:blipFill>
        <p:spPr>
          <a:xfrm>
            <a:off x="0" y="5099841"/>
            <a:ext cx="2440717" cy="1615307"/>
          </a:xfrm>
          <a:prstGeom prst="rect">
            <a:avLst/>
          </a:prstGeom>
        </p:spPr>
      </p:pic>
      <p:pic>
        <p:nvPicPr>
          <p:cNvPr id="4098" name="Picture 2" descr="C:\Documents and Settings\welcome\Desktop\dump\Saharsh\Saharsh\Collections\Slugs\Normal\ST_SG_SLUGS_BangerProtoform2.png"/>
          <p:cNvPicPr>
            <a:picLocks noChangeAspect="1" noChangeArrowheads="1"/>
          </p:cNvPicPr>
          <p:nvPr/>
        </p:nvPicPr>
        <p:blipFill>
          <a:blip r:embed="rId3"/>
          <a:srcRect/>
          <a:stretch>
            <a:fillRect/>
          </a:stretch>
        </p:blipFill>
        <p:spPr bwMode="auto">
          <a:xfrm>
            <a:off x="7929586" y="5310188"/>
            <a:ext cx="1285884" cy="154781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808664"/>
            <a:ext cx="6500858" cy="1477328"/>
          </a:xfrm>
          <a:prstGeom prst="rect">
            <a:avLst/>
          </a:prstGeom>
          <a:noFill/>
        </p:spPr>
        <p:txBody>
          <a:bodyPr wrap="square" rtlCol="0">
            <a:spAutoFit/>
          </a:bodyPr>
          <a:lstStyle/>
          <a:p>
            <a:r>
              <a:rPr lang="en-GB" dirty="0" smtClean="0">
                <a:latin typeface="Rockwell" pitchFamily="18" charset="0"/>
              </a:rPr>
              <a:t>Different kind of matter around us have several characteristics which when used in combination, adequately describe a kind of matter. Therefore chemists broadly divided the properties of matter in two kinds, named </a:t>
            </a:r>
            <a:r>
              <a:rPr lang="en-GB" b="1" dirty="0" smtClean="0">
                <a:latin typeface="Rockwell" pitchFamily="18" charset="0"/>
              </a:rPr>
              <a:t>“</a:t>
            </a:r>
            <a:r>
              <a:rPr lang="en-GB" b="1" dirty="0" smtClean="0">
                <a:solidFill>
                  <a:schemeClr val="accent1">
                    <a:lumMod val="75000"/>
                  </a:schemeClr>
                </a:solidFill>
                <a:latin typeface="Rockwell" pitchFamily="18" charset="0"/>
              </a:rPr>
              <a:t>physical</a:t>
            </a:r>
            <a:r>
              <a:rPr lang="en-GB" b="1" dirty="0" smtClean="0">
                <a:latin typeface="Rockwell" pitchFamily="18" charset="0"/>
              </a:rPr>
              <a:t>” </a:t>
            </a:r>
            <a:r>
              <a:rPr lang="en-GB" dirty="0" smtClean="0">
                <a:latin typeface="Rockwell" pitchFamily="18" charset="0"/>
              </a:rPr>
              <a:t>and </a:t>
            </a:r>
            <a:r>
              <a:rPr lang="en-GB" b="1" dirty="0" smtClean="0">
                <a:latin typeface="Rockwell" pitchFamily="18" charset="0"/>
              </a:rPr>
              <a:t>“</a:t>
            </a:r>
            <a:r>
              <a:rPr lang="en-GB" b="1" dirty="0" smtClean="0">
                <a:solidFill>
                  <a:schemeClr val="accent1">
                    <a:lumMod val="75000"/>
                  </a:schemeClr>
                </a:solidFill>
                <a:latin typeface="Rockwell" pitchFamily="18" charset="0"/>
              </a:rPr>
              <a:t>chemical</a:t>
            </a:r>
            <a:r>
              <a:rPr lang="en-GB" b="1" dirty="0" smtClean="0">
                <a:latin typeface="Rockwell" pitchFamily="18" charset="0"/>
              </a:rPr>
              <a:t>” </a:t>
            </a:r>
            <a:r>
              <a:rPr lang="en-GB" dirty="0" smtClean="0">
                <a:latin typeface="Rockwell" pitchFamily="18" charset="0"/>
              </a:rPr>
              <a:t>properties.</a:t>
            </a:r>
            <a:endParaRPr lang="en-GB" b="1" dirty="0" smtClean="0">
              <a:latin typeface="Rockwell" pitchFamily="18" charset="0"/>
            </a:endParaRPr>
          </a:p>
        </p:txBody>
      </p:sp>
      <p:sp>
        <p:nvSpPr>
          <p:cNvPr id="3" name="TextBox 2"/>
          <p:cNvSpPr txBox="1"/>
          <p:nvPr/>
        </p:nvSpPr>
        <p:spPr>
          <a:xfrm>
            <a:off x="1928794" y="2928934"/>
            <a:ext cx="6786610" cy="1292662"/>
          </a:xfrm>
          <a:prstGeom prst="rect">
            <a:avLst/>
          </a:prstGeom>
          <a:noFill/>
        </p:spPr>
        <p:txBody>
          <a:bodyPr wrap="square" rtlCol="0">
            <a:spAutoFit/>
          </a:bodyPr>
          <a:lstStyle/>
          <a:p>
            <a:r>
              <a:rPr lang="en-GB" sz="2400" b="1" dirty="0" smtClean="0">
                <a:latin typeface="Rockwell" pitchFamily="18" charset="0"/>
              </a:rPr>
              <a:t>	</a:t>
            </a:r>
            <a:r>
              <a:rPr lang="en-GB" sz="2400" b="1" dirty="0" smtClean="0">
                <a:solidFill>
                  <a:srgbClr val="00B0F0"/>
                </a:solidFill>
                <a:latin typeface="Rockwell" pitchFamily="18" charset="0"/>
              </a:rPr>
              <a:t>Physical properties </a:t>
            </a:r>
            <a:r>
              <a:rPr lang="en-GB" dirty="0" smtClean="0">
                <a:latin typeface="Rockwell" pitchFamily="18" charset="0"/>
              </a:rPr>
              <a:t>are those properties which can be measured or observed without change the identity or the composition of the substance. Eg. Taste, Colour, Melting Point, Boiling Point, Density etc.</a:t>
            </a:r>
            <a:endParaRPr lang="en-GB" dirty="0">
              <a:latin typeface="Rockwell" pitchFamily="18" charset="0"/>
            </a:endParaRPr>
          </a:p>
        </p:txBody>
      </p:sp>
      <p:sp>
        <p:nvSpPr>
          <p:cNvPr id="4" name="TextBox 3"/>
          <p:cNvSpPr txBox="1"/>
          <p:nvPr/>
        </p:nvSpPr>
        <p:spPr>
          <a:xfrm>
            <a:off x="428596" y="4786322"/>
            <a:ext cx="6357982" cy="1292662"/>
          </a:xfrm>
          <a:prstGeom prst="rect">
            <a:avLst/>
          </a:prstGeom>
          <a:noFill/>
        </p:spPr>
        <p:txBody>
          <a:bodyPr wrap="square" rtlCol="0">
            <a:spAutoFit/>
          </a:bodyPr>
          <a:lstStyle/>
          <a:p>
            <a:r>
              <a:rPr lang="en-GB" sz="2400" b="1" dirty="0" smtClean="0">
                <a:solidFill>
                  <a:srgbClr val="00B050"/>
                </a:solidFill>
                <a:latin typeface="Rockwell" pitchFamily="18" charset="0"/>
              </a:rPr>
              <a:t>Chemical Properties</a:t>
            </a:r>
            <a:r>
              <a:rPr lang="en-GB" dirty="0" smtClean="0">
                <a:solidFill>
                  <a:srgbClr val="00B050"/>
                </a:solidFill>
                <a:latin typeface="Rockwell" pitchFamily="18" charset="0"/>
              </a:rPr>
              <a:t> </a:t>
            </a:r>
            <a:r>
              <a:rPr lang="en-GB" dirty="0" smtClean="0">
                <a:latin typeface="Rockwell" pitchFamily="18" charset="0"/>
              </a:rPr>
              <a:t>are those which can be measured only by a chemical reaction. These can’t be observed just by touching or viewing the substance. Eg. Acidity, Basicity, Combustibility, Reactivity etc.</a:t>
            </a:r>
            <a:endParaRPr lang="en-GB" dirty="0">
              <a:latin typeface="Rockwell" pitchFamily="18" charset="0"/>
            </a:endParaRPr>
          </a:p>
        </p:txBody>
      </p:sp>
      <p:pic>
        <p:nvPicPr>
          <p:cNvPr id="5" name="Picture 6"/>
          <p:cNvPicPr>
            <a:picLocks noChangeAspect="1" noChangeArrowheads="1"/>
          </p:cNvPicPr>
          <p:nvPr/>
        </p:nvPicPr>
        <p:blipFill>
          <a:blip r:embed="rId2"/>
          <a:srcRect/>
          <a:stretch>
            <a:fillRect/>
          </a:stretch>
        </p:blipFill>
        <p:spPr bwMode="auto">
          <a:xfrm>
            <a:off x="8229630" y="5569549"/>
            <a:ext cx="771526" cy="1145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357430"/>
            <a:ext cx="7858180" cy="707886"/>
          </a:xfrm>
          <a:prstGeom prst="rect">
            <a:avLst/>
          </a:prstGeom>
          <a:noFill/>
        </p:spPr>
        <p:txBody>
          <a:bodyPr wrap="square" rtlCol="0">
            <a:spAutoFit/>
          </a:bodyPr>
          <a:lstStyle/>
          <a:p>
            <a:r>
              <a:rPr lang="en-GB" sz="4000" b="1" dirty="0" smtClean="0">
                <a:solidFill>
                  <a:srgbClr val="002060"/>
                </a:solidFill>
              </a:rPr>
              <a:t>The International System of Units</a:t>
            </a:r>
            <a:endParaRPr lang="en-GB" sz="4000" b="1" dirty="0">
              <a:solidFill>
                <a:srgbClr val="002060"/>
              </a:solidFill>
            </a:endParaRPr>
          </a:p>
        </p:txBody>
      </p:sp>
      <p:sp>
        <p:nvSpPr>
          <p:cNvPr id="3" name="TextBox 2"/>
          <p:cNvSpPr txBox="1"/>
          <p:nvPr/>
        </p:nvSpPr>
        <p:spPr>
          <a:xfrm>
            <a:off x="857224" y="3202544"/>
            <a:ext cx="5357850" cy="369332"/>
          </a:xfrm>
          <a:prstGeom prst="rect">
            <a:avLst/>
          </a:prstGeom>
          <a:noFill/>
        </p:spPr>
        <p:txBody>
          <a:bodyPr wrap="square" rtlCol="0">
            <a:spAutoFit/>
          </a:bodyPr>
          <a:lstStyle/>
          <a:p>
            <a:r>
              <a:rPr lang="en-GB" i="1" dirty="0" smtClean="0">
                <a:solidFill>
                  <a:srgbClr val="C00000"/>
                </a:solidFill>
              </a:rPr>
              <a:t>Le System International d’ Unités – </a:t>
            </a:r>
            <a:r>
              <a:rPr lang="en-GB" dirty="0" smtClean="0">
                <a:solidFill>
                  <a:srgbClr val="C00000"/>
                </a:solidFill>
              </a:rPr>
              <a:t>SI Units</a:t>
            </a:r>
            <a:endParaRPr lang="en-GB" dirty="0">
              <a:solidFill>
                <a:srgbClr val="C00000"/>
              </a:solidFill>
            </a:endParaRPr>
          </a:p>
        </p:txBody>
      </p:sp>
      <p:pic>
        <p:nvPicPr>
          <p:cNvPr id="4" name="Picture 3" descr="lbl.png"/>
          <p:cNvPicPr>
            <a:picLocks noChangeAspect="1"/>
          </p:cNvPicPr>
          <p:nvPr/>
        </p:nvPicPr>
        <p:blipFill>
          <a:blip r:embed="rId2"/>
          <a:srcRect l="9203"/>
          <a:stretch>
            <a:fillRect/>
          </a:stretch>
        </p:blipFill>
        <p:spPr>
          <a:xfrm>
            <a:off x="0" y="318779"/>
            <a:ext cx="2440717" cy="1615307"/>
          </a:xfrm>
          <a:prstGeom prst="rect">
            <a:avLst/>
          </a:prstGeom>
        </p:spPr>
      </p:pic>
      <p:pic>
        <p:nvPicPr>
          <p:cNvPr id="6" name="Picture 2" descr="G:\Saharsh\Collections\Slugs\Normal\enigmo.png"/>
          <p:cNvPicPr>
            <a:picLocks noChangeAspect="1" noChangeArrowheads="1"/>
          </p:cNvPicPr>
          <p:nvPr/>
        </p:nvPicPr>
        <p:blipFill>
          <a:blip r:embed="rId3"/>
          <a:srcRect/>
          <a:stretch>
            <a:fillRect/>
          </a:stretch>
        </p:blipFill>
        <p:spPr bwMode="auto">
          <a:xfrm>
            <a:off x="7832957" y="5429264"/>
            <a:ext cx="1311075" cy="142873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9219" t="17371" r="17500" b="20626"/>
          <a:stretch>
            <a:fillRect/>
          </a:stretch>
        </p:blipFill>
        <p:spPr bwMode="auto">
          <a:xfrm>
            <a:off x="1214414" y="1785926"/>
            <a:ext cx="7006904" cy="4714884"/>
          </a:xfrm>
          <a:prstGeom prst="rect">
            <a:avLst/>
          </a:prstGeom>
          <a:noFill/>
          <a:ln w="9525">
            <a:noFill/>
            <a:miter lim="800000"/>
            <a:headEnd/>
            <a:tailEnd/>
          </a:ln>
          <a:effectLst/>
        </p:spPr>
      </p:pic>
      <p:sp>
        <p:nvSpPr>
          <p:cNvPr id="5" name="TextBox 4"/>
          <p:cNvSpPr txBox="1"/>
          <p:nvPr/>
        </p:nvSpPr>
        <p:spPr>
          <a:xfrm>
            <a:off x="428596" y="577974"/>
            <a:ext cx="6643734" cy="707886"/>
          </a:xfrm>
          <a:prstGeom prst="rect">
            <a:avLst/>
          </a:prstGeom>
          <a:noFill/>
        </p:spPr>
        <p:txBody>
          <a:bodyPr wrap="square" rtlCol="0">
            <a:spAutoFit/>
          </a:bodyPr>
          <a:lstStyle/>
          <a:p>
            <a:r>
              <a:rPr lang="en-GB" sz="2000" b="1" dirty="0" smtClean="0"/>
              <a:t>Seven fundamental scientific quantities or base units,</a:t>
            </a:r>
            <a:endParaRPr lang="en-GB"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7500990" cy="400110"/>
          </a:xfrm>
          <a:prstGeom prst="rect">
            <a:avLst/>
          </a:prstGeom>
          <a:noFill/>
        </p:spPr>
        <p:txBody>
          <a:bodyPr wrap="square" rtlCol="0">
            <a:spAutoFit/>
          </a:bodyPr>
          <a:lstStyle/>
          <a:p>
            <a:r>
              <a:rPr lang="en-US" sz="2000" b="1" dirty="0" smtClean="0"/>
              <a:t>Scientific unit system ,</a:t>
            </a:r>
            <a:endParaRPr lang="en-US" sz="2000" b="1" dirty="0"/>
          </a:p>
        </p:txBody>
      </p:sp>
      <p:pic>
        <p:nvPicPr>
          <p:cNvPr id="1026" name="Picture 2"/>
          <p:cNvPicPr>
            <a:picLocks noChangeAspect="1" noChangeArrowheads="1"/>
          </p:cNvPicPr>
          <p:nvPr/>
        </p:nvPicPr>
        <p:blipFill>
          <a:blip r:embed="rId2"/>
          <a:srcRect l="17663" t="68528" r="15288" b="15039"/>
          <a:stretch>
            <a:fillRect/>
          </a:stretch>
        </p:blipFill>
        <p:spPr bwMode="auto">
          <a:xfrm>
            <a:off x="928662" y="2357430"/>
            <a:ext cx="7215238" cy="171451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17773" t="13341" r="15576" b="78321"/>
          <a:stretch>
            <a:fillRect/>
          </a:stretch>
        </p:blipFill>
        <p:spPr bwMode="auto">
          <a:xfrm>
            <a:off x="928662" y="1487474"/>
            <a:ext cx="7215238" cy="85725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4842" y="642918"/>
            <a:ext cx="4572000" cy="5909310"/>
          </a:xfrm>
          <a:prstGeom prst="rect">
            <a:avLst/>
          </a:prstGeom>
        </p:spPr>
        <p:txBody>
          <a:bodyPr>
            <a:spAutoFit/>
          </a:bodyPr>
          <a:lstStyle/>
          <a:p>
            <a:pPr marL="342900" indent="-342900">
              <a:buFont typeface="+mj-lt"/>
              <a:buAutoNum type="arabicPeriod"/>
            </a:pPr>
            <a:endParaRPr lang="en-US" dirty="0" smtClean="0"/>
          </a:p>
          <a:p>
            <a:pPr marL="342900" indent="-342900">
              <a:buFont typeface="+mj-lt"/>
              <a:buAutoNum type="arabicPeriod"/>
            </a:pPr>
            <a:r>
              <a:rPr lang="en-US" dirty="0" smtClean="0"/>
              <a:t>To indicate very small numbers, we use negative exponents. </a:t>
            </a:r>
          </a:p>
          <a:p>
            <a:pPr marL="342900" indent="-342900">
              <a:buFont typeface="+mj-lt"/>
              <a:buAutoNum type="arabicPeriod"/>
            </a:pPr>
            <a:endParaRPr lang="en-US" dirty="0" smtClean="0"/>
          </a:p>
          <a:p>
            <a:pPr marL="342900" indent="-342900">
              <a:buFont typeface="+mj-lt"/>
              <a:buAutoNum type="arabicPeriod"/>
            </a:pPr>
            <a:r>
              <a:rPr lang="en-US" dirty="0" smtClean="0"/>
              <a:t>To indicate large numbers, we use positive exponents. </a:t>
            </a:r>
          </a:p>
          <a:p>
            <a:pPr marL="342900" indent="-342900">
              <a:buFont typeface="+mj-lt"/>
              <a:buAutoNum type="arabicPeriod"/>
            </a:pPr>
            <a:endParaRPr lang="en-US" dirty="0" smtClean="0"/>
          </a:p>
          <a:p>
            <a:pPr marL="342900" indent="-342900">
              <a:buFont typeface="+mj-lt"/>
              <a:buAutoNum type="arabicPeriod"/>
            </a:pPr>
            <a:r>
              <a:rPr lang="en-US" dirty="0" smtClean="0"/>
              <a:t>Scientific notation is the proper representation of a number in exponential form. </a:t>
            </a:r>
          </a:p>
          <a:p>
            <a:pPr marL="342900" indent="-342900">
              <a:buFont typeface="+mj-lt"/>
              <a:buAutoNum type="arabicPeriod"/>
            </a:pPr>
            <a:endParaRPr lang="en-US" dirty="0" smtClean="0"/>
          </a:p>
          <a:p>
            <a:pPr marL="342900" indent="-342900">
              <a:buFont typeface="+mj-lt"/>
              <a:buAutoNum type="arabicPeriod"/>
            </a:pPr>
            <a:r>
              <a:rPr lang="en-US" dirty="0" smtClean="0"/>
              <a:t>Precision indicates how closely repeated measurements match each other. </a:t>
            </a:r>
          </a:p>
          <a:p>
            <a:pPr marL="342900" indent="-342900">
              <a:buFont typeface="+mj-lt"/>
              <a:buAutoNum type="arabicPeriod"/>
            </a:pPr>
            <a:endParaRPr lang="en-US" dirty="0" smtClean="0"/>
          </a:p>
          <a:p>
            <a:pPr marL="342900" indent="-342900">
              <a:buFont typeface="+mj-lt"/>
              <a:buAutoNum type="arabicPeriod"/>
            </a:pPr>
            <a:r>
              <a:rPr lang="en-US" dirty="0" smtClean="0"/>
              <a:t>Accuracy indicates how closely a measurement matches the correct or expected value. </a:t>
            </a:r>
          </a:p>
          <a:p>
            <a:pPr marL="342900" indent="-342900">
              <a:buFont typeface="+mj-lt"/>
              <a:buAutoNum type="arabicPeriod"/>
            </a:pPr>
            <a:endParaRPr lang="en-US" dirty="0" smtClean="0"/>
          </a:p>
          <a:p>
            <a:pPr marL="342900" indent="-342900">
              <a:buFont typeface="+mj-lt"/>
              <a:buAutoNum type="arabicPeriod"/>
            </a:pPr>
            <a:r>
              <a:rPr lang="en-US" dirty="0" smtClean="0"/>
              <a:t>A result is valid only if it is both accurate and precise. </a:t>
            </a:r>
          </a:p>
        </p:txBody>
      </p:sp>
      <p:sp>
        <p:nvSpPr>
          <p:cNvPr id="3" name="TextBox 2"/>
          <p:cNvSpPr txBox="1"/>
          <p:nvPr/>
        </p:nvSpPr>
        <p:spPr>
          <a:xfrm>
            <a:off x="642910" y="1002398"/>
            <a:ext cx="3500462" cy="1077218"/>
          </a:xfrm>
          <a:prstGeom prst="rect">
            <a:avLst/>
          </a:prstGeom>
          <a:noFill/>
        </p:spPr>
        <p:txBody>
          <a:bodyPr wrap="square" rtlCol="0">
            <a:spAutoFit/>
          </a:bodyPr>
          <a:lstStyle/>
          <a:p>
            <a:r>
              <a:rPr lang="en-US" sz="3200" b="1" dirty="0" smtClean="0"/>
              <a:t>Some Important notes!</a:t>
            </a:r>
            <a:endParaRPr lang="en-US" sz="2400" b="1" dirty="0"/>
          </a:p>
        </p:txBody>
      </p:sp>
      <p:pic>
        <p:nvPicPr>
          <p:cNvPr id="4" name="Picture 3"/>
          <p:cNvPicPr>
            <a:picLocks noChangeAspect="1" noChangeArrowheads="1"/>
          </p:cNvPicPr>
          <p:nvPr/>
        </p:nvPicPr>
        <p:blipFill>
          <a:blip r:embed="rId2"/>
          <a:srcRect/>
          <a:stretch>
            <a:fillRect/>
          </a:stretch>
        </p:blipFill>
        <p:spPr bwMode="auto">
          <a:xfrm>
            <a:off x="61960" y="1071546"/>
            <a:ext cx="580950" cy="42862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bl.png"/>
          <p:cNvPicPr>
            <a:picLocks noChangeAspect="1"/>
          </p:cNvPicPr>
          <p:nvPr/>
        </p:nvPicPr>
        <p:blipFill>
          <a:blip r:embed="rId2"/>
          <a:srcRect l="9203"/>
          <a:stretch>
            <a:fillRect/>
          </a:stretch>
        </p:blipFill>
        <p:spPr>
          <a:xfrm>
            <a:off x="0" y="5099841"/>
            <a:ext cx="2440717" cy="1615307"/>
          </a:xfrm>
          <a:prstGeom prst="rect">
            <a:avLst/>
          </a:prstGeom>
        </p:spPr>
      </p:pic>
      <p:sp>
        <p:nvSpPr>
          <p:cNvPr id="7" name="TextBox 6"/>
          <p:cNvSpPr txBox="1"/>
          <p:nvPr/>
        </p:nvSpPr>
        <p:spPr>
          <a:xfrm>
            <a:off x="1214414" y="2106690"/>
            <a:ext cx="6858048" cy="1107996"/>
          </a:xfrm>
          <a:prstGeom prst="rect">
            <a:avLst/>
          </a:prstGeom>
          <a:noFill/>
        </p:spPr>
        <p:txBody>
          <a:bodyPr wrap="square" rtlCol="0">
            <a:spAutoFit/>
          </a:bodyPr>
          <a:lstStyle/>
          <a:p>
            <a:pPr algn="ctr"/>
            <a:r>
              <a:rPr lang="en-US" sz="6600" b="1" dirty="0" smtClean="0">
                <a:ln w="18000">
                  <a:solidFill>
                    <a:schemeClr val="accent2">
                      <a:satMod val="140000"/>
                    </a:schemeClr>
                  </a:solidFill>
                  <a:prstDash val="solid"/>
                  <a:miter lim="800000"/>
                </a:ln>
                <a:solidFill>
                  <a:schemeClr val="tx1">
                    <a:lumMod val="65000"/>
                    <a:lumOff val="35000"/>
                  </a:schemeClr>
                </a:solidFill>
                <a:effectLst>
                  <a:outerShdw blurRad="25500" dist="23000" dir="7020000" algn="tl">
                    <a:srgbClr val="000000">
                      <a:alpha val="50000"/>
                    </a:srgbClr>
                  </a:outerShdw>
                </a:effectLst>
              </a:rPr>
              <a:t>Significant figures</a:t>
            </a:r>
            <a:endParaRPr lang="en-US" sz="6600" b="1" dirty="0">
              <a:solidFill>
                <a:schemeClr val="tx1">
                  <a:lumMod val="65000"/>
                  <a:lumOff val="35000"/>
                </a:schemeClr>
              </a:solidFill>
            </a:endParaRPr>
          </a:p>
        </p:txBody>
      </p:sp>
      <p:pic>
        <p:nvPicPr>
          <p:cNvPr id="2050" name="Picture 2" descr="C:\Documents and Settings\welcome\Desktop\dump\Saharsh\Saharsh\Collections\Slugs\Normal\Opening_Rammstone.png"/>
          <p:cNvPicPr>
            <a:picLocks noChangeAspect="1" noChangeArrowheads="1"/>
          </p:cNvPicPr>
          <p:nvPr/>
        </p:nvPicPr>
        <p:blipFill>
          <a:blip r:embed="rId3"/>
          <a:srcRect/>
          <a:stretch>
            <a:fillRect/>
          </a:stretch>
        </p:blipFill>
        <p:spPr bwMode="auto">
          <a:xfrm>
            <a:off x="7786710" y="5286388"/>
            <a:ext cx="1294288" cy="1571636"/>
          </a:xfrm>
          <a:prstGeom prst="rect">
            <a:avLst/>
          </a:prstGeom>
          <a:noFill/>
        </p:spPr>
      </p:pic>
      <p:pic>
        <p:nvPicPr>
          <p:cNvPr id="5" name="Picture 4" descr="lbl.png"/>
          <p:cNvPicPr>
            <a:picLocks noChangeAspect="1"/>
          </p:cNvPicPr>
          <p:nvPr/>
        </p:nvPicPr>
        <p:blipFill>
          <a:blip r:embed="rId2"/>
          <a:srcRect l="9203"/>
          <a:stretch>
            <a:fillRect/>
          </a:stretch>
        </p:blipFill>
        <p:spPr>
          <a:xfrm>
            <a:off x="0" y="5099817"/>
            <a:ext cx="2440717" cy="1615307"/>
          </a:xfrm>
          <a:prstGeom prst="rect">
            <a:avLst/>
          </a:prstGeom>
        </p:spPr>
      </p:pic>
      <p:sp>
        <p:nvSpPr>
          <p:cNvPr id="6" name="TextBox 5"/>
          <p:cNvSpPr txBox="1"/>
          <p:nvPr/>
        </p:nvSpPr>
        <p:spPr>
          <a:xfrm>
            <a:off x="1214414" y="2106666"/>
            <a:ext cx="6858048" cy="1107996"/>
          </a:xfrm>
          <a:prstGeom prst="rect">
            <a:avLst/>
          </a:prstGeom>
          <a:noFill/>
        </p:spPr>
        <p:txBody>
          <a:bodyPr wrap="square" rtlCol="0">
            <a:spAutoFit/>
          </a:bodyPr>
          <a:lstStyle/>
          <a:p>
            <a:pPr algn="ctr"/>
            <a:r>
              <a:rPr lang="en-US" sz="6600" b="1" dirty="0" smtClean="0">
                <a:ln w="18000">
                  <a:solidFill>
                    <a:schemeClr val="accent2">
                      <a:satMod val="140000"/>
                    </a:schemeClr>
                  </a:solidFill>
                  <a:prstDash val="solid"/>
                  <a:miter lim="800000"/>
                </a:ln>
                <a:solidFill>
                  <a:schemeClr val="tx1">
                    <a:lumMod val="65000"/>
                    <a:lumOff val="35000"/>
                  </a:schemeClr>
                </a:solidFill>
                <a:effectLst>
                  <a:outerShdw blurRad="25500" dist="23000" dir="7020000" algn="tl">
                    <a:srgbClr val="000000">
                      <a:alpha val="50000"/>
                    </a:srgbClr>
                  </a:outerShdw>
                </a:effectLst>
              </a:rPr>
              <a:t>Significant figures</a:t>
            </a:r>
            <a:endParaRPr lang="en-US" sz="6600" b="1" dirty="0">
              <a:solidFill>
                <a:schemeClr val="tx1">
                  <a:lumMod val="65000"/>
                  <a:lumOff val="35000"/>
                </a:schemeClr>
              </a:solidFill>
            </a:endParaRPr>
          </a:p>
        </p:txBody>
      </p:sp>
      <p:pic>
        <p:nvPicPr>
          <p:cNvPr id="9" name="Picture 2" descr="C:\Documents and Settings\welcome\Desktop\dump\Saharsh\Saharsh\Collections\Slugs\Normal\Opening_Rammstone.png"/>
          <p:cNvPicPr>
            <a:picLocks noChangeAspect="1" noChangeArrowheads="1"/>
          </p:cNvPicPr>
          <p:nvPr/>
        </p:nvPicPr>
        <p:blipFill>
          <a:blip r:embed="rId3"/>
          <a:srcRect/>
          <a:stretch>
            <a:fillRect/>
          </a:stretch>
        </p:blipFill>
        <p:spPr bwMode="auto">
          <a:xfrm>
            <a:off x="7786710" y="5286364"/>
            <a:ext cx="1294288" cy="157163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43108" y="1565397"/>
            <a:ext cx="7000924" cy="5078313"/>
          </a:xfrm>
          <a:prstGeom prst="rect">
            <a:avLst/>
          </a:prstGeom>
        </p:spPr>
        <p:txBody>
          <a:bodyPr wrap="square" numCol="2">
            <a:spAutoFit/>
          </a:bodyPr>
          <a:lstStyle/>
          <a:p>
            <a:pPr marL="342900" indent="-342900">
              <a:buFont typeface="+mj-lt"/>
              <a:buAutoNum type="arabicPeriod"/>
            </a:pPr>
            <a:r>
              <a:rPr lang="en-US" dirty="0" smtClean="0"/>
              <a:t>There are certain rules for determining the number of significant figures: </a:t>
            </a:r>
          </a:p>
          <a:p>
            <a:pPr marL="342900" indent="-342900">
              <a:buFont typeface="+mj-lt"/>
              <a:buAutoNum type="arabicPeriod"/>
            </a:pPr>
            <a:endParaRPr lang="en-US" dirty="0" smtClean="0"/>
          </a:p>
          <a:p>
            <a:pPr marL="342900" indent="-342900">
              <a:buFont typeface="+mj-lt"/>
              <a:buAutoNum type="arabicPeriod"/>
            </a:pPr>
            <a:r>
              <a:rPr lang="en-US" dirty="0" smtClean="0"/>
              <a:t>All non-zero digits are significant </a:t>
            </a:r>
          </a:p>
          <a:p>
            <a:pPr marL="342900" indent="-342900">
              <a:buFont typeface="+mj-lt"/>
              <a:buAutoNum type="arabicPeriod"/>
            </a:pPr>
            <a:endParaRPr lang="en-US" dirty="0" smtClean="0"/>
          </a:p>
          <a:p>
            <a:pPr marL="342900" indent="-342900">
              <a:buFont typeface="+mj-lt"/>
              <a:buAutoNum type="arabicPeriod"/>
            </a:pPr>
            <a:r>
              <a:rPr lang="en-US" dirty="0" smtClean="0"/>
              <a:t>Zeros preceding the first non-zero digit are not significant </a:t>
            </a:r>
          </a:p>
          <a:p>
            <a:pPr marL="342900" indent="-342900">
              <a:buFont typeface="+mj-lt"/>
              <a:buAutoNum type="arabicPeriod"/>
            </a:pPr>
            <a:endParaRPr lang="en-US" dirty="0" smtClean="0"/>
          </a:p>
          <a:p>
            <a:pPr marL="342900" indent="-342900">
              <a:buFont typeface="+mj-lt"/>
              <a:buAutoNum type="arabicPeriod"/>
            </a:pPr>
            <a:r>
              <a:rPr lang="en-US" dirty="0" smtClean="0"/>
              <a:t>Zeros between two non-zero digits are significant.</a:t>
            </a:r>
          </a:p>
          <a:p>
            <a:pPr marL="342900" indent="-342900">
              <a:buFont typeface="+mj-lt"/>
              <a:buAutoNum type="arabicPeriod"/>
            </a:pPr>
            <a:endParaRPr lang="en-US" dirty="0" smtClean="0"/>
          </a:p>
          <a:p>
            <a:pPr marL="342900" indent="-342900">
              <a:buFont typeface="+mj-lt"/>
              <a:buAutoNum type="arabicPeriod"/>
            </a:pPr>
            <a:r>
              <a:rPr lang="en-US" dirty="0" smtClean="0"/>
              <a:t>Zeros at the end or right of the number are significant provided they are on the right side of the decimal point. But, if otherwise, the zeros are not significant.</a:t>
            </a:r>
          </a:p>
          <a:p>
            <a:pPr marL="342900" indent="-342900">
              <a:buFont typeface="+mj-lt"/>
              <a:buAutoNum type="arabicPeriod"/>
            </a:pPr>
            <a:endParaRPr lang="en-US" dirty="0" smtClean="0"/>
          </a:p>
          <a:p>
            <a:pPr marL="342900" indent="-342900">
              <a:buFont typeface="+mj-lt"/>
              <a:buAutoNum type="arabicPeriod"/>
            </a:pPr>
            <a:r>
              <a:rPr lang="en-US" dirty="0" smtClean="0"/>
              <a:t>During addition and subtraction, the result cannot have more digits to the right of the decimal point than either of the original numbers.</a:t>
            </a:r>
          </a:p>
          <a:p>
            <a:pPr marL="342900" indent="-342900">
              <a:buFont typeface="+mj-lt"/>
              <a:buAutoNum type="arabicPeriod"/>
            </a:pPr>
            <a:endParaRPr lang="en-US" dirty="0" smtClean="0"/>
          </a:p>
          <a:p>
            <a:pPr marL="342900" indent="-342900">
              <a:buFont typeface="+mj-lt"/>
              <a:buAutoNum type="arabicPeriod"/>
            </a:pPr>
            <a:r>
              <a:rPr lang="en-US" dirty="0" smtClean="0"/>
              <a:t>In multiplication and division with significant figures, the answer cannot have more significant figures than either of the original numbers. </a:t>
            </a:r>
          </a:p>
          <a:p>
            <a:pPr marL="342900" indent="-342900">
              <a:buFont typeface="+mj-lt"/>
              <a:buAutoNum type="arabicPeriod"/>
            </a:pPr>
            <a:endParaRPr lang="en-US" dirty="0" smtClean="0"/>
          </a:p>
        </p:txBody>
      </p:sp>
      <p:sp>
        <p:nvSpPr>
          <p:cNvPr id="4" name="Rectangle 3"/>
          <p:cNvSpPr/>
          <p:nvPr/>
        </p:nvSpPr>
        <p:spPr>
          <a:xfrm>
            <a:off x="357158" y="496653"/>
            <a:ext cx="5786478" cy="707886"/>
          </a:xfrm>
          <a:prstGeom prst="rect">
            <a:avLst/>
          </a:prstGeom>
        </p:spPr>
        <p:txBody>
          <a:bodyPr wrap="square">
            <a:spAutoFit/>
          </a:bodyPr>
          <a:lstStyle/>
          <a:p>
            <a:r>
              <a:rPr lang="en-US" sz="2000" b="1" dirty="0" smtClean="0"/>
              <a:t>Significant figures are meaningful digits which are known with certainty,</a:t>
            </a:r>
            <a:endParaRPr lang="en-US" b="1" dirty="0" smtClean="0"/>
          </a:p>
        </p:txBody>
      </p:sp>
      <p:pic>
        <p:nvPicPr>
          <p:cNvPr id="5" name="Picture 5"/>
          <p:cNvPicPr>
            <a:picLocks noChangeAspect="1" noChangeArrowheads="1"/>
          </p:cNvPicPr>
          <p:nvPr/>
        </p:nvPicPr>
        <p:blipFill>
          <a:blip r:embed="rId2"/>
          <a:srcRect/>
          <a:stretch>
            <a:fillRect/>
          </a:stretch>
        </p:blipFill>
        <p:spPr bwMode="auto">
          <a:xfrm>
            <a:off x="214282" y="4857760"/>
            <a:ext cx="1562100" cy="11525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2928934"/>
            <a:ext cx="6143668" cy="646331"/>
          </a:xfrm>
          <a:prstGeom prst="rect">
            <a:avLst/>
          </a:prstGeom>
          <a:noFill/>
        </p:spPr>
        <p:txBody>
          <a:bodyPr wrap="square" rtlCol="0">
            <a:spAutoFit/>
          </a:bodyPr>
          <a:lstStyle/>
          <a:p>
            <a:r>
              <a:rPr lang="en-US" sz="3600" b="1" dirty="0" smtClean="0">
                <a:solidFill>
                  <a:schemeClr val="tx2">
                    <a:lumMod val="75000"/>
                  </a:schemeClr>
                </a:solidFill>
              </a:rPr>
              <a:t>The Science and Chemistry….</a:t>
            </a:r>
            <a:endParaRPr lang="en-US" sz="3600" b="1" dirty="0">
              <a:solidFill>
                <a:schemeClr val="tx2">
                  <a:lumMod val="75000"/>
                </a:schemeClr>
              </a:solidFill>
            </a:endParaRPr>
          </a:p>
        </p:txBody>
      </p:sp>
      <p:sp>
        <p:nvSpPr>
          <p:cNvPr id="4" name="TextBox 3"/>
          <p:cNvSpPr txBox="1"/>
          <p:nvPr/>
        </p:nvSpPr>
        <p:spPr>
          <a:xfrm>
            <a:off x="2000232" y="3857628"/>
            <a:ext cx="2714644" cy="369332"/>
          </a:xfrm>
          <a:prstGeom prst="rect">
            <a:avLst/>
          </a:prstGeom>
          <a:noFill/>
        </p:spPr>
        <p:txBody>
          <a:bodyPr wrap="square" rtlCol="0">
            <a:spAutoFit/>
          </a:bodyPr>
          <a:lstStyle/>
          <a:p>
            <a:r>
              <a:rPr lang="en-US" i="1" dirty="0" smtClean="0"/>
              <a:t>fundamental of life</a:t>
            </a:r>
            <a:endParaRPr lang="en-US" i="1" dirty="0"/>
          </a:p>
        </p:txBody>
      </p:sp>
      <p:pic>
        <p:nvPicPr>
          <p:cNvPr id="5" name="Picture 4" descr="lbl.png"/>
          <p:cNvPicPr>
            <a:picLocks noChangeAspect="1"/>
          </p:cNvPicPr>
          <p:nvPr/>
        </p:nvPicPr>
        <p:blipFill>
          <a:blip r:embed="rId2"/>
          <a:srcRect l="9203"/>
          <a:stretch>
            <a:fillRect/>
          </a:stretch>
        </p:blipFill>
        <p:spPr>
          <a:xfrm>
            <a:off x="0" y="318779"/>
            <a:ext cx="2440717" cy="1615307"/>
          </a:xfrm>
          <a:prstGeom prst="rect">
            <a:avLst/>
          </a:prstGeom>
        </p:spPr>
      </p:pic>
      <p:pic>
        <p:nvPicPr>
          <p:cNvPr id="5122" name="Picture 2" descr="C:\Documents and Settings\welcome\Desktop\dump\Saharsh\Saharsh\Collections\Slugs\Normal\Opening_Joules_CP.png"/>
          <p:cNvPicPr>
            <a:picLocks noChangeAspect="1" noChangeArrowheads="1"/>
          </p:cNvPicPr>
          <p:nvPr/>
        </p:nvPicPr>
        <p:blipFill>
          <a:blip r:embed="rId3"/>
          <a:srcRect/>
          <a:stretch>
            <a:fillRect/>
          </a:stretch>
        </p:blipFill>
        <p:spPr bwMode="auto">
          <a:xfrm>
            <a:off x="7786710" y="5264396"/>
            <a:ext cx="1428760" cy="1556982"/>
          </a:xfrm>
          <a:prstGeom prst="rect">
            <a:avLst/>
          </a:prstGeom>
          <a:noFill/>
        </p:spPr>
      </p:pic>
      <p:pic>
        <p:nvPicPr>
          <p:cNvPr id="5123" name="Picture 3" descr="C:\Documents and Settings\welcome\Desktop\dump\Saharsh\Saharsh\Collections\Boxman\alone-nature-danboard-box-man-grass-1974834.jpg"/>
          <p:cNvPicPr>
            <a:picLocks noChangeAspect="1" noChangeArrowheads="1"/>
          </p:cNvPicPr>
          <p:nvPr/>
        </p:nvPicPr>
        <p:blipFill>
          <a:blip r:embed="rId4" cstate="print"/>
          <a:srcRect/>
          <a:stretch>
            <a:fillRect/>
          </a:stretch>
        </p:blipFill>
        <p:spPr bwMode="auto">
          <a:xfrm>
            <a:off x="2214546" y="4143380"/>
            <a:ext cx="5143536" cy="2714620"/>
          </a:xfrm>
          <a:prstGeom prst="rect">
            <a:avLst/>
          </a:prstGeom>
          <a:noFill/>
          <a:effectLst>
            <a:softEdge rad="6350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bl.png"/>
          <p:cNvPicPr>
            <a:picLocks noChangeAspect="1"/>
          </p:cNvPicPr>
          <p:nvPr/>
        </p:nvPicPr>
        <p:blipFill>
          <a:blip r:embed="rId2"/>
          <a:srcRect l="9203"/>
          <a:stretch>
            <a:fillRect/>
          </a:stretch>
        </p:blipFill>
        <p:spPr>
          <a:xfrm>
            <a:off x="0" y="5099841"/>
            <a:ext cx="2440717" cy="1615307"/>
          </a:xfrm>
          <a:prstGeom prst="rect">
            <a:avLst/>
          </a:prstGeom>
        </p:spPr>
      </p:pic>
      <p:pic>
        <p:nvPicPr>
          <p:cNvPr id="5" name="Picture 4" descr="lbl.png"/>
          <p:cNvPicPr>
            <a:picLocks noChangeAspect="1"/>
          </p:cNvPicPr>
          <p:nvPr/>
        </p:nvPicPr>
        <p:blipFill>
          <a:blip r:embed="rId2"/>
          <a:srcRect l="9203"/>
          <a:stretch>
            <a:fillRect/>
          </a:stretch>
        </p:blipFill>
        <p:spPr>
          <a:xfrm>
            <a:off x="0" y="5099817"/>
            <a:ext cx="2440717" cy="1615307"/>
          </a:xfrm>
          <a:prstGeom prst="rect">
            <a:avLst/>
          </a:prstGeom>
        </p:spPr>
      </p:pic>
      <p:sp>
        <p:nvSpPr>
          <p:cNvPr id="6" name="TextBox 5"/>
          <p:cNvSpPr txBox="1"/>
          <p:nvPr/>
        </p:nvSpPr>
        <p:spPr>
          <a:xfrm>
            <a:off x="1214414" y="2106666"/>
            <a:ext cx="6858048" cy="1107996"/>
          </a:xfrm>
          <a:prstGeom prst="rect">
            <a:avLst/>
          </a:prstGeom>
          <a:noFill/>
        </p:spPr>
        <p:txBody>
          <a:bodyPr wrap="square" rtlCol="0">
            <a:spAutoFit/>
          </a:bodyPr>
          <a:lstStyle/>
          <a:p>
            <a:pPr algn="ctr"/>
            <a:r>
              <a:rPr lang="en-US" sz="6600" b="1" dirty="0" smtClean="0">
                <a:ln w="18000">
                  <a:solidFill>
                    <a:schemeClr val="accent2">
                      <a:satMod val="140000"/>
                    </a:schemeClr>
                  </a:solidFill>
                  <a:prstDash val="solid"/>
                  <a:miter lim="800000"/>
                </a:ln>
                <a:solidFill>
                  <a:schemeClr val="tx1">
                    <a:lumMod val="65000"/>
                    <a:lumOff val="35000"/>
                  </a:schemeClr>
                </a:solidFill>
                <a:effectLst>
                  <a:outerShdw blurRad="25500" dist="23000" dir="7020000" algn="tl">
                    <a:srgbClr val="000000">
                      <a:alpha val="50000"/>
                    </a:srgbClr>
                  </a:outerShdw>
                </a:effectLst>
              </a:rPr>
              <a:t>Laws &amp; Postulates</a:t>
            </a:r>
            <a:endParaRPr lang="en-US" sz="6600" b="1" dirty="0">
              <a:solidFill>
                <a:schemeClr val="tx1">
                  <a:lumMod val="65000"/>
                  <a:lumOff val="35000"/>
                </a:schemeClr>
              </a:solidFill>
            </a:endParaRPr>
          </a:p>
        </p:txBody>
      </p:sp>
      <p:pic>
        <p:nvPicPr>
          <p:cNvPr id="2050" name="Picture 2" descr="C:\Documents and Settings\welcome\Desktop\dump\Saharsh\Saharsh\Collections\Slugs\Normal\Opening_Burpy.png"/>
          <p:cNvPicPr>
            <a:picLocks noChangeAspect="1" noChangeArrowheads="1"/>
          </p:cNvPicPr>
          <p:nvPr/>
        </p:nvPicPr>
        <p:blipFill>
          <a:blip r:embed="rId3"/>
          <a:srcRect/>
          <a:stretch>
            <a:fillRect/>
          </a:stretch>
        </p:blipFill>
        <p:spPr bwMode="auto">
          <a:xfrm>
            <a:off x="7858148" y="5126570"/>
            <a:ext cx="1285884" cy="173492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240681"/>
            <a:ext cx="7215238" cy="830997"/>
          </a:xfrm>
          <a:prstGeom prst="rect">
            <a:avLst/>
          </a:prstGeom>
        </p:spPr>
        <p:txBody>
          <a:bodyPr wrap="square">
            <a:spAutoFit/>
          </a:bodyPr>
          <a:lstStyle/>
          <a:p>
            <a:r>
              <a:rPr lang="en-US" sz="2400" dirty="0" smtClean="0">
                <a:latin typeface="Corbel" pitchFamily="34" charset="0"/>
                <a:cs typeface="Lucida Sans Unicode" pitchFamily="34" charset="0"/>
              </a:rPr>
              <a:t>There are 5 basic laws of chemical combinations that govern every reaction,</a:t>
            </a:r>
          </a:p>
        </p:txBody>
      </p:sp>
      <p:sp>
        <p:nvSpPr>
          <p:cNvPr id="3" name="TextBox 2"/>
          <p:cNvSpPr txBox="1"/>
          <p:nvPr/>
        </p:nvSpPr>
        <p:spPr>
          <a:xfrm>
            <a:off x="928662" y="3071810"/>
            <a:ext cx="6286544" cy="2862322"/>
          </a:xfrm>
          <a:prstGeom prst="rect">
            <a:avLst/>
          </a:prstGeom>
          <a:noFill/>
        </p:spPr>
        <p:txBody>
          <a:bodyPr wrap="square" rtlCol="0">
            <a:spAutoFit/>
          </a:bodyPr>
          <a:lstStyle/>
          <a:p>
            <a:pPr>
              <a:buFont typeface="Arial" pitchFamily="34" charset="0"/>
              <a:buChar char="•"/>
            </a:pPr>
            <a:r>
              <a:rPr lang="en-US" sz="2000" b="1" dirty="0" smtClean="0">
                <a:latin typeface="Lucida Sans Unicode" pitchFamily="34" charset="0"/>
                <a:cs typeface="Lucida Sans Unicode" pitchFamily="34" charset="0"/>
              </a:rPr>
              <a:t> Law of Conservation of mass</a:t>
            </a:r>
          </a:p>
          <a:p>
            <a:pPr>
              <a:buFont typeface="Arial" pitchFamily="34" charset="0"/>
              <a:buChar char="•"/>
            </a:pPr>
            <a:endParaRPr lang="en-US" sz="2000" b="1" dirty="0" smtClean="0">
              <a:latin typeface="Lucida Sans Unicode" pitchFamily="34" charset="0"/>
              <a:cs typeface="Lucida Sans Unicode" pitchFamily="34" charset="0"/>
            </a:endParaRPr>
          </a:p>
          <a:p>
            <a:pPr>
              <a:buFont typeface="Arial" pitchFamily="34" charset="0"/>
              <a:buChar char="•"/>
            </a:pPr>
            <a:r>
              <a:rPr lang="en-US" sz="2000" b="1" dirty="0" smtClean="0">
                <a:latin typeface="Lucida Sans Unicode" pitchFamily="34" charset="0"/>
                <a:cs typeface="Lucida Sans Unicode" pitchFamily="34" charset="0"/>
              </a:rPr>
              <a:t> Law of definite proportion</a:t>
            </a:r>
          </a:p>
          <a:p>
            <a:pPr>
              <a:buFont typeface="Arial" pitchFamily="34" charset="0"/>
              <a:buChar char="•"/>
            </a:pPr>
            <a:endParaRPr lang="en-US" sz="2000" b="1" dirty="0" smtClean="0">
              <a:latin typeface="Lucida Sans Unicode" pitchFamily="34" charset="0"/>
              <a:cs typeface="Lucida Sans Unicode" pitchFamily="34" charset="0"/>
            </a:endParaRPr>
          </a:p>
          <a:p>
            <a:pPr>
              <a:buFont typeface="Arial" pitchFamily="34" charset="0"/>
              <a:buChar char="•"/>
            </a:pPr>
            <a:r>
              <a:rPr lang="en-US" sz="2000" b="1" dirty="0" smtClean="0">
                <a:latin typeface="Lucida Sans Unicode" pitchFamily="34" charset="0"/>
                <a:cs typeface="Lucida Sans Unicode" pitchFamily="34" charset="0"/>
              </a:rPr>
              <a:t> Law of multiple proportions</a:t>
            </a:r>
          </a:p>
          <a:p>
            <a:pPr>
              <a:buFont typeface="Arial" pitchFamily="34" charset="0"/>
              <a:buChar char="•"/>
            </a:pPr>
            <a:endParaRPr lang="en-US" sz="2000" b="1" dirty="0" smtClean="0">
              <a:latin typeface="Lucida Sans Unicode" pitchFamily="34" charset="0"/>
              <a:cs typeface="Lucida Sans Unicode" pitchFamily="34" charset="0"/>
            </a:endParaRPr>
          </a:p>
          <a:p>
            <a:pPr>
              <a:buFont typeface="Arial" pitchFamily="34" charset="0"/>
              <a:buChar char="•"/>
            </a:pPr>
            <a:r>
              <a:rPr lang="en-US" sz="2000" b="1" dirty="0" smtClean="0">
                <a:latin typeface="Lucida Sans Unicode" pitchFamily="34" charset="0"/>
                <a:cs typeface="Lucida Sans Unicode" pitchFamily="34" charset="0"/>
              </a:rPr>
              <a:t> Gay Lussac’s law of gaseous volumes</a:t>
            </a:r>
          </a:p>
          <a:p>
            <a:pPr>
              <a:buFont typeface="Arial" pitchFamily="34" charset="0"/>
              <a:buChar char="•"/>
            </a:pPr>
            <a:endParaRPr lang="en-US" sz="2000" b="1" dirty="0" smtClean="0">
              <a:latin typeface="Lucida Sans Unicode" pitchFamily="34" charset="0"/>
              <a:cs typeface="Lucida Sans Unicode" pitchFamily="34" charset="0"/>
            </a:endParaRPr>
          </a:p>
          <a:p>
            <a:pPr>
              <a:buFont typeface="Arial" pitchFamily="34" charset="0"/>
              <a:buChar char="•"/>
            </a:pPr>
            <a:r>
              <a:rPr lang="en-US" sz="2000" b="1" dirty="0" smtClean="0">
                <a:latin typeface="Lucida Sans Unicode" pitchFamily="34" charset="0"/>
                <a:cs typeface="Lucida Sans Unicode" pitchFamily="34" charset="0"/>
              </a:rPr>
              <a:t> Avogadro law</a:t>
            </a:r>
            <a:endParaRPr lang="en-US" sz="1600" b="1" dirty="0">
              <a:latin typeface="Lucida Sans Unicode" pitchFamily="34" charset="0"/>
              <a:cs typeface="Lucida Sans Unicode"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492" y="1000108"/>
            <a:ext cx="5920210" cy="584775"/>
          </a:xfrm>
          <a:prstGeom prst="rect">
            <a:avLst/>
          </a:prstGeom>
        </p:spPr>
        <p:txBody>
          <a:bodyPr wrap="none">
            <a:spAutoFit/>
          </a:bodyPr>
          <a:lstStyle/>
          <a:p>
            <a:r>
              <a:rPr lang="en-US" sz="3200" b="1" dirty="0" smtClean="0">
                <a:latin typeface="Lucida Sans Unicode" pitchFamily="34" charset="0"/>
                <a:cs typeface="Lucida Sans Unicode" pitchFamily="34" charset="0"/>
              </a:rPr>
              <a:t>Law of Conservation of mass</a:t>
            </a:r>
            <a:endParaRPr lang="en-US" sz="3200" dirty="0"/>
          </a:p>
        </p:txBody>
      </p:sp>
      <p:sp>
        <p:nvSpPr>
          <p:cNvPr id="3" name="Rectangle 2"/>
          <p:cNvSpPr/>
          <p:nvPr/>
        </p:nvSpPr>
        <p:spPr>
          <a:xfrm>
            <a:off x="4286280" y="2274838"/>
            <a:ext cx="4572000" cy="2308324"/>
          </a:xfrm>
          <a:prstGeom prst="rect">
            <a:avLst/>
          </a:prstGeom>
        </p:spPr>
        <p:txBody>
          <a:bodyPr>
            <a:spAutoFit/>
          </a:bodyPr>
          <a:lstStyle/>
          <a:p>
            <a:endParaRPr lang="en-US" dirty="0" smtClean="0">
              <a:latin typeface="Lucida Sans Unicode" pitchFamily="34" charset="0"/>
              <a:cs typeface="Lucida Sans Unicode" pitchFamily="34" charset="0"/>
            </a:endParaRPr>
          </a:p>
          <a:p>
            <a:r>
              <a:rPr lang="en-US" dirty="0" smtClean="0">
                <a:latin typeface="Lucida Sans Unicode" pitchFamily="34" charset="0"/>
                <a:cs typeface="Lucida Sans Unicode" pitchFamily="34" charset="0"/>
              </a:rPr>
              <a:t>Antoine Lavoisier established the Law of Conservation of Mass. It states that matter can neither be created nor destroyed. In other words, we can say that during any physical or chemical change, the total mass of reactants is equal to the total mass of products. </a:t>
            </a:r>
          </a:p>
        </p:txBody>
      </p:sp>
      <p:pic>
        <p:nvPicPr>
          <p:cNvPr id="4" name="Picture 9"/>
          <p:cNvPicPr>
            <a:picLocks noChangeAspect="1" noChangeArrowheads="1"/>
          </p:cNvPicPr>
          <p:nvPr/>
        </p:nvPicPr>
        <p:blipFill>
          <a:blip r:embed="rId2"/>
          <a:srcRect/>
          <a:stretch>
            <a:fillRect/>
          </a:stretch>
        </p:blipFill>
        <p:spPr bwMode="auto">
          <a:xfrm>
            <a:off x="214282" y="4857760"/>
            <a:ext cx="1476375" cy="181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1000108"/>
            <a:ext cx="5388013" cy="584775"/>
          </a:xfrm>
          <a:prstGeom prst="rect">
            <a:avLst/>
          </a:prstGeom>
        </p:spPr>
        <p:txBody>
          <a:bodyPr wrap="none">
            <a:spAutoFit/>
          </a:bodyPr>
          <a:lstStyle/>
          <a:p>
            <a:r>
              <a:rPr lang="en-US" sz="3200" b="1" dirty="0" smtClean="0">
                <a:latin typeface="Lucida Sans Unicode" pitchFamily="34" charset="0"/>
                <a:cs typeface="Lucida Sans Unicode" pitchFamily="34" charset="0"/>
              </a:rPr>
              <a:t>Law of definite proportion</a:t>
            </a:r>
            <a:endParaRPr lang="en-US" sz="3200" dirty="0"/>
          </a:p>
        </p:txBody>
      </p:sp>
      <p:sp>
        <p:nvSpPr>
          <p:cNvPr id="3" name="Rectangle 2"/>
          <p:cNvSpPr/>
          <p:nvPr/>
        </p:nvSpPr>
        <p:spPr>
          <a:xfrm>
            <a:off x="4572032" y="2828836"/>
            <a:ext cx="4572000" cy="1477328"/>
          </a:xfrm>
          <a:prstGeom prst="rect">
            <a:avLst/>
          </a:prstGeom>
        </p:spPr>
        <p:txBody>
          <a:bodyPr>
            <a:spAutoFit/>
          </a:bodyPr>
          <a:lstStyle/>
          <a:p>
            <a:endParaRPr lang="en-US" dirty="0" smtClean="0">
              <a:latin typeface="Lucida Sans Unicode" pitchFamily="34" charset="0"/>
              <a:cs typeface="Lucida Sans Unicode" pitchFamily="34" charset="0"/>
            </a:endParaRPr>
          </a:p>
          <a:p>
            <a:r>
              <a:rPr lang="en-US" dirty="0" smtClean="0">
                <a:latin typeface="Lucida Sans Unicode" pitchFamily="34" charset="0"/>
                <a:cs typeface="Lucida Sans Unicode" pitchFamily="34" charset="0"/>
              </a:rPr>
              <a:t>Joseph Proust showed that a given compound always contains exactly the same proportion of elements by weight. </a:t>
            </a:r>
          </a:p>
        </p:txBody>
      </p:sp>
      <p:pic>
        <p:nvPicPr>
          <p:cNvPr id="4" name="Picture 9"/>
          <p:cNvPicPr>
            <a:picLocks noChangeAspect="1" noChangeArrowheads="1"/>
          </p:cNvPicPr>
          <p:nvPr/>
        </p:nvPicPr>
        <p:blipFill>
          <a:blip r:embed="rId2"/>
          <a:srcRect/>
          <a:stretch>
            <a:fillRect/>
          </a:stretch>
        </p:blipFill>
        <p:spPr bwMode="auto">
          <a:xfrm>
            <a:off x="214282" y="4857760"/>
            <a:ext cx="1476375" cy="181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552" y="1000108"/>
            <a:ext cx="5719836" cy="584775"/>
          </a:xfrm>
          <a:prstGeom prst="rect">
            <a:avLst/>
          </a:prstGeom>
        </p:spPr>
        <p:txBody>
          <a:bodyPr wrap="none">
            <a:spAutoFit/>
          </a:bodyPr>
          <a:lstStyle/>
          <a:p>
            <a:r>
              <a:rPr lang="en-US" sz="3200" b="1" dirty="0" smtClean="0">
                <a:latin typeface="Lucida Sans Unicode" pitchFamily="34" charset="0"/>
                <a:cs typeface="Lucida Sans Unicode" pitchFamily="34" charset="0"/>
              </a:rPr>
              <a:t>Law of multiple proportions</a:t>
            </a:r>
            <a:endParaRPr lang="en-US" sz="3200" dirty="0"/>
          </a:p>
        </p:txBody>
      </p:sp>
      <p:sp>
        <p:nvSpPr>
          <p:cNvPr id="3" name="Rectangle 2"/>
          <p:cNvSpPr/>
          <p:nvPr/>
        </p:nvSpPr>
        <p:spPr>
          <a:xfrm>
            <a:off x="4357718" y="2274838"/>
            <a:ext cx="4572000" cy="2308324"/>
          </a:xfrm>
          <a:prstGeom prst="rect">
            <a:avLst/>
          </a:prstGeom>
        </p:spPr>
        <p:txBody>
          <a:bodyPr>
            <a:spAutoFit/>
          </a:bodyPr>
          <a:lstStyle/>
          <a:p>
            <a:endParaRPr lang="en-US" dirty="0" smtClean="0">
              <a:latin typeface="Lucida Sans Unicode" pitchFamily="34" charset="0"/>
              <a:cs typeface="Lucida Sans Unicode" pitchFamily="34" charset="0"/>
            </a:endParaRPr>
          </a:p>
          <a:p>
            <a:r>
              <a:rPr lang="en-US" dirty="0" smtClean="0">
                <a:latin typeface="Lucida Sans Unicode" pitchFamily="34" charset="0"/>
                <a:cs typeface="Lucida Sans Unicode" pitchFamily="34" charset="0"/>
              </a:rPr>
              <a:t>Dalton proposed the law of multiple proportions. According to this law if two elements can combine to form more than one compound, the mass of one element that combines with the fixed mass of the other element is in the ratio of small whole numbers </a:t>
            </a:r>
          </a:p>
        </p:txBody>
      </p:sp>
      <p:pic>
        <p:nvPicPr>
          <p:cNvPr id="4" name="Picture 9"/>
          <p:cNvPicPr>
            <a:picLocks noChangeAspect="1" noChangeArrowheads="1"/>
          </p:cNvPicPr>
          <p:nvPr/>
        </p:nvPicPr>
        <p:blipFill>
          <a:blip r:embed="rId2"/>
          <a:srcRect/>
          <a:stretch>
            <a:fillRect/>
          </a:stretch>
        </p:blipFill>
        <p:spPr bwMode="auto">
          <a:xfrm>
            <a:off x="214282" y="4857760"/>
            <a:ext cx="1476375" cy="181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7000" y="1000108"/>
            <a:ext cx="7609776" cy="584775"/>
          </a:xfrm>
          <a:prstGeom prst="rect">
            <a:avLst/>
          </a:prstGeom>
        </p:spPr>
        <p:txBody>
          <a:bodyPr wrap="none">
            <a:spAutoFit/>
          </a:bodyPr>
          <a:lstStyle/>
          <a:p>
            <a:r>
              <a:rPr lang="en-US" sz="3200" b="1" dirty="0" smtClean="0">
                <a:latin typeface="Lucida Sans Unicode" pitchFamily="34" charset="0"/>
                <a:cs typeface="Lucida Sans Unicode" pitchFamily="34" charset="0"/>
              </a:rPr>
              <a:t>Gay Lussac’s law of gaseous volumes</a:t>
            </a:r>
            <a:endParaRPr lang="en-US" sz="3200" dirty="0"/>
          </a:p>
        </p:txBody>
      </p:sp>
      <p:sp>
        <p:nvSpPr>
          <p:cNvPr id="3" name="Rectangle 2"/>
          <p:cNvSpPr/>
          <p:nvPr/>
        </p:nvSpPr>
        <p:spPr>
          <a:xfrm>
            <a:off x="4214810" y="2714620"/>
            <a:ext cx="4572000" cy="1754326"/>
          </a:xfrm>
          <a:prstGeom prst="rect">
            <a:avLst/>
          </a:prstGeom>
        </p:spPr>
        <p:txBody>
          <a:bodyPr>
            <a:spAutoFit/>
          </a:bodyPr>
          <a:lstStyle/>
          <a:p>
            <a:endParaRPr lang="en-US" dirty="0" smtClean="0">
              <a:latin typeface="Lucida Sans Unicode" pitchFamily="34" charset="0"/>
              <a:cs typeface="Lucida Sans Unicode" pitchFamily="34" charset="0"/>
            </a:endParaRPr>
          </a:p>
          <a:p>
            <a:r>
              <a:rPr lang="en-US" dirty="0" smtClean="0">
                <a:latin typeface="Lucida Sans Unicode" pitchFamily="34" charset="0"/>
                <a:cs typeface="Lucida Sans Unicode" pitchFamily="34" charset="0"/>
              </a:rPr>
              <a:t>When gases combine or are produced in a chemical reaction they do so in a simple ratio by volume, provided all the gases are at same temperature and pressure. </a:t>
            </a:r>
          </a:p>
        </p:txBody>
      </p:sp>
      <p:pic>
        <p:nvPicPr>
          <p:cNvPr id="4" name="Picture 9"/>
          <p:cNvPicPr>
            <a:picLocks noChangeAspect="1" noChangeArrowheads="1"/>
          </p:cNvPicPr>
          <p:nvPr/>
        </p:nvPicPr>
        <p:blipFill>
          <a:blip r:embed="rId2"/>
          <a:srcRect/>
          <a:stretch>
            <a:fillRect/>
          </a:stretch>
        </p:blipFill>
        <p:spPr bwMode="auto">
          <a:xfrm>
            <a:off x="214282" y="4857760"/>
            <a:ext cx="1476375" cy="181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986837"/>
            <a:ext cx="2887329" cy="584775"/>
          </a:xfrm>
          <a:prstGeom prst="rect">
            <a:avLst/>
          </a:prstGeom>
        </p:spPr>
        <p:txBody>
          <a:bodyPr wrap="none">
            <a:spAutoFit/>
          </a:bodyPr>
          <a:lstStyle/>
          <a:p>
            <a:r>
              <a:rPr lang="en-US" sz="3200" b="1" dirty="0" smtClean="0">
                <a:latin typeface="Lucida Sans Unicode" pitchFamily="34" charset="0"/>
                <a:cs typeface="Lucida Sans Unicode" pitchFamily="34" charset="0"/>
              </a:rPr>
              <a:t>Avogadro law</a:t>
            </a:r>
            <a:endParaRPr lang="en-US" sz="3200" dirty="0"/>
          </a:p>
        </p:txBody>
      </p:sp>
      <p:sp>
        <p:nvSpPr>
          <p:cNvPr id="3" name="Rectangle 2"/>
          <p:cNvSpPr/>
          <p:nvPr/>
        </p:nvSpPr>
        <p:spPr>
          <a:xfrm>
            <a:off x="4214810" y="2677065"/>
            <a:ext cx="4357718" cy="1200329"/>
          </a:xfrm>
          <a:prstGeom prst="rect">
            <a:avLst/>
          </a:prstGeom>
        </p:spPr>
        <p:txBody>
          <a:bodyPr wrap="square">
            <a:spAutoFit/>
          </a:bodyPr>
          <a:lstStyle/>
          <a:p>
            <a:endParaRPr lang="en-US" dirty="0" smtClean="0">
              <a:latin typeface="Lucida Sans Unicode" pitchFamily="34" charset="0"/>
              <a:cs typeface="Lucida Sans Unicode" pitchFamily="34" charset="0"/>
            </a:endParaRPr>
          </a:p>
          <a:p>
            <a:r>
              <a:rPr lang="en-US" dirty="0" smtClean="0">
                <a:latin typeface="Lucida Sans Unicode" pitchFamily="34" charset="0"/>
                <a:cs typeface="Lucida Sans Unicode" pitchFamily="34" charset="0"/>
              </a:rPr>
              <a:t>At the same temperature and pressure, equal volumes of gases contain equal number of molecules.</a:t>
            </a:r>
            <a:endParaRPr lang="en-US" sz="1600" b="1" dirty="0" smtClean="0">
              <a:latin typeface="Lucida Sans Unicode" pitchFamily="34" charset="0"/>
              <a:cs typeface="Lucida Sans Unicode" pitchFamily="34" charset="0"/>
            </a:endParaRPr>
          </a:p>
        </p:txBody>
      </p:sp>
      <p:pic>
        <p:nvPicPr>
          <p:cNvPr id="4" name="Picture 9"/>
          <p:cNvPicPr>
            <a:picLocks noChangeAspect="1" noChangeArrowheads="1"/>
          </p:cNvPicPr>
          <p:nvPr/>
        </p:nvPicPr>
        <p:blipFill>
          <a:blip r:embed="rId2"/>
          <a:srcRect/>
          <a:stretch>
            <a:fillRect/>
          </a:stretch>
        </p:blipFill>
        <p:spPr bwMode="auto">
          <a:xfrm>
            <a:off x="214282" y="4857760"/>
            <a:ext cx="1476375" cy="181927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1670" y="1500174"/>
            <a:ext cx="6929486" cy="4401205"/>
          </a:xfrm>
          <a:prstGeom prst="rect">
            <a:avLst/>
          </a:prstGeom>
        </p:spPr>
        <p:txBody>
          <a:bodyPr wrap="square">
            <a:spAutoFit/>
          </a:bodyPr>
          <a:lstStyle/>
          <a:p>
            <a:r>
              <a:rPr lang="en-US" sz="2000" dirty="0" smtClean="0">
                <a:latin typeface="Corbel" pitchFamily="34" charset="0"/>
              </a:rPr>
              <a:t>In 1808, Dalton published ‘A New System of Chemical Philosophy’ in which he proposed the following : </a:t>
            </a:r>
          </a:p>
          <a:p>
            <a:endParaRPr lang="en-US" sz="2000" dirty="0" smtClean="0">
              <a:latin typeface="Corbel" pitchFamily="34" charset="0"/>
            </a:endParaRPr>
          </a:p>
          <a:p>
            <a:pPr>
              <a:buFont typeface="Arial" pitchFamily="34" charset="0"/>
              <a:buChar char="•"/>
            </a:pPr>
            <a:r>
              <a:rPr lang="en-US" sz="2000" dirty="0" smtClean="0">
                <a:latin typeface="Corbel" pitchFamily="34" charset="0"/>
              </a:rPr>
              <a:t> Matter consists of indivisible atoms. </a:t>
            </a:r>
          </a:p>
          <a:p>
            <a:pPr>
              <a:buFont typeface="Arial" pitchFamily="34" charset="0"/>
              <a:buChar char="•"/>
            </a:pPr>
            <a:endParaRPr lang="en-US" sz="2000" dirty="0" smtClean="0">
              <a:latin typeface="Corbel" pitchFamily="34" charset="0"/>
            </a:endParaRPr>
          </a:p>
          <a:p>
            <a:pPr>
              <a:buFont typeface="Arial" pitchFamily="34" charset="0"/>
              <a:buChar char="•"/>
            </a:pPr>
            <a:r>
              <a:rPr lang="en-US" sz="2000" dirty="0" smtClean="0">
                <a:latin typeface="Corbel" pitchFamily="34" charset="0"/>
              </a:rPr>
              <a:t> All the atoms of a given element have identical properties including identical mass. Atoms of different elements differ in mass. </a:t>
            </a:r>
          </a:p>
          <a:p>
            <a:pPr>
              <a:buFont typeface="Arial" pitchFamily="34" charset="0"/>
              <a:buChar char="•"/>
            </a:pPr>
            <a:endParaRPr lang="en-US" sz="2000" dirty="0" smtClean="0">
              <a:latin typeface="Corbel" pitchFamily="34" charset="0"/>
            </a:endParaRPr>
          </a:p>
          <a:p>
            <a:pPr>
              <a:buFont typeface="Arial" pitchFamily="34" charset="0"/>
              <a:buChar char="•"/>
            </a:pPr>
            <a:r>
              <a:rPr lang="en-US" sz="2000" dirty="0" smtClean="0">
                <a:latin typeface="Corbel" pitchFamily="34" charset="0"/>
              </a:rPr>
              <a:t> Compounds are formed when atoms of different elements combine in a fixed ratio.</a:t>
            </a:r>
          </a:p>
          <a:p>
            <a:pPr>
              <a:buFont typeface="Arial" pitchFamily="34" charset="0"/>
              <a:buChar char="•"/>
            </a:pPr>
            <a:r>
              <a:rPr lang="en-US" sz="2000" dirty="0" smtClean="0">
                <a:latin typeface="Corbel" pitchFamily="34" charset="0"/>
              </a:rPr>
              <a:t> </a:t>
            </a:r>
          </a:p>
          <a:p>
            <a:pPr>
              <a:buFont typeface="Arial" pitchFamily="34" charset="0"/>
              <a:buChar char="•"/>
            </a:pPr>
            <a:r>
              <a:rPr lang="en-US" sz="2000" dirty="0" smtClean="0">
                <a:latin typeface="Corbel" pitchFamily="34" charset="0"/>
              </a:rPr>
              <a:t> Chemical reactions involve reorganization of atoms. These are neither created nor destroyed in a chemical reaction. </a:t>
            </a:r>
            <a:endParaRPr lang="en-US" dirty="0" smtClean="0">
              <a:latin typeface="Corbel" pitchFamily="34" charset="0"/>
            </a:endParaRPr>
          </a:p>
        </p:txBody>
      </p:sp>
      <p:sp>
        <p:nvSpPr>
          <p:cNvPr id="3" name="Rectangle 2"/>
          <p:cNvSpPr/>
          <p:nvPr/>
        </p:nvSpPr>
        <p:spPr>
          <a:xfrm>
            <a:off x="357158" y="857232"/>
            <a:ext cx="4643470" cy="523220"/>
          </a:xfrm>
          <a:prstGeom prst="rect">
            <a:avLst/>
          </a:prstGeom>
        </p:spPr>
        <p:txBody>
          <a:bodyPr wrap="square">
            <a:spAutoFit/>
          </a:bodyPr>
          <a:lstStyle/>
          <a:p>
            <a:r>
              <a:rPr lang="en-US" sz="2800" b="1" dirty="0" smtClean="0">
                <a:latin typeface="Lucida Sans Unicode" pitchFamily="34" charset="0"/>
                <a:cs typeface="Lucida Sans Unicode" pitchFamily="34" charset="0"/>
              </a:rPr>
              <a:t>Dalton’s atomic theory</a:t>
            </a:r>
            <a:endParaRPr lang="en-US" b="1" dirty="0" smtClean="0">
              <a:latin typeface="Lucida Sans Unicode" pitchFamily="34" charset="0"/>
              <a:cs typeface="Lucida Sans Unicode" pitchFamily="34" charset="0"/>
            </a:endParaRPr>
          </a:p>
        </p:txBody>
      </p:sp>
      <p:sp>
        <p:nvSpPr>
          <p:cNvPr id="4" name="Rectangle 3"/>
          <p:cNvSpPr/>
          <p:nvPr/>
        </p:nvSpPr>
        <p:spPr>
          <a:xfrm>
            <a:off x="71438" y="6345816"/>
            <a:ext cx="9072562" cy="338554"/>
          </a:xfrm>
          <a:prstGeom prst="rect">
            <a:avLst/>
          </a:prstGeom>
        </p:spPr>
        <p:txBody>
          <a:bodyPr wrap="square">
            <a:spAutoFit/>
          </a:bodyPr>
          <a:lstStyle/>
          <a:p>
            <a:pPr algn="ctr"/>
            <a:r>
              <a:rPr lang="en-US" sz="1600" dirty="0" smtClean="0">
                <a:latin typeface="Calibri" pitchFamily="34" charset="0"/>
              </a:rPr>
              <a:t>Dalton’s theory could explain the laws of chemical combination. </a:t>
            </a:r>
            <a:endParaRPr lang="en-US" dirty="0" smtClean="0">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bl.png"/>
          <p:cNvPicPr>
            <a:picLocks noChangeAspect="1"/>
          </p:cNvPicPr>
          <p:nvPr/>
        </p:nvPicPr>
        <p:blipFill>
          <a:blip r:embed="rId2"/>
          <a:srcRect l="9203"/>
          <a:stretch>
            <a:fillRect/>
          </a:stretch>
        </p:blipFill>
        <p:spPr>
          <a:xfrm>
            <a:off x="0" y="5099817"/>
            <a:ext cx="2440717" cy="1615307"/>
          </a:xfrm>
          <a:prstGeom prst="rect">
            <a:avLst/>
          </a:prstGeom>
        </p:spPr>
      </p:pic>
      <p:sp>
        <p:nvSpPr>
          <p:cNvPr id="3" name="TextBox 2"/>
          <p:cNvSpPr txBox="1"/>
          <p:nvPr/>
        </p:nvSpPr>
        <p:spPr>
          <a:xfrm>
            <a:off x="1214414" y="2106666"/>
            <a:ext cx="6858048" cy="1107996"/>
          </a:xfrm>
          <a:prstGeom prst="rect">
            <a:avLst/>
          </a:prstGeom>
          <a:noFill/>
        </p:spPr>
        <p:txBody>
          <a:bodyPr wrap="square" rtlCol="0">
            <a:spAutoFit/>
          </a:bodyPr>
          <a:lstStyle/>
          <a:p>
            <a:pPr algn="ctr"/>
            <a:r>
              <a:rPr lang="en-US" sz="6600" b="1" dirty="0" smtClean="0">
                <a:ln w="18000">
                  <a:solidFill>
                    <a:schemeClr val="accent2">
                      <a:satMod val="140000"/>
                    </a:schemeClr>
                  </a:solidFill>
                  <a:prstDash val="solid"/>
                  <a:miter lim="800000"/>
                </a:ln>
                <a:solidFill>
                  <a:schemeClr val="tx1">
                    <a:lumMod val="65000"/>
                    <a:lumOff val="35000"/>
                  </a:schemeClr>
                </a:solidFill>
                <a:effectLst>
                  <a:outerShdw blurRad="25500" dist="23000" dir="7020000" algn="tl">
                    <a:srgbClr val="000000">
                      <a:alpha val="50000"/>
                    </a:srgbClr>
                  </a:outerShdw>
                </a:effectLst>
              </a:rPr>
              <a:t>Important Terms</a:t>
            </a:r>
            <a:endParaRPr lang="en-US" sz="6600" b="1" dirty="0">
              <a:solidFill>
                <a:schemeClr val="tx1">
                  <a:lumMod val="65000"/>
                  <a:lumOff val="35000"/>
                </a:schemeClr>
              </a:solidFill>
            </a:endParaRPr>
          </a:p>
        </p:txBody>
      </p:sp>
      <p:pic>
        <p:nvPicPr>
          <p:cNvPr id="1026" name="Picture 2" descr="C:\Documents and Settings\welcome\Desktop\dump\Saharsh\Saharsh\Collections\Slugs\Normal\enigmo.png"/>
          <p:cNvPicPr>
            <a:picLocks noChangeAspect="1" noChangeArrowheads="1"/>
          </p:cNvPicPr>
          <p:nvPr/>
        </p:nvPicPr>
        <p:blipFill>
          <a:blip r:embed="rId3"/>
          <a:srcRect/>
          <a:stretch>
            <a:fillRect/>
          </a:stretch>
        </p:blipFill>
        <p:spPr bwMode="auto">
          <a:xfrm>
            <a:off x="7712074" y="5310212"/>
            <a:ext cx="1420345" cy="1547812"/>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8992" y="817980"/>
            <a:ext cx="5357850" cy="583749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Arial" pitchFamily="34" charset="0"/>
              <a:buChar char="•"/>
            </a:pPr>
            <a:r>
              <a:rPr lang="en-US" sz="2000" dirty="0" smtClean="0">
                <a:latin typeface="Corbel" pitchFamily="34" charset="0"/>
              </a:rPr>
              <a:t> 6.022 x 10</a:t>
            </a:r>
            <a:r>
              <a:rPr lang="en-US" sz="2000" baseline="30000" dirty="0" smtClean="0">
                <a:latin typeface="Corbel" pitchFamily="34" charset="0"/>
              </a:rPr>
              <a:t>23</a:t>
            </a:r>
            <a:r>
              <a:rPr lang="en-US" sz="2000" dirty="0" smtClean="0">
                <a:latin typeface="Corbel" pitchFamily="34" charset="0"/>
              </a:rPr>
              <a:t> is called Avogadro’s constant or Avogadro’s number.</a:t>
            </a:r>
          </a:p>
          <a:p>
            <a:pPr>
              <a:buFont typeface="Arial" pitchFamily="34" charset="0"/>
              <a:buChar char="•"/>
            </a:pPr>
            <a:endParaRPr lang="en-US" sz="2000" baseline="30000" dirty="0" smtClean="0">
              <a:latin typeface="Corbel" pitchFamily="34" charset="0"/>
            </a:endParaRPr>
          </a:p>
          <a:p>
            <a:pPr>
              <a:buFont typeface="Arial" pitchFamily="34" charset="0"/>
              <a:buChar char="•"/>
            </a:pPr>
            <a:r>
              <a:rPr lang="en-US" sz="2000" dirty="0" smtClean="0">
                <a:latin typeface="Corbel" pitchFamily="34" charset="0"/>
              </a:rPr>
              <a:t> A mole is a collection of 6.022 x 10</a:t>
            </a:r>
            <a:r>
              <a:rPr lang="en-US" sz="2000" baseline="30000" dirty="0" smtClean="0">
                <a:latin typeface="Corbel" pitchFamily="34" charset="0"/>
              </a:rPr>
              <a:t>23 </a:t>
            </a:r>
            <a:r>
              <a:rPr lang="en-US" sz="2000" dirty="0" smtClean="0">
                <a:latin typeface="Corbel" pitchFamily="34" charset="0"/>
              </a:rPr>
              <a:t>particles.</a:t>
            </a:r>
          </a:p>
          <a:p>
            <a:pPr>
              <a:buFont typeface="Arial" pitchFamily="34" charset="0"/>
              <a:buChar char="•"/>
            </a:pPr>
            <a:endParaRPr lang="en-US" sz="2000" dirty="0" smtClean="0">
              <a:latin typeface="Corbel" pitchFamily="34" charset="0"/>
            </a:endParaRPr>
          </a:p>
          <a:p>
            <a:pPr>
              <a:buFont typeface="Arial" pitchFamily="34" charset="0"/>
              <a:buChar char="•"/>
            </a:pPr>
            <a:r>
              <a:rPr lang="en-US" sz="2000" dirty="0" smtClean="0">
                <a:latin typeface="Corbel" pitchFamily="34" charset="0"/>
              </a:rPr>
              <a:t> One mole is the amount of a substance that contains as many particles or entities as there are atoms in exactly 12 g (or 0.012 kg) of the C-12 isotope.</a:t>
            </a:r>
          </a:p>
          <a:p>
            <a:pPr>
              <a:buFont typeface="Arial" pitchFamily="34" charset="0"/>
              <a:buChar char="•"/>
            </a:pPr>
            <a:endParaRPr lang="en-US" sz="2000" dirty="0" smtClean="0">
              <a:latin typeface="Corbel" pitchFamily="34" charset="0"/>
            </a:endParaRPr>
          </a:p>
          <a:p>
            <a:pPr>
              <a:buFont typeface="Arial" pitchFamily="34" charset="0"/>
              <a:buChar char="•"/>
            </a:pPr>
            <a:r>
              <a:rPr lang="en-US" sz="2000" dirty="0" smtClean="0">
                <a:latin typeface="Corbel" pitchFamily="34" charset="0"/>
              </a:rPr>
              <a:t> The mass of one mole of a substance in grams is called its molar mass.</a:t>
            </a:r>
          </a:p>
          <a:p>
            <a:pPr>
              <a:buFont typeface="Arial" pitchFamily="34" charset="0"/>
              <a:buChar char="•"/>
            </a:pPr>
            <a:endParaRPr lang="en-US" sz="2000" dirty="0" smtClean="0">
              <a:latin typeface="Corbel" pitchFamily="34" charset="0"/>
            </a:endParaRPr>
          </a:p>
          <a:p>
            <a:pPr>
              <a:buFont typeface="Arial" pitchFamily="34" charset="0"/>
              <a:buChar char="•"/>
            </a:pPr>
            <a:r>
              <a:rPr lang="en-US" sz="2000" dirty="0" smtClean="0">
                <a:latin typeface="Corbel" pitchFamily="34" charset="0"/>
              </a:rPr>
              <a:t> The molar mass in grams is numerically equal to the atomic/molecular/formula mass in u.(u is the unified mass) </a:t>
            </a:r>
          </a:p>
          <a:p>
            <a:pPr>
              <a:buFont typeface="Arial" pitchFamily="34" charset="0"/>
              <a:buChar char="•"/>
            </a:pPr>
            <a:endParaRPr lang="en-US" sz="2000" dirty="0" smtClean="0">
              <a:latin typeface="Corbel" pitchFamily="34" charset="0"/>
            </a:endParaRPr>
          </a:p>
          <a:p>
            <a:pPr>
              <a:buFont typeface="Arial" pitchFamily="34" charset="0"/>
              <a:buChar char="•"/>
            </a:pPr>
            <a:r>
              <a:rPr lang="en-US" sz="2000" dirty="0" smtClean="0">
                <a:latin typeface="Corbel" pitchFamily="34" charset="0"/>
              </a:rPr>
              <a:t> Molarity is the number of moles of solute in per liter of solution. Unit is moles per liter.</a:t>
            </a:r>
          </a:p>
        </p:txBody>
      </p:sp>
      <p:pic>
        <p:nvPicPr>
          <p:cNvPr id="4" name="Picture 6" descr="C:\Program Files\Microsoft Office\MEDIA\CAGCAT10\j0215086.wmf"/>
          <p:cNvPicPr>
            <a:picLocks noChangeAspect="1" noChangeArrowheads="1"/>
          </p:cNvPicPr>
          <p:nvPr/>
        </p:nvPicPr>
        <p:blipFill>
          <a:blip r:embed="rId2"/>
          <a:srcRect/>
          <a:stretch>
            <a:fillRect/>
          </a:stretch>
        </p:blipFill>
        <p:spPr bwMode="auto">
          <a:xfrm>
            <a:off x="214282" y="4258147"/>
            <a:ext cx="1661311" cy="259985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071802" y="642918"/>
            <a:ext cx="5929354" cy="4832092"/>
          </a:xfrm>
          <a:prstGeom prst="rect">
            <a:avLst/>
          </a:prstGeom>
          <a:noFill/>
        </p:spPr>
        <p:txBody>
          <a:bodyPr wrap="square" rtlCol="0">
            <a:spAutoFit/>
          </a:bodyPr>
          <a:lstStyle/>
          <a:p>
            <a:r>
              <a:rPr lang="en-GB" sz="2200" dirty="0" smtClean="0">
                <a:solidFill>
                  <a:schemeClr val="tx1">
                    <a:lumMod val="75000"/>
                    <a:lumOff val="25000"/>
                  </a:schemeClr>
                </a:solidFill>
              </a:rPr>
              <a:t>Man has always been curious about the changes taking place in the surrounding and this curiosity led him to study, observe and experiment with the changes taking place.</a:t>
            </a:r>
          </a:p>
          <a:p>
            <a:endParaRPr lang="en-GB" sz="2200" dirty="0" smtClean="0">
              <a:solidFill>
                <a:schemeClr val="tx1">
                  <a:lumMod val="75000"/>
                  <a:lumOff val="25000"/>
                </a:schemeClr>
              </a:solidFill>
            </a:endParaRPr>
          </a:p>
          <a:p>
            <a:r>
              <a:rPr lang="en-GB" sz="2200" dirty="0" smtClean="0">
                <a:solidFill>
                  <a:schemeClr val="tx1">
                    <a:lumMod val="75000"/>
                    <a:lumOff val="25000"/>
                  </a:schemeClr>
                </a:solidFill>
              </a:rPr>
              <a:t>         When these observations are systematically arranged, it is called </a:t>
            </a:r>
            <a:r>
              <a:rPr lang="en-GB" sz="2200" b="1" dirty="0" smtClean="0">
                <a:solidFill>
                  <a:srgbClr val="002060"/>
                </a:solidFill>
              </a:rPr>
              <a:t>Science</a:t>
            </a:r>
            <a:r>
              <a:rPr lang="en-GB" sz="2200" dirty="0" smtClean="0">
                <a:solidFill>
                  <a:schemeClr val="tx1">
                    <a:lumMod val="75000"/>
                    <a:lumOff val="25000"/>
                  </a:schemeClr>
                </a:solidFill>
              </a:rPr>
              <a:t>.</a:t>
            </a:r>
          </a:p>
          <a:p>
            <a:endParaRPr lang="en-GB" sz="2200" b="1" dirty="0">
              <a:solidFill>
                <a:schemeClr val="tx1">
                  <a:lumMod val="75000"/>
                  <a:lumOff val="25000"/>
                </a:schemeClr>
              </a:solidFill>
            </a:endParaRPr>
          </a:p>
          <a:p>
            <a:r>
              <a:rPr lang="en-GB" sz="2200" dirty="0" smtClean="0">
                <a:solidFill>
                  <a:schemeClr val="tx1">
                    <a:lumMod val="75000"/>
                    <a:lumOff val="25000"/>
                  </a:schemeClr>
                </a:solidFill>
              </a:rPr>
              <a:t>However, it’s quite difficult to wrap up the definition of Chemistry in just one line, but still it can be stated as...</a:t>
            </a:r>
          </a:p>
          <a:p>
            <a:endParaRPr lang="en-GB" sz="2200" dirty="0" smtClean="0">
              <a:solidFill>
                <a:schemeClr val="tx1">
                  <a:lumMod val="75000"/>
                  <a:lumOff val="25000"/>
                </a:schemeClr>
              </a:solidFill>
            </a:endParaRPr>
          </a:p>
          <a:p>
            <a:r>
              <a:rPr lang="en-GB" sz="2200" dirty="0" smtClean="0">
                <a:solidFill>
                  <a:schemeClr val="tx1">
                    <a:lumMod val="75000"/>
                    <a:lumOff val="25000"/>
                  </a:schemeClr>
                </a:solidFill>
              </a:rPr>
              <a:t>         </a:t>
            </a:r>
            <a:r>
              <a:rPr lang="en-GB" sz="2200" dirty="0" smtClean="0">
                <a:solidFill>
                  <a:srgbClr val="FF0000"/>
                </a:solidFill>
              </a:rPr>
              <a:t>“</a:t>
            </a:r>
            <a:r>
              <a:rPr lang="en-GB" sz="2200" b="1" dirty="0" smtClean="0">
                <a:solidFill>
                  <a:srgbClr val="002060"/>
                </a:solidFill>
              </a:rPr>
              <a:t>Chemistry</a:t>
            </a:r>
            <a:r>
              <a:rPr lang="en-GB" sz="2200" b="1" dirty="0" smtClean="0">
                <a:solidFill>
                  <a:schemeClr val="tx1">
                    <a:lumMod val="75000"/>
                    <a:lumOff val="25000"/>
                  </a:schemeClr>
                </a:solidFill>
              </a:rPr>
              <a:t> is the study of composition, structure, properties and interaction of matter</a:t>
            </a:r>
            <a:r>
              <a:rPr lang="en-GB" sz="2200" dirty="0" smtClean="0">
                <a:solidFill>
                  <a:srgbClr val="FF0000"/>
                </a:solidFill>
              </a:rPr>
              <a:t>”</a:t>
            </a:r>
            <a:endParaRPr lang="en-GB" sz="2200" b="1" dirty="0">
              <a:solidFill>
                <a:srgbClr val="FF0000"/>
              </a:solidFill>
            </a:endParaRPr>
          </a:p>
        </p:txBody>
      </p:sp>
      <p:sp>
        <p:nvSpPr>
          <p:cNvPr id="13" name="Rectangle 12"/>
          <p:cNvSpPr/>
          <p:nvPr/>
        </p:nvSpPr>
        <p:spPr>
          <a:xfrm>
            <a:off x="4572032" y="5780806"/>
            <a:ext cx="4572000" cy="1077218"/>
          </a:xfrm>
          <a:prstGeom prst="rect">
            <a:avLst/>
          </a:prstGeom>
        </p:spPr>
        <p:txBody>
          <a:bodyPr>
            <a:spAutoFit/>
          </a:bodyPr>
          <a:lstStyle/>
          <a:p>
            <a:r>
              <a:rPr lang="en-GB" sz="1600" i="1" dirty="0" smtClean="0">
                <a:latin typeface="Cambria Math" pitchFamily="18" charset="0"/>
                <a:ea typeface="Cambria Math" pitchFamily="18" charset="0"/>
                <a:cs typeface="Arabic Typesetting" pitchFamily="66" charset="-78"/>
              </a:rPr>
              <a:t>“science is the great antidote to the poison of enthusiasm and superstition.”</a:t>
            </a:r>
          </a:p>
          <a:p>
            <a:endParaRPr lang="en-GB" sz="1600" i="1" dirty="0" smtClean="0">
              <a:latin typeface="Cambria Math" pitchFamily="18" charset="0"/>
              <a:ea typeface="Cambria Math" pitchFamily="18" charset="0"/>
              <a:cs typeface="Arabic Typesetting" pitchFamily="66" charset="-78"/>
            </a:endParaRPr>
          </a:p>
          <a:p>
            <a:r>
              <a:rPr lang="en-GB" sz="1600" i="1" dirty="0">
                <a:latin typeface="Cambria Math" pitchFamily="18" charset="0"/>
                <a:ea typeface="Cambria Math" pitchFamily="18" charset="0"/>
                <a:cs typeface="Arabic Typesetting" pitchFamily="66" charset="-78"/>
              </a:rPr>
              <a:t>	</a:t>
            </a:r>
            <a:r>
              <a:rPr lang="en-GB" sz="1600" i="1" dirty="0" smtClean="0">
                <a:latin typeface="Cambria Math" pitchFamily="18" charset="0"/>
                <a:ea typeface="Cambria Math" pitchFamily="18" charset="0"/>
                <a:cs typeface="Arabic Typesetting" pitchFamily="66" charset="-78"/>
              </a:rPr>
              <a:t>     - Adam Smith(Scottish Philosopher)</a:t>
            </a:r>
            <a:endParaRPr lang="en-GB" sz="1600" i="1" dirty="0">
              <a:latin typeface="Cambria Math" pitchFamily="18" charset="0"/>
              <a:ea typeface="Cambria Math" pitchFamily="18" charset="0"/>
              <a:cs typeface="Arabic Typesetting" pitchFamily="66" charset="-78"/>
            </a:endParaRPr>
          </a:p>
        </p:txBody>
      </p:sp>
      <p:sp>
        <p:nvSpPr>
          <p:cNvPr id="14" name="TextBox 13"/>
          <p:cNvSpPr txBox="1"/>
          <p:nvPr/>
        </p:nvSpPr>
        <p:spPr>
          <a:xfrm>
            <a:off x="0" y="2477998"/>
            <a:ext cx="2857519" cy="1938992"/>
          </a:xfrm>
          <a:prstGeom prst="rect">
            <a:avLst/>
          </a:prstGeom>
          <a:noFill/>
        </p:spPr>
        <p:txBody>
          <a:bodyPr wrap="square" rtlCol="0">
            <a:spAutoFit/>
          </a:bodyPr>
          <a:lstStyle/>
          <a:p>
            <a:pPr algn="ctr"/>
            <a:r>
              <a:rPr lang="en-GB" sz="40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Eras Light ITC" pitchFamily="34" charset="0"/>
              </a:rPr>
              <a:t>Science </a:t>
            </a:r>
          </a:p>
          <a:p>
            <a:pPr algn="ctr"/>
            <a:r>
              <a:rPr lang="en-GB" sz="40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Eras Light ITC" pitchFamily="34" charset="0"/>
              </a:rPr>
              <a:t>&amp; Chemistry</a:t>
            </a:r>
            <a:endParaRPr lang="en-GB" sz="40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Eras Light ITC" pitchFamily="34" charset="0"/>
            </a:endParaRPr>
          </a:p>
        </p:txBody>
      </p:sp>
      <p:cxnSp>
        <p:nvCxnSpPr>
          <p:cNvPr id="18" name="Straight Connector 17"/>
          <p:cNvCxnSpPr/>
          <p:nvPr/>
        </p:nvCxnSpPr>
        <p:spPr>
          <a:xfrm rot="5400000">
            <a:off x="-266392" y="3481048"/>
            <a:ext cx="6286543" cy="38781"/>
          </a:xfrm>
          <a:prstGeom prst="line">
            <a:avLst/>
          </a:prstGeom>
          <a:ln w="38100">
            <a:solidFill>
              <a:schemeClr val="tx1"/>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9" name="Picture 3"/>
          <p:cNvPicPr>
            <a:picLocks noChangeAspect="1" noChangeArrowheads="1"/>
          </p:cNvPicPr>
          <p:nvPr/>
        </p:nvPicPr>
        <p:blipFill>
          <a:blip r:embed="rId3"/>
          <a:srcRect/>
          <a:stretch>
            <a:fillRect/>
          </a:stretch>
        </p:blipFill>
        <p:spPr bwMode="auto">
          <a:xfrm>
            <a:off x="4293391" y="5818012"/>
            <a:ext cx="357190" cy="263537"/>
          </a:xfrm>
          <a:prstGeom prst="rect">
            <a:avLst/>
          </a:prstGeom>
          <a:noFill/>
          <a:ln w="9525">
            <a:noFill/>
            <a:miter lim="800000"/>
            <a:headEnd/>
            <a:tailEnd/>
          </a:ln>
          <a:effectLst/>
        </p:spPr>
      </p:pic>
      <p:pic>
        <p:nvPicPr>
          <p:cNvPr id="16" name="Picture 15" descr="lbl.png"/>
          <p:cNvPicPr>
            <a:picLocks noChangeAspect="1"/>
          </p:cNvPicPr>
          <p:nvPr/>
        </p:nvPicPr>
        <p:blipFill>
          <a:blip r:embed="rId4"/>
          <a:srcRect l="9203"/>
          <a:stretch>
            <a:fillRect/>
          </a:stretch>
        </p:blipFill>
        <p:spPr>
          <a:xfrm>
            <a:off x="0" y="318779"/>
            <a:ext cx="2440717" cy="1615307"/>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4678" y="714356"/>
            <a:ext cx="5429288" cy="594008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Arial" pitchFamily="34" charset="0"/>
              <a:buChar char="•"/>
            </a:pPr>
            <a:endParaRPr lang="en-US" sz="2000" dirty="0" smtClean="0">
              <a:latin typeface="Corbel" pitchFamily="34" charset="0"/>
            </a:endParaRPr>
          </a:p>
          <a:p>
            <a:pPr>
              <a:buFont typeface="Arial" pitchFamily="34" charset="0"/>
              <a:buChar char="•"/>
            </a:pPr>
            <a:r>
              <a:rPr lang="en-US" sz="2000" dirty="0" smtClean="0">
                <a:latin typeface="Corbel" pitchFamily="34" charset="0"/>
              </a:rPr>
              <a:t> Molality is the number of solute present in 1kg of solvent. </a:t>
            </a:r>
          </a:p>
          <a:p>
            <a:pPr>
              <a:buFont typeface="Arial" pitchFamily="34" charset="0"/>
              <a:buChar char="•"/>
            </a:pPr>
            <a:endParaRPr lang="en-US" sz="2000" dirty="0" smtClean="0">
              <a:latin typeface="Corbel" pitchFamily="34" charset="0"/>
            </a:endParaRPr>
          </a:p>
          <a:p>
            <a:pPr>
              <a:buFont typeface="Arial" pitchFamily="34" charset="0"/>
              <a:buChar char="•"/>
            </a:pPr>
            <a:r>
              <a:rPr lang="en-US" sz="2000" dirty="0" smtClean="0">
                <a:latin typeface="Corbel" pitchFamily="34" charset="0"/>
              </a:rPr>
              <a:t>Atomic Mass: Average relative mass of an atom of an element as compared with the mass of a carbon atom taken as 12 amu.</a:t>
            </a:r>
          </a:p>
          <a:p>
            <a:pPr>
              <a:buFont typeface="Arial" pitchFamily="34" charset="0"/>
              <a:buChar char="•"/>
            </a:pPr>
            <a:endParaRPr lang="en-US" sz="2000" dirty="0" smtClean="0">
              <a:latin typeface="Corbel" pitchFamily="34" charset="0"/>
            </a:endParaRPr>
          </a:p>
          <a:p>
            <a:pPr>
              <a:buFont typeface="Arial" pitchFamily="34" charset="0"/>
              <a:buChar char="•"/>
            </a:pPr>
            <a:r>
              <a:rPr lang="en-US" sz="2000" dirty="0" smtClean="0">
                <a:latin typeface="Corbel" pitchFamily="34" charset="0"/>
              </a:rPr>
              <a:t>Atomic mass expressed in grams is called gram atomic mass.</a:t>
            </a:r>
          </a:p>
          <a:p>
            <a:pPr>
              <a:buFont typeface="Arial" pitchFamily="34" charset="0"/>
              <a:buChar char="•"/>
            </a:pPr>
            <a:endParaRPr lang="en-US" sz="2000" dirty="0" smtClean="0">
              <a:latin typeface="Corbel" pitchFamily="34" charset="0"/>
            </a:endParaRPr>
          </a:p>
          <a:p>
            <a:pPr>
              <a:buFont typeface="Arial" pitchFamily="34" charset="0"/>
              <a:buChar char="•"/>
            </a:pPr>
            <a:r>
              <a:rPr lang="en-US" sz="2000" dirty="0" smtClean="0">
                <a:latin typeface="Corbel" pitchFamily="34" charset="0"/>
              </a:rPr>
              <a:t>Molecular Mass: Sum of the atomic masses of elements present in a molecule.</a:t>
            </a:r>
          </a:p>
          <a:p>
            <a:pPr>
              <a:buFont typeface="Arial" pitchFamily="34" charset="0"/>
              <a:buChar char="•"/>
            </a:pPr>
            <a:endParaRPr lang="en-US" sz="2000" dirty="0" smtClean="0">
              <a:latin typeface="Corbel" pitchFamily="34" charset="0"/>
            </a:endParaRPr>
          </a:p>
          <a:p>
            <a:pPr>
              <a:buFont typeface="Arial" pitchFamily="34" charset="0"/>
              <a:buChar char="•"/>
            </a:pPr>
            <a:r>
              <a:rPr lang="en-US" sz="2000" dirty="0" smtClean="0">
                <a:latin typeface="Corbel" pitchFamily="34" charset="0"/>
              </a:rPr>
              <a:t>Molecular mass expressed in grams is called gram molecular mass.</a:t>
            </a:r>
          </a:p>
          <a:p>
            <a:pPr>
              <a:buFont typeface="Arial" pitchFamily="34" charset="0"/>
              <a:buChar char="•"/>
            </a:pPr>
            <a:endParaRPr lang="en-US" sz="2000" dirty="0" smtClean="0">
              <a:latin typeface="Corbel" pitchFamily="34" charset="0"/>
            </a:endParaRPr>
          </a:p>
          <a:p>
            <a:pPr>
              <a:buFont typeface="Arial" pitchFamily="34" charset="0"/>
              <a:buChar char="•"/>
            </a:pPr>
            <a:r>
              <a:rPr lang="en-US" sz="2000" dirty="0" smtClean="0">
                <a:latin typeface="Corbel" pitchFamily="34" charset="0"/>
              </a:rPr>
              <a:t> Formula Mass: Sum of atomic masses of all atoms in a formula unit of the compound </a:t>
            </a:r>
          </a:p>
        </p:txBody>
      </p:sp>
      <p:pic>
        <p:nvPicPr>
          <p:cNvPr id="3" name="Picture 6" descr="C:\Program Files\Microsoft Office\MEDIA\CAGCAT10\j0215086.wmf"/>
          <p:cNvPicPr>
            <a:picLocks noChangeAspect="1" noChangeArrowheads="1"/>
          </p:cNvPicPr>
          <p:nvPr/>
        </p:nvPicPr>
        <p:blipFill>
          <a:blip r:embed="rId2"/>
          <a:srcRect/>
          <a:stretch>
            <a:fillRect/>
          </a:stretch>
        </p:blipFill>
        <p:spPr bwMode="auto">
          <a:xfrm>
            <a:off x="214282" y="4258147"/>
            <a:ext cx="1661311" cy="2599853"/>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6116" y="1443841"/>
            <a:ext cx="5357850" cy="4708981"/>
          </a:xfrm>
          <a:prstGeom prst="rect">
            <a:avLst/>
          </a:prstGeom>
        </p:spPr>
        <p:txBody>
          <a:bodyPr wrap="square">
            <a:spAutoFit/>
          </a:bodyPr>
          <a:lstStyle/>
          <a:p>
            <a:pPr>
              <a:buFont typeface="Arial" pitchFamily="34" charset="0"/>
              <a:buChar char="•"/>
            </a:pPr>
            <a:endParaRPr lang="en-US" sz="2000" dirty="0" smtClean="0">
              <a:latin typeface="Corbel" pitchFamily="34" charset="0"/>
            </a:endParaRPr>
          </a:p>
          <a:p>
            <a:pPr>
              <a:buFont typeface="Arial" pitchFamily="34" charset="0"/>
              <a:buChar char="•"/>
            </a:pPr>
            <a:r>
              <a:rPr lang="en-US" sz="2000" dirty="0" smtClean="0">
                <a:latin typeface="Corbel" pitchFamily="34" charset="0"/>
              </a:rPr>
              <a:t> An empirical formula represents the simplest whole number ratio of various atoms present in a compound. </a:t>
            </a:r>
          </a:p>
          <a:p>
            <a:pPr>
              <a:buFont typeface="Arial" pitchFamily="34" charset="0"/>
              <a:buChar char="•"/>
            </a:pPr>
            <a:endParaRPr lang="en-US" sz="2000" dirty="0" smtClean="0">
              <a:latin typeface="Corbel" pitchFamily="34" charset="0"/>
            </a:endParaRPr>
          </a:p>
          <a:p>
            <a:pPr>
              <a:buFont typeface="Arial" pitchFamily="34" charset="0"/>
              <a:buChar char="•"/>
            </a:pPr>
            <a:r>
              <a:rPr lang="en-US" sz="2000" dirty="0" smtClean="0">
                <a:latin typeface="Corbel" pitchFamily="34" charset="0"/>
              </a:rPr>
              <a:t> Molecular formula shows the exact number of different types of atoms present in a molecule of a compound. </a:t>
            </a:r>
          </a:p>
          <a:p>
            <a:pPr>
              <a:buFont typeface="Arial" pitchFamily="34" charset="0"/>
              <a:buChar char="•"/>
            </a:pPr>
            <a:endParaRPr lang="en-US" sz="2000" dirty="0" smtClean="0">
              <a:latin typeface="Corbel" pitchFamily="34" charset="0"/>
            </a:endParaRPr>
          </a:p>
          <a:p>
            <a:pPr>
              <a:buFont typeface="Arial" pitchFamily="34" charset="0"/>
              <a:buChar char="•"/>
            </a:pPr>
            <a:r>
              <a:rPr lang="en-US" sz="2000" dirty="0" smtClean="0">
                <a:latin typeface="Corbel" pitchFamily="34" charset="0"/>
              </a:rPr>
              <a:t> If the mass per cent of various elements present in a compound is known, its empirical formula can be determined. </a:t>
            </a:r>
          </a:p>
          <a:p>
            <a:r>
              <a:rPr lang="en-US" sz="2000" dirty="0" smtClean="0">
                <a:latin typeface="Corbel" pitchFamily="34" charset="0"/>
              </a:rPr>
              <a:t>	where n is a simple number and may have values 1, 2, 3…. Molecular formula = n (Empirical formula) </a:t>
            </a:r>
          </a:p>
        </p:txBody>
      </p:sp>
      <p:pic>
        <p:nvPicPr>
          <p:cNvPr id="3" name="Picture 6" descr="C:\Program Files\Microsoft Office\MEDIA\CAGCAT10\j0215086.wmf"/>
          <p:cNvPicPr>
            <a:picLocks noChangeAspect="1" noChangeArrowheads="1"/>
          </p:cNvPicPr>
          <p:nvPr/>
        </p:nvPicPr>
        <p:blipFill>
          <a:blip r:embed="rId2"/>
          <a:srcRect/>
          <a:stretch>
            <a:fillRect/>
          </a:stretch>
        </p:blipFill>
        <p:spPr bwMode="auto">
          <a:xfrm>
            <a:off x="214282" y="4258147"/>
            <a:ext cx="1661311" cy="2599853"/>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9775" t="18554" r="28955" b="9179"/>
          <a:stretch>
            <a:fillRect/>
          </a:stretch>
        </p:blipFill>
        <p:spPr bwMode="auto">
          <a:xfrm>
            <a:off x="142844" y="428604"/>
            <a:ext cx="5572164" cy="6390639"/>
          </a:xfrm>
          <a:prstGeom prst="rect">
            <a:avLst/>
          </a:prstGeom>
          <a:noFill/>
          <a:ln w="9525">
            <a:noFill/>
            <a:miter lim="800000"/>
            <a:headEnd/>
            <a:tailEnd/>
          </a:ln>
          <a:effectLst/>
        </p:spPr>
      </p:pic>
      <p:sp>
        <p:nvSpPr>
          <p:cNvPr id="4" name="TextBox 3"/>
          <p:cNvSpPr txBox="1"/>
          <p:nvPr/>
        </p:nvSpPr>
        <p:spPr>
          <a:xfrm>
            <a:off x="5786446" y="357166"/>
            <a:ext cx="2928958" cy="1569660"/>
          </a:xfrm>
          <a:prstGeom prst="rect">
            <a:avLst/>
          </a:prstGeom>
          <a:noFill/>
        </p:spPr>
        <p:txBody>
          <a:bodyPr wrap="square" rtlCol="0">
            <a:spAutoFit/>
          </a:bodyPr>
          <a:lstStyle/>
          <a:p>
            <a:pPr algn="ctr"/>
            <a:r>
              <a:rPr lang="en-US" sz="4800" b="1" dirty="0" smtClean="0">
                <a:ln w="17780" cmpd="sng">
                  <a:solidFill>
                    <a:schemeClr val="accent1">
                      <a:tint val="3000"/>
                    </a:schemeClr>
                  </a:solidFill>
                  <a:prstDash val="solid"/>
                  <a:miter lim="800000"/>
                </a:ln>
                <a:solidFill>
                  <a:schemeClr val="tx1">
                    <a:lumMod val="85000"/>
                    <a:lumOff val="15000"/>
                  </a:schemeClr>
                </a:solidFill>
                <a:effectLst>
                  <a:outerShdw blurRad="55000" dist="50800" dir="5400000" algn="tl">
                    <a:srgbClr val="000000">
                      <a:alpha val="33000"/>
                    </a:srgbClr>
                  </a:outerShdw>
                </a:effectLst>
                <a:latin typeface="Corbel" pitchFamily="34" charset="0"/>
              </a:rPr>
              <a:t>Top Formulae</a:t>
            </a:r>
            <a:endParaRPr lang="en-US" sz="4800" b="1" dirty="0">
              <a:ln w="17780" cmpd="sng">
                <a:solidFill>
                  <a:schemeClr val="accent1">
                    <a:tint val="3000"/>
                  </a:schemeClr>
                </a:solidFill>
                <a:prstDash val="solid"/>
                <a:miter lim="800000"/>
              </a:ln>
              <a:solidFill>
                <a:schemeClr val="tx1">
                  <a:lumMod val="85000"/>
                  <a:lumOff val="15000"/>
                </a:schemeClr>
              </a:solidFill>
              <a:effectLst>
                <a:outerShdw blurRad="55000" dist="50800" dir="5400000" algn="tl">
                  <a:srgbClr val="000000">
                    <a:alpha val="33000"/>
                  </a:srgbClr>
                </a:outerShdw>
              </a:effectLst>
              <a:latin typeface="Corbel" pitchFamily="34" charset="0"/>
            </a:endParaRPr>
          </a:p>
        </p:txBody>
      </p:sp>
      <p:pic>
        <p:nvPicPr>
          <p:cNvPr id="5" name="Picture 4"/>
          <p:cNvPicPr>
            <a:picLocks noChangeAspect="1" noChangeArrowheads="1"/>
          </p:cNvPicPr>
          <p:nvPr/>
        </p:nvPicPr>
        <p:blipFill>
          <a:blip r:embed="rId3"/>
          <a:srcRect/>
          <a:stretch>
            <a:fillRect/>
          </a:stretch>
        </p:blipFill>
        <p:spPr bwMode="auto">
          <a:xfrm>
            <a:off x="6215074" y="5391150"/>
            <a:ext cx="1828800" cy="14668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43570" y="5650072"/>
            <a:ext cx="3071834" cy="707886"/>
          </a:xfrm>
          <a:prstGeom prst="rect">
            <a:avLst/>
          </a:prstGeom>
          <a:noFill/>
        </p:spPr>
        <p:txBody>
          <a:bodyPr wrap="square" rtlCol="0">
            <a:spAutoFit/>
          </a:bodyPr>
          <a:lstStyle/>
          <a:p>
            <a:pPr algn="ctr"/>
            <a:r>
              <a:rPr lang="en-US" sz="4000" i="1" dirty="0" smtClean="0"/>
              <a:t>end…….</a:t>
            </a:r>
            <a:endParaRPr lang="en-US" sz="4000" i="1" dirty="0"/>
          </a:p>
        </p:txBody>
      </p:sp>
      <p:pic>
        <p:nvPicPr>
          <p:cNvPr id="6146" name="Picture 2" descr="C:\Documents and Settings\welcome\Desktop\dump\Saharsh\Saharsh\Collections\Boxman\64951_357419701023304_1568851588_n.jpg"/>
          <p:cNvPicPr>
            <a:picLocks noChangeAspect="1" noChangeArrowheads="1"/>
          </p:cNvPicPr>
          <p:nvPr/>
        </p:nvPicPr>
        <p:blipFill>
          <a:blip r:embed="rId2"/>
          <a:srcRect/>
          <a:stretch>
            <a:fillRect/>
          </a:stretch>
        </p:blipFill>
        <p:spPr bwMode="auto">
          <a:xfrm>
            <a:off x="538191" y="1571613"/>
            <a:ext cx="8105775" cy="3243276"/>
          </a:xfrm>
          <a:prstGeom prst="rect">
            <a:avLst/>
          </a:prstGeom>
          <a:noFill/>
          <a:effectLst>
            <a:softEdge rad="6350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p:cNvPicPr>
            <a:picLocks noChangeAspect="1" noChangeArrowheads="1"/>
          </p:cNvPicPr>
          <p:nvPr/>
        </p:nvPicPr>
        <p:blipFill>
          <a:blip r:embed="rId2"/>
          <a:srcRect b="7111"/>
          <a:stretch>
            <a:fillRect/>
          </a:stretch>
        </p:blipFill>
        <p:spPr bwMode="auto">
          <a:xfrm rot="5400000">
            <a:off x="5339709" y="2804167"/>
            <a:ext cx="4864522" cy="2399412"/>
          </a:xfrm>
          <a:prstGeom prst="rect">
            <a:avLst/>
          </a:prstGeom>
          <a:noFill/>
          <a:ln w="9525">
            <a:noFill/>
            <a:miter lim="800000"/>
            <a:headEnd/>
            <a:tailEnd/>
          </a:ln>
          <a:effectLst>
            <a:softEdge rad="317500"/>
          </a:effectLst>
        </p:spPr>
      </p:pic>
      <p:sp>
        <p:nvSpPr>
          <p:cNvPr id="2" name="TextBox 1"/>
          <p:cNvSpPr txBox="1"/>
          <p:nvPr/>
        </p:nvSpPr>
        <p:spPr>
          <a:xfrm>
            <a:off x="285720" y="214290"/>
            <a:ext cx="8501122" cy="646331"/>
          </a:xfrm>
          <a:prstGeom prst="rect">
            <a:avLst/>
          </a:prstGeom>
          <a:noFill/>
        </p:spPr>
        <p:txBody>
          <a:bodyPr wrap="square" rtlCol="0">
            <a:spAutoFit/>
          </a:bodyPr>
          <a:lstStyle/>
          <a:p>
            <a:r>
              <a:rPr lang="en-GB" dirty="0" smtClean="0"/>
              <a:t>	Chemistry had been very important role in our daily life whether it is Chemical, Computing or even Economical activities. </a:t>
            </a:r>
          </a:p>
        </p:txBody>
      </p:sp>
      <p:sp>
        <p:nvSpPr>
          <p:cNvPr id="3" name="TextBox 2"/>
          <p:cNvSpPr txBox="1"/>
          <p:nvPr/>
        </p:nvSpPr>
        <p:spPr>
          <a:xfrm>
            <a:off x="357158" y="1216960"/>
            <a:ext cx="6000792" cy="5355312"/>
          </a:xfrm>
          <a:prstGeom prst="rect">
            <a:avLst/>
          </a:prstGeom>
          <a:noFill/>
        </p:spPr>
        <p:txBody>
          <a:bodyPr wrap="square" rtlCol="0">
            <a:spAutoFit/>
          </a:bodyPr>
          <a:lstStyle/>
          <a:p>
            <a:pPr marL="342900" indent="-342900">
              <a:buFont typeface="+mj-lt"/>
              <a:buAutoNum type="arabicPeriod"/>
            </a:pPr>
            <a:r>
              <a:rPr lang="en-GB" dirty="0" smtClean="0"/>
              <a:t>Computer chips is made up of highly purified elemental silicon that is chemically modified at the microscopic level, both in chemical composition and in spatial organisation.</a:t>
            </a:r>
          </a:p>
          <a:p>
            <a:pPr marL="342900" indent="-342900">
              <a:buFont typeface="+mj-lt"/>
              <a:buAutoNum type="arabicPeriod"/>
            </a:pPr>
            <a:endParaRPr lang="en-GB" dirty="0" smtClean="0"/>
          </a:p>
          <a:p>
            <a:pPr marL="342900" indent="-342900">
              <a:buFont typeface="+mj-lt"/>
              <a:buAutoNum type="arabicPeriod"/>
            </a:pPr>
            <a:r>
              <a:rPr lang="en-GB" dirty="0" smtClean="0"/>
              <a:t>Different chemical composition of atmosphere make different weather at different places on the earth. For example, higher concentration of oxides of sulphur and nitrogen in atmosphere causes acid rain, similarly green house gases lead to extreme weather events such as drought, flooding, high wind and storm. Here principal of geo-chemistry are involved.</a:t>
            </a:r>
          </a:p>
          <a:p>
            <a:pPr marL="342900" indent="-342900">
              <a:buFont typeface="+mj-lt"/>
              <a:buAutoNum type="arabicPeriod"/>
            </a:pPr>
            <a:endParaRPr lang="en-GB" dirty="0" smtClean="0"/>
          </a:p>
          <a:p>
            <a:pPr marL="342900" indent="-342900">
              <a:buFont typeface="+mj-lt"/>
              <a:buAutoNum type="arabicPeriod"/>
            </a:pPr>
            <a:r>
              <a:rPr lang="en-GB" dirty="0" smtClean="0"/>
              <a:t>Even in our brain, nitric oxide (NO) acts as a messenger compound in the transmission of brain waves and in immune system it slow down the growth of tumor cells. Here process of bio-chemical processes are important.</a:t>
            </a:r>
          </a:p>
        </p:txBody>
      </p:sp>
      <p:sp>
        <p:nvSpPr>
          <p:cNvPr id="4" name="TextBox 3"/>
          <p:cNvSpPr txBox="1"/>
          <p:nvPr/>
        </p:nvSpPr>
        <p:spPr>
          <a:xfrm rot="5400000">
            <a:off x="6259687" y="3455824"/>
            <a:ext cx="3071835" cy="1446550"/>
          </a:xfrm>
          <a:prstGeom prst="rect">
            <a:avLst/>
          </a:prstGeom>
          <a:noFill/>
        </p:spPr>
        <p:txBody>
          <a:bodyPr wrap="square" rtlCol="0">
            <a:spAutoFit/>
          </a:bodyPr>
          <a:lstStyle/>
          <a:p>
            <a:r>
              <a:rPr lang="en-GB"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j-lt"/>
                <a:cs typeface="Andalus" pitchFamily="18" charset="-78"/>
              </a:rPr>
              <a:t>USE</a:t>
            </a:r>
            <a:endParaRPr lang="en-GB"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j-lt"/>
              <a:cs typeface="Andalus" pitchFamily="18" charset="-78"/>
            </a:endParaRPr>
          </a:p>
        </p:txBody>
      </p:sp>
      <p:cxnSp>
        <p:nvCxnSpPr>
          <p:cNvPr id="8" name="Straight Connector 7"/>
          <p:cNvCxnSpPr/>
          <p:nvPr/>
        </p:nvCxnSpPr>
        <p:spPr>
          <a:xfrm rot="5400000">
            <a:off x="3944496" y="3770752"/>
            <a:ext cx="5400000" cy="1588"/>
          </a:xfrm>
          <a:prstGeom prst="line">
            <a:avLst/>
          </a:prstGeom>
          <a:ln w="28575">
            <a:solidFill>
              <a:srgbClr val="0F3749"/>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0364" y="2173326"/>
            <a:ext cx="5572164" cy="3970318"/>
          </a:xfrm>
          <a:prstGeom prst="rect">
            <a:avLst/>
          </a:prstGeom>
          <a:noFill/>
        </p:spPr>
        <p:txBody>
          <a:bodyPr wrap="square" rtlCol="0">
            <a:spAutoFit/>
          </a:bodyPr>
          <a:lstStyle/>
          <a:p>
            <a:pPr marL="342900" indent="-342900">
              <a:buFont typeface="+mj-lt"/>
              <a:buAutoNum type="arabicPeriod"/>
            </a:pPr>
            <a:r>
              <a:rPr lang="en-GB" dirty="0" smtClean="0"/>
              <a:t>Chemistry play an important role in the field of economic condition of the country by having its role in various industrial processes like manufacturing chemical fertilisers like urea, ammonium sulphate etc, which help in better production of crops.</a:t>
            </a:r>
          </a:p>
          <a:p>
            <a:pPr marL="342900" indent="-342900">
              <a:buFont typeface="+mj-lt"/>
              <a:buAutoNum type="arabicPeriod"/>
            </a:pPr>
            <a:endParaRPr lang="en-GB" dirty="0" smtClean="0"/>
          </a:p>
          <a:p>
            <a:pPr marL="342900" indent="-342900">
              <a:buFont typeface="+mj-lt"/>
              <a:buAutoNum type="arabicPeriod"/>
            </a:pPr>
            <a:r>
              <a:rPr lang="en-GB" dirty="0" smtClean="0"/>
              <a:t>Alkalis, acids, salts, dyes are important in synthesis of various chemical compounds and products of commercial value. Chemical industries involved in production of drugs, soaps, detergent, metals, alloys and various organic and inorganic compounds have a very  big role in the economic growth of a nation.</a:t>
            </a:r>
          </a:p>
        </p:txBody>
      </p:sp>
      <p:sp>
        <p:nvSpPr>
          <p:cNvPr id="8" name="TextBox 7"/>
          <p:cNvSpPr txBox="1"/>
          <p:nvPr/>
        </p:nvSpPr>
        <p:spPr>
          <a:xfrm>
            <a:off x="571472" y="357166"/>
            <a:ext cx="6858048" cy="1323439"/>
          </a:xfrm>
          <a:prstGeom prst="rect">
            <a:avLst/>
          </a:prstGeom>
          <a:noFill/>
        </p:spPr>
        <p:txBody>
          <a:bodyPr wrap="square" rtlCol="0">
            <a:spAutoFit/>
          </a:bodyPr>
          <a:lstStyle/>
          <a:p>
            <a:r>
              <a:rPr lang="en-GB" sz="4000" dirty="0" smtClean="0"/>
              <a:t>Contribution in Economical Development</a:t>
            </a:r>
            <a:endParaRPr lang="en-GB" sz="2400" dirty="0"/>
          </a:p>
        </p:txBody>
      </p:sp>
      <p:pic>
        <p:nvPicPr>
          <p:cNvPr id="9" name="Picture 4"/>
          <p:cNvPicPr>
            <a:picLocks noChangeAspect="1" noChangeArrowheads="1"/>
          </p:cNvPicPr>
          <p:nvPr/>
        </p:nvPicPr>
        <p:blipFill>
          <a:blip r:embed="rId2"/>
          <a:srcRect/>
          <a:stretch>
            <a:fillRect/>
          </a:stretch>
        </p:blipFill>
        <p:spPr bwMode="auto">
          <a:xfrm>
            <a:off x="285720" y="2679645"/>
            <a:ext cx="3071834" cy="2463867"/>
          </a:xfrm>
          <a:prstGeom prst="rect">
            <a:avLst/>
          </a:prstGeom>
          <a:noFill/>
          <a:ln w="9525">
            <a:noFill/>
            <a:miter lim="800000"/>
            <a:headEnd/>
            <a:tailEnd/>
          </a:ln>
          <a:effectLst>
            <a:softEdge rad="6350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0364" y="2000240"/>
            <a:ext cx="5572164" cy="4524315"/>
          </a:xfrm>
          <a:prstGeom prst="rect">
            <a:avLst/>
          </a:prstGeom>
          <a:noFill/>
        </p:spPr>
        <p:txBody>
          <a:bodyPr wrap="square" rtlCol="0">
            <a:spAutoFit/>
          </a:bodyPr>
          <a:lstStyle/>
          <a:p>
            <a:pPr marL="342900" indent="-342900">
              <a:buFont typeface="+mj-lt"/>
              <a:buAutoNum type="arabicPeriod"/>
            </a:pPr>
            <a:r>
              <a:rPr lang="en-GB" dirty="0" smtClean="0"/>
              <a:t>Preservatives like sodium benonate and sodium meta-bi-sulphate  for better preservation of food and check its wastage.</a:t>
            </a:r>
          </a:p>
          <a:p>
            <a:pPr marL="342900" indent="-342900">
              <a:buFont typeface="+mj-lt"/>
              <a:buAutoNum type="arabicPeriod"/>
            </a:pPr>
            <a:endParaRPr lang="en-GB" dirty="0" smtClean="0"/>
          </a:p>
          <a:p>
            <a:pPr marL="342900" indent="-342900">
              <a:buFont typeface="+mj-lt"/>
              <a:buAutoNum type="arabicPeriod"/>
            </a:pPr>
            <a:r>
              <a:rPr lang="en-GB" dirty="0" smtClean="0"/>
              <a:t>Insecticides and pesticides like D.D.T., gammexane etc are helpful for crop protection and storage of food grains.</a:t>
            </a:r>
          </a:p>
          <a:p>
            <a:pPr marL="342900" indent="-342900">
              <a:buFont typeface="+mj-lt"/>
              <a:buAutoNum type="arabicPeriod"/>
            </a:pPr>
            <a:endParaRPr lang="en-GB" dirty="0" smtClean="0"/>
          </a:p>
          <a:p>
            <a:pPr marL="342900" indent="-342900">
              <a:buFont typeface="+mj-lt"/>
              <a:buAutoNum type="arabicPeriod"/>
            </a:pPr>
            <a:r>
              <a:rPr lang="en-GB" dirty="0" smtClean="0"/>
              <a:t>Products of domestic consumption like soap, cosmetics, oils, perfumes etc are outcomes of chemical synthesis.</a:t>
            </a:r>
          </a:p>
          <a:p>
            <a:pPr marL="342900" indent="-342900">
              <a:buFont typeface="+mj-lt"/>
              <a:buAutoNum type="arabicPeriod"/>
            </a:pPr>
            <a:endParaRPr lang="en-GB" dirty="0" smtClean="0"/>
          </a:p>
          <a:p>
            <a:pPr marL="342900" indent="-342900">
              <a:buFont typeface="+mj-lt"/>
              <a:buAutoNum type="arabicPeriod"/>
            </a:pPr>
            <a:r>
              <a:rPr lang="en-GB" dirty="0" smtClean="0"/>
              <a:t>Health-care products, skin cream and soaps contain chemical compounds, similarly disinfectants and germicides also contains chemical compounds.</a:t>
            </a:r>
          </a:p>
        </p:txBody>
      </p:sp>
      <p:sp>
        <p:nvSpPr>
          <p:cNvPr id="4" name="TextBox 3"/>
          <p:cNvSpPr txBox="1"/>
          <p:nvPr/>
        </p:nvSpPr>
        <p:spPr>
          <a:xfrm>
            <a:off x="571472" y="357166"/>
            <a:ext cx="6643734" cy="1323439"/>
          </a:xfrm>
          <a:prstGeom prst="rect">
            <a:avLst/>
          </a:prstGeom>
          <a:noFill/>
        </p:spPr>
        <p:txBody>
          <a:bodyPr wrap="square" rtlCol="0">
            <a:spAutoFit/>
          </a:bodyPr>
          <a:lstStyle/>
          <a:p>
            <a:r>
              <a:rPr lang="en-GB" sz="4000" dirty="0" smtClean="0"/>
              <a:t>Chemistry, for our daily domestic use</a:t>
            </a:r>
            <a:endParaRPr lang="en-GB" sz="4000" dirty="0"/>
          </a:p>
        </p:txBody>
      </p:sp>
      <p:pic>
        <p:nvPicPr>
          <p:cNvPr id="5125" name="Picture 5" descr="C:\Program Files\Microsoft Office\MEDIA\CAGCAT10\j0299125.wmf"/>
          <p:cNvPicPr>
            <a:picLocks noChangeAspect="1" noChangeArrowheads="1"/>
          </p:cNvPicPr>
          <p:nvPr/>
        </p:nvPicPr>
        <p:blipFill>
          <a:blip r:embed="rId2"/>
          <a:srcRect/>
          <a:stretch>
            <a:fillRect/>
          </a:stretch>
        </p:blipFill>
        <p:spPr bwMode="auto">
          <a:xfrm>
            <a:off x="928662" y="3000372"/>
            <a:ext cx="1357322" cy="222694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G:\Saharsh\Collections\Slugs\Normal\Aquabeek.png"/>
          <p:cNvPicPr>
            <a:picLocks noChangeAspect="1" noChangeArrowheads="1"/>
          </p:cNvPicPr>
          <p:nvPr/>
        </p:nvPicPr>
        <p:blipFill>
          <a:blip r:embed="rId2"/>
          <a:srcRect/>
          <a:stretch>
            <a:fillRect/>
          </a:stretch>
        </p:blipFill>
        <p:spPr bwMode="auto">
          <a:xfrm>
            <a:off x="7876455" y="5500702"/>
            <a:ext cx="1245543" cy="1357322"/>
          </a:xfrm>
          <a:prstGeom prst="rect">
            <a:avLst/>
          </a:prstGeom>
          <a:noFill/>
        </p:spPr>
      </p:pic>
      <p:sp>
        <p:nvSpPr>
          <p:cNvPr id="10" name="TextBox 9"/>
          <p:cNvSpPr txBox="1"/>
          <p:nvPr/>
        </p:nvSpPr>
        <p:spPr>
          <a:xfrm>
            <a:off x="571472" y="2428868"/>
            <a:ext cx="6000792" cy="707886"/>
          </a:xfrm>
          <a:prstGeom prst="rect">
            <a:avLst/>
          </a:prstGeom>
          <a:noFill/>
        </p:spPr>
        <p:txBody>
          <a:bodyPr wrap="square" rtlCol="0">
            <a:spAutoFit/>
          </a:bodyPr>
          <a:lstStyle/>
          <a:p>
            <a:r>
              <a:rPr lang="en-US" sz="4000" b="1" dirty="0" smtClean="0">
                <a:solidFill>
                  <a:schemeClr val="accent6">
                    <a:lumMod val="50000"/>
                  </a:schemeClr>
                </a:solidFill>
              </a:rPr>
              <a:t>What is the “MATTER”?</a:t>
            </a:r>
            <a:endParaRPr lang="en-US" sz="4000" b="1" dirty="0">
              <a:ln w="12700">
                <a:solidFill>
                  <a:schemeClr val="tx2">
                    <a:satMod val="155000"/>
                  </a:schemeClr>
                </a:solidFill>
                <a:prstDash val="solid"/>
              </a:ln>
              <a:solidFill>
                <a:schemeClr val="accent6">
                  <a:lumMod val="50000"/>
                </a:schemeClr>
              </a:solidFill>
              <a:effectLst>
                <a:outerShdw blurRad="41275" dist="20320" dir="1800000" algn="tl" rotWithShape="0">
                  <a:srgbClr val="000000">
                    <a:alpha val="40000"/>
                  </a:srgbClr>
                </a:outerShdw>
              </a:effectLst>
            </a:endParaRPr>
          </a:p>
        </p:txBody>
      </p:sp>
      <p:pic>
        <p:nvPicPr>
          <p:cNvPr id="11" name="Picture 10" descr="lbl.png"/>
          <p:cNvPicPr>
            <a:picLocks noChangeAspect="1"/>
          </p:cNvPicPr>
          <p:nvPr/>
        </p:nvPicPr>
        <p:blipFill>
          <a:blip r:embed="rId3"/>
          <a:srcRect l="9203"/>
          <a:stretch>
            <a:fillRect/>
          </a:stretch>
        </p:blipFill>
        <p:spPr>
          <a:xfrm>
            <a:off x="0" y="318779"/>
            <a:ext cx="2440717" cy="1615307"/>
          </a:xfrm>
          <a:prstGeom prst="rect">
            <a:avLst/>
          </a:prstGeom>
        </p:spPr>
      </p:pic>
      <p:sp>
        <p:nvSpPr>
          <p:cNvPr id="12" name="TextBox 11"/>
          <p:cNvSpPr txBox="1"/>
          <p:nvPr/>
        </p:nvSpPr>
        <p:spPr>
          <a:xfrm>
            <a:off x="1428728" y="3286124"/>
            <a:ext cx="2214578" cy="369332"/>
          </a:xfrm>
          <a:prstGeom prst="rect">
            <a:avLst/>
          </a:prstGeom>
          <a:noFill/>
        </p:spPr>
        <p:txBody>
          <a:bodyPr wrap="square" rtlCol="0">
            <a:spAutoFit/>
          </a:bodyPr>
          <a:lstStyle/>
          <a:p>
            <a:r>
              <a:rPr lang="en-US" i="1" dirty="0" smtClean="0"/>
              <a:t>a constituent part…</a:t>
            </a:r>
            <a:endParaRPr lang="en-US"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5636" y="1901129"/>
            <a:ext cx="6060941" cy="1384995"/>
          </a:xfrm>
          <a:prstGeom prst="rect">
            <a:avLst/>
          </a:prstGeom>
          <a:noFill/>
        </p:spPr>
        <p:txBody>
          <a:bodyPr wrap="square" rtlCol="0">
            <a:spAutoFit/>
          </a:bodyPr>
          <a:lstStyle/>
          <a:p>
            <a:r>
              <a:rPr lang="en-GB" sz="2800" b="1" dirty="0" smtClean="0">
                <a:latin typeface="Bookman Old Style" pitchFamily="18" charset="0"/>
                <a:cs typeface="BrowalliaUPC" pitchFamily="34" charset="-34"/>
              </a:rPr>
              <a:t>Anything that occupies, posses mass and can be felt by one or more of our sense is matter. </a:t>
            </a:r>
            <a:endParaRPr lang="en-GB" sz="1600" b="1" dirty="0">
              <a:latin typeface="Bookman Old Style" pitchFamily="18" charset="0"/>
              <a:cs typeface="BrowalliaUPC" pitchFamily="34" charset="-34"/>
            </a:endParaRPr>
          </a:p>
        </p:txBody>
      </p:sp>
      <p:sp>
        <p:nvSpPr>
          <p:cNvPr id="5" name="TextBox 4"/>
          <p:cNvSpPr txBox="1"/>
          <p:nvPr/>
        </p:nvSpPr>
        <p:spPr>
          <a:xfrm flipH="1">
            <a:off x="428596" y="1556081"/>
            <a:ext cx="357190" cy="1015663"/>
          </a:xfrm>
          <a:prstGeom prst="rect">
            <a:avLst/>
          </a:prstGeom>
          <a:noFill/>
        </p:spPr>
        <p:txBody>
          <a:bodyPr wrap="square" rtlCol="0">
            <a:spAutoFit/>
          </a:bodyPr>
          <a:lstStyle/>
          <a:p>
            <a:r>
              <a:rPr lang="en-GB" sz="6000" dirty="0" smtClean="0"/>
              <a:t>“</a:t>
            </a:r>
            <a:endParaRPr lang="en-GB" dirty="0"/>
          </a:p>
        </p:txBody>
      </p:sp>
      <p:sp>
        <p:nvSpPr>
          <p:cNvPr id="6" name="TextBox 5"/>
          <p:cNvSpPr txBox="1"/>
          <p:nvPr/>
        </p:nvSpPr>
        <p:spPr>
          <a:xfrm>
            <a:off x="3643306" y="3571876"/>
            <a:ext cx="5500726" cy="969496"/>
          </a:xfrm>
          <a:prstGeom prst="rect">
            <a:avLst/>
          </a:prstGeom>
          <a:noFill/>
        </p:spPr>
        <p:txBody>
          <a:bodyPr wrap="square" rtlCol="0">
            <a:spAutoFit/>
          </a:bodyPr>
          <a:lstStyle/>
          <a:p>
            <a:r>
              <a:rPr lang="en-GB" sz="1900" i="1" dirty="0" smtClean="0">
                <a:latin typeface="Calibri" pitchFamily="34" charset="0"/>
                <a:cs typeface="Calibri" pitchFamily="34" charset="0"/>
              </a:rPr>
              <a:t>Examples of matter includes,</a:t>
            </a:r>
          </a:p>
          <a:p>
            <a:endParaRPr lang="en-GB" sz="1900" i="1" dirty="0" smtClean="0">
              <a:latin typeface="Calibri" pitchFamily="34" charset="0"/>
              <a:cs typeface="Calibri" pitchFamily="34" charset="0"/>
            </a:endParaRPr>
          </a:p>
          <a:p>
            <a:r>
              <a:rPr lang="en-GB" sz="1900" i="1" dirty="0" smtClean="0">
                <a:latin typeface="Calibri" pitchFamily="34" charset="0"/>
                <a:cs typeface="Calibri" pitchFamily="34" charset="0"/>
              </a:rPr>
              <a:t>Air, Water, living things, metal, books, table, chalk etc</a:t>
            </a:r>
            <a:r>
              <a:rPr lang="en-GB" sz="1900" dirty="0" smtClean="0">
                <a:latin typeface="Calibri" pitchFamily="34" charset="0"/>
                <a:cs typeface="Calibri" pitchFamily="34" charset="0"/>
              </a:rPr>
              <a:t>.</a:t>
            </a:r>
            <a:endParaRPr lang="en-GB" sz="1900" dirty="0">
              <a:latin typeface="Calibri" pitchFamily="34" charset="0"/>
              <a:cs typeface="Calibri" pitchFamily="34" charset="0"/>
            </a:endParaRPr>
          </a:p>
        </p:txBody>
      </p:sp>
      <p:pic>
        <p:nvPicPr>
          <p:cNvPr id="6146" name="Picture 2"/>
          <p:cNvPicPr>
            <a:picLocks noChangeAspect="1" noChangeArrowheads="1"/>
          </p:cNvPicPr>
          <p:nvPr/>
        </p:nvPicPr>
        <p:blipFill>
          <a:blip r:embed="rId2"/>
          <a:srcRect b="9685"/>
          <a:stretch>
            <a:fillRect/>
          </a:stretch>
        </p:blipFill>
        <p:spPr bwMode="auto">
          <a:xfrm>
            <a:off x="1928794" y="4929198"/>
            <a:ext cx="5295900" cy="1643074"/>
          </a:xfrm>
          <a:prstGeom prst="rect">
            <a:avLst/>
          </a:prstGeom>
          <a:noFill/>
          <a:ln w="9525">
            <a:noFill/>
            <a:miter lim="800000"/>
            <a:headEnd/>
            <a:tailEnd/>
          </a:ln>
          <a:effectLst>
            <a:softEdge rad="12700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lum bright="-30000" contrast="-40000"/>
          </a:blip>
          <a:srcRect r="50000" b="5000"/>
          <a:stretch>
            <a:fillRect/>
          </a:stretch>
        </p:blipFill>
        <p:spPr bwMode="auto">
          <a:xfrm>
            <a:off x="2500298" y="1928801"/>
            <a:ext cx="4214842" cy="4530815"/>
          </a:xfrm>
          <a:prstGeom prst="rect">
            <a:avLst/>
          </a:prstGeom>
          <a:noFill/>
          <a:ln w="9525">
            <a:noFill/>
            <a:miter lim="800000"/>
            <a:headEnd/>
            <a:tailEnd/>
          </a:ln>
          <a:effectLst>
            <a:softEdge rad="635000"/>
          </a:effectLst>
        </p:spPr>
      </p:pic>
      <p:pic>
        <p:nvPicPr>
          <p:cNvPr id="12" name="Picture 11" descr="lbl.png"/>
          <p:cNvPicPr>
            <a:picLocks noChangeAspect="1"/>
          </p:cNvPicPr>
          <p:nvPr/>
        </p:nvPicPr>
        <p:blipFill>
          <a:blip r:embed="rId3"/>
          <a:srcRect l="9203"/>
          <a:stretch>
            <a:fillRect/>
          </a:stretch>
        </p:blipFill>
        <p:spPr>
          <a:xfrm>
            <a:off x="0" y="5099841"/>
            <a:ext cx="2440717" cy="1615307"/>
          </a:xfrm>
          <a:prstGeom prst="rect">
            <a:avLst/>
          </a:prstGeom>
        </p:spPr>
      </p:pic>
      <p:sp>
        <p:nvSpPr>
          <p:cNvPr id="13" name="TextBox 12"/>
          <p:cNvSpPr txBox="1"/>
          <p:nvPr/>
        </p:nvSpPr>
        <p:spPr>
          <a:xfrm>
            <a:off x="714380" y="571480"/>
            <a:ext cx="7786710" cy="1446550"/>
          </a:xfrm>
          <a:prstGeom prst="rect">
            <a:avLst/>
          </a:prstGeom>
          <a:noFill/>
        </p:spPr>
        <p:txBody>
          <a:bodyPr wrap="square" rtlCol="0">
            <a:spAutoFit/>
            <a:scene3d>
              <a:camera prst="perspectiveBelow"/>
              <a:lightRig rig="threePt" dir="t"/>
            </a:scene3d>
          </a:bodyPr>
          <a:lstStyle/>
          <a:p>
            <a:pPr algn="ctr"/>
            <a:r>
              <a:rPr lang="en-GB" sz="4400" b="1" dirty="0" smtClean="0">
                <a:solidFill>
                  <a:srgbClr val="00B0F0"/>
                </a:solidFill>
                <a:effectLst>
                  <a:outerShdw blurRad="50800" dist="38100" dir="18900000" algn="bl" rotWithShape="0">
                    <a:prstClr val="black">
                      <a:alpha val="40000"/>
                    </a:prstClr>
                  </a:outerShdw>
                </a:effectLst>
                <a:latin typeface="Book Antiqua" pitchFamily="18" charset="0"/>
              </a:rPr>
              <a:t>CLASSIFICATION &amp; PROPERTIES OF MATTER</a:t>
            </a:r>
            <a:endParaRPr lang="en-GB" sz="2400" b="1" dirty="0">
              <a:solidFill>
                <a:srgbClr val="00B0F0"/>
              </a:solidFill>
              <a:effectLst>
                <a:outerShdw blurRad="50800" dist="38100" dir="18900000" algn="bl" rotWithShape="0">
                  <a:prstClr val="black">
                    <a:alpha val="40000"/>
                  </a:prstClr>
                </a:outerShdw>
              </a:effectLst>
              <a:latin typeface="Book Antiqua" pitchFamily="18" charset="0"/>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_rels/theme6.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3.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4.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6.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434</TotalTime>
  <Words>1464</Words>
  <Application>Microsoft Office PowerPoint</Application>
  <PresentationFormat>On-screen Show (4:3)</PresentationFormat>
  <Paragraphs>168</Paragraphs>
  <Slides>33</Slides>
  <Notes>4</Notes>
  <HiddenSlides>0</HiddenSlides>
  <MMClips>0</MMClips>
  <ScaleCrop>false</ScaleCrop>
  <HeadingPairs>
    <vt:vector size="4" baseType="variant">
      <vt:variant>
        <vt:lpstr>Theme</vt:lpstr>
      </vt:variant>
      <vt:variant>
        <vt:i4>6</vt:i4>
      </vt:variant>
      <vt:variant>
        <vt:lpstr>Slide Titles</vt:lpstr>
      </vt:variant>
      <vt:variant>
        <vt:i4>33</vt:i4>
      </vt:variant>
    </vt:vector>
  </HeadingPairs>
  <TitlesOfParts>
    <vt:vector size="39" baseType="lpstr">
      <vt:lpstr>Office Theme</vt:lpstr>
      <vt:lpstr>Foundry</vt:lpstr>
      <vt:lpstr>Technic</vt:lpstr>
      <vt:lpstr>Concourse</vt:lpstr>
      <vt:lpstr>Urban</vt:lpstr>
      <vt:lpstr>Oriel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Manager>Saharsh</Manager>
  <Company>Home Education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of Chemistry</dc:title>
  <dc:subject>Chemistry</dc:subject>
  <dc:creator>Saharsh</dc:creator>
  <cp:keywords>Chemistry</cp:keywords>
  <dc:description>No Comments</dc:description>
  <cp:lastModifiedBy>sanjeeb</cp:lastModifiedBy>
  <cp:revision>62</cp:revision>
  <dcterms:created xsi:type="dcterms:W3CDTF">2013-12-24T19:28:11Z</dcterms:created>
  <dcterms:modified xsi:type="dcterms:W3CDTF">2014-05-20T16:42:51Z</dcterms:modified>
  <cp:category>Education</cp:category>
</cp:coreProperties>
</file>