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 id="262" r:id="rId3"/>
    <p:sldId id="257" r:id="rId4"/>
    <p:sldId id="267" r:id="rId5"/>
    <p:sldId id="281" r:id="rId6"/>
    <p:sldId id="284" r:id="rId7"/>
    <p:sldId id="258" r:id="rId8"/>
    <p:sldId id="259" r:id="rId9"/>
    <p:sldId id="271" r:id="rId10"/>
    <p:sldId id="272" r:id="rId11"/>
    <p:sldId id="273" r:id="rId12"/>
    <p:sldId id="274" r:id="rId13"/>
    <p:sldId id="280" r:id="rId14"/>
    <p:sldId id="260" r:id="rId15"/>
    <p:sldId id="263" r:id="rId16"/>
    <p:sldId id="261" r:id="rId17"/>
    <p:sldId id="278" r:id="rId1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06"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06"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06"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06"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06" charset="0"/>
        <a:ea typeface="+mn-ea"/>
        <a:cs typeface="+mn-cs"/>
      </a:defRPr>
    </a:lvl5pPr>
    <a:lvl6pPr marL="2286000" algn="l" defTabSz="914400" rtl="0" eaLnBrk="1" latinLnBrk="0" hangingPunct="1">
      <a:defRPr sz="2400" kern="1200">
        <a:solidFill>
          <a:schemeClr val="tx1"/>
        </a:solidFill>
        <a:latin typeface="Times New Roman" pitchFamily="-106" charset="0"/>
        <a:ea typeface="+mn-ea"/>
        <a:cs typeface="+mn-cs"/>
      </a:defRPr>
    </a:lvl6pPr>
    <a:lvl7pPr marL="2743200" algn="l" defTabSz="914400" rtl="0" eaLnBrk="1" latinLnBrk="0" hangingPunct="1">
      <a:defRPr sz="2400" kern="1200">
        <a:solidFill>
          <a:schemeClr val="tx1"/>
        </a:solidFill>
        <a:latin typeface="Times New Roman" pitchFamily="-106" charset="0"/>
        <a:ea typeface="+mn-ea"/>
        <a:cs typeface="+mn-cs"/>
      </a:defRPr>
    </a:lvl7pPr>
    <a:lvl8pPr marL="3200400" algn="l" defTabSz="914400" rtl="0" eaLnBrk="1" latinLnBrk="0" hangingPunct="1">
      <a:defRPr sz="2400" kern="1200">
        <a:solidFill>
          <a:schemeClr val="tx1"/>
        </a:solidFill>
        <a:latin typeface="Times New Roman" pitchFamily="-106" charset="0"/>
        <a:ea typeface="+mn-ea"/>
        <a:cs typeface="+mn-cs"/>
      </a:defRPr>
    </a:lvl8pPr>
    <a:lvl9pPr marL="3657600" algn="l" defTabSz="914400" rtl="0" eaLnBrk="1" latinLnBrk="0" hangingPunct="1">
      <a:defRPr sz="2400" kern="1200">
        <a:solidFill>
          <a:schemeClr val="tx1"/>
        </a:solidFill>
        <a:latin typeface="Times New Roman" pitchFamily="-10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17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3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F99D6BA-636D-44B8-ACAE-D44B7937140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E4455C3-6A74-4C61-9697-3F9C447F12D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021798F-3908-4BC9-8AFD-B49B04DBB46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F8CFC8-3CCB-498B-9D84-071914405FD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295B03D-9B44-48B0-8E79-1C66CFF15F8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334E3FE-F776-4637-88BC-75D39C3B00C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8108792-EC0D-4435-BCE0-FAFDB9499D1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7424BEF-A2F4-4D22-B6E0-CC1EDBBFF51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9EBDE48-2EA9-4A38-8A3B-4A2542BAABD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51FCB3A-6A91-4CD9-A62A-5C087446B63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41955F0-B12F-4D27-AE42-8CE28DA69BC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D9669B3-13D9-4278-8934-A4F8528CC3E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06" charset="0"/>
        </a:defRPr>
      </a:lvl2pPr>
      <a:lvl3pPr algn="ctr" rtl="0" eaLnBrk="0" fontAlgn="base" hangingPunct="0">
        <a:spcBef>
          <a:spcPct val="0"/>
        </a:spcBef>
        <a:spcAft>
          <a:spcPct val="0"/>
        </a:spcAft>
        <a:defRPr sz="4400">
          <a:solidFill>
            <a:schemeClr val="tx2"/>
          </a:solidFill>
          <a:latin typeface="Times New Roman" pitchFamily="-106" charset="0"/>
        </a:defRPr>
      </a:lvl3pPr>
      <a:lvl4pPr algn="ctr" rtl="0" eaLnBrk="0" fontAlgn="base" hangingPunct="0">
        <a:spcBef>
          <a:spcPct val="0"/>
        </a:spcBef>
        <a:spcAft>
          <a:spcPct val="0"/>
        </a:spcAft>
        <a:defRPr sz="4400">
          <a:solidFill>
            <a:schemeClr val="tx2"/>
          </a:solidFill>
          <a:latin typeface="Times New Roman" pitchFamily="-106" charset="0"/>
        </a:defRPr>
      </a:lvl4pPr>
      <a:lvl5pPr algn="ctr" rtl="0" eaLnBrk="0" fontAlgn="base" hangingPunct="0">
        <a:spcBef>
          <a:spcPct val="0"/>
        </a:spcBef>
        <a:spcAft>
          <a:spcPct val="0"/>
        </a:spcAft>
        <a:defRPr sz="4400">
          <a:solidFill>
            <a:schemeClr val="tx2"/>
          </a:solidFill>
          <a:latin typeface="Times New Roman" pitchFamily="-106" charset="0"/>
        </a:defRPr>
      </a:lvl5pPr>
      <a:lvl6pPr marL="457200" algn="ctr" rtl="0" eaLnBrk="0" fontAlgn="base" hangingPunct="0">
        <a:spcBef>
          <a:spcPct val="0"/>
        </a:spcBef>
        <a:spcAft>
          <a:spcPct val="0"/>
        </a:spcAft>
        <a:defRPr sz="4400">
          <a:solidFill>
            <a:schemeClr val="tx2"/>
          </a:solidFill>
          <a:latin typeface="Times New Roman" pitchFamily="-106" charset="0"/>
        </a:defRPr>
      </a:lvl6pPr>
      <a:lvl7pPr marL="914400" algn="ctr" rtl="0" eaLnBrk="0" fontAlgn="base" hangingPunct="0">
        <a:spcBef>
          <a:spcPct val="0"/>
        </a:spcBef>
        <a:spcAft>
          <a:spcPct val="0"/>
        </a:spcAft>
        <a:defRPr sz="4400">
          <a:solidFill>
            <a:schemeClr val="tx2"/>
          </a:solidFill>
          <a:latin typeface="Times New Roman" pitchFamily="-106" charset="0"/>
        </a:defRPr>
      </a:lvl7pPr>
      <a:lvl8pPr marL="1371600" algn="ctr" rtl="0" eaLnBrk="0" fontAlgn="base" hangingPunct="0">
        <a:spcBef>
          <a:spcPct val="0"/>
        </a:spcBef>
        <a:spcAft>
          <a:spcPct val="0"/>
        </a:spcAft>
        <a:defRPr sz="4400">
          <a:solidFill>
            <a:schemeClr val="tx2"/>
          </a:solidFill>
          <a:latin typeface="Times New Roman" pitchFamily="-106" charset="0"/>
        </a:defRPr>
      </a:lvl8pPr>
      <a:lvl9pPr marL="1828800" algn="ctr" rtl="0" eaLnBrk="0" fontAlgn="base" hangingPunct="0">
        <a:spcBef>
          <a:spcPct val="0"/>
        </a:spcBef>
        <a:spcAft>
          <a:spcPct val="0"/>
        </a:spcAft>
        <a:defRPr sz="4400">
          <a:solidFill>
            <a:schemeClr val="tx2"/>
          </a:solidFill>
          <a:latin typeface="Times New Roman" pitchFamily="-10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457200"/>
            <a:ext cx="8610600" cy="5867400"/>
          </a:xfrm>
        </p:spPr>
        <p:txBody>
          <a:bodyPr/>
          <a:lstStyle/>
          <a:p>
            <a:r>
              <a:rPr lang="en-US" sz="8800" i="1">
                <a:solidFill>
                  <a:schemeClr val="accent2"/>
                </a:solidFill>
                <a:latin typeface="Comic Sans MS" pitchFamily="66" charset="0"/>
              </a:rPr>
              <a:t>The History of the Modern Periodic Table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8439" name="Rectangle 7"/>
          <p:cNvSpPr>
            <a:spLocks noGrp="1" noChangeArrowheads="1"/>
          </p:cNvSpPr>
          <p:nvPr>
            <p:ph type="body" idx="1"/>
          </p:nvPr>
        </p:nvSpPr>
        <p:spPr>
          <a:xfrm>
            <a:off x="0" y="457200"/>
            <a:ext cx="9144000" cy="2971800"/>
          </a:xfrm>
        </p:spPr>
        <p:txBody>
          <a:bodyPr/>
          <a:lstStyle/>
          <a:p>
            <a:r>
              <a:rPr lang="en-US" sz="3600" i="1">
                <a:solidFill>
                  <a:schemeClr val="accent2"/>
                </a:solidFill>
                <a:latin typeface="Comic Sans MS" pitchFamily="66" charset="0"/>
              </a:rPr>
              <a:t>Both Mendeleev and Meyer arranged the elements in order of increasing atomic mass.</a:t>
            </a:r>
          </a:p>
          <a:p>
            <a:r>
              <a:rPr lang="en-US" sz="3600" i="1">
                <a:solidFill>
                  <a:schemeClr val="accent2"/>
                </a:solidFill>
                <a:latin typeface="Comic Sans MS" pitchFamily="66" charset="0"/>
              </a:rPr>
              <a:t>Both left vacant spaces where unknown elements should fit.</a:t>
            </a:r>
          </a:p>
        </p:txBody>
      </p:sp>
      <p:sp>
        <p:nvSpPr>
          <p:cNvPr id="18441" name="Rectangle 9"/>
          <p:cNvSpPr>
            <a:spLocks noChangeArrowheads="1"/>
          </p:cNvSpPr>
          <p:nvPr/>
        </p:nvSpPr>
        <p:spPr bwMode="auto">
          <a:xfrm>
            <a:off x="0" y="3962400"/>
            <a:ext cx="9144000" cy="1981200"/>
          </a:xfrm>
          <a:prstGeom prst="rect">
            <a:avLst/>
          </a:prstGeom>
          <a:noFill/>
          <a:ln w="9525">
            <a:noFill/>
            <a:miter lim="800000"/>
            <a:headEnd/>
            <a:tailEnd/>
          </a:ln>
          <a:effectLst/>
        </p:spPr>
        <p:txBody>
          <a:bodyPr anchor="ctr"/>
          <a:lstStyle/>
          <a:p>
            <a:r>
              <a:rPr lang="en-US" sz="3600" i="1">
                <a:solidFill>
                  <a:schemeClr val="accent2"/>
                </a:solidFill>
                <a:latin typeface="Comic Sans MS" pitchFamily="66" charset="0"/>
              </a:rPr>
              <a:t>So why is Mendeleev called the “father of the modern periodic table” and not Meyer, or both?</a:t>
            </a:r>
            <a:endParaRPr lang="en-US"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41"/>
                                        </p:tgtEl>
                                        <p:attrNameLst>
                                          <p:attrName>style.visibility</p:attrName>
                                        </p:attrNameLst>
                                      </p:cBhvr>
                                      <p:to>
                                        <p:strVal val="visible"/>
                                      </p:to>
                                    </p:set>
                                    <p:anim calcmode="lin" valueType="num">
                                      <p:cBhvr additive="base">
                                        <p:cTn id="7" dur="500" fill="hold"/>
                                        <p:tgtEl>
                                          <p:spTgt spid="18441"/>
                                        </p:tgtEl>
                                        <p:attrNameLst>
                                          <p:attrName>ppt_x</p:attrName>
                                        </p:attrNameLst>
                                      </p:cBhvr>
                                      <p:tavLst>
                                        <p:tav tm="0">
                                          <p:val>
                                            <p:strVal val="#ppt_x"/>
                                          </p:val>
                                        </p:tav>
                                        <p:tav tm="100000">
                                          <p:val>
                                            <p:strVal val="#ppt_x"/>
                                          </p:val>
                                        </p:tav>
                                      </p:tavLst>
                                    </p:anim>
                                    <p:anim calcmode="lin" valueType="num">
                                      <p:cBhvr additive="base">
                                        <p:cTn id="8" dur="500" fill="hold"/>
                                        <p:tgtEl>
                                          <p:spTgt spid="184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483" name="Rectangle 3"/>
          <p:cNvSpPr>
            <a:spLocks noChangeArrowheads="1"/>
          </p:cNvSpPr>
          <p:nvPr/>
        </p:nvSpPr>
        <p:spPr bwMode="auto">
          <a:xfrm>
            <a:off x="0" y="990600"/>
            <a:ext cx="9144000" cy="5105400"/>
          </a:xfrm>
          <a:prstGeom prst="rect">
            <a:avLst/>
          </a:prstGeom>
          <a:noFill/>
          <a:ln w="9525">
            <a:noFill/>
            <a:miter lim="800000"/>
            <a:headEnd/>
            <a:tailEnd/>
          </a:ln>
          <a:effectLst/>
        </p:spPr>
        <p:txBody>
          <a:bodyPr/>
          <a:lstStyle/>
          <a:p>
            <a:pPr marL="342900" indent="-342900">
              <a:spcBef>
                <a:spcPct val="20000"/>
              </a:spcBef>
              <a:buFontTx/>
              <a:buChar char="•"/>
            </a:pPr>
            <a:r>
              <a:rPr lang="en-US" sz="3600" i="1" dirty="0">
                <a:solidFill>
                  <a:schemeClr val="accent2"/>
                </a:solidFill>
                <a:latin typeface="Comic Sans MS" pitchFamily="66" charset="0"/>
              </a:rPr>
              <a:t>stated that if the atomic weight of an element caused it to be placed in the wrong group, then the weight must be wrong.  (He corrected the atomic masses of Be, In, and U)</a:t>
            </a:r>
          </a:p>
          <a:p>
            <a:pPr marL="342900" indent="-342900">
              <a:spcBef>
                <a:spcPct val="20000"/>
              </a:spcBef>
              <a:buFontTx/>
              <a:buChar char="•"/>
            </a:pPr>
            <a:r>
              <a:rPr lang="en-US" sz="3600" i="1" dirty="0">
                <a:solidFill>
                  <a:schemeClr val="accent2"/>
                </a:solidFill>
                <a:latin typeface="Comic Sans MS" pitchFamily="66" charset="0"/>
              </a:rPr>
              <a:t>was so confident in his table that he used it to predict the physical properties of three elements that were yet unknown.</a:t>
            </a:r>
          </a:p>
        </p:txBody>
      </p:sp>
      <p:sp>
        <p:nvSpPr>
          <p:cNvPr id="20485" name="Rectangle 5"/>
          <p:cNvSpPr>
            <a:spLocks noChangeArrowheads="1"/>
          </p:cNvSpPr>
          <p:nvPr/>
        </p:nvSpPr>
        <p:spPr bwMode="auto">
          <a:xfrm>
            <a:off x="0" y="0"/>
            <a:ext cx="9144000" cy="838200"/>
          </a:xfrm>
          <a:prstGeom prst="rect">
            <a:avLst/>
          </a:prstGeom>
          <a:noFill/>
          <a:ln w="9525">
            <a:noFill/>
            <a:miter lim="800000"/>
            <a:headEnd/>
            <a:tailEnd/>
          </a:ln>
          <a:effectLst/>
        </p:spPr>
        <p:txBody>
          <a:bodyPr anchor="ctr"/>
          <a:lstStyle/>
          <a:p>
            <a:r>
              <a:rPr lang="en-US" sz="3600" i="1">
                <a:solidFill>
                  <a:schemeClr val="accent2"/>
                </a:solidFill>
                <a:latin typeface="Comic Sans MS" pitchFamily="66" charset="0"/>
              </a:rPr>
              <a:t>Mendeleev...</a:t>
            </a:r>
            <a:endParaRPr lang="en-US" sz="4400">
              <a:solidFill>
                <a:schemeClr val="tx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1508" name="Rectangle 4"/>
          <p:cNvSpPr>
            <a:spLocks noChangeArrowheads="1"/>
          </p:cNvSpPr>
          <p:nvPr/>
        </p:nvSpPr>
        <p:spPr bwMode="auto">
          <a:xfrm>
            <a:off x="0" y="2895600"/>
            <a:ext cx="9144000" cy="3276600"/>
          </a:xfrm>
          <a:prstGeom prst="rect">
            <a:avLst/>
          </a:prstGeom>
          <a:noFill/>
          <a:ln w="9525">
            <a:noFill/>
            <a:miter lim="800000"/>
            <a:headEnd/>
            <a:tailEnd/>
          </a:ln>
          <a:effectLst/>
        </p:spPr>
        <p:txBody>
          <a:bodyPr anchor="ctr"/>
          <a:lstStyle/>
          <a:p>
            <a:r>
              <a:rPr lang="en-US" sz="3600" i="1">
                <a:solidFill>
                  <a:schemeClr val="accent2"/>
                </a:solidFill>
                <a:latin typeface="Comic Sans MS" pitchFamily="66" charset="0"/>
              </a:rPr>
              <a:t>After the discovery of these unknown elements between 1874 and 1885, and the fact that Mendeleev’s predictions for Sc, Ga, and Ge were amazingly close to the actual values, his table was generally accepted.</a:t>
            </a:r>
            <a:endParaRPr lang="en-US" sz="4400">
              <a:solidFill>
                <a:schemeClr val="tx2"/>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7650" name="Rectangle 1026"/>
          <p:cNvSpPr>
            <a:spLocks noChangeArrowheads="1"/>
          </p:cNvSpPr>
          <p:nvPr/>
        </p:nvSpPr>
        <p:spPr bwMode="auto">
          <a:xfrm>
            <a:off x="0" y="0"/>
            <a:ext cx="9144000" cy="4191000"/>
          </a:xfrm>
          <a:prstGeom prst="rect">
            <a:avLst/>
          </a:prstGeom>
          <a:noFill/>
          <a:ln w="9525">
            <a:noFill/>
            <a:miter lim="800000"/>
            <a:headEnd/>
            <a:tailEnd/>
          </a:ln>
          <a:effectLst/>
        </p:spPr>
        <p:txBody>
          <a:bodyPr anchor="ctr"/>
          <a:lstStyle/>
          <a:p>
            <a:r>
              <a:rPr lang="en-US" sz="3600" i="1">
                <a:solidFill>
                  <a:schemeClr val="accent2"/>
                </a:solidFill>
                <a:latin typeface="Comic Sans MS" pitchFamily="66" charset="0"/>
              </a:rPr>
              <a:t>However, in spite of Mendeleev’s great achievement, problems arose when new elements were discovered and more accurate atomic weights determined.  By looking at our modern periodic table, can you identify what problems might have caused chemists a headache?</a:t>
            </a:r>
            <a:endParaRPr lang="en-US" sz="4400">
              <a:solidFill>
                <a:schemeClr val="tx2"/>
              </a:solidFill>
            </a:endParaRPr>
          </a:p>
        </p:txBody>
      </p:sp>
      <p:sp>
        <p:nvSpPr>
          <p:cNvPr id="27651" name="Rectangle 1027"/>
          <p:cNvSpPr>
            <a:spLocks noChangeArrowheads="1"/>
          </p:cNvSpPr>
          <p:nvPr/>
        </p:nvSpPr>
        <p:spPr bwMode="auto">
          <a:xfrm>
            <a:off x="0" y="4114800"/>
            <a:ext cx="9144000" cy="609600"/>
          </a:xfrm>
          <a:prstGeom prst="rect">
            <a:avLst/>
          </a:prstGeom>
          <a:noFill/>
          <a:ln w="9525">
            <a:noFill/>
            <a:miter lim="800000"/>
            <a:headEnd/>
            <a:tailEnd/>
          </a:ln>
          <a:effectLst/>
        </p:spPr>
        <p:txBody>
          <a:bodyPr anchor="ctr"/>
          <a:lstStyle/>
          <a:p>
            <a:pPr algn="ctr"/>
            <a:r>
              <a:rPr lang="en-US" sz="3600" i="1">
                <a:solidFill>
                  <a:srgbClr val="FF0000"/>
                </a:solidFill>
                <a:latin typeface="Comic Sans MS" pitchFamily="66" charset="0"/>
              </a:rPr>
              <a:t>Ar and K</a:t>
            </a:r>
            <a:endParaRPr lang="en-US" sz="4400">
              <a:solidFill>
                <a:schemeClr val="tx2"/>
              </a:solidFill>
            </a:endParaRPr>
          </a:p>
        </p:txBody>
      </p:sp>
      <p:sp>
        <p:nvSpPr>
          <p:cNvPr id="27652" name="Rectangle 1028"/>
          <p:cNvSpPr>
            <a:spLocks noChangeArrowheads="1"/>
          </p:cNvSpPr>
          <p:nvPr/>
        </p:nvSpPr>
        <p:spPr bwMode="auto">
          <a:xfrm>
            <a:off x="0" y="4724400"/>
            <a:ext cx="9144000" cy="609600"/>
          </a:xfrm>
          <a:prstGeom prst="rect">
            <a:avLst/>
          </a:prstGeom>
          <a:noFill/>
          <a:ln w="9525">
            <a:noFill/>
            <a:miter lim="800000"/>
            <a:headEnd/>
            <a:tailEnd/>
          </a:ln>
          <a:effectLst/>
        </p:spPr>
        <p:txBody>
          <a:bodyPr anchor="ctr"/>
          <a:lstStyle/>
          <a:p>
            <a:pPr algn="ctr"/>
            <a:r>
              <a:rPr lang="en-US" sz="3600" i="1">
                <a:solidFill>
                  <a:srgbClr val="FF0000"/>
                </a:solidFill>
                <a:latin typeface="Comic Sans MS" pitchFamily="66" charset="0"/>
              </a:rPr>
              <a:t>Co and Ni</a:t>
            </a:r>
            <a:endParaRPr lang="en-US" sz="4400">
              <a:solidFill>
                <a:schemeClr val="tx2"/>
              </a:solidFill>
            </a:endParaRPr>
          </a:p>
        </p:txBody>
      </p:sp>
      <p:sp>
        <p:nvSpPr>
          <p:cNvPr id="27653" name="Rectangle 1029"/>
          <p:cNvSpPr>
            <a:spLocks noChangeArrowheads="1"/>
          </p:cNvSpPr>
          <p:nvPr/>
        </p:nvSpPr>
        <p:spPr bwMode="auto">
          <a:xfrm>
            <a:off x="0" y="5334000"/>
            <a:ext cx="9144000" cy="609600"/>
          </a:xfrm>
          <a:prstGeom prst="rect">
            <a:avLst/>
          </a:prstGeom>
          <a:noFill/>
          <a:ln w="9525">
            <a:noFill/>
            <a:miter lim="800000"/>
            <a:headEnd/>
            <a:tailEnd/>
          </a:ln>
          <a:effectLst/>
        </p:spPr>
        <p:txBody>
          <a:bodyPr anchor="ctr"/>
          <a:lstStyle/>
          <a:p>
            <a:pPr algn="ctr"/>
            <a:r>
              <a:rPr lang="en-US" sz="3600" i="1">
                <a:solidFill>
                  <a:srgbClr val="FF0000"/>
                </a:solidFill>
                <a:latin typeface="Comic Sans MS" pitchFamily="66" charset="0"/>
              </a:rPr>
              <a:t>Te and I</a:t>
            </a:r>
            <a:endParaRPr lang="en-US" sz="4400">
              <a:solidFill>
                <a:schemeClr val="tx2"/>
              </a:solidFill>
            </a:endParaRPr>
          </a:p>
        </p:txBody>
      </p:sp>
      <p:sp>
        <p:nvSpPr>
          <p:cNvPr id="27654" name="Rectangle 1030"/>
          <p:cNvSpPr>
            <a:spLocks noChangeArrowheads="1"/>
          </p:cNvSpPr>
          <p:nvPr/>
        </p:nvSpPr>
        <p:spPr bwMode="auto">
          <a:xfrm>
            <a:off x="0" y="6019800"/>
            <a:ext cx="9144000" cy="609600"/>
          </a:xfrm>
          <a:prstGeom prst="rect">
            <a:avLst/>
          </a:prstGeom>
          <a:noFill/>
          <a:ln w="9525">
            <a:noFill/>
            <a:miter lim="800000"/>
            <a:headEnd/>
            <a:tailEnd/>
          </a:ln>
          <a:effectLst/>
        </p:spPr>
        <p:txBody>
          <a:bodyPr anchor="ctr"/>
          <a:lstStyle/>
          <a:p>
            <a:pPr algn="ctr"/>
            <a:r>
              <a:rPr lang="en-US" sz="3600" i="1">
                <a:solidFill>
                  <a:srgbClr val="FF0000"/>
                </a:solidFill>
                <a:latin typeface="Comic Sans MS" pitchFamily="66" charset="0"/>
              </a:rPr>
              <a:t>Th and Pa</a:t>
            </a:r>
            <a:endParaRPr lang="en-US"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utoUpdateAnimBg="0"/>
      <p:bldP spid="27652" grpId="0" autoUpdateAnimBg="0"/>
      <p:bldP spid="27653" grpId="0" autoUpdateAnimBg="0"/>
      <p:bldP spid="2765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304800" y="0"/>
            <a:ext cx="8610600" cy="1295400"/>
          </a:xfrm>
        </p:spPr>
        <p:txBody>
          <a:bodyPr/>
          <a:lstStyle/>
          <a:p>
            <a:r>
              <a:rPr lang="en-US" sz="6600" i="1">
                <a:solidFill>
                  <a:schemeClr val="accent2"/>
                </a:solidFill>
                <a:latin typeface="Comic Sans MS" pitchFamily="66" charset="0"/>
              </a:rPr>
              <a:t>Henry Moseley</a:t>
            </a:r>
            <a:endParaRPr lang="en-US"/>
          </a:p>
        </p:txBody>
      </p:sp>
      <p:pic>
        <p:nvPicPr>
          <p:cNvPr id="6148" name="Picture 4" descr="Moseley2"/>
          <p:cNvPicPr>
            <a:picLocks noChangeAspect="1" noChangeArrowheads="1"/>
          </p:cNvPicPr>
          <p:nvPr/>
        </p:nvPicPr>
        <p:blipFill>
          <a:blip r:embed="rId2" cstate="print"/>
          <a:srcRect/>
          <a:stretch>
            <a:fillRect/>
          </a:stretch>
        </p:blipFill>
        <p:spPr bwMode="auto">
          <a:xfrm>
            <a:off x="5791200" y="3810000"/>
            <a:ext cx="3114675" cy="2847975"/>
          </a:xfrm>
          <a:prstGeom prst="rect">
            <a:avLst/>
          </a:prstGeom>
          <a:noFill/>
        </p:spPr>
      </p:pic>
      <p:sp>
        <p:nvSpPr>
          <p:cNvPr id="6149" name="Rectangle 5"/>
          <p:cNvSpPr>
            <a:spLocks noChangeArrowheads="1"/>
          </p:cNvSpPr>
          <p:nvPr/>
        </p:nvSpPr>
        <p:spPr bwMode="auto">
          <a:xfrm>
            <a:off x="0" y="6096000"/>
            <a:ext cx="3733800" cy="762000"/>
          </a:xfrm>
          <a:prstGeom prst="rect">
            <a:avLst/>
          </a:prstGeom>
          <a:noFill/>
          <a:ln w="9525">
            <a:noFill/>
            <a:miter lim="800000"/>
            <a:headEnd/>
            <a:tailEnd/>
          </a:ln>
          <a:effectLst/>
        </p:spPr>
        <p:txBody>
          <a:bodyPr anchor="ctr"/>
          <a:lstStyle/>
          <a:p>
            <a:pPr algn="ctr"/>
            <a:r>
              <a:rPr lang="en-US" sz="4400" i="1">
                <a:solidFill>
                  <a:schemeClr val="accent2"/>
                </a:solidFill>
                <a:latin typeface="Comic Sans MS" pitchFamily="66" charset="0"/>
              </a:rPr>
              <a:t>1887 - 1915</a:t>
            </a:r>
            <a:endParaRPr lang="en-US" sz="4400">
              <a:solidFill>
                <a:schemeClr val="tx2"/>
              </a:solidFill>
            </a:endParaRPr>
          </a:p>
        </p:txBody>
      </p:sp>
      <p:sp>
        <p:nvSpPr>
          <p:cNvPr id="6150" name="Rectangle 6"/>
          <p:cNvSpPr>
            <a:spLocks noChangeArrowheads="1"/>
          </p:cNvSpPr>
          <p:nvPr/>
        </p:nvSpPr>
        <p:spPr bwMode="auto">
          <a:xfrm>
            <a:off x="0" y="914400"/>
            <a:ext cx="9144000" cy="3276600"/>
          </a:xfrm>
          <a:prstGeom prst="rect">
            <a:avLst/>
          </a:prstGeom>
          <a:noFill/>
          <a:ln w="9525">
            <a:noFill/>
            <a:miter lim="800000"/>
            <a:headEnd/>
            <a:tailEnd/>
          </a:ln>
          <a:effectLst/>
        </p:spPr>
        <p:txBody>
          <a:bodyPr anchor="ctr"/>
          <a:lstStyle/>
          <a:p>
            <a:r>
              <a:rPr lang="en-US" sz="3600" i="1">
                <a:solidFill>
                  <a:schemeClr val="accent2"/>
                </a:solidFill>
                <a:latin typeface="Comic Sans MS" pitchFamily="66" charset="0"/>
              </a:rPr>
              <a:t>In 1913, through his work with X-rays, he determined the actual nuclear charge (atomic number) of the elements*.  He rearranged the elements in order of increasing atomic number.</a:t>
            </a:r>
          </a:p>
        </p:txBody>
      </p:sp>
      <p:sp>
        <p:nvSpPr>
          <p:cNvPr id="6151" name="Rectangle 7"/>
          <p:cNvSpPr>
            <a:spLocks noChangeArrowheads="1"/>
          </p:cNvSpPr>
          <p:nvPr/>
        </p:nvSpPr>
        <p:spPr bwMode="auto">
          <a:xfrm>
            <a:off x="0" y="4114800"/>
            <a:ext cx="5867400" cy="1828800"/>
          </a:xfrm>
          <a:prstGeom prst="rect">
            <a:avLst/>
          </a:prstGeom>
          <a:noFill/>
          <a:ln w="9525">
            <a:noFill/>
            <a:miter lim="800000"/>
            <a:headEnd/>
            <a:tailEnd/>
          </a:ln>
          <a:effectLst/>
        </p:spPr>
        <p:txBody>
          <a:bodyPr anchor="ctr"/>
          <a:lstStyle/>
          <a:p>
            <a:r>
              <a:rPr lang="en-US" i="1">
                <a:solidFill>
                  <a:schemeClr val="accent2"/>
                </a:solidFill>
                <a:latin typeface="Comic Sans MS" pitchFamily="66" charset="0"/>
              </a:rPr>
              <a:t>*“There is in the atom a fundamental quantity which increases by regular steps as we pass from each element to the next.  This quantity can only be the charge on the central positive nucleus.”</a:t>
            </a:r>
            <a:endParaRPr lang="en-US" sz="4400">
              <a:solidFill>
                <a:schemeClr val="tx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304800" y="0"/>
            <a:ext cx="8610600" cy="1295400"/>
          </a:xfrm>
        </p:spPr>
        <p:txBody>
          <a:bodyPr/>
          <a:lstStyle/>
          <a:p>
            <a:r>
              <a:rPr lang="en-US" sz="6600" i="1">
                <a:solidFill>
                  <a:schemeClr val="accent2"/>
                </a:solidFill>
                <a:latin typeface="Comic Sans MS" pitchFamily="66" charset="0"/>
              </a:rPr>
              <a:t>Henry Moseley</a:t>
            </a:r>
            <a:endParaRPr lang="en-US"/>
          </a:p>
        </p:txBody>
      </p:sp>
      <p:sp>
        <p:nvSpPr>
          <p:cNvPr id="9222" name="Text Box 6"/>
          <p:cNvSpPr txBox="1">
            <a:spLocks noChangeArrowheads="1"/>
          </p:cNvSpPr>
          <p:nvPr/>
        </p:nvSpPr>
        <p:spPr bwMode="auto">
          <a:xfrm>
            <a:off x="228600" y="2133600"/>
            <a:ext cx="8686800" cy="3990975"/>
          </a:xfrm>
          <a:prstGeom prst="rect">
            <a:avLst/>
          </a:prstGeom>
          <a:noFill/>
          <a:ln w="9525">
            <a:noFill/>
            <a:miter lim="800000"/>
            <a:headEnd/>
            <a:tailEnd/>
          </a:ln>
          <a:effectLst/>
        </p:spPr>
        <p:txBody>
          <a:bodyPr>
            <a:spAutoFit/>
          </a:bodyPr>
          <a:lstStyle/>
          <a:p>
            <a:pPr algn="just">
              <a:spcBef>
                <a:spcPct val="50000"/>
              </a:spcBef>
            </a:pPr>
            <a:r>
              <a:rPr lang="en-US" sz="3200" i="1">
                <a:solidFill>
                  <a:schemeClr val="accent2"/>
                </a:solidFill>
                <a:latin typeface="Comic Sans MS" pitchFamily="66" charset="0"/>
              </a:rPr>
              <a:t>His research was halted when the British government sent him to serve as a foot soldier in WWI.  He was killed in the fighting in Gallipoli by a sniper’s bullet, at the age of 28.  Because of this loss, the British government later restricted its scientists to noncombatant duties during WWII.</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304800" y="0"/>
            <a:ext cx="8610600" cy="1371600"/>
          </a:xfrm>
        </p:spPr>
        <p:txBody>
          <a:bodyPr/>
          <a:lstStyle/>
          <a:p>
            <a:r>
              <a:rPr lang="en-US" sz="6600" i="1">
                <a:solidFill>
                  <a:schemeClr val="accent2"/>
                </a:solidFill>
                <a:latin typeface="Comic Sans MS" pitchFamily="66" charset="0"/>
              </a:rPr>
              <a:t>Glenn T. Seaborg</a:t>
            </a:r>
            <a:endParaRPr lang="en-US"/>
          </a:p>
        </p:txBody>
      </p:sp>
      <p:sp>
        <p:nvSpPr>
          <p:cNvPr id="7172" name="Rectangle 4"/>
          <p:cNvSpPr>
            <a:spLocks noChangeArrowheads="1"/>
          </p:cNvSpPr>
          <p:nvPr/>
        </p:nvSpPr>
        <p:spPr bwMode="auto">
          <a:xfrm>
            <a:off x="0" y="1066800"/>
            <a:ext cx="9144000" cy="3505200"/>
          </a:xfrm>
          <a:prstGeom prst="rect">
            <a:avLst/>
          </a:prstGeom>
          <a:noFill/>
          <a:ln w="9525">
            <a:noFill/>
            <a:miter lim="800000"/>
            <a:headEnd/>
            <a:tailEnd/>
          </a:ln>
          <a:effectLst/>
        </p:spPr>
        <p:txBody>
          <a:bodyPr anchor="ctr"/>
          <a:lstStyle/>
          <a:p>
            <a:r>
              <a:rPr lang="en-US" sz="3600" i="1">
                <a:solidFill>
                  <a:schemeClr val="accent2"/>
                </a:solidFill>
                <a:latin typeface="Comic Sans MS" pitchFamily="66" charset="0"/>
              </a:rPr>
              <a:t>After co-discovering 10 new elements, in 1944 he moved 14 elements out of the main body of the periodic table to their current location below the Lanthanide series.  These became known</a:t>
            </a:r>
            <a:br>
              <a:rPr lang="en-US" sz="3600" i="1">
                <a:solidFill>
                  <a:schemeClr val="accent2"/>
                </a:solidFill>
                <a:latin typeface="Comic Sans MS" pitchFamily="66" charset="0"/>
              </a:rPr>
            </a:br>
            <a:r>
              <a:rPr lang="en-US" sz="3600" i="1">
                <a:solidFill>
                  <a:schemeClr val="accent2"/>
                </a:solidFill>
                <a:latin typeface="Comic Sans MS" pitchFamily="66" charset="0"/>
              </a:rPr>
              <a:t>as the Actinide series.</a:t>
            </a:r>
          </a:p>
        </p:txBody>
      </p:sp>
      <p:sp>
        <p:nvSpPr>
          <p:cNvPr id="7174" name="Rectangle 6"/>
          <p:cNvSpPr>
            <a:spLocks noChangeArrowheads="1"/>
          </p:cNvSpPr>
          <p:nvPr/>
        </p:nvSpPr>
        <p:spPr bwMode="auto">
          <a:xfrm>
            <a:off x="0" y="6096000"/>
            <a:ext cx="3733800" cy="762000"/>
          </a:xfrm>
          <a:prstGeom prst="rect">
            <a:avLst/>
          </a:prstGeom>
          <a:noFill/>
          <a:ln w="9525">
            <a:noFill/>
            <a:miter lim="800000"/>
            <a:headEnd/>
            <a:tailEnd/>
          </a:ln>
          <a:effectLst/>
        </p:spPr>
        <p:txBody>
          <a:bodyPr anchor="ctr"/>
          <a:lstStyle/>
          <a:p>
            <a:pPr algn="ctr"/>
            <a:r>
              <a:rPr lang="en-US" sz="4400" i="1">
                <a:solidFill>
                  <a:schemeClr val="accent2"/>
                </a:solidFill>
                <a:latin typeface="Comic Sans MS" pitchFamily="66" charset="0"/>
              </a:rPr>
              <a:t>1912 - 1999</a:t>
            </a:r>
            <a:endParaRPr lang="en-US" sz="4400">
              <a:solidFill>
                <a:schemeClr val="tx2"/>
              </a:solidFill>
            </a:endParaRPr>
          </a:p>
        </p:txBody>
      </p:sp>
      <p:pic>
        <p:nvPicPr>
          <p:cNvPr id="7176" name="Picture 8" descr="Seaborg9"/>
          <p:cNvPicPr>
            <a:picLocks noChangeAspect="1" noChangeArrowheads="1"/>
          </p:cNvPicPr>
          <p:nvPr/>
        </p:nvPicPr>
        <p:blipFill>
          <a:blip r:embed="rId3" cstate="print"/>
          <a:srcRect/>
          <a:stretch>
            <a:fillRect/>
          </a:stretch>
        </p:blipFill>
        <p:spPr bwMode="auto">
          <a:xfrm>
            <a:off x="6477000" y="3429000"/>
            <a:ext cx="2176463" cy="32004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304800" y="0"/>
            <a:ext cx="8610600" cy="1371600"/>
          </a:xfrm>
        </p:spPr>
        <p:txBody>
          <a:bodyPr/>
          <a:lstStyle/>
          <a:p>
            <a:r>
              <a:rPr lang="en-US" sz="6600" i="1">
                <a:solidFill>
                  <a:schemeClr val="accent2"/>
                </a:solidFill>
                <a:latin typeface="Comic Sans MS" pitchFamily="66" charset="0"/>
              </a:rPr>
              <a:t>Glenn T. Seaborg</a:t>
            </a:r>
            <a:endParaRPr lang="en-US"/>
          </a:p>
        </p:txBody>
      </p:sp>
      <p:sp>
        <p:nvSpPr>
          <p:cNvPr id="25604" name="Rectangle 4"/>
          <p:cNvSpPr>
            <a:spLocks noChangeArrowheads="1"/>
          </p:cNvSpPr>
          <p:nvPr/>
        </p:nvSpPr>
        <p:spPr bwMode="auto">
          <a:xfrm>
            <a:off x="0" y="1752600"/>
            <a:ext cx="9144000" cy="1066800"/>
          </a:xfrm>
          <a:prstGeom prst="rect">
            <a:avLst/>
          </a:prstGeom>
          <a:noFill/>
          <a:ln w="9525">
            <a:noFill/>
            <a:miter lim="800000"/>
            <a:headEnd/>
            <a:tailEnd/>
          </a:ln>
          <a:effectLst/>
        </p:spPr>
        <p:txBody>
          <a:bodyPr anchor="ctr"/>
          <a:lstStyle/>
          <a:p>
            <a:r>
              <a:rPr lang="en-US" sz="3600" i="1">
                <a:solidFill>
                  <a:schemeClr val="accent2"/>
                </a:solidFill>
                <a:latin typeface="Comic Sans MS" pitchFamily="66" charset="0"/>
              </a:rPr>
              <a:t>He is the only person to have an element named after him while still alive.</a:t>
            </a:r>
          </a:p>
        </p:txBody>
      </p:sp>
      <p:sp>
        <p:nvSpPr>
          <p:cNvPr id="25605" name="Rectangle 5"/>
          <p:cNvSpPr>
            <a:spLocks noChangeArrowheads="1"/>
          </p:cNvSpPr>
          <p:nvPr/>
        </p:nvSpPr>
        <p:spPr bwMode="auto">
          <a:xfrm>
            <a:off x="0" y="6096000"/>
            <a:ext cx="3733800" cy="762000"/>
          </a:xfrm>
          <a:prstGeom prst="rect">
            <a:avLst/>
          </a:prstGeom>
          <a:noFill/>
          <a:ln w="9525">
            <a:noFill/>
            <a:miter lim="800000"/>
            <a:headEnd/>
            <a:tailEnd/>
          </a:ln>
          <a:effectLst/>
        </p:spPr>
        <p:txBody>
          <a:bodyPr anchor="ctr"/>
          <a:lstStyle/>
          <a:p>
            <a:pPr algn="ctr"/>
            <a:r>
              <a:rPr lang="en-US" sz="4400" i="1">
                <a:solidFill>
                  <a:schemeClr val="accent2"/>
                </a:solidFill>
                <a:latin typeface="Comic Sans MS" pitchFamily="66" charset="0"/>
              </a:rPr>
              <a:t>1912 - 1999</a:t>
            </a:r>
            <a:endParaRPr lang="en-US" sz="4400">
              <a:solidFill>
                <a:schemeClr val="tx2"/>
              </a:solidFill>
            </a:endParaRPr>
          </a:p>
        </p:txBody>
      </p:sp>
      <p:sp>
        <p:nvSpPr>
          <p:cNvPr id="25606" name="Rectangle 6"/>
          <p:cNvSpPr>
            <a:spLocks noChangeArrowheads="1"/>
          </p:cNvSpPr>
          <p:nvPr/>
        </p:nvSpPr>
        <p:spPr bwMode="auto">
          <a:xfrm>
            <a:off x="0" y="3962400"/>
            <a:ext cx="6324600" cy="1219200"/>
          </a:xfrm>
          <a:prstGeom prst="rect">
            <a:avLst/>
          </a:prstGeom>
          <a:noFill/>
          <a:ln w="9525">
            <a:noFill/>
            <a:miter lim="800000"/>
            <a:headEnd/>
            <a:tailEnd/>
          </a:ln>
          <a:effectLst/>
        </p:spPr>
        <p:txBody>
          <a:bodyPr anchor="ctr"/>
          <a:lstStyle/>
          <a:p>
            <a:r>
              <a:rPr lang="en-US" i="1">
                <a:solidFill>
                  <a:schemeClr val="accent2"/>
                </a:solidFill>
                <a:latin typeface="Comic Sans MS" pitchFamily="66" charset="0"/>
              </a:rPr>
              <a:t>"This is the greatest honor ever bestowed upon me - even better, I think, than</a:t>
            </a:r>
            <a:br>
              <a:rPr lang="en-US" i="1">
                <a:solidFill>
                  <a:schemeClr val="accent2"/>
                </a:solidFill>
                <a:latin typeface="Comic Sans MS" pitchFamily="66" charset="0"/>
              </a:rPr>
            </a:br>
            <a:r>
              <a:rPr lang="en-US" i="1">
                <a:solidFill>
                  <a:schemeClr val="accent2"/>
                </a:solidFill>
                <a:latin typeface="Comic Sans MS" pitchFamily="66" charset="0"/>
              </a:rPr>
              <a:t>winning the Nobel Prize."</a:t>
            </a:r>
            <a:endParaRPr lang="en-US" sz="4400">
              <a:solidFill>
                <a:schemeClr val="tx2"/>
              </a:solidFill>
            </a:endParaRPr>
          </a:p>
        </p:txBody>
      </p:sp>
      <p:pic>
        <p:nvPicPr>
          <p:cNvPr id="25607" name="Picture 7" descr="seaborg-106"/>
          <p:cNvPicPr>
            <a:picLocks noChangeAspect="1" noChangeArrowheads="1"/>
          </p:cNvPicPr>
          <p:nvPr/>
        </p:nvPicPr>
        <p:blipFill>
          <a:blip r:embed="rId3" cstate="print"/>
          <a:srcRect/>
          <a:stretch>
            <a:fillRect/>
          </a:stretch>
        </p:blipFill>
        <p:spPr bwMode="auto">
          <a:xfrm>
            <a:off x="6400800" y="3810000"/>
            <a:ext cx="2505075" cy="28003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ctrTitle"/>
          </p:nvPr>
        </p:nvSpPr>
        <p:spPr>
          <a:xfrm>
            <a:off x="0" y="304800"/>
            <a:ext cx="9144000" cy="6248400"/>
          </a:xfrm>
        </p:spPr>
        <p:txBody>
          <a:bodyPr/>
          <a:lstStyle/>
          <a:p>
            <a:r>
              <a:rPr lang="en-US" i="1">
                <a:solidFill>
                  <a:schemeClr val="accent2"/>
                </a:solidFill>
                <a:latin typeface="Comic Sans MS" pitchFamily="66" charset="0"/>
              </a:rPr>
              <a:t>During the nineteenth century, chemists began to categorize the elements according to similarities in their physical and chemical properties.  The end result of these studies was our modern periodic table.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0"/>
            <a:ext cx="8610600" cy="1295400"/>
          </a:xfrm>
        </p:spPr>
        <p:txBody>
          <a:bodyPr/>
          <a:lstStyle/>
          <a:p>
            <a:r>
              <a:rPr lang="en-US" sz="6600" i="1">
                <a:solidFill>
                  <a:schemeClr val="accent2"/>
                </a:solidFill>
                <a:latin typeface="Comic Sans MS" pitchFamily="66" charset="0"/>
              </a:rPr>
              <a:t>Johann Dobereiner</a:t>
            </a:r>
            <a:endParaRPr lang="en-US"/>
          </a:p>
        </p:txBody>
      </p:sp>
      <p:pic>
        <p:nvPicPr>
          <p:cNvPr id="3075" name="Picture 3" descr="doeber"/>
          <p:cNvPicPr>
            <a:picLocks noChangeAspect="1" noChangeArrowheads="1"/>
          </p:cNvPicPr>
          <p:nvPr/>
        </p:nvPicPr>
        <p:blipFill>
          <a:blip r:embed="rId2" cstate="print"/>
          <a:srcRect/>
          <a:stretch>
            <a:fillRect/>
          </a:stretch>
        </p:blipFill>
        <p:spPr bwMode="auto">
          <a:xfrm>
            <a:off x="6019800" y="3276600"/>
            <a:ext cx="2827338" cy="3352800"/>
          </a:xfrm>
          <a:prstGeom prst="rect">
            <a:avLst/>
          </a:prstGeom>
          <a:noFill/>
        </p:spPr>
      </p:pic>
      <p:sp>
        <p:nvSpPr>
          <p:cNvPr id="3076" name="Rectangle 4"/>
          <p:cNvSpPr>
            <a:spLocks noChangeArrowheads="1"/>
          </p:cNvSpPr>
          <p:nvPr/>
        </p:nvSpPr>
        <p:spPr bwMode="auto">
          <a:xfrm>
            <a:off x="0" y="6096000"/>
            <a:ext cx="3733800" cy="762000"/>
          </a:xfrm>
          <a:prstGeom prst="rect">
            <a:avLst/>
          </a:prstGeom>
          <a:noFill/>
          <a:ln w="9525">
            <a:noFill/>
            <a:miter lim="800000"/>
            <a:headEnd/>
            <a:tailEnd/>
          </a:ln>
          <a:effectLst/>
        </p:spPr>
        <p:txBody>
          <a:bodyPr anchor="ctr"/>
          <a:lstStyle/>
          <a:p>
            <a:pPr algn="ctr"/>
            <a:r>
              <a:rPr lang="en-US" sz="4400" i="1">
                <a:solidFill>
                  <a:schemeClr val="accent2"/>
                </a:solidFill>
                <a:latin typeface="Comic Sans MS" pitchFamily="66" charset="0"/>
              </a:rPr>
              <a:t>1780 - 1849</a:t>
            </a:r>
            <a:endParaRPr lang="en-US" sz="4400">
              <a:solidFill>
                <a:schemeClr val="tx2"/>
              </a:solidFill>
            </a:endParaRPr>
          </a:p>
        </p:txBody>
      </p:sp>
      <p:sp>
        <p:nvSpPr>
          <p:cNvPr id="3077" name="Rectangle 5"/>
          <p:cNvSpPr>
            <a:spLocks noChangeArrowheads="1"/>
          </p:cNvSpPr>
          <p:nvPr/>
        </p:nvSpPr>
        <p:spPr bwMode="auto">
          <a:xfrm>
            <a:off x="609600" y="5105400"/>
            <a:ext cx="4343400" cy="762000"/>
          </a:xfrm>
          <a:prstGeom prst="rect">
            <a:avLst/>
          </a:prstGeom>
          <a:noFill/>
          <a:ln w="9525">
            <a:noFill/>
            <a:miter lim="800000"/>
            <a:headEnd/>
            <a:tailEnd/>
          </a:ln>
          <a:effectLst/>
        </p:spPr>
        <p:txBody>
          <a:bodyPr anchor="ctr"/>
          <a:lstStyle/>
          <a:p>
            <a:pPr algn="ctr"/>
            <a:r>
              <a:rPr lang="en-US" sz="4400" i="1">
                <a:solidFill>
                  <a:srgbClr val="009900"/>
                </a:solidFill>
                <a:latin typeface="Comic Sans MS" pitchFamily="66" charset="0"/>
              </a:rPr>
              <a:t>Model of triads</a:t>
            </a:r>
            <a:endParaRPr lang="en-US" sz="4400">
              <a:solidFill>
                <a:schemeClr val="tx2"/>
              </a:solidFill>
            </a:endParaRPr>
          </a:p>
        </p:txBody>
      </p:sp>
      <p:sp>
        <p:nvSpPr>
          <p:cNvPr id="3078" name="Rectangle 6"/>
          <p:cNvSpPr>
            <a:spLocks noChangeArrowheads="1"/>
          </p:cNvSpPr>
          <p:nvPr/>
        </p:nvSpPr>
        <p:spPr bwMode="auto">
          <a:xfrm>
            <a:off x="0" y="990600"/>
            <a:ext cx="9144000" cy="2819400"/>
          </a:xfrm>
          <a:prstGeom prst="rect">
            <a:avLst/>
          </a:prstGeom>
          <a:noFill/>
          <a:ln w="9525">
            <a:noFill/>
            <a:miter lim="800000"/>
            <a:headEnd/>
            <a:tailEnd/>
          </a:ln>
          <a:effectLst/>
        </p:spPr>
        <p:txBody>
          <a:bodyPr anchor="ctr"/>
          <a:lstStyle/>
          <a:p>
            <a:r>
              <a:rPr lang="en-US" sz="3600" i="1">
                <a:solidFill>
                  <a:schemeClr val="accent2"/>
                </a:solidFill>
                <a:latin typeface="Comic Sans MS" pitchFamily="66" charset="0"/>
              </a:rPr>
              <a:t>In 1829, he classified some elements into groups of three, which he called triads.</a:t>
            </a:r>
            <a:br>
              <a:rPr lang="en-US" sz="3600" i="1">
                <a:solidFill>
                  <a:schemeClr val="accent2"/>
                </a:solidFill>
                <a:latin typeface="Comic Sans MS" pitchFamily="66" charset="0"/>
              </a:rPr>
            </a:br>
            <a:r>
              <a:rPr lang="en-US" sz="3600" i="1">
                <a:solidFill>
                  <a:schemeClr val="accent2"/>
                </a:solidFill>
                <a:latin typeface="Comic Sans MS" pitchFamily="66" charset="0"/>
              </a:rPr>
              <a:t>The elements in a triad had similar chemical properties and orderly physical properties.</a:t>
            </a:r>
            <a:endParaRPr lang="en-US" sz="4400">
              <a:solidFill>
                <a:schemeClr val="tx2"/>
              </a:solidFill>
            </a:endParaRPr>
          </a:p>
        </p:txBody>
      </p:sp>
      <p:sp>
        <p:nvSpPr>
          <p:cNvPr id="3079" name="Rectangle 7"/>
          <p:cNvSpPr>
            <a:spLocks noChangeArrowheads="1"/>
          </p:cNvSpPr>
          <p:nvPr/>
        </p:nvSpPr>
        <p:spPr bwMode="auto">
          <a:xfrm>
            <a:off x="914400" y="3810000"/>
            <a:ext cx="4648200" cy="1219200"/>
          </a:xfrm>
          <a:prstGeom prst="rect">
            <a:avLst/>
          </a:prstGeom>
          <a:noFill/>
          <a:ln w="9525">
            <a:noFill/>
            <a:miter lim="800000"/>
            <a:headEnd/>
            <a:tailEnd/>
          </a:ln>
          <a:effectLst/>
        </p:spPr>
        <p:txBody>
          <a:bodyPr anchor="ctr"/>
          <a:lstStyle/>
          <a:p>
            <a:r>
              <a:rPr lang="en-US" sz="3600" i="1">
                <a:solidFill>
                  <a:schemeClr val="accent2"/>
                </a:solidFill>
                <a:latin typeface="Comic Sans MS" pitchFamily="66" charset="0"/>
              </a:rPr>
              <a:t>(ex. Cl, Br, I and</a:t>
            </a:r>
            <a:br>
              <a:rPr lang="en-US" sz="3600" i="1">
                <a:solidFill>
                  <a:schemeClr val="accent2"/>
                </a:solidFill>
                <a:latin typeface="Comic Sans MS" pitchFamily="66" charset="0"/>
              </a:rPr>
            </a:br>
            <a:r>
              <a:rPr lang="en-US" sz="3600" i="1">
                <a:solidFill>
                  <a:schemeClr val="accent2"/>
                </a:solidFill>
                <a:latin typeface="Comic Sans MS" pitchFamily="66" charset="0"/>
              </a:rPr>
              <a:t>	Ca, Sr, Ba)</a:t>
            </a:r>
            <a:endParaRPr lang="en-US"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slide(fromBottom)">
                                      <p:cBhvr>
                                        <p:cTn id="7"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304800" y="0"/>
            <a:ext cx="8610600" cy="1295400"/>
          </a:xfrm>
        </p:spPr>
        <p:txBody>
          <a:bodyPr/>
          <a:lstStyle/>
          <a:p>
            <a:r>
              <a:rPr lang="en-US" sz="6600" i="1">
                <a:solidFill>
                  <a:schemeClr val="accent2"/>
                </a:solidFill>
                <a:latin typeface="Comic Sans MS" pitchFamily="66" charset="0"/>
              </a:rPr>
              <a:t>John Newlands</a:t>
            </a:r>
            <a:endParaRPr lang="en-US"/>
          </a:p>
        </p:txBody>
      </p:sp>
      <p:sp>
        <p:nvSpPr>
          <p:cNvPr id="13316" name="Rectangle 4"/>
          <p:cNvSpPr>
            <a:spLocks noChangeArrowheads="1"/>
          </p:cNvSpPr>
          <p:nvPr/>
        </p:nvSpPr>
        <p:spPr bwMode="auto">
          <a:xfrm>
            <a:off x="0" y="6096000"/>
            <a:ext cx="3733800" cy="762000"/>
          </a:xfrm>
          <a:prstGeom prst="rect">
            <a:avLst/>
          </a:prstGeom>
          <a:noFill/>
          <a:ln w="9525">
            <a:noFill/>
            <a:miter lim="800000"/>
            <a:headEnd/>
            <a:tailEnd/>
          </a:ln>
          <a:effectLst/>
        </p:spPr>
        <p:txBody>
          <a:bodyPr anchor="ctr"/>
          <a:lstStyle/>
          <a:p>
            <a:pPr algn="ctr"/>
            <a:r>
              <a:rPr lang="en-US" sz="4400" i="1">
                <a:solidFill>
                  <a:schemeClr val="accent2"/>
                </a:solidFill>
                <a:latin typeface="Comic Sans MS" pitchFamily="66" charset="0"/>
              </a:rPr>
              <a:t>1838 - 1898</a:t>
            </a:r>
            <a:endParaRPr lang="en-US" sz="4400">
              <a:solidFill>
                <a:schemeClr val="tx2"/>
              </a:solidFill>
            </a:endParaRPr>
          </a:p>
        </p:txBody>
      </p:sp>
      <p:sp>
        <p:nvSpPr>
          <p:cNvPr id="13317" name="Rectangle 5"/>
          <p:cNvSpPr>
            <a:spLocks noChangeArrowheads="1"/>
          </p:cNvSpPr>
          <p:nvPr/>
        </p:nvSpPr>
        <p:spPr bwMode="auto">
          <a:xfrm>
            <a:off x="1981200" y="5105400"/>
            <a:ext cx="4343400" cy="762000"/>
          </a:xfrm>
          <a:prstGeom prst="rect">
            <a:avLst/>
          </a:prstGeom>
          <a:noFill/>
          <a:ln w="9525">
            <a:noFill/>
            <a:miter lim="800000"/>
            <a:headEnd/>
            <a:tailEnd/>
          </a:ln>
          <a:effectLst/>
        </p:spPr>
        <p:txBody>
          <a:bodyPr anchor="ctr"/>
          <a:lstStyle/>
          <a:p>
            <a:pPr algn="ctr"/>
            <a:r>
              <a:rPr lang="en-US" sz="4400" i="1">
                <a:solidFill>
                  <a:srgbClr val="009900"/>
                </a:solidFill>
                <a:latin typeface="Comic Sans MS" pitchFamily="66" charset="0"/>
              </a:rPr>
              <a:t>Law of Octaves</a:t>
            </a:r>
            <a:endParaRPr lang="en-US" sz="4400">
              <a:solidFill>
                <a:schemeClr val="tx2"/>
              </a:solidFill>
            </a:endParaRPr>
          </a:p>
        </p:txBody>
      </p:sp>
      <p:sp>
        <p:nvSpPr>
          <p:cNvPr id="13318" name="Rectangle 6"/>
          <p:cNvSpPr>
            <a:spLocks noChangeArrowheads="1"/>
          </p:cNvSpPr>
          <p:nvPr/>
        </p:nvSpPr>
        <p:spPr bwMode="auto">
          <a:xfrm>
            <a:off x="0" y="1066800"/>
            <a:ext cx="9144000" cy="2819400"/>
          </a:xfrm>
          <a:prstGeom prst="rect">
            <a:avLst/>
          </a:prstGeom>
          <a:noFill/>
          <a:ln w="9525">
            <a:noFill/>
            <a:miter lim="800000"/>
            <a:headEnd/>
            <a:tailEnd/>
          </a:ln>
          <a:effectLst/>
        </p:spPr>
        <p:txBody>
          <a:bodyPr anchor="ctr"/>
          <a:lstStyle/>
          <a:p>
            <a:r>
              <a:rPr lang="en-US" sz="3600" i="1">
                <a:solidFill>
                  <a:schemeClr val="accent2"/>
                </a:solidFill>
                <a:latin typeface="Comic Sans MS" pitchFamily="66" charset="0"/>
              </a:rPr>
              <a:t>In 1863, he suggested that elements be arranged in “octaves” because he noticed (after arranging the elements in order of increasing atomic mass) that certain properties repeated every 8th element.</a:t>
            </a:r>
            <a:endParaRPr lang="en-US" sz="4400">
              <a:solidFill>
                <a:schemeClr val="tx2"/>
              </a:solidFill>
            </a:endParaRPr>
          </a:p>
        </p:txBody>
      </p:sp>
      <p:graphicFrame>
        <p:nvGraphicFramePr>
          <p:cNvPr id="13321" name="Object 9"/>
          <p:cNvGraphicFramePr>
            <a:graphicFrameLocks noChangeAspect="1"/>
          </p:cNvGraphicFramePr>
          <p:nvPr/>
        </p:nvGraphicFramePr>
        <p:xfrm>
          <a:off x="228600" y="4191000"/>
          <a:ext cx="1905000" cy="1079500"/>
        </p:xfrm>
        <a:graphic>
          <a:graphicData uri="http://schemas.openxmlformats.org/presentationml/2006/ole">
            <p:oleObj spid="_x0000_s13321" name="Clip" r:id="rId3" imgW="1494720" imgH="847080" progId="MS_ClipArt_Gallery.2">
              <p:embed/>
            </p:oleObj>
          </a:graphicData>
        </a:graphic>
      </p:graphicFrame>
      <p:pic>
        <p:nvPicPr>
          <p:cNvPr id="13322" name="Picture 10" descr="newlands"/>
          <p:cNvPicPr>
            <a:picLocks noChangeAspect="1" noChangeArrowheads="1"/>
          </p:cNvPicPr>
          <p:nvPr/>
        </p:nvPicPr>
        <p:blipFill>
          <a:blip r:embed="rId4" cstate="print"/>
          <a:srcRect/>
          <a:stretch>
            <a:fillRect/>
          </a:stretch>
        </p:blipFill>
        <p:spPr bwMode="auto">
          <a:xfrm>
            <a:off x="6934200" y="3962400"/>
            <a:ext cx="1838325" cy="2667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slide(fromBottom)">
                                      <p:cBhvr>
                                        <p:cTn id="7" dur="500"/>
                                        <p:tgtEl>
                                          <p:spTgt spid="13317"/>
                                        </p:tgtEl>
                                      </p:cBhvr>
                                    </p:animEffect>
                                  </p:childTnLst>
                                </p:cTn>
                              </p:par>
                            </p:childTnLst>
                          </p:cTn>
                        </p:par>
                        <p:par>
                          <p:cTn id="8" fill="hold">
                            <p:stCondLst>
                              <p:cond delay="500"/>
                            </p:stCondLst>
                            <p:childTnLst>
                              <p:par>
                                <p:cTn id="9" presetID="2" presetClass="entr" presetSubtype="8" fill="hold" nodeType="afterEffect">
                                  <p:stCondLst>
                                    <p:cond delay="1000"/>
                                  </p:stCondLst>
                                  <p:childTnLst>
                                    <p:set>
                                      <p:cBhvr>
                                        <p:cTn id="10" dur="1" fill="hold">
                                          <p:stCondLst>
                                            <p:cond delay="0"/>
                                          </p:stCondLst>
                                        </p:cTn>
                                        <p:tgtEl>
                                          <p:spTgt spid="13321"/>
                                        </p:tgtEl>
                                        <p:attrNameLst>
                                          <p:attrName>style.visibility</p:attrName>
                                        </p:attrNameLst>
                                      </p:cBhvr>
                                      <p:to>
                                        <p:strVal val="visible"/>
                                      </p:to>
                                    </p:set>
                                    <p:anim calcmode="lin" valueType="num">
                                      <p:cBhvr additive="base">
                                        <p:cTn id="11" dur="500" fill="hold"/>
                                        <p:tgtEl>
                                          <p:spTgt spid="13321"/>
                                        </p:tgtEl>
                                        <p:attrNameLst>
                                          <p:attrName>ppt_x</p:attrName>
                                        </p:attrNameLst>
                                      </p:cBhvr>
                                      <p:tavLst>
                                        <p:tav tm="0">
                                          <p:val>
                                            <p:strVal val="0-#ppt_w/2"/>
                                          </p:val>
                                        </p:tav>
                                        <p:tav tm="100000">
                                          <p:val>
                                            <p:strVal val="#ppt_x"/>
                                          </p:val>
                                        </p:tav>
                                      </p:tavLst>
                                    </p:anim>
                                    <p:anim calcmode="lin" valueType="num">
                                      <p:cBhvr additive="base">
                                        <p:cTn id="12" dur="500" fill="hold"/>
                                        <p:tgtEl>
                                          <p:spTgt spid="133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304800" y="0"/>
            <a:ext cx="8610600" cy="1295400"/>
          </a:xfrm>
        </p:spPr>
        <p:txBody>
          <a:bodyPr/>
          <a:lstStyle/>
          <a:p>
            <a:r>
              <a:rPr lang="en-US" sz="6600" i="1">
                <a:solidFill>
                  <a:schemeClr val="accent2"/>
                </a:solidFill>
                <a:latin typeface="Comic Sans MS" pitchFamily="66" charset="0"/>
              </a:rPr>
              <a:t>John Newlands</a:t>
            </a:r>
            <a:endParaRPr lang="en-US"/>
          </a:p>
        </p:txBody>
      </p:sp>
      <p:sp>
        <p:nvSpPr>
          <p:cNvPr id="28675" name="Rectangle 3"/>
          <p:cNvSpPr>
            <a:spLocks noChangeArrowheads="1"/>
          </p:cNvSpPr>
          <p:nvPr/>
        </p:nvSpPr>
        <p:spPr bwMode="auto">
          <a:xfrm>
            <a:off x="0" y="6096000"/>
            <a:ext cx="3733800" cy="762000"/>
          </a:xfrm>
          <a:prstGeom prst="rect">
            <a:avLst/>
          </a:prstGeom>
          <a:noFill/>
          <a:ln w="9525">
            <a:noFill/>
            <a:miter lim="800000"/>
            <a:headEnd/>
            <a:tailEnd/>
          </a:ln>
          <a:effectLst/>
        </p:spPr>
        <p:txBody>
          <a:bodyPr anchor="ctr"/>
          <a:lstStyle/>
          <a:p>
            <a:pPr algn="ctr"/>
            <a:r>
              <a:rPr lang="en-US" sz="4400" i="1">
                <a:solidFill>
                  <a:schemeClr val="accent2"/>
                </a:solidFill>
                <a:latin typeface="Comic Sans MS" pitchFamily="66" charset="0"/>
              </a:rPr>
              <a:t>1838 - 1898</a:t>
            </a:r>
            <a:endParaRPr lang="en-US" sz="4400">
              <a:solidFill>
                <a:schemeClr val="tx2"/>
              </a:solidFill>
            </a:endParaRPr>
          </a:p>
        </p:txBody>
      </p:sp>
      <p:sp>
        <p:nvSpPr>
          <p:cNvPr id="28676" name="Rectangle 4"/>
          <p:cNvSpPr>
            <a:spLocks noChangeArrowheads="1"/>
          </p:cNvSpPr>
          <p:nvPr/>
        </p:nvSpPr>
        <p:spPr bwMode="auto">
          <a:xfrm>
            <a:off x="4343400" y="6096000"/>
            <a:ext cx="4800600" cy="762000"/>
          </a:xfrm>
          <a:prstGeom prst="rect">
            <a:avLst/>
          </a:prstGeom>
          <a:noFill/>
          <a:ln w="9525">
            <a:noFill/>
            <a:miter lim="800000"/>
            <a:headEnd/>
            <a:tailEnd/>
          </a:ln>
          <a:effectLst/>
        </p:spPr>
        <p:txBody>
          <a:bodyPr anchor="ctr"/>
          <a:lstStyle/>
          <a:p>
            <a:pPr algn="ctr"/>
            <a:r>
              <a:rPr lang="en-US" sz="4400" i="1">
                <a:solidFill>
                  <a:srgbClr val="009900"/>
                </a:solidFill>
                <a:latin typeface="Comic Sans MS" pitchFamily="66" charset="0"/>
              </a:rPr>
              <a:t>Law of Octaves</a:t>
            </a:r>
            <a:endParaRPr lang="en-US" sz="4400">
              <a:solidFill>
                <a:schemeClr val="tx2"/>
              </a:solidFill>
            </a:endParaRPr>
          </a:p>
        </p:txBody>
      </p:sp>
      <p:pic>
        <p:nvPicPr>
          <p:cNvPr id="28683" name="Picture 11" descr="newlands_table"/>
          <p:cNvPicPr>
            <a:picLocks noChangeAspect="1" noChangeArrowheads="1"/>
          </p:cNvPicPr>
          <p:nvPr/>
        </p:nvPicPr>
        <p:blipFill>
          <a:blip r:embed="rId2" cstate="print"/>
          <a:srcRect/>
          <a:stretch>
            <a:fillRect/>
          </a:stretch>
        </p:blipFill>
        <p:spPr bwMode="auto">
          <a:xfrm>
            <a:off x="2286000" y="1066800"/>
            <a:ext cx="4419600" cy="2184400"/>
          </a:xfrm>
          <a:prstGeom prst="rect">
            <a:avLst/>
          </a:prstGeom>
          <a:noFill/>
        </p:spPr>
      </p:pic>
      <p:sp>
        <p:nvSpPr>
          <p:cNvPr id="28685" name="Text Box 13"/>
          <p:cNvSpPr txBox="1">
            <a:spLocks noChangeArrowheads="1"/>
          </p:cNvSpPr>
          <p:nvPr/>
        </p:nvSpPr>
        <p:spPr bwMode="auto">
          <a:xfrm>
            <a:off x="0" y="3124200"/>
            <a:ext cx="9144000" cy="2717800"/>
          </a:xfrm>
          <a:prstGeom prst="rect">
            <a:avLst/>
          </a:prstGeom>
          <a:noFill/>
          <a:ln w="9525">
            <a:noFill/>
            <a:miter lim="800000"/>
            <a:headEnd/>
            <a:tailEnd/>
          </a:ln>
          <a:effectLst/>
        </p:spPr>
        <p:txBody>
          <a:bodyPr>
            <a:spAutoFit/>
          </a:bodyPr>
          <a:lstStyle/>
          <a:p>
            <a:pPr>
              <a:spcBef>
                <a:spcPts val="500"/>
              </a:spcBef>
              <a:spcAft>
                <a:spcPts val="500"/>
              </a:spcAft>
            </a:pPr>
            <a:r>
              <a:rPr lang="en-US" sz="2800" i="1">
                <a:solidFill>
                  <a:schemeClr val="accent2"/>
                </a:solidFill>
                <a:latin typeface="Comic Sans MS" pitchFamily="66" charset="0"/>
              </a:rPr>
              <a:t>Newlands' claim to see a repeating pattern was met with savage ridicule on its announcement. His classification of the elements, he was told, was as arbitrary as putting them in alphabetical order and his paper was rejected for publication by the Chemical Society.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304800" y="0"/>
            <a:ext cx="8610600" cy="1295400"/>
          </a:xfrm>
        </p:spPr>
        <p:txBody>
          <a:bodyPr/>
          <a:lstStyle/>
          <a:p>
            <a:r>
              <a:rPr lang="en-US" sz="6600" i="1">
                <a:solidFill>
                  <a:schemeClr val="accent2"/>
                </a:solidFill>
                <a:latin typeface="Comic Sans MS" pitchFamily="66" charset="0"/>
              </a:rPr>
              <a:t>John Newlands</a:t>
            </a:r>
            <a:endParaRPr lang="en-US"/>
          </a:p>
        </p:txBody>
      </p:sp>
      <p:sp>
        <p:nvSpPr>
          <p:cNvPr id="31747" name="Rectangle 3"/>
          <p:cNvSpPr>
            <a:spLocks noChangeArrowheads="1"/>
          </p:cNvSpPr>
          <p:nvPr/>
        </p:nvSpPr>
        <p:spPr bwMode="auto">
          <a:xfrm>
            <a:off x="0" y="6096000"/>
            <a:ext cx="3733800" cy="762000"/>
          </a:xfrm>
          <a:prstGeom prst="rect">
            <a:avLst/>
          </a:prstGeom>
          <a:noFill/>
          <a:ln w="9525">
            <a:noFill/>
            <a:miter lim="800000"/>
            <a:headEnd/>
            <a:tailEnd/>
          </a:ln>
          <a:effectLst/>
        </p:spPr>
        <p:txBody>
          <a:bodyPr anchor="ctr"/>
          <a:lstStyle/>
          <a:p>
            <a:pPr algn="ctr"/>
            <a:r>
              <a:rPr lang="en-US" sz="4400" i="1">
                <a:solidFill>
                  <a:schemeClr val="accent2"/>
                </a:solidFill>
                <a:latin typeface="Comic Sans MS" pitchFamily="66" charset="0"/>
              </a:rPr>
              <a:t>1838 - 1898</a:t>
            </a:r>
            <a:endParaRPr lang="en-US" sz="4400">
              <a:solidFill>
                <a:schemeClr val="tx2"/>
              </a:solidFill>
            </a:endParaRPr>
          </a:p>
        </p:txBody>
      </p:sp>
      <p:sp>
        <p:nvSpPr>
          <p:cNvPr id="31748" name="Rectangle 4"/>
          <p:cNvSpPr>
            <a:spLocks noChangeArrowheads="1"/>
          </p:cNvSpPr>
          <p:nvPr/>
        </p:nvSpPr>
        <p:spPr bwMode="auto">
          <a:xfrm>
            <a:off x="4343400" y="6096000"/>
            <a:ext cx="4800600" cy="762000"/>
          </a:xfrm>
          <a:prstGeom prst="rect">
            <a:avLst/>
          </a:prstGeom>
          <a:noFill/>
          <a:ln w="9525">
            <a:noFill/>
            <a:miter lim="800000"/>
            <a:headEnd/>
            <a:tailEnd/>
          </a:ln>
          <a:effectLst/>
        </p:spPr>
        <p:txBody>
          <a:bodyPr anchor="ctr"/>
          <a:lstStyle/>
          <a:p>
            <a:pPr algn="ctr"/>
            <a:r>
              <a:rPr lang="en-US" sz="4400" i="1">
                <a:solidFill>
                  <a:srgbClr val="009900"/>
                </a:solidFill>
                <a:latin typeface="Comic Sans MS" pitchFamily="66" charset="0"/>
              </a:rPr>
              <a:t>Law of Octaves</a:t>
            </a:r>
            <a:endParaRPr lang="en-US" sz="4400">
              <a:solidFill>
                <a:schemeClr val="tx2"/>
              </a:solidFill>
            </a:endParaRPr>
          </a:p>
        </p:txBody>
      </p:sp>
      <p:sp>
        <p:nvSpPr>
          <p:cNvPr id="31749" name="Rectangle 5"/>
          <p:cNvSpPr>
            <a:spLocks noChangeArrowheads="1"/>
          </p:cNvSpPr>
          <p:nvPr/>
        </p:nvSpPr>
        <p:spPr bwMode="auto">
          <a:xfrm>
            <a:off x="0" y="1219200"/>
            <a:ext cx="9144000" cy="1143000"/>
          </a:xfrm>
          <a:prstGeom prst="rect">
            <a:avLst/>
          </a:prstGeom>
          <a:noFill/>
          <a:ln w="9525">
            <a:noFill/>
            <a:miter lim="800000"/>
            <a:headEnd/>
            <a:tailEnd/>
          </a:ln>
          <a:effectLst/>
        </p:spPr>
        <p:txBody>
          <a:bodyPr anchor="ctr"/>
          <a:lstStyle/>
          <a:p>
            <a:r>
              <a:rPr lang="en-US" sz="3600" i="1">
                <a:solidFill>
                  <a:schemeClr val="accent2"/>
                </a:solidFill>
                <a:latin typeface="Comic Sans MS" pitchFamily="66" charset="0"/>
              </a:rPr>
              <a:t>His law of octaves failed beyond the element calcium.</a:t>
            </a:r>
            <a:endParaRPr lang="en-US" sz="4400">
              <a:solidFill>
                <a:schemeClr val="tx2"/>
              </a:solidFill>
            </a:endParaRPr>
          </a:p>
        </p:txBody>
      </p:sp>
      <p:sp>
        <p:nvSpPr>
          <p:cNvPr id="31750" name="Rectangle 6"/>
          <p:cNvSpPr>
            <a:spLocks noChangeArrowheads="1"/>
          </p:cNvSpPr>
          <p:nvPr/>
        </p:nvSpPr>
        <p:spPr bwMode="auto">
          <a:xfrm>
            <a:off x="0" y="1676400"/>
            <a:ext cx="9144000" cy="762000"/>
          </a:xfrm>
          <a:prstGeom prst="rect">
            <a:avLst/>
          </a:prstGeom>
          <a:noFill/>
          <a:ln w="9525">
            <a:noFill/>
            <a:miter lim="800000"/>
            <a:headEnd/>
            <a:tailEnd/>
          </a:ln>
          <a:effectLst/>
        </p:spPr>
        <p:txBody>
          <a:bodyPr anchor="ctr"/>
          <a:lstStyle/>
          <a:p>
            <a:pPr algn="r"/>
            <a:r>
              <a:rPr lang="en-US" sz="3600" i="1">
                <a:solidFill>
                  <a:srgbClr val="FF0000"/>
                </a:solidFill>
                <a:latin typeface="Comic Sans MS" pitchFamily="66" charset="0"/>
              </a:rPr>
              <a:t>WHY?			</a:t>
            </a:r>
            <a:endParaRPr lang="en-US" sz="4400">
              <a:solidFill>
                <a:schemeClr val="tx2"/>
              </a:solidFill>
            </a:endParaRPr>
          </a:p>
        </p:txBody>
      </p:sp>
      <p:sp>
        <p:nvSpPr>
          <p:cNvPr id="31751" name="Rectangle 7"/>
          <p:cNvSpPr>
            <a:spLocks noChangeArrowheads="1"/>
          </p:cNvSpPr>
          <p:nvPr/>
        </p:nvSpPr>
        <p:spPr bwMode="auto">
          <a:xfrm>
            <a:off x="0" y="2667000"/>
            <a:ext cx="9144000" cy="1143000"/>
          </a:xfrm>
          <a:prstGeom prst="rect">
            <a:avLst/>
          </a:prstGeom>
          <a:noFill/>
          <a:ln w="9525">
            <a:noFill/>
            <a:miter lim="800000"/>
            <a:headEnd/>
            <a:tailEnd/>
          </a:ln>
          <a:effectLst/>
        </p:spPr>
        <p:txBody>
          <a:bodyPr anchor="ctr"/>
          <a:lstStyle/>
          <a:p>
            <a:r>
              <a:rPr lang="en-US" sz="3600" i="1">
                <a:solidFill>
                  <a:schemeClr val="accent2"/>
                </a:solidFill>
                <a:latin typeface="Comic Sans MS" pitchFamily="66" charset="0"/>
              </a:rPr>
              <a:t>Would his law of octaves work today with the first 20 elements?</a:t>
            </a:r>
            <a:endParaRPr lang="en-US"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2000"/>
                                  </p:stCondLst>
                                  <p:childTnLst>
                                    <p:set>
                                      <p:cBhvr>
                                        <p:cTn id="6" dur="1" fill="hold">
                                          <p:stCondLst>
                                            <p:cond delay="0"/>
                                          </p:stCondLst>
                                        </p:cTn>
                                        <p:tgtEl>
                                          <p:spTgt spid="31750"/>
                                        </p:tgtEl>
                                        <p:attrNameLst>
                                          <p:attrName>style.visibility</p:attrName>
                                        </p:attrNameLst>
                                      </p:cBhvr>
                                      <p:to>
                                        <p:strVal val="visible"/>
                                      </p:to>
                                    </p:set>
                                    <p:anim calcmode="lin" valueType="num">
                                      <p:cBhvr additive="base">
                                        <p:cTn id="7" dur="500" fill="hold"/>
                                        <p:tgtEl>
                                          <p:spTgt spid="31750"/>
                                        </p:tgtEl>
                                        <p:attrNameLst>
                                          <p:attrName>ppt_x</p:attrName>
                                        </p:attrNameLst>
                                      </p:cBhvr>
                                      <p:tavLst>
                                        <p:tav tm="0">
                                          <p:val>
                                            <p:strVal val="1+#ppt_w/2"/>
                                          </p:val>
                                        </p:tav>
                                        <p:tav tm="100000">
                                          <p:val>
                                            <p:strVal val="#ppt_x"/>
                                          </p:val>
                                        </p:tav>
                                      </p:tavLst>
                                    </p:anim>
                                    <p:anim calcmode="lin" valueType="num">
                                      <p:cBhvr additive="base">
                                        <p:cTn id="8" dur="500" fill="hold"/>
                                        <p:tgtEl>
                                          <p:spTgt spid="317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1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autoUpdateAnimBg="0"/>
      <p:bldP spid="3175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04800" y="0"/>
            <a:ext cx="8610600" cy="1295400"/>
          </a:xfrm>
        </p:spPr>
        <p:txBody>
          <a:bodyPr/>
          <a:lstStyle/>
          <a:p>
            <a:r>
              <a:rPr lang="en-US" sz="6600" i="1">
                <a:solidFill>
                  <a:schemeClr val="accent2"/>
                </a:solidFill>
                <a:latin typeface="Comic Sans MS" pitchFamily="66" charset="0"/>
              </a:rPr>
              <a:t>Dmitri Mendeleev</a:t>
            </a:r>
            <a:endParaRPr lang="en-US"/>
          </a:p>
        </p:txBody>
      </p:sp>
      <p:pic>
        <p:nvPicPr>
          <p:cNvPr id="4100" name="Picture 4" descr="Mendeleev1"/>
          <p:cNvPicPr>
            <a:picLocks noChangeAspect="1" noChangeArrowheads="1"/>
          </p:cNvPicPr>
          <p:nvPr/>
        </p:nvPicPr>
        <p:blipFill>
          <a:blip r:embed="rId3" cstate="print"/>
          <a:srcRect/>
          <a:stretch>
            <a:fillRect/>
          </a:stretch>
        </p:blipFill>
        <p:spPr bwMode="auto">
          <a:xfrm>
            <a:off x="533400" y="3276600"/>
            <a:ext cx="3098800" cy="3181350"/>
          </a:xfrm>
          <a:prstGeom prst="rect">
            <a:avLst/>
          </a:prstGeom>
          <a:noFill/>
        </p:spPr>
      </p:pic>
      <p:pic>
        <p:nvPicPr>
          <p:cNvPr id="4101" name="Picture 5" descr="Mendeleev2"/>
          <p:cNvPicPr>
            <a:picLocks noChangeAspect="1" noChangeArrowheads="1"/>
          </p:cNvPicPr>
          <p:nvPr/>
        </p:nvPicPr>
        <p:blipFill>
          <a:blip r:embed="rId4" cstate="print"/>
          <a:srcRect/>
          <a:stretch>
            <a:fillRect/>
          </a:stretch>
        </p:blipFill>
        <p:spPr bwMode="auto">
          <a:xfrm>
            <a:off x="7010400" y="1447800"/>
            <a:ext cx="1933575" cy="1816100"/>
          </a:xfrm>
          <a:prstGeom prst="rect">
            <a:avLst/>
          </a:prstGeom>
          <a:noFill/>
        </p:spPr>
      </p:pic>
      <p:sp>
        <p:nvSpPr>
          <p:cNvPr id="4102" name="Rectangle 6"/>
          <p:cNvSpPr>
            <a:spLocks noChangeArrowheads="1"/>
          </p:cNvSpPr>
          <p:nvPr/>
        </p:nvSpPr>
        <p:spPr bwMode="auto">
          <a:xfrm>
            <a:off x="5410200" y="6096000"/>
            <a:ext cx="3733800" cy="762000"/>
          </a:xfrm>
          <a:prstGeom prst="rect">
            <a:avLst/>
          </a:prstGeom>
          <a:noFill/>
          <a:ln w="9525">
            <a:noFill/>
            <a:miter lim="800000"/>
            <a:headEnd/>
            <a:tailEnd/>
          </a:ln>
          <a:effectLst/>
        </p:spPr>
        <p:txBody>
          <a:bodyPr anchor="ctr"/>
          <a:lstStyle/>
          <a:p>
            <a:pPr algn="ctr"/>
            <a:r>
              <a:rPr lang="en-US" sz="4400" i="1">
                <a:solidFill>
                  <a:schemeClr val="accent2"/>
                </a:solidFill>
                <a:latin typeface="Comic Sans MS" pitchFamily="66" charset="0"/>
              </a:rPr>
              <a:t>1834 - 1907</a:t>
            </a:r>
            <a:endParaRPr lang="en-US" sz="4400">
              <a:solidFill>
                <a:schemeClr val="tx2"/>
              </a:solidFill>
            </a:endParaRPr>
          </a:p>
        </p:txBody>
      </p:sp>
      <p:sp>
        <p:nvSpPr>
          <p:cNvPr id="4103" name="Rectangle 7"/>
          <p:cNvSpPr>
            <a:spLocks noChangeArrowheads="1"/>
          </p:cNvSpPr>
          <p:nvPr/>
        </p:nvSpPr>
        <p:spPr bwMode="auto">
          <a:xfrm>
            <a:off x="0" y="1143000"/>
            <a:ext cx="7010400" cy="1981200"/>
          </a:xfrm>
          <a:prstGeom prst="rect">
            <a:avLst/>
          </a:prstGeom>
          <a:noFill/>
          <a:ln w="9525">
            <a:noFill/>
            <a:miter lim="800000"/>
            <a:headEnd/>
            <a:tailEnd/>
          </a:ln>
          <a:effectLst/>
        </p:spPr>
        <p:txBody>
          <a:bodyPr anchor="ctr"/>
          <a:lstStyle/>
          <a:p>
            <a:r>
              <a:rPr lang="en-US" sz="3600" i="1">
                <a:solidFill>
                  <a:schemeClr val="accent2"/>
                </a:solidFill>
                <a:latin typeface="Comic Sans MS" pitchFamily="66" charset="0"/>
              </a:rPr>
              <a:t>In 1869 he published a table of the elements organized by increasing atomic mass.</a:t>
            </a:r>
            <a:endParaRPr lang="en-US" sz="440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04800" y="0"/>
            <a:ext cx="8610600" cy="1295400"/>
          </a:xfrm>
        </p:spPr>
        <p:txBody>
          <a:bodyPr/>
          <a:lstStyle/>
          <a:p>
            <a:r>
              <a:rPr lang="en-US" sz="6600" i="1">
                <a:solidFill>
                  <a:schemeClr val="accent2"/>
                </a:solidFill>
                <a:latin typeface="Comic Sans MS" pitchFamily="66" charset="0"/>
              </a:rPr>
              <a:t>Lothar Meyer</a:t>
            </a:r>
            <a:endParaRPr lang="en-US"/>
          </a:p>
        </p:txBody>
      </p:sp>
      <p:pic>
        <p:nvPicPr>
          <p:cNvPr id="5125" name="Picture 5" descr="Meyer"/>
          <p:cNvPicPr>
            <a:picLocks noChangeAspect="1" noChangeArrowheads="1"/>
          </p:cNvPicPr>
          <p:nvPr/>
        </p:nvPicPr>
        <p:blipFill>
          <a:blip r:embed="rId2" cstate="print"/>
          <a:srcRect/>
          <a:stretch>
            <a:fillRect/>
          </a:stretch>
        </p:blipFill>
        <p:spPr bwMode="auto">
          <a:xfrm>
            <a:off x="6248400" y="3200400"/>
            <a:ext cx="2628900" cy="3409950"/>
          </a:xfrm>
          <a:prstGeom prst="rect">
            <a:avLst/>
          </a:prstGeom>
          <a:noFill/>
        </p:spPr>
      </p:pic>
      <p:sp>
        <p:nvSpPr>
          <p:cNvPr id="5126" name="Rectangle 6"/>
          <p:cNvSpPr>
            <a:spLocks noChangeArrowheads="1"/>
          </p:cNvSpPr>
          <p:nvPr/>
        </p:nvSpPr>
        <p:spPr bwMode="auto">
          <a:xfrm>
            <a:off x="0" y="6096000"/>
            <a:ext cx="3733800" cy="762000"/>
          </a:xfrm>
          <a:prstGeom prst="rect">
            <a:avLst/>
          </a:prstGeom>
          <a:noFill/>
          <a:ln w="9525">
            <a:noFill/>
            <a:miter lim="800000"/>
            <a:headEnd/>
            <a:tailEnd/>
          </a:ln>
          <a:effectLst/>
        </p:spPr>
        <p:txBody>
          <a:bodyPr anchor="ctr"/>
          <a:lstStyle/>
          <a:p>
            <a:pPr algn="ctr"/>
            <a:r>
              <a:rPr lang="en-US" sz="4400" i="1">
                <a:solidFill>
                  <a:schemeClr val="accent2"/>
                </a:solidFill>
                <a:latin typeface="Comic Sans MS" pitchFamily="66" charset="0"/>
              </a:rPr>
              <a:t>1830 - 1895</a:t>
            </a:r>
            <a:endParaRPr lang="en-US" sz="4400">
              <a:solidFill>
                <a:schemeClr val="tx2"/>
              </a:solidFill>
            </a:endParaRPr>
          </a:p>
        </p:txBody>
      </p:sp>
      <p:sp>
        <p:nvSpPr>
          <p:cNvPr id="5127" name="Rectangle 7"/>
          <p:cNvSpPr>
            <a:spLocks noChangeArrowheads="1"/>
          </p:cNvSpPr>
          <p:nvPr/>
        </p:nvSpPr>
        <p:spPr bwMode="auto">
          <a:xfrm>
            <a:off x="0" y="1143000"/>
            <a:ext cx="9144000" cy="1981200"/>
          </a:xfrm>
          <a:prstGeom prst="rect">
            <a:avLst/>
          </a:prstGeom>
          <a:noFill/>
          <a:ln w="9525">
            <a:noFill/>
            <a:miter lim="800000"/>
            <a:headEnd/>
            <a:tailEnd/>
          </a:ln>
          <a:effectLst/>
        </p:spPr>
        <p:txBody>
          <a:bodyPr anchor="ctr"/>
          <a:lstStyle/>
          <a:p>
            <a:r>
              <a:rPr lang="en-US" sz="3600" i="1">
                <a:solidFill>
                  <a:schemeClr val="accent2"/>
                </a:solidFill>
                <a:latin typeface="Comic Sans MS" pitchFamily="66" charset="0"/>
              </a:rPr>
              <a:t>At the same time, he published his own table of the elements organized by increasing atomic mass.</a:t>
            </a:r>
            <a:endParaRPr lang="en-US" sz="4400">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228600" y="5562600"/>
            <a:ext cx="8610600" cy="1295400"/>
          </a:xfrm>
        </p:spPr>
        <p:txBody>
          <a:bodyPr/>
          <a:lstStyle/>
          <a:p>
            <a:r>
              <a:rPr lang="en-US" i="1">
                <a:solidFill>
                  <a:schemeClr val="accent2"/>
                </a:solidFill>
                <a:latin typeface="Comic Sans MS" pitchFamily="66" charset="0"/>
              </a:rPr>
              <a:t>Elements known at this time</a:t>
            </a:r>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0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0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354</TotalTime>
  <Words>675</Words>
  <Application>Microsoft Office PowerPoint</Application>
  <PresentationFormat>On-screen Show (4:3)</PresentationFormat>
  <Paragraphs>53</Paragraphs>
  <Slides>17</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1" baseType="lpstr">
      <vt:lpstr>Times New Roman</vt:lpstr>
      <vt:lpstr>Comic Sans MS</vt:lpstr>
      <vt:lpstr>Default Design</vt:lpstr>
      <vt:lpstr>Microsoft Clip Gallery</vt:lpstr>
      <vt:lpstr>The History of the Modern Periodic Table</vt:lpstr>
      <vt:lpstr>During the nineteenth century, chemists began to categorize the elements according to similarities in their physical and chemical properties.  The end result of these studies was our modern periodic table.</vt:lpstr>
      <vt:lpstr>Johann Dobereiner</vt:lpstr>
      <vt:lpstr>John Newlands</vt:lpstr>
      <vt:lpstr>John Newlands</vt:lpstr>
      <vt:lpstr>John Newlands</vt:lpstr>
      <vt:lpstr>Dmitri Mendeleev</vt:lpstr>
      <vt:lpstr>Lothar Meyer</vt:lpstr>
      <vt:lpstr>Elements known at this time</vt:lpstr>
      <vt:lpstr>Slide 10</vt:lpstr>
      <vt:lpstr>Slide 11</vt:lpstr>
      <vt:lpstr>Slide 12</vt:lpstr>
      <vt:lpstr>Slide 13</vt:lpstr>
      <vt:lpstr>Henry Moseley</vt:lpstr>
      <vt:lpstr>Henry Moseley</vt:lpstr>
      <vt:lpstr>Glenn T. Seaborg</vt:lpstr>
      <vt:lpstr>Glenn T. Seaborg</vt:lpstr>
    </vt:vector>
  </TitlesOfParts>
  <Company>DPHS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History of the Modern Periodic Table</dc:title>
  <dc:subject>Periodic Table</dc:subject>
  <dc:creator>Michael Geyer</dc:creator>
  <dc:description>Modified from original Periodic Table PowerPoint file.  Downloaded from The Catalyst, http://www.TheCatalyst.org</dc:description>
  <cp:lastModifiedBy>rakhi</cp:lastModifiedBy>
  <cp:revision>51</cp:revision>
  <dcterms:created xsi:type="dcterms:W3CDTF">2000-03-23T02:43:09Z</dcterms:created>
  <dcterms:modified xsi:type="dcterms:W3CDTF">2016-11-13T02:08:24Z</dcterms:modified>
</cp:coreProperties>
</file>