
<file path=[Content_Types].xml><?xml version="1.0" encoding="utf-8"?>
<Types xmlns="http://schemas.openxmlformats.org/package/2006/content-types">
  <Default Extension="jpg" ContentType="image/jp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9" r:id="rId2"/>
    <p:sldId id="264" r:id="rId3"/>
    <p:sldId id="261" r:id="rId4"/>
    <p:sldId id="263" r:id="rId5"/>
    <p:sldId id="266" r:id="rId6"/>
    <p:sldId id="274" r:id="rId7"/>
    <p:sldId id="278" r:id="rId8"/>
    <p:sldId id="279" r:id="rId9"/>
    <p:sldId id="280" r:id="rId10"/>
    <p:sldId id="275" r:id="rId11"/>
    <p:sldId id="285" r:id="rId12"/>
    <p:sldId id="268" r:id="rId13"/>
  </p:sldIdLst>
  <p:sldSz cx="7772400" cy="10693400"/>
  <p:notesSz cx="77724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541C0-D36D-40D1-8FD3-48680CD48A75}">
          <p14:sldIdLst>
            <p14:sldId id="259"/>
            <p14:sldId id="264"/>
            <p14:sldId id="261"/>
            <p14:sldId id="263"/>
            <p14:sldId id="266"/>
            <p14:sldId id="274"/>
            <p14:sldId id="278"/>
            <p14:sldId id="279"/>
            <p14:sldId id="280"/>
            <p14:sldId id="275"/>
            <p14:sldId id="285"/>
            <p14:sldId id="268"/>
          </p14:sldIdLst>
        </p14:section>
        <p14:section name="Untitled Section" id="{860FFD78-73F5-4740-816A-70EBFCA75EE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4660"/>
  </p:normalViewPr>
  <p:slideViewPr>
    <p:cSldViewPr>
      <p:cViewPr varScale="1">
        <p:scale>
          <a:sx n="50" d="100"/>
          <a:sy n="50" d="100"/>
        </p:scale>
        <p:origin x="2698" y="53"/>
      </p:cViewPr>
      <p:guideLst>
        <p:guide orient="horz" pos="2880"/>
        <p:guide pos="216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36575"/>
          </a:xfrm>
          <a:prstGeom prst="rect">
            <a:avLst/>
          </a:prstGeom>
        </p:spPr>
        <p:txBody>
          <a:bodyPr vert="horz" lIns="91440" tIns="45720" rIns="91440" bIns="45720" rtlCol="0"/>
          <a:lstStyle>
            <a:lvl1pPr algn="r">
              <a:defRPr sz="1200"/>
            </a:lvl1pPr>
          </a:lstStyle>
          <a:p>
            <a:fld id="{890F0656-F751-402E-A70C-5F3E9C45E9D5}" type="datetimeFigureOut">
              <a:rPr lang="en-IN" smtClean="0"/>
              <a:t>30-04-2024</a:t>
            </a:fld>
            <a:endParaRPr lang="en-IN"/>
          </a:p>
        </p:txBody>
      </p:sp>
      <p:sp>
        <p:nvSpPr>
          <p:cNvPr id="4" name="Slide Image Placeholder 3"/>
          <p:cNvSpPr>
            <a:spLocks noGrp="1" noRot="1" noChangeAspect="1"/>
          </p:cNvSpPr>
          <p:nvPr>
            <p:ph type="sldImg" idx="2"/>
          </p:nvPr>
        </p:nvSpPr>
        <p:spPr>
          <a:xfrm>
            <a:off x="2574925" y="1336675"/>
            <a:ext cx="262255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5146675"/>
            <a:ext cx="621665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3686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10156825"/>
            <a:ext cx="3368675" cy="536575"/>
          </a:xfrm>
          <a:prstGeom prst="rect">
            <a:avLst/>
          </a:prstGeom>
        </p:spPr>
        <p:txBody>
          <a:bodyPr vert="horz" lIns="91440" tIns="45720" rIns="91440" bIns="45720" rtlCol="0" anchor="b"/>
          <a:lstStyle>
            <a:lvl1pPr algn="r">
              <a:defRPr sz="1200"/>
            </a:lvl1pPr>
          </a:lstStyle>
          <a:p>
            <a:fld id="{D2B9E486-11EC-477A-BE0A-C02F5C14409E}" type="slidenum">
              <a:rPr lang="en-IN" smtClean="0"/>
              <a:t>‹#›</a:t>
            </a:fld>
            <a:endParaRPr lang="en-IN"/>
          </a:p>
        </p:txBody>
      </p:sp>
    </p:spTree>
    <p:extLst>
      <p:ext uri="{BB962C8B-B14F-4D97-AF65-F5344CB8AC3E}">
        <p14:creationId xmlns:p14="http://schemas.microsoft.com/office/powerpoint/2010/main" val="104872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963159" y="250825"/>
            <a:ext cx="1597533" cy="469265"/>
          </a:xfrm>
          <a:prstGeom prst="rect">
            <a:avLst/>
          </a:prstGeom>
        </p:spPr>
      </p:pic>
      <p:sp>
        <p:nvSpPr>
          <p:cNvPr id="2" name="Holder 2"/>
          <p:cNvSpPr>
            <a:spLocks noGrp="1"/>
          </p:cNvSpPr>
          <p:nvPr>
            <p:ph type="title"/>
          </p:nvPr>
        </p:nvSpPr>
        <p:spPr>
          <a:xfrm>
            <a:off x="2011807" y="1063498"/>
            <a:ext cx="3959225" cy="45339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Front</a:t>
            </a:r>
            <a:r>
              <a:rPr spc="-30" dirty="0"/>
              <a:t> </a:t>
            </a:r>
            <a:r>
              <a:rPr dirty="0"/>
              <a:t>End</a:t>
            </a:r>
            <a:r>
              <a:rPr spc="-25" dirty="0"/>
              <a:t> </a:t>
            </a:r>
            <a:r>
              <a:rPr spc="-5" dirty="0"/>
              <a:t>Engineering-II</a:t>
            </a:r>
          </a:p>
        </p:txBody>
      </p:sp>
      <p:sp>
        <p:nvSpPr>
          <p:cNvPr id="4" name="object 4"/>
          <p:cNvSpPr txBox="1"/>
          <p:nvPr/>
        </p:nvSpPr>
        <p:spPr>
          <a:xfrm>
            <a:off x="2386964" y="1997532"/>
            <a:ext cx="2997200" cy="2399247"/>
          </a:xfrm>
          <a:prstGeom prst="rect">
            <a:avLst/>
          </a:prstGeom>
        </p:spPr>
        <p:txBody>
          <a:bodyPr vert="horz" wrap="square" lIns="0" tIns="12065" rIns="0" bIns="0" rtlCol="0">
            <a:spAutoFit/>
          </a:bodyPr>
          <a:lstStyle/>
          <a:p>
            <a:pPr marL="12700" marR="5080" indent="673735">
              <a:lnSpc>
                <a:spcPct val="148300"/>
              </a:lnSpc>
              <a:spcBef>
                <a:spcPts val="95"/>
              </a:spcBef>
            </a:pPr>
            <a:r>
              <a:rPr sz="2200" dirty="0">
                <a:latin typeface="Times New Roman"/>
                <a:cs typeface="Times New Roman"/>
              </a:rPr>
              <a:t>Project</a:t>
            </a:r>
            <a:r>
              <a:rPr sz="2200" spc="10" dirty="0">
                <a:latin typeface="Times New Roman"/>
                <a:cs typeface="Times New Roman"/>
              </a:rPr>
              <a:t> </a:t>
            </a:r>
            <a:r>
              <a:rPr sz="2200" spc="-5" dirty="0">
                <a:latin typeface="Times New Roman"/>
                <a:cs typeface="Times New Roman"/>
              </a:rPr>
              <a:t>Report </a:t>
            </a:r>
            <a:r>
              <a:rPr sz="2200" dirty="0">
                <a:latin typeface="Times New Roman"/>
                <a:cs typeface="Times New Roman"/>
              </a:rPr>
              <a:t> </a:t>
            </a:r>
            <a:r>
              <a:rPr sz="2200" spc="-5" dirty="0">
                <a:latin typeface="Times New Roman"/>
                <a:cs typeface="Times New Roman"/>
              </a:rPr>
              <a:t>Semester-IV</a:t>
            </a:r>
            <a:r>
              <a:rPr sz="2200" spc="-20" dirty="0">
                <a:latin typeface="Times New Roman"/>
                <a:cs typeface="Times New Roman"/>
              </a:rPr>
              <a:t> </a:t>
            </a:r>
            <a:r>
              <a:rPr sz="2200" spc="-5" dirty="0">
                <a:latin typeface="Times New Roman"/>
                <a:cs typeface="Times New Roman"/>
              </a:rPr>
              <a:t>(Batch-2022)</a:t>
            </a:r>
            <a:endParaRPr sz="2200" dirty="0">
              <a:latin typeface="Times New Roman"/>
              <a:cs typeface="Times New Roman"/>
            </a:endParaRPr>
          </a:p>
          <a:p>
            <a:pPr>
              <a:lnSpc>
                <a:spcPct val="100000"/>
              </a:lnSpc>
            </a:pPr>
            <a:endParaRPr sz="2400" dirty="0">
              <a:latin typeface="Times New Roman"/>
              <a:cs typeface="Times New Roman"/>
            </a:endParaRPr>
          </a:p>
          <a:p>
            <a:pPr algn="ctr">
              <a:lnSpc>
                <a:spcPct val="100000"/>
              </a:lnSpc>
              <a:spcBef>
                <a:spcPts val="45"/>
              </a:spcBef>
            </a:pPr>
            <a:r>
              <a:rPr lang="en-IN" sz="2200" b="1" u="sng" dirty="0">
                <a:latin typeface="Times New Roman"/>
                <a:cs typeface="Times New Roman"/>
              </a:rPr>
              <a:t>PALINDROME CHECKER</a:t>
            </a:r>
          </a:p>
          <a:p>
            <a:pPr algn="ctr">
              <a:lnSpc>
                <a:spcPct val="100000"/>
              </a:lnSpc>
              <a:spcBef>
                <a:spcPts val="45"/>
              </a:spcBef>
            </a:pPr>
            <a:endParaRPr sz="2200" b="1" dirty="0">
              <a:latin typeface="Times New Roman"/>
              <a:cs typeface="Times New Roman"/>
            </a:endParaRPr>
          </a:p>
        </p:txBody>
      </p:sp>
      <p:sp>
        <p:nvSpPr>
          <p:cNvPr id="5" name="object 5"/>
          <p:cNvSpPr txBox="1"/>
          <p:nvPr/>
        </p:nvSpPr>
        <p:spPr>
          <a:xfrm>
            <a:off x="902004" y="6426073"/>
            <a:ext cx="1688796" cy="662361"/>
          </a:xfrm>
          <a:prstGeom prst="rect">
            <a:avLst/>
          </a:prstGeom>
        </p:spPr>
        <p:txBody>
          <a:bodyPr vert="horz" wrap="square" lIns="0" tIns="92075" rIns="0" bIns="0" rtlCol="0">
            <a:spAutoFit/>
          </a:bodyPr>
          <a:lstStyle/>
          <a:p>
            <a:pPr marL="12700">
              <a:lnSpc>
                <a:spcPct val="100000"/>
              </a:lnSpc>
              <a:spcBef>
                <a:spcPts val="725"/>
              </a:spcBef>
            </a:pPr>
            <a:r>
              <a:rPr sz="1600" b="1" spc="-10" dirty="0">
                <a:latin typeface="Times New Roman"/>
                <a:cs typeface="Times New Roman"/>
              </a:rPr>
              <a:t>Supervised</a:t>
            </a:r>
            <a:r>
              <a:rPr sz="1600" b="1" spc="-20" dirty="0">
                <a:latin typeface="Times New Roman"/>
                <a:cs typeface="Times New Roman"/>
              </a:rPr>
              <a:t> </a:t>
            </a:r>
            <a:r>
              <a:rPr sz="1600" b="1" dirty="0">
                <a:latin typeface="Times New Roman"/>
                <a:cs typeface="Times New Roman"/>
              </a:rPr>
              <a:t>By:</a:t>
            </a:r>
            <a:endParaRPr lang="en-IN" sz="1600" b="1" dirty="0">
              <a:latin typeface="Times New Roman"/>
              <a:cs typeface="Times New Roman"/>
            </a:endParaRPr>
          </a:p>
          <a:p>
            <a:pPr marL="12700">
              <a:lnSpc>
                <a:spcPct val="100000"/>
              </a:lnSpc>
              <a:spcBef>
                <a:spcPts val="625"/>
              </a:spcBef>
            </a:pPr>
            <a:r>
              <a:rPr lang="en-IN" sz="1600" spc="-5" dirty="0">
                <a:latin typeface="Times New Roman"/>
                <a:cs typeface="Times New Roman"/>
              </a:rPr>
              <a:t>Raveesh Samkaria</a:t>
            </a:r>
            <a:endParaRPr lang="en-IN" sz="1600" dirty="0">
              <a:latin typeface="Times New Roman"/>
              <a:cs typeface="Times New Roman"/>
            </a:endParaRPr>
          </a:p>
        </p:txBody>
      </p:sp>
      <p:sp>
        <p:nvSpPr>
          <p:cNvPr id="6" name="object 6"/>
          <p:cNvSpPr txBox="1"/>
          <p:nvPr/>
        </p:nvSpPr>
        <p:spPr>
          <a:xfrm>
            <a:off x="5018278" y="6426073"/>
            <a:ext cx="1796414" cy="1308692"/>
          </a:xfrm>
          <a:prstGeom prst="rect">
            <a:avLst/>
          </a:prstGeom>
        </p:spPr>
        <p:txBody>
          <a:bodyPr vert="horz" wrap="square" lIns="0" tIns="92075" rIns="0" bIns="0" rtlCol="0">
            <a:spAutoFit/>
          </a:bodyPr>
          <a:lstStyle/>
          <a:p>
            <a:pPr marL="12700">
              <a:lnSpc>
                <a:spcPct val="100000"/>
              </a:lnSpc>
              <a:spcBef>
                <a:spcPts val="725"/>
              </a:spcBef>
            </a:pPr>
            <a:r>
              <a:rPr sz="1600" b="1" spc="-5" dirty="0">
                <a:latin typeface="Times New Roman"/>
                <a:cs typeface="Times New Roman"/>
              </a:rPr>
              <a:t>Submitted</a:t>
            </a:r>
            <a:r>
              <a:rPr sz="1600" b="1" spc="-40" dirty="0">
                <a:latin typeface="Times New Roman"/>
                <a:cs typeface="Times New Roman"/>
              </a:rPr>
              <a:t> </a:t>
            </a:r>
            <a:r>
              <a:rPr sz="1600" b="1" dirty="0">
                <a:latin typeface="Times New Roman"/>
                <a:cs typeface="Times New Roman"/>
              </a:rPr>
              <a:t>By:</a:t>
            </a:r>
            <a:endParaRPr sz="1600" dirty="0">
              <a:latin typeface="Times New Roman"/>
              <a:cs typeface="Times New Roman"/>
            </a:endParaRPr>
          </a:p>
          <a:p>
            <a:pPr marL="12700">
              <a:lnSpc>
                <a:spcPct val="100000"/>
              </a:lnSpc>
              <a:spcBef>
                <a:spcPts val="625"/>
              </a:spcBef>
            </a:pPr>
            <a:r>
              <a:rPr lang="en-IN" sz="1600" dirty="0">
                <a:latin typeface="Times New Roman"/>
                <a:cs typeface="Times New Roman"/>
              </a:rPr>
              <a:t>Yashita Prajapati </a:t>
            </a:r>
          </a:p>
          <a:p>
            <a:pPr marL="12700">
              <a:lnSpc>
                <a:spcPct val="100000"/>
              </a:lnSpc>
              <a:spcBef>
                <a:spcPts val="625"/>
              </a:spcBef>
            </a:pPr>
            <a:r>
              <a:rPr lang="en-IN" sz="1600" dirty="0">
                <a:latin typeface="Times New Roman"/>
                <a:cs typeface="Times New Roman"/>
              </a:rPr>
              <a:t>2210990980</a:t>
            </a:r>
          </a:p>
          <a:p>
            <a:pPr marL="12700">
              <a:lnSpc>
                <a:spcPct val="100000"/>
              </a:lnSpc>
              <a:spcBef>
                <a:spcPts val="625"/>
              </a:spcBef>
            </a:pPr>
            <a:r>
              <a:rPr lang="en-IN" sz="1600" dirty="0">
                <a:latin typeface="Times New Roman"/>
                <a:cs typeface="Times New Roman"/>
              </a:rPr>
              <a:t>G-14</a:t>
            </a:r>
            <a:endParaRPr sz="1600" dirty="0">
              <a:latin typeface="Times New Roman"/>
              <a:cs typeface="Times New Roman"/>
            </a:endParaRPr>
          </a:p>
        </p:txBody>
      </p:sp>
      <p:sp>
        <p:nvSpPr>
          <p:cNvPr id="7" name="object 7"/>
          <p:cNvSpPr txBox="1"/>
          <p:nvPr/>
        </p:nvSpPr>
        <p:spPr>
          <a:xfrm>
            <a:off x="1710054" y="8258936"/>
            <a:ext cx="4554855" cy="646430"/>
          </a:xfrm>
          <a:prstGeom prst="rect">
            <a:avLst/>
          </a:prstGeom>
        </p:spPr>
        <p:txBody>
          <a:bodyPr vert="horz" wrap="square" lIns="0" tIns="25400" rIns="0" bIns="0" rtlCol="0">
            <a:spAutoFit/>
          </a:bodyPr>
          <a:lstStyle/>
          <a:p>
            <a:pPr marL="12700" marR="5080" indent="240665">
              <a:lnSpc>
                <a:spcPts val="1610"/>
              </a:lnSpc>
              <a:spcBef>
                <a:spcPts val="200"/>
              </a:spcBef>
            </a:pPr>
            <a:r>
              <a:rPr sz="1400" b="1" spc="-10" dirty="0">
                <a:latin typeface="Times New Roman"/>
                <a:cs typeface="Times New Roman"/>
              </a:rPr>
              <a:t>Department</a:t>
            </a:r>
            <a:r>
              <a:rPr sz="1400" b="1" spc="40" dirty="0">
                <a:latin typeface="Times New Roman"/>
                <a:cs typeface="Times New Roman"/>
              </a:rPr>
              <a:t> </a:t>
            </a:r>
            <a:r>
              <a:rPr sz="1400" b="1" spc="-20" dirty="0">
                <a:latin typeface="Times New Roman"/>
                <a:cs typeface="Times New Roman"/>
              </a:rPr>
              <a:t>of</a:t>
            </a:r>
            <a:r>
              <a:rPr sz="1400" b="1" spc="25" dirty="0">
                <a:latin typeface="Times New Roman"/>
                <a:cs typeface="Times New Roman"/>
              </a:rPr>
              <a:t> </a:t>
            </a:r>
            <a:r>
              <a:rPr sz="1400" b="1" spc="-10" dirty="0">
                <a:latin typeface="Times New Roman"/>
                <a:cs typeface="Times New Roman"/>
              </a:rPr>
              <a:t>Computer</a:t>
            </a:r>
            <a:r>
              <a:rPr sz="1400" b="1" spc="15" dirty="0">
                <a:latin typeface="Times New Roman"/>
                <a:cs typeface="Times New Roman"/>
              </a:rPr>
              <a:t> </a:t>
            </a:r>
            <a:r>
              <a:rPr sz="1400" b="1" spc="-10" dirty="0">
                <a:latin typeface="Times New Roman"/>
                <a:cs typeface="Times New Roman"/>
              </a:rPr>
              <a:t>Science</a:t>
            </a:r>
            <a:r>
              <a:rPr sz="1400" b="1" spc="10" dirty="0">
                <a:latin typeface="Times New Roman"/>
                <a:cs typeface="Times New Roman"/>
              </a:rPr>
              <a:t> </a:t>
            </a:r>
            <a:r>
              <a:rPr sz="1400" b="1" spc="-5" dirty="0">
                <a:latin typeface="Times New Roman"/>
                <a:cs typeface="Times New Roman"/>
              </a:rPr>
              <a:t>and</a:t>
            </a:r>
            <a:r>
              <a:rPr sz="1400" b="1" spc="5" dirty="0">
                <a:latin typeface="Times New Roman"/>
                <a:cs typeface="Times New Roman"/>
              </a:rPr>
              <a:t> </a:t>
            </a:r>
            <a:r>
              <a:rPr sz="1400" b="1" spc="-10" dirty="0">
                <a:latin typeface="Times New Roman"/>
                <a:cs typeface="Times New Roman"/>
              </a:rPr>
              <a:t>Engineering </a:t>
            </a:r>
            <a:r>
              <a:rPr sz="1400" b="1" spc="-5" dirty="0">
                <a:latin typeface="Times New Roman"/>
                <a:cs typeface="Times New Roman"/>
              </a:rPr>
              <a:t> </a:t>
            </a:r>
            <a:r>
              <a:rPr sz="1400" b="1" spc="-10" dirty="0">
                <a:latin typeface="Times New Roman"/>
                <a:cs typeface="Times New Roman"/>
              </a:rPr>
              <a:t>Chitkara</a:t>
            </a:r>
            <a:r>
              <a:rPr sz="1400" b="1" spc="10"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Institute</a:t>
            </a:r>
            <a:r>
              <a:rPr sz="1400" b="1" spc="40" dirty="0">
                <a:latin typeface="Times New Roman"/>
                <a:cs typeface="Times New Roman"/>
              </a:rPr>
              <a:t> </a:t>
            </a:r>
            <a:r>
              <a:rPr sz="1400" b="1" spc="-20" dirty="0">
                <a:latin typeface="Times New Roman"/>
                <a:cs typeface="Times New Roman"/>
              </a:rPr>
              <a:t>of</a:t>
            </a:r>
            <a:r>
              <a:rPr sz="1400" b="1" spc="30" dirty="0">
                <a:latin typeface="Times New Roman"/>
                <a:cs typeface="Times New Roman"/>
              </a:rPr>
              <a:t> </a:t>
            </a:r>
            <a:r>
              <a:rPr sz="1400" b="1" spc="-10" dirty="0">
                <a:latin typeface="Times New Roman"/>
                <a:cs typeface="Times New Roman"/>
              </a:rPr>
              <a:t>Engineering</a:t>
            </a:r>
            <a:r>
              <a:rPr sz="1400" b="1" spc="10" dirty="0">
                <a:latin typeface="Times New Roman"/>
                <a:cs typeface="Times New Roman"/>
              </a:rPr>
              <a:t> </a:t>
            </a:r>
            <a:r>
              <a:rPr sz="1400" b="1" spc="-10" dirty="0">
                <a:latin typeface="Times New Roman"/>
                <a:cs typeface="Times New Roman"/>
              </a:rPr>
              <a:t>&amp;</a:t>
            </a:r>
            <a:r>
              <a:rPr sz="1400" b="1" spc="10" dirty="0">
                <a:latin typeface="Times New Roman"/>
                <a:cs typeface="Times New Roman"/>
              </a:rPr>
              <a:t> </a:t>
            </a:r>
            <a:r>
              <a:rPr sz="1400" b="1" spc="-5" dirty="0">
                <a:latin typeface="Times New Roman"/>
                <a:cs typeface="Times New Roman"/>
              </a:rPr>
              <a:t>Technology,</a:t>
            </a:r>
            <a:endParaRPr sz="1400">
              <a:latin typeface="Times New Roman"/>
              <a:cs typeface="Times New Roman"/>
            </a:endParaRPr>
          </a:p>
          <a:p>
            <a:pPr marL="1198880">
              <a:lnSpc>
                <a:spcPts val="1565"/>
              </a:lnSpc>
            </a:pPr>
            <a:r>
              <a:rPr sz="1400" b="1" spc="-10" dirty="0">
                <a:latin typeface="Times New Roman"/>
                <a:cs typeface="Times New Roman"/>
              </a:rPr>
              <a:t>Chitkara</a:t>
            </a:r>
            <a:r>
              <a:rPr sz="1400" b="1" dirty="0">
                <a:latin typeface="Times New Roman"/>
                <a:cs typeface="Times New Roman"/>
              </a:rPr>
              <a:t> </a:t>
            </a:r>
            <a:r>
              <a:rPr sz="1400" b="1" spc="-5" dirty="0">
                <a:latin typeface="Times New Roman"/>
                <a:cs typeface="Times New Roman"/>
              </a:rPr>
              <a:t>University,</a:t>
            </a:r>
            <a:r>
              <a:rPr sz="1400" b="1" spc="15" dirty="0">
                <a:latin typeface="Times New Roman"/>
                <a:cs typeface="Times New Roman"/>
              </a:rPr>
              <a:t> </a:t>
            </a:r>
            <a:r>
              <a:rPr sz="1400" b="1" spc="-10" dirty="0">
                <a:latin typeface="Times New Roman"/>
                <a:cs typeface="Times New Roman"/>
              </a:rPr>
              <a:t>Punjab</a:t>
            </a:r>
            <a:endParaRPr sz="1400">
              <a:latin typeface="Times New Roman"/>
              <a:cs typeface="Times New Roman"/>
            </a:endParaRPr>
          </a:p>
        </p:txBody>
      </p:sp>
      <p:pic>
        <p:nvPicPr>
          <p:cNvPr id="8" name="object 8"/>
          <p:cNvPicPr/>
          <p:nvPr/>
        </p:nvPicPr>
        <p:blipFill>
          <a:blip r:embed="rId2" cstate="print"/>
          <a:stretch>
            <a:fillRect/>
          </a:stretch>
        </p:blipFill>
        <p:spPr>
          <a:xfrm>
            <a:off x="2356484" y="4655573"/>
            <a:ext cx="3474593" cy="946692"/>
          </a:xfrm>
          <a:prstGeom prst="rect">
            <a:avLst/>
          </a:prstGeom>
        </p:spPr>
      </p:pic>
      <p:sp>
        <p:nvSpPr>
          <p:cNvPr id="9" name="object 9"/>
          <p:cNvSpPr/>
          <p:nvPr/>
        </p:nvSpPr>
        <p:spPr>
          <a:xfrm>
            <a:off x="304800" y="304799"/>
            <a:ext cx="7165975" cy="10071101"/>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533399" y="393700"/>
            <a:ext cx="6477001" cy="10525958"/>
          </a:xfrm>
        </p:spPr>
        <p:txBody>
          <a:bodyPr/>
          <a:lstStyle/>
          <a:p>
            <a:r>
              <a:rPr lang="en-IN" sz="1600" b="1" dirty="0">
                <a:solidFill>
                  <a:schemeClr val="tx1"/>
                </a:solidFill>
                <a:latin typeface="Times New Roman" panose="02020603050405020304" pitchFamily="18" charset="0"/>
                <a:cs typeface="Times New Roman" panose="02020603050405020304" pitchFamily="18" charset="0"/>
              </a:rPr>
              <a:t>(2) </a:t>
            </a:r>
            <a:r>
              <a:rPr lang="en-IN" sz="1600" b="1" u="sng" dirty="0">
                <a:solidFill>
                  <a:schemeClr val="tx1"/>
                </a:solidFill>
                <a:latin typeface="Times New Roman" panose="02020603050405020304" pitchFamily="18" charset="0"/>
                <a:cs typeface="Times New Roman" panose="02020603050405020304" pitchFamily="18" charset="0"/>
              </a:rPr>
              <a:t>JS code</a:t>
            </a:r>
          </a:p>
          <a:p>
            <a:endParaRPr lang="en-IN" sz="1600" b="1" u="sng" dirty="0">
              <a:solidFill>
                <a:schemeClr val="tx1"/>
              </a:solidFill>
              <a:latin typeface="Times New Roman" panose="02020603050405020304" pitchFamily="18" charset="0"/>
              <a:cs typeface="Times New Roman" panose="02020603050405020304" pitchFamily="18" charset="0"/>
            </a:endParaRPr>
          </a:p>
          <a:p>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executeScripts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parsedHTML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EC9B0"/>
                </a:solidFill>
                <a:effectLst/>
                <a:latin typeface="Times New Roman" panose="02020603050405020304" pitchFamily="18" charset="0"/>
                <a:cs typeface="Times New Roman" panose="02020603050405020304" pitchFamily="18" charset="0"/>
              </a:rPr>
              <a:t>DOMParser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parseFromString</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"text/html"</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parsedHTML</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querySelectorAll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"script"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forEach</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script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scriptContent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script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textContent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scriptFunction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EC9B0"/>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4FC1FF"/>
                </a:solidFill>
                <a:effectLst/>
                <a:latin typeface="Times New Roman" panose="02020603050405020304" pitchFamily="18" charset="0"/>
                <a:cs typeface="Times New Roman" panose="02020603050405020304" pitchFamily="18" charset="0"/>
              </a:rPr>
              <a:t>scriptContent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scriptFunction</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loadComponent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componentName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dom</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dom</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instanceof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EC9B0"/>
                </a:solidFill>
                <a:effectLst/>
                <a:latin typeface="Times New Roman" panose="02020603050405020304" pitchFamily="18" charset="0"/>
                <a:cs typeface="Times New Roman" panose="02020603050405020304" pitchFamily="18" charset="0"/>
              </a:rPr>
              <a:t>Element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throw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EC9B0"/>
                </a:solidFill>
                <a:effectLst/>
                <a:latin typeface="Times New Roman" panose="02020603050405020304" pitchFamily="18" charset="0"/>
                <a:cs typeface="Times New Roman" panose="02020603050405020304" pitchFamily="18" charset="0"/>
              </a:rPr>
              <a:t>Error</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"Invalid DOM element provided!"</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fetch</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`assets/html/components/</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componentName</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then</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response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response</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text</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then</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EC9B0"/>
                </a:solidFill>
                <a:effectLst/>
                <a:latin typeface="Times New Roman" panose="02020603050405020304" pitchFamily="18" charset="0"/>
                <a:cs typeface="Times New Roman" panose="02020603050405020304" pitchFamily="18" charset="0"/>
              </a:rPr>
              <a:t>Object</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keys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replacePlaceholders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6A9955"/>
                </a:solidFill>
                <a:effectLst/>
                <a:latin typeface="Times New Roman" panose="02020603050405020304" pitchFamily="18" charset="0"/>
                <a:cs typeface="Times New Roman" panose="02020603050405020304" pitchFamily="18" charset="0"/>
              </a:rPr>
              <a:t>// Assuming you have a specific container in your main.html</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executeScripts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dom</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outerHTML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replacePlaceholders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for</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in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data</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hasOwnProperty</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placeholder</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new</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4EC9B0"/>
                </a:solidFill>
                <a:effectLst/>
                <a:latin typeface="Times New Roman" panose="02020603050405020304" pitchFamily="18" charset="0"/>
                <a:cs typeface="Times New Roman" panose="02020603050405020304" pitchFamily="18" charset="0"/>
              </a:rPr>
              <a:t>RegExp</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"g"</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html</a:t>
            </a:r>
            <a:r>
              <a:rPr lang="en-IN" sz="1200" b="0" dirty="0" err="1">
                <a:solidFill>
                  <a:srgbClr val="CCCCCC"/>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replace</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placeholder</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formatXData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4FC1FF"/>
                </a:solidFill>
                <a:effectLst/>
                <a:latin typeface="Times New Roman" panose="02020603050405020304" pitchFamily="18" charset="0"/>
                <a:cs typeface="Times New Roman" panose="02020603050405020304" pitchFamily="18" charset="0"/>
              </a:rPr>
              <a:t>key</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a:t>
            </a:r>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formatXData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let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output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a:t>
            </a: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switch</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typeof</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case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"object"</a:t>
            </a:r>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output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4EC9B0"/>
                </a:solidFill>
                <a:effectLst/>
                <a:latin typeface="Times New Roman" panose="02020603050405020304" pitchFamily="18" charset="0"/>
                <a:cs typeface="Times New Roman" panose="02020603050405020304" pitchFamily="18" charset="0"/>
              </a:rPr>
              <a:t>Object</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entries</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9CDCFE"/>
                </a:solidFill>
                <a:effectLst/>
                <a:latin typeface="Times New Roman" panose="02020603050405020304" pitchFamily="18" charset="0"/>
                <a:cs typeface="Times New Roman" panose="02020603050405020304" pitchFamily="18" charset="0"/>
              </a:rPr>
              <a:t>data</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map</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key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value</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key</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replace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D16969"/>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g</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typeof</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value</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CE9178"/>
                </a:solidFill>
                <a:effectLst/>
                <a:latin typeface="Times New Roman" panose="02020603050405020304" pitchFamily="18" charset="0"/>
                <a:cs typeface="Times New Roman" panose="02020603050405020304" pitchFamily="18" charset="0"/>
              </a:rPr>
              <a:t>"string"</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err="1">
                <a:solidFill>
                  <a:srgbClr val="9CDCFE"/>
                </a:solidFill>
                <a:effectLst/>
                <a:latin typeface="Times New Roman" panose="02020603050405020304" pitchFamily="18" charset="0"/>
                <a:cs typeface="Times New Roman" panose="02020603050405020304" pitchFamily="18" charset="0"/>
              </a:rPr>
              <a:t>value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replace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D16969"/>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g</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7BA7D"/>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9CDCFE"/>
                </a:solidFill>
                <a:effectLst/>
                <a:latin typeface="Times New Roman" panose="02020603050405020304" pitchFamily="18" charset="0"/>
                <a:cs typeface="Times New Roman" panose="02020603050405020304" pitchFamily="18" charset="0"/>
              </a:rPr>
              <a:t>value</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join</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break</a:t>
            </a:r>
            <a:r>
              <a:rPr lang="en-IN" sz="1200" b="0" dirty="0">
                <a:solidFill>
                  <a:srgbClr val="CCCCCC"/>
                </a:solidFill>
                <a:effectLst/>
                <a:latin typeface="Times New Roman" panose="02020603050405020304" pitchFamily="18" charset="0"/>
                <a:cs typeface="Times New Roman" panose="02020603050405020304" pitchFamily="18" charset="0"/>
              </a:rPr>
              <a:t>;</a:t>
            </a:r>
          </a:p>
          <a:p>
            <a:r>
              <a:rPr lang="en-IN" sz="1200" b="0" dirty="0">
                <a:solidFill>
                  <a:srgbClr val="CCCCCC"/>
                </a:solidFill>
                <a:effectLst/>
                <a:latin typeface="Times New Roman" panose="02020603050405020304" pitchFamily="18" charset="0"/>
                <a:cs typeface="Times New Roman" panose="02020603050405020304" pitchFamily="18" charset="0"/>
              </a:rPr>
              <a:t>        }</a:t>
            </a:r>
          </a:p>
          <a:p>
            <a:r>
              <a:rPr lang="en-IN" sz="1200" b="0" dirty="0">
                <a:solidFill>
                  <a:srgbClr val="CCCCCC"/>
                </a:solidFill>
                <a:effectLst/>
                <a:latin typeface="Times New Roman" panose="02020603050405020304" pitchFamily="18" charset="0"/>
                <a:cs typeface="Times New Roman" panose="02020603050405020304" pitchFamily="18" charset="0"/>
              </a:rPr>
              <a:t>     </a:t>
            </a:r>
            <a:endParaRPr lang="en-IN" sz="16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07458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sz="half" idx="2"/>
          </p:nvPr>
        </p:nvSpPr>
        <p:spPr>
          <a:xfrm>
            <a:off x="457200" y="1003300"/>
            <a:ext cx="4280440" cy="3231654"/>
          </a:xfrm>
        </p:spPr>
        <p:txBody>
          <a:bodyPr/>
          <a:lstStyle/>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case</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"string"</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output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err="1">
                <a:solidFill>
                  <a:srgbClr val="9CDCFE"/>
                </a:solidFill>
                <a:effectLst/>
                <a:latin typeface="Times New Roman" panose="02020603050405020304" pitchFamily="18" charset="0"/>
                <a:cs typeface="Times New Roman" panose="02020603050405020304" pitchFamily="18" charset="0"/>
              </a:rPr>
              <a:t>data</a:t>
            </a:r>
            <a:r>
              <a:rPr lang="en-IN" sz="1400" b="0" dirty="0" err="1">
                <a:solidFill>
                  <a:srgbClr val="CCCCCC"/>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replace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D16969"/>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g</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7BA7D"/>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 </a:t>
            </a:r>
            <a:r>
              <a:rPr lang="en-IN" sz="1400" b="0" dirty="0" err="1">
                <a:solidFill>
                  <a:srgbClr val="6A9955"/>
                </a:solidFill>
                <a:effectLst/>
                <a:latin typeface="Times New Roman" panose="02020603050405020304" pitchFamily="18" charset="0"/>
                <a:cs typeface="Times New Roman" panose="02020603050405020304" pitchFamily="18" charset="0"/>
              </a:rPr>
              <a:t>data.replace</a:t>
            </a:r>
            <a:r>
              <a:rPr lang="en-IN" sz="1400" b="0" dirty="0">
                <a:solidFill>
                  <a:srgbClr val="6A9955"/>
                </a:solidFill>
                <a:effectLst/>
                <a:latin typeface="Times New Roman" panose="02020603050405020304" pitchFamily="18" charset="0"/>
                <a:cs typeface="Times New Roman" panose="02020603050405020304" pitchFamily="18" charset="0"/>
              </a:rPr>
              <a:t>(/'/g, "\\'") +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break</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default</a:t>
            </a:r>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output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data</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break</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        }</a:t>
            </a:r>
          </a:p>
          <a:p>
            <a:r>
              <a:rPr lang="en-IN" sz="1400" b="0" dirty="0">
                <a:solidFill>
                  <a:srgbClr val="CCCCCC"/>
                </a:solidFill>
                <a:effectLst/>
                <a:latin typeface="Times New Roman" panose="02020603050405020304" pitchFamily="18" charset="0"/>
                <a:cs typeface="Times New Roman" panose="02020603050405020304" pitchFamily="18" charset="0"/>
              </a:rPr>
              <a:t>    }</a:t>
            </a: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return</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output</a:t>
            </a:r>
            <a:r>
              <a:rPr lang="en-IN" sz="1400" b="0" dirty="0">
                <a:solidFill>
                  <a:srgbClr val="CCCCCC"/>
                </a:solidFill>
                <a:effectLst/>
                <a:latin typeface="Times New Roman" panose="02020603050405020304" pitchFamily="18" charset="0"/>
                <a:cs typeface="Times New Roman" panose="02020603050405020304" pitchFamily="18" charset="0"/>
              </a:rPr>
              <a:t>;</a:t>
            </a:r>
          </a:p>
          <a:p>
            <a:r>
              <a:rPr lang="en-IN" sz="1400" b="0" dirty="0">
                <a:solidFill>
                  <a:srgbClr val="CCCCCC"/>
                </a:solidFill>
                <a:effectLst/>
                <a:latin typeface="Times New Roman" panose="02020603050405020304" pitchFamily="18" charset="0"/>
                <a:cs typeface="Times New Roman" panose="02020603050405020304" pitchFamily="18" charset="0"/>
              </a:rPr>
              <a:t>}</a:t>
            </a:r>
          </a:p>
          <a:p>
            <a:br>
              <a:rPr lang="en-IN" sz="14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16046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774700"/>
            <a:ext cx="6428422" cy="276999"/>
          </a:xfrm>
        </p:spPr>
        <p:txBody>
          <a:bodyPr/>
          <a:lstStyle/>
          <a:p>
            <a:pPr algn="ctr"/>
            <a:r>
              <a:rPr lang="en-IN" sz="1800" u="sng" dirty="0"/>
              <a:t>Result</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1231900"/>
            <a:ext cx="5293995" cy="861774"/>
          </a:xfrm>
        </p:spPr>
        <p:txBody>
          <a:bodyPr/>
          <a:lstStyle/>
          <a:p>
            <a:r>
              <a:rPr lang="en-IN" sz="1400" dirty="0">
                <a:latin typeface="Times New Roman" panose="02020603050405020304" pitchFamily="18" charset="0"/>
                <a:cs typeface="Times New Roman" panose="02020603050405020304" pitchFamily="18" charset="0"/>
              </a:rPr>
              <a:t>Snippets of the resultant webpage are attached below:-</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a:t>
            </a:r>
            <a:r>
              <a:rPr lang="en-IN" sz="1400" b="1" u="sng" dirty="0">
                <a:latin typeface="Times New Roman" panose="02020603050405020304" pitchFamily="18" charset="0"/>
                <a:cs typeface="Times New Roman" panose="02020603050405020304" pitchFamily="18" charset="0"/>
              </a:rPr>
              <a:t>DESKTOP VIEW</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pic>
        <p:nvPicPr>
          <p:cNvPr id="5" name="WhatsApp Video 2024-04-26 at 22.54.47_57f0faaf">
            <a:hlinkClick r:id="" action="ppaction://media"/>
            <a:extLst>
              <a:ext uri="{FF2B5EF4-FFF2-40B4-BE49-F238E27FC236}">
                <a16:creationId xmlns:a16="http://schemas.microsoft.com/office/drawing/2014/main" id="{4622529B-9737-276B-B3E8-C074E0EC89A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2206" y="3335337"/>
            <a:ext cx="6747988" cy="4022725"/>
          </a:xfrm>
          <a:prstGeom prst="rect">
            <a:avLst/>
          </a:prstGeom>
        </p:spPr>
      </p:pic>
    </p:spTree>
    <p:extLst>
      <p:ext uri="{BB962C8B-B14F-4D97-AF65-F5344CB8AC3E}">
        <p14:creationId xmlns:p14="http://schemas.microsoft.com/office/powerpoint/2010/main" val="284060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0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71988" y="622300"/>
            <a:ext cx="6428422" cy="276999"/>
          </a:xfrm>
        </p:spPr>
        <p:txBody>
          <a:bodyPr/>
          <a:lstStyle/>
          <a:p>
            <a:pPr algn="ctr"/>
            <a:r>
              <a:rPr lang="en-IN" sz="1800" b="1" spc="-5" dirty="0">
                <a:latin typeface="Times New Roman"/>
                <a:cs typeface="Times New Roman"/>
              </a:rPr>
              <a:t>1. </a:t>
            </a:r>
            <a:r>
              <a:rPr lang="en-IN" sz="1800" b="1" u="sng" spc="-5" dirty="0">
                <a:latin typeface="Times New Roman"/>
                <a:cs typeface="Times New Roman"/>
              </a:rPr>
              <a:t>INTRODUCTION</a:t>
            </a:r>
            <a:endParaRPr lang="en-IN" sz="1800" u="sng" dirty="0"/>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19600" y="1337369"/>
            <a:ext cx="6533198" cy="6924973"/>
          </a:xfrm>
        </p:spPr>
        <p:txBody>
          <a:bodyPr numCol="1"/>
          <a:lstStyle/>
          <a:p>
            <a:pPr algn="ctr"/>
            <a:r>
              <a:rPr lang="en-US" sz="1600" b="1" i="0" dirty="0">
                <a:solidFill>
                  <a:schemeClr val="tx1"/>
                </a:solidFill>
                <a:effectLst/>
                <a:latin typeface="Times New Roman" panose="02020603050405020304" pitchFamily="18" charset="0"/>
                <a:cs typeface="Times New Roman" panose="02020603050405020304" pitchFamily="18" charset="0"/>
              </a:rPr>
              <a:t>1.1  </a:t>
            </a:r>
            <a:r>
              <a:rPr lang="en-US" sz="1600" b="1" i="0" u="sng" dirty="0">
                <a:solidFill>
                  <a:schemeClr val="tx1"/>
                </a:solidFill>
                <a:effectLst/>
                <a:latin typeface="Times New Roman" panose="02020603050405020304" pitchFamily="18" charset="0"/>
                <a:cs typeface="Times New Roman" panose="02020603050405020304" pitchFamily="18" charset="0"/>
              </a:rPr>
              <a:t>BACKGROUND</a:t>
            </a:r>
          </a:p>
          <a:p>
            <a:pPr algn="l"/>
            <a:endParaRPr lang="en-US" sz="1400" b="1" i="0" u="sng"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The Palindrome Checker project aims to provide a simple and intuitive tool for users to determine whether a given input string is a palindrome or not. A palindrome is a word, phrase, number, or other sequence of characters that reads the same forward and backward, ignoring spaces, punctuation, and capitalization. This project leverages web technologies to create an interactive and visually appealing user interface for palindrome checking.</a:t>
            </a:r>
          </a:p>
          <a:p>
            <a:pPr algn="l"/>
            <a:r>
              <a:rPr lang="en-US" sz="1400" b="0" i="0" dirty="0">
                <a:solidFill>
                  <a:schemeClr val="tx1"/>
                </a:solidFill>
                <a:effectLst/>
                <a:latin typeface="Times New Roman" panose="02020603050405020304" pitchFamily="18" charset="0"/>
                <a:cs typeface="Times New Roman" panose="02020603050405020304" pitchFamily="18" charset="0"/>
              </a:rPr>
              <a:t>The Palindrome Checker project emerges from the need to provide users with a convenient tool for verifying whether a given string is a palindrome. Palindromes, being sequences of characters that read the same forward and backward, are of interest in various fields such as linguistics, mathematics, and computer science. This project aims to harness the power of web technologies to offer a user-friendly solution for checking palindromes.</a:t>
            </a:r>
          </a:p>
          <a:p>
            <a:pPr algn="l"/>
            <a:r>
              <a:rPr lang="en-US" sz="1400" b="0" i="0" dirty="0">
                <a:solidFill>
                  <a:schemeClr val="tx1"/>
                </a:solidFill>
                <a:effectLst/>
                <a:latin typeface="Times New Roman" panose="02020603050405020304" pitchFamily="18" charset="0"/>
                <a:cs typeface="Times New Roman" panose="02020603050405020304" pitchFamily="18" charset="0"/>
              </a:rPr>
              <a:t>Here's a breakdown of the background elements:</a:t>
            </a: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Educational Purpose:</a:t>
            </a:r>
            <a:r>
              <a:rPr lang="en-US" sz="1400" b="0" i="0" dirty="0">
                <a:solidFill>
                  <a:schemeClr val="tx1"/>
                </a:solidFill>
                <a:effectLst/>
                <a:latin typeface="Times New Roman" panose="02020603050405020304" pitchFamily="18" charset="0"/>
                <a:cs typeface="Times New Roman" panose="02020603050405020304" pitchFamily="18" charset="0"/>
              </a:rPr>
              <a:t> Beyond its practical utility, the Palindrome Checker serves an educational purpose. It provides an interactive platform for users to learn about palindromes and understand the logic behind checking them programmatically. Through real-time feedback and clear messaging, users can grasp the concept of palindromes more effectively.</a:t>
            </a:r>
          </a:p>
          <a:p>
            <a:pPr algn="l">
              <a:buFont typeface="+mj-lt"/>
              <a:buAutoNum type="arabicPeriod"/>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Technological Innovation:</a:t>
            </a:r>
            <a:r>
              <a:rPr lang="en-US" sz="1400" b="0" i="0" dirty="0">
                <a:solidFill>
                  <a:schemeClr val="tx1"/>
                </a:solidFill>
                <a:effectLst/>
                <a:latin typeface="Times New Roman" panose="02020603050405020304" pitchFamily="18" charset="0"/>
                <a:cs typeface="Times New Roman" panose="02020603050405020304" pitchFamily="18" charset="0"/>
              </a:rPr>
              <a:t> Leveraging modern web development technologies such as Alpine.js for interactivity and Tailwind CSS for styling, this project showcases the latest advancements in front-end web development. By adopting these frameworks and libraries, the Palindrome Checker delivers a seamless and visually appealing user experience.</a:t>
            </a:r>
          </a:p>
          <a:p>
            <a:pPr algn="l">
              <a:buFont typeface="+mj-lt"/>
              <a:buAutoNum type="arabicPeriod"/>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Accessibility Considerations:</a:t>
            </a:r>
            <a:r>
              <a:rPr lang="en-US" sz="1400" b="0" i="0" dirty="0">
                <a:solidFill>
                  <a:schemeClr val="tx1"/>
                </a:solidFill>
                <a:effectLst/>
                <a:latin typeface="Times New Roman" panose="02020603050405020304" pitchFamily="18" charset="0"/>
                <a:cs typeface="Times New Roman" panose="02020603050405020304" pitchFamily="18" charset="0"/>
              </a:rPr>
              <a:t> Accessibility is a key consideration in the design of the Palindrome Checker. By ensuring compatibility with screen readers, keyboard navigation, and other assistive technologies, the project aims to make palindrome checking accessible to all users, regardless of their physical abilities.</a:t>
            </a: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54396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800099" y="927100"/>
            <a:ext cx="6172200" cy="6955750"/>
          </a:xfrm>
        </p:spPr>
        <p:txBody>
          <a:bodyPr/>
          <a:lstStyle/>
          <a:p>
            <a:pPr algn="ctr"/>
            <a:r>
              <a:rPr lang="en-US" b="1" i="0" dirty="0">
                <a:solidFill>
                  <a:schemeClr val="tx1"/>
                </a:solidFill>
                <a:effectLst/>
                <a:latin typeface="Times New Roman" panose="02020603050405020304" pitchFamily="18" charset="0"/>
                <a:cs typeface="Times New Roman" panose="02020603050405020304" pitchFamily="18" charset="0"/>
              </a:rPr>
              <a:t>1.2 </a:t>
            </a:r>
            <a:r>
              <a:rPr lang="en-US" b="1" i="0" u="sng" dirty="0">
                <a:solidFill>
                  <a:schemeClr val="tx1"/>
                </a:solidFill>
                <a:effectLst/>
                <a:latin typeface="Times New Roman" panose="02020603050405020304" pitchFamily="18" charset="0"/>
                <a:cs typeface="Times New Roman" panose="02020603050405020304" pitchFamily="18" charset="0"/>
              </a:rPr>
              <a:t>OBJECTIVES</a:t>
            </a:r>
          </a:p>
          <a:p>
            <a:pPr algn="ctr"/>
            <a:endParaRPr lang="en-US" b="0" i="0" u="sng"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User-Friendly Interface:</a:t>
            </a:r>
            <a:r>
              <a:rPr lang="en-US" sz="1600" b="0" i="0" dirty="0">
                <a:solidFill>
                  <a:schemeClr val="tx1"/>
                </a:solidFill>
                <a:effectLst/>
                <a:latin typeface="Times New Roman" panose="02020603050405020304" pitchFamily="18" charset="0"/>
                <a:cs typeface="Times New Roman" panose="02020603050405020304" pitchFamily="18" charset="0"/>
              </a:rPr>
              <a:t> The primary objective of the project is to design a user-friendly interface that allows users to easily input a string and receive instant feedback on whether it is a palindrome or not.</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Real-Time Feedback:</a:t>
            </a:r>
            <a:r>
              <a:rPr lang="en-US" sz="1600" b="0" i="0" dirty="0">
                <a:solidFill>
                  <a:schemeClr val="tx1"/>
                </a:solidFill>
                <a:effectLst/>
                <a:latin typeface="Times New Roman" panose="02020603050405020304" pitchFamily="18" charset="0"/>
                <a:cs typeface="Times New Roman" panose="02020603050405020304" pitchFamily="18" charset="0"/>
              </a:rPr>
              <a:t> The project aims to provide real-time feedback to users as they type, dynamically updating the result based on the input provided. This ensures a smooth and responsive user experience.</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Accessibility:</a:t>
            </a:r>
            <a:r>
              <a:rPr lang="en-US" sz="1600" b="0" i="0" dirty="0">
                <a:solidFill>
                  <a:schemeClr val="tx1"/>
                </a:solidFill>
                <a:effectLst/>
                <a:latin typeface="Times New Roman" panose="02020603050405020304" pitchFamily="18" charset="0"/>
                <a:cs typeface="Times New Roman" panose="02020603050405020304" pitchFamily="18" charset="0"/>
              </a:rPr>
              <a:t> Another objective is to ensure accessibility for all users, including those with disabilities. The interface should be designed with accessibility features in mind, such as keyboard navigation and screen reader compatibility.</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1600" b="0" i="0" dirty="0">
                <a:solidFill>
                  <a:schemeClr val="tx1"/>
                </a:solidFill>
                <a:effectLst/>
                <a:latin typeface="Times New Roman" panose="02020603050405020304" pitchFamily="18" charset="0"/>
                <a:cs typeface="Times New Roman" panose="02020603050405020304" pitchFamily="18" charset="0"/>
              </a:rPr>
              <a:t> The project aims to ensure cross-platform compatibility, allowing users to access the Palindrome Checker from various devices and browsers without any loss of functionality.</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Code Efficiency:</a:t>
            </a:r>
            <a:r>
              <a:rPr lang="en-US" sz="1600" b="0" i="0" dirty="0">
                <a:solidFill>
                  <a:schemeClr val="tx1"/>
                </a:solidFill>
                <a:effectLst/>
                <a:latin typeface="Times New Roman" panose="02020603050405020304" pitchFamily="18" charset="0"/>
                <a:cs typeface="Times New Roman" panose="02020603050405020304" pitchFamily="18" charset="0"/>
              </a:rPr>
              <a:t> Behind the scenes, the project focuses on writing clean and efficient code to optimize performance and maintainability. This includes leveraging modern web development libraries and frameworks for streamlined development.</a:t>
            </a:r>
          </a:p>
          <a:p>
            <a:pPr algn="l">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Visual Appeal:</a:t>
            </a:r>
            <a:r>
              <a:rPr lang="en-US" sz="1600" b="0" i="0" dirty="0">
                <a:solidFill>
                  <a:schemeClr val="tx1"/>
                </a:solidFill>
                <a:effectLst/>
                <a:latin typeface="Times New Roman" panose="02020603050405020304" pitchFamily="18" charset="0"/>
                <a:cs typeface="Times New Roman" panose="02020603050405020304" pitchFamily="18" charset="0"/>
              </a:rPr>
              <a:t> The interface is designed to be visually appealing, with a combination of colors, fonts, and animations to enhance the user experience and make the Palindrome Checker engaging and enjoyable to use.</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49003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48995" y="850900"/>
            <a:ext cx="6674407" cy="276999"/>
          </a:xfrm>
        </p:spPr>
        <p:txBody>
          <a:bodyPr/>
          <a:lstStyle/>
          <a:p>
            <a:pPr algn="ctr"/>
            <a:r>
              <a:rPr lang="en-US" b="1" u="sng" dirty="0">
                <a:latin typeface="Times New Roman" panose="02020603050405020304" pitchFamily="18" charset="0"/>
                <a:cs typeface="Times New Roman" panose="02020603050405020304" pitchFamily="18" charset="0"/>
              </a:rPr>
              <a:t>PROBLEM DEFINITION AND REQUIREMENTS</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
        <p:nvSpPr>
          <p:cNvPr id="12" name="Title 11">
            <a:extLst>
              <a:ext uri="{FF2B5EF4-FFF2-40B4-BE49-F238E27FC236}">
                <a16:creationId xmlns:a16="http://schemas.microsoft.com/office/drawing/2014/main" id="{6A0B87E2-A6CD-6170-9802-97436283B78B}"/>
              </a:ext>
            </a:extLst>
          </p:cNvPr>
          <p:cNvSpPr>
            <a:spLocks noGrp="1"/>
          </p:cNvSpPr>
          <p:nvPr>
            <p:ph type="ctrTitle"/>
          </p:nvPr>
        </p:nvSpPr>
        <p:spPr>
          <a:xfrm>
            <a:off x="548995" y="1604833"/>
            <a:ext cx="6428422" cy="276999"/>
          </a:xfrm>
        </p:spPr>
        <p:txBody>
          <a:bodyPr/>
          <a:lstStyle/>
          <a:p>
            <a:pPr algn="ctr"/>
            <a:r>
              <a:rPr lang="en-IN" sz="1800" u="sng" dirty="0"/>
              <a:t>File Structure in VS code snippet</a:t>
            </a:r>
            <a:endParaRPr lang="en-IN" sz="1800" dirty="0"/>
          </a:p>
        </p:txBody>
      </p:sp>
      <p:pic>
        <p:nvPicPr>
          <p:cNvPr id="14" name="Picture 13">
            <a:extLst>
              <a:ext uri="{FF2B5EF4-FFF2-40B4-BE49-F238E27FC236}">
                <a16:creationId xmlns:a16="http://schemas.microsoft.com/office/drawing/2014/main" id="{9DDEFB05-2936-6FA9-BC54-D2A658E56A6D}"/>
              </a:ext>
            </a:extLst>
          </p:cNvPr>
          <p:cNvPicPr>
            <a:picLocks noChangeAspect="1"/>
          </p:cNvPicPr>
          <p:nvPr/>
        </p:nvPicPr>
        <p:blipFill>
          <a:blip r:embed="rId2"/>
          <a:stretch>
            <a:fillRect/>
          </a:stretch>
        </p:blipFill>
        <p:spPr>
          <a:xfrm>
            <a:off x="1665751" y="2680424"/>
            <a:ext cx="4440897" cy="495330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4937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567213" y="459740"/>
            <a:ext cx="6428422" cy="276999"/>
          </a:xfrm>
        </p:spPr>
        <p:txBody>
          <a:bodyPr/>
          <a:lstStyle/>
          <a:p>
            <a:pPr algn="ctr"/>
            <a:r>
              <a:rPr lang="en-IN" sz="1800" u="sng" dirty="0"/>
              <a:t>Requirements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472439" y="850900"/>
            <a:ext cx="7011988" cy="10772180"/>
          </a:xfrm>
        </p:spPr>
        <p:txBody>
          <a:bodyPr/>
          <a:lstStyle/>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Input Interface:</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Provide a text input field where users can enter the string to be checked for palindrome.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the input field is user-friendly, allowing easy entry and editing of text.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Validation:</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Validate the input to ensure it contains at least one alphanumeric character.</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Handle empty inputs and display appropriate error messages to the user.</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Processing:</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Remove special characters, spaces, and convert all characters to lowercase for consistent comparison.</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the logic to determine whether the input string is a palindrome.</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Display real-time feedback to the user as they input text, indicating whether the current input is a palindrome or not.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Output Display: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Display the result of the palindrome check to the user.</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Provide clear and concise messages indicating whether the input string is a palindrome or not.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User Experience:</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a smooth and responsive user experience, with minimal latency between input and feedback.</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Design the interface to be visually appealing and intuitive, enhancing user engagement.</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Accessibility: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accessibility features such as keyboard navigation and screen reader compatibility.</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Make the application usable by people with disabilities, including those with visual or motor impairments.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Cross-Platform Compatibility: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Ensure compatibility with various web browsers and devices, including desktops, laptops, tablets, and smartphones.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Optimize the application for responsiveness and usability across different screen sizes and resolutions.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Performance:</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Optimize code efficiency and minimize unnecessary computations to ensure fast response times.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Handle edge cases efficiently, such as long input strings or inputs containing special characters.</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Code Maintainability:</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Write clean, modular, and well-documented code to facilitate future maintenance and updates.</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Follow best practices in web development to ensure code readability and scalability.</a:t>
            </a:r>
          </a:p>
          <a:p>
            <a:pPr algn="l">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Testing:</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Implement comprehensive testing procedures to validate the correctness and reliability of the application.</a:t>
            </a:r>
          </a:p>
          <a:p>
            <a:pPr marL="742950" lvl="1" indent="-285750" algn="l">
              <a:buFont typeface="+mj-lt"/>
              <a:buAutoNum type="arabicPeriod"/>
            </a:pPr>
            <a:r>
              <a:rPr lang="en-US" sz="1400" b="0" i="0" dirty="0">
                <a:solidFill>
                  <a:schemeClr val="tx1"/>
                </a:solidFill>
                <a:effectLst/>
                <a:latin typeface="Times New Roman" panose="02020603050405020304" pitchFamily="18" charset="0"/>
                <a:cs typeface="Times New Roman" panose="02020603050405020304" pitchFamily="18" charset="0"/>
              </a:rPr>
              <a:t>Conduct both manual and automated testing to identify and address any bugs or issues.</a:t>
            </a:r>
          </a:p>
          <a:p>
            <a:pPr algn="just"/>
            <a:endParaRPr lang="en-IN" sz="1400" dirty="0">
              <a:solidFill>
                <a:schemeClr val="tx1"/>
              </a:solidFill>
              <a:latin typeface="Times New Roman" panose="02020603050405020304" pitchFamily="18" charset="0"/>
              <a:cs typeface="Times New Roman" panose="02020603050405020304" pitchFamily="18" charset="0"/>
            </a:endParaRPr>
          </a:p>
          <a:p>
            <a:pPr algn="just"/>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59527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1CE0-23B8-DB68-7BD2-960D10A8A556}"/>
              </a:ext>
            </a:extLst>
          </p:cNvPr>
          <p:cNvSpPr>
            <a:spLocks noGrp="1"/>
          </p:cNvSpPr>
          <p:nvPr>
            <p:ph type="ctrTitle"/>
          </p:nvPr>
        </p:nvSpPr>
        <p:spPr>
          <a:xfrm>
            <a:off x="671988" y="634712"/>
            <a:ext cx="6428422" cy="276999"/>
          </a:xfrm>
        </p:spPr>
        <p:txBody>
          <a:bodyPr/>
          <a:lstStyle/>
          <a:p>
            <a:pPr algn="ctr"/>
            <a:r>
              <a:rPr lang="en-IN" sz="1800" u="sng" dirty="0"/>
              <a:t>Methodologies - Code snippets</a:t>
            </a:r>
          </a:p>
        </p:txBody>
      </p:sp>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71989" y="911711"/>
            <a:ext cx="6567012" cy="7848302"/>
          </a:xfrm>
        </p:spPr>
        <p:txBody>
          <a:bodyPr/>
          <a:lstStyle/>
          <a:p>
            <a:pPr marL="342900" indent="-342900">
              <a:buAutoNum type="arabicParenBoth"/>
            </a:pPr>
            <a:r>
              <a:rPr lang="en-IN" sz="1400" b="1" u="sng" dirty="0">
                <a:solidFill>
                  <a:schemeClr val="tx1"/>
                </a:solidFill>
                <a:latin typeface="Times New Roman" panose="02020603050405020304" pitchFamily="18" charset="0"/>
                <a:cs typeface="Times New Roman" panose="02020603050405020304" pitchFamily="18" charset="0"/>
              </a:rPr>
              <a:t>HTML code</a:t>
            </a:r>
          </a:p>
          <a:p>
            <a:endParaRPr lang="en-IN" sz="1400" b="1" u="sng" dirty="0">
              <a:solidFill>
                <a:schemeClr val="tx1"/>
              </a:solidFill>
              <a:latin typeface="Times New Roman" panose="02020603050405020304" pitchFamily="18" charset="0"/>
              <a:cs typeface="Times New Roman" panose="02020603050405020304" pitchFamily="18" charset="0"/>
            </a:endParaRPr>
          </a:p>
          <a:p>
            <a:endParaRPr lang="en-IN" sz="1400" b="1" u="sng" dirty="0">
              <a:solidFill>
                <a:schemeClr val="tx1"/>
              </a:solidFill>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DOCTYPE</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html</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html</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lang</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en</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head</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meta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charset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"UTF-8"</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meta</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name</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"viewport"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content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"width=device-width, initial-scale=1.0"</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title</a:t>
            </a:r>
            <a:r>
              <a:rPr lang="en-IN" sz="1200" b="0" dirty="0">
                <a:solidFill>
                  <a:srgbClr val="808080"/>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Palindrome Checker</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title</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src</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"https://cdn.jsdelivr.net/</a:t>
            </a:r>
            <a:r>
              <a:rPr lang="en-IN" sz="1200" b="0" dirty="0" err="1">
                <a:solidFill>
                  <a:srgbClr val="CE9178"/>
                </a:solidFill>
                <a:effectLst/>
                <a:latin typeface="Times New Roman" panose="02020603050405020304" pitchFamily="18" charset="0"/>
                <a:cs typeface="Times New Roman" panose="02020603050405020304" pitchFamily="18" charset="0"/>
              </a:rPr>
              <a:t>npm</a:t>
            </a:r>
            <a:r>
              <a:rPr lang="en-IN" sz="1200" b="0" dirty="0">
                <a:solidFill>
                  <a:srgbClr val="CE9178"/>
                </a:solidFill>
                <a:effectLst/>
                <a:latin typeface="Times New Roman" panose="02020603050405020304" pitchFamily="18" charset="0"/>
                <a:cs typeface="Times New Roman" panose="02020603050405020304" pitchFamily="18" charset="0"/>
              </a:rPr>
              <a:t>/alpinejs@3.13.3/</a:t>
            </a:r>
            <a:r>
              <a:rPr lang="en-IN" sz="1200" b="0" dirty="0" err="1">
                <a:solidFill>
                  <a:srgbClr val="CE9178"/>
                </a:solidFill>
                <a:effectLst/>
                <a:latin typeface="Times New Roman" panose="02020603050405020304" pitchFamily="18" charset="0"/>
                <a:cs typeface="Times New Roman" panose="02020603050405020304" pitchFamily="18" charset="0"/>
              </a:rPr>
              <a:t>dist</a:t>
            </a:r>
            <a:r>
              <a:rPr lang="en-IN" sz="1200" b="0" dirty="0">
                <a:solidFill>
                  <a:srgbClr val="CE9178"/>
                </a:solidFill>
                <a:effectLst/>
                <a:latin typeface="Times New Roman" panose="02020603050405020304" pitchFamily="18" charset="0"/>
                <a:cs typeface="Times New Roman" panose="02020603050405020304" pitchFamily="18" charset="0"/>
              </a:rPr>
              <a:t>/cdn.min.js"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defer</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src</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"https://cdn.tailwindcss.com"</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link</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href</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"https://cdn.tailwindcss.com"</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"stylesheet"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link</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href</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"styles.css"</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"stylesheet"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style</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7BA7D"/>
                </a:solidFill>
                <a:effectLst/>
                <a:latin typeface="Times New Roman" panose="02020603050405020304" pitchFamily="18" charset="0"/>
                <a:cs typeface="Times New Roman" panose="02020603050405020304" pitchFamily="18" charset="0"/>
              </a:rPr>
              <a:t>body</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background-image</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url</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'https://c4.wallpaperflare.com/wallpaper/27/995/633/simple-background-violet-gradient-wallpaper-preview.jpg'</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7BA7D"/>
                </a:solidFill>
                <a:effectLst/>
                <a:latin typeface="Times New Roman" panose="02020603050405020304" pitchFamily="18" charset="0"/>
                <a:cs typeface="Times New Roman" panose="02020603050405020304" pitchFamily="18" charset="0"/>
              </a:rPr>
              <a:t>.risotto-font</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animation</a:t>
            </a:r>
            <a:r>
              <a:rPr lang="en-IN" sz="1200" b="0" dirty="0">
                <a:solidFill>
                  <a:srgbClr val="D4D4D4"/>
                </a:solidFill>
                <a:effectLst/>
                <a:latin typeface="Times New Roman" panose="02020603050405020304" pitchFamily="18" charset="0"/>
                <a:cs typeface="Times New Roman" panose="02020603050405020304" pitchFamily="18" charset="0"/>
              </a:rPr>
              <a:t>: pulse </a:t>
            </a:r>
            <a:r>
              <a:rPr lang="en-IN" sz="1200" b="0" dirty="0">
                <a:solidFill>
                  <a:srgbClr val="B5CEA8"/>
                </a:solidFill>
                <a:effectLst/>
                <a:latin typeface="Times New Roman" panose="02020603050405020304" pitchFamily="18" charset="0"/>
                <a:cs typeface="Times New Roman" panose="02020603050405020304" pitchFamily="18" charset="0"/>
              </a:rPr>
              <a:t>1s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infinite</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alternate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@keyframes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fadeIn</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from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opacity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0</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to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opacity</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B5CEA8"/>
                </a:solidFill>
                <a:effectLst/>
                <a:latin typeface="Times New Roman" panose="02020603050405020304" pitchFamily="18" charset="0"/>
                <a:cs typeface="Times New Roman" panose="02020603050405020304" pitchFamily="18" charset="0"/>
              </a:rPr>
              <a:t>1</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@keyframes</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pulse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from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transform</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scale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1</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to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transform</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DCDCAA"/>
                </a:solidFill>
                <a:effectLst/>
                <a:latin typeface="Times New Roman" panose="02020603050405020304" pitchFamily="18" charset="0"/>
                <a:cs typeface="Times New Roman" panose="02020603050405020304" pitchFamily="18" charset="0"/>
              </a:rPr>
              <a:t>scale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B5CEA8"/>
                </a:solidFill>
                <a:effectLst/>
                <a:latin typeface="Times New Roman" panose="02020603050405020304" pitchFamily="18" charset="0"/>
                <a:cs typeface="Times New Roman" panose="02020603050405020304" pitchFamily="18" charset="0"/>
              </a:rPr>
              <a:t>1.1</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style</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8770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319087"/>
            <a:ext cx="6643212" cy="10679847"/>
          </a:xfrm>
        </p:spPr>
        <p:txBody>
          <a:bodyPr/>
          <a:lstStyle/>
          <a:p>
            <a:endParaRPr lang="en-IN" sz="1200" b="0" dirty="0">
              <a:solidFill>
                <a:srgbClr val="808080"/>
              </a:solidFill>
              <a:effectLst/>
              <a:latin typeface="Times New Roman" panose="02020603050405020304" pitchFamily="18" charset="0"/>
              <a:cs typeface="Times New Roman" panose="02020603050405020304" pitchFamily="18" charset="0"/>
            </a:endParaRPr>
          </a:p>
          <a:p>
            <a:endParaRPr lang="en-IN" sz="1200" dirty="0">
              <a:solidFill>
                <a:srgbClr val="808080"/>
              </a:solidFill>
              <a:latin typeface="Times New Roman" panose="02020603050405020304" pitchFamily="18" charset="0"/>
              <a:cs typeface="Times New Roman" panose="02020603050405020304" pitchFamily="18" charset="0"/>
            </a:endParaRPr>
          </a:p>
          <a:p>
            <a:endParaRPr lang="en-IN" sz="1200" dirty="0">
              <a:solidFill>
                <a:srgbClr val="808080"/>
              </a:solidFill>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link</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rel</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"stylesheet"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href</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"https://fonts.googleapis.com/css2?family=</a:t>
            </a:r>
            <a:r>
              <a:rPr lang="en-IN" sz="1200" b="0" dirty="0" err="1">
                <a:solidFill>
                  <a:srgbClr val="CE9178"/>
                </a:solidFill>
                <a:effectLst/>
                <a:latin typeface="Times New Roman" panose="02020603050405020304" pitchFamily="18" charset="0"/>
                <a:cs typeface="Times New Roman" panose="02020603050405020304" pitchFamily="18" charset="0"/>
              </a:rPr>
              <a:t>Risotto+Script&amp;display</a:t>
            </a:r>
            <a:r>
              <a:rPr lang="en-IN" sz="1200" b="0" dirty="0">
                <a:solidFill>
                  <a:srgbClr val="CE9178"/>
                </a:solidFill>
                <a:effectLst/>
                <a:latin typeface="Times New Roman" panose="02020603050405020304" pitchFamily="18" charset="0"/>
                <a:cs typeface="Times New Roman" panose="02020603050405020304" pitchFamily="18" charset="0"/>
              </a:rPr>
              <a:t>=swap"</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head</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body</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bg</a:t>
            </a:r>
            <a:r>
              <a:rPr lang="en-IN" sz="1200" b="0" dirty="0">
                <a:solidFill>
                  <a:srgbClr val="CE9178"/>
                </a:solidFill>
                <a:effectLst/>
                <a:latin typeface="Times New Roman" panose="02020603050405020304" pitchFamily="18" charset="0"/>
                <a:cs typeface="Times New Roman" panose="02020603050405020304" pitchFamily="18" charset="0"/>
              </a:rPr>
              <a:t>-cover </a:t>
            </a:r>
            <a:r>
              <a:rPr lang="en-IN" sz="1200" b="0" dirty="0" err="1">
                <a:solidFill>
                  <a:srgbClr val="CE9178"/>
                </a:solidFill>
                <a:effectLst/>
                <a:latin typeface="Times New Roman" panose="02020603050405020304" pitchFamily="18" charset="0"/>
                <a:cs typeface="Times New Roman" panose="02020603050405020304" pitchFamily="18" charset="0"/>
              </a:rPr>
              <a:t>bg-center</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bg</a:t>
            </a:r>
            <a:r>
              <a:rPr lang="en-IN" sz="1200" b="0" dirty="0">
                <a:solidFill>
                  <a:srgbClr val="CE9178"/>
                </a:solidFill>
                <a:effectLst/>
                <a:latin typeface="Times New Roman" panose="02020603050405020304" pitchFamily="18" charset="0"/>
                <a:cs typeface="Times New Roman" panose="02020603050405020304" pitchFamily="18" charset="0"/>
              </a:rPr>
              <a:t>-no-repeat h-screen flex justify-</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CE9178"/>
                </a:solidFill>
                <a:effectLst/>
                <a:latin typeface="Times New Roman" panose="02020603050405020304" pitchFamily="18" charset="0"/>
                <a:cs typeface="Times New Roman" panose="02020603050405020304" pitchFamily="18" charset="0"/>
              </a:rPr>
              <a:t> items-</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bg</a:t>
            </a:r>
            <a:r>
              <a:rPr lang="en-IN" sz="1200" b="0" dirty="0">
                <a:solidFill>
                  <a:srgbClr val="CE9178"/>
                </a:solidFill>
                <a:effectLst/>
                <a:latin typeface="Times New Roman" panose="02020603050405020304" pitchFamily="18" charset="0"/>
                <a:cs typeface="Times New Roman" panose="02020603050405020304" pitchFamily="18" charset="0"/>
              </a:rPr>
              <a:t>-white bg-opacity-80 p-20 rounded-</a:t>
            </a:r>
            <a:r>
              <a:rPr lang="en-IN" sz="1200" b="0" dirty="0" err="1">
                <a:solidFill>
                  <a:srgbClr val="CE9178"/>
                </a:solidFill>
                <a:effectLst/>
                <a:latin typeface="Times New Roman" panose="02020603050405020304" pitchFamily="18" charset="0"/>
                <a:cs typeface="Times New Roman" panose="02020603050405020304" pitchFamily="18" charset="0"/>
              </a:rPr>
              <a:t>lg</a:t>
            </a:r>
            <a:r>
              <a:rPr lang="en-IN" sz="1200" b="0" dirty="0">
                <a:solidFill>
                  <a:srgbClr val="CE9178"/>
                </a:solidFill>
                <a:effectLst/>
                <a:latin typeface="Times New Roman" panose="02020603050405020304" pitchFamily="18" charset="0"/>
                <a:cs typeface="Times New Roman" panose="02020603050405020304" pitchFamily="18" charset="0"/>
              </a:rPr>
              <a:t> shadow-md text-</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CE9178"/>
                </a:solidFill>
                <a:effectLst/>
                <a:latin typeface="Times New Roman" panose="02020603050405020304" pitchFamily="18" charset="0"/>
                <a:cs typeface="Times New Roman" panose="02020603050405020304" pitchFamily="18" charset="0"/>
              </a:rPr>
              <a:t> max-w-screen-</a:t>
            </a:r>
            <a:r>
              <a:rPr lang="en-IN" sz="1200" b="0" dirty="0" err="1">
                <a:solidFill>
                  <a:srgbClr val="CE9178"/>
                </a:solidFill>
                <a:effectLst/>
                <a:latin typeface="Times New Roman" panose="02020603050405020304" pitchFamily="18" charset="0"/>
                <a:cs typeface="Times New Roman" panose="02020603050405020304" pitchFamily="18" charset="0"/>
              </a:rPr>
              <a:t>lg</a:t>
            </a:r>
            <a:r>
              <a:rPr lang="en-IN" sz="1200" b="0" dirty="0">
                <a:solidFill>
                  <a:srgbClr val="CE9178"/>
                </a:solidFill>
                <a:effectLst/>
                <a:latin typeface="Times New Roman" panose="02020603050405020304" pitchFamily="18" charset="0"/>
                <a:cs typeface="Times New Roman" panose="02020603050405020304" pitchFamily="18" charset="0"/>
              </a:rPr>
              <a:t> w-full mx-auto animate-</a:t>
            </a:r>
            <a:r>
              <a:rPr lang="en-IN" sz="1200" b="0" dirty="0" err="1">
                <a:solidFill>
                  <a:srgbClr val="CE9178"/>
                </a:solidFill>
                <a:effectLst/>
                <a:latin typeface="Times New Roman" panose="02020603050405020304" pitchFamily="18" charset="0"/>
                <a:cs typeface="Times New Roman" panose="02020603050405020304" pitchFamily="18" charset="0"/>
              </a:rPr>
              <a:t>fadeIn</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"header-container"</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h1</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"risotto-font text-black text-6xl font-bold"</a:t>
            </a:r>
            <a:r>
              <a:rPr lang="en-IN" sz="1200" b="0" dirty="0">
                <a:solidFill>
                  <a:srgbClr val="808080"/>
                </a:solidFill>
                <a:effectLst/>
                <a:latin typeface="Times New Roman" panose="02020603050405020304" pitchFamily="18" charset="0"/>
                <a:cs typeface="Times New Roman" panose="02020603050405020304" pitchFamily="18" charset="0"/>
              </a:rPr>
              <a:t>&gt;</a:t>
            </a:r>
            <a:r>
              <a:rPr lang="en-IN" sz="1200" b="0" dirty="0">
                <a:solidFill>
                  <a:srgbClr val="CCCCCC"/>
                </a:solidFill>
                <a:effectLst/>
                <a:latin typeface="Times New Roman" panose="02020603050405020304" pitchFamily="18" charset="0"/>
                <a:cs typeface="Times New Roman" panose="02020603050405020304" pitchFamily="18" charset="0"/>
              </a:rPr>
              <a:t>Palindrome Checker</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h1</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section</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class</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"p-5 flex flex-col gap-5 justify-</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CE9178"/>
                </a:solidFill>
                <a:effectLst/>
                <a:latin typeface="Times New Roman" panose="02020603050405020304" pitchFamily="18" charset="0"/>
                <a:cs typeface="Times New Roman" panose="02020603050405020304" pitchFamily="18" charset="0"/>
              </a:rPr>
              <a:t> items-</a:t>
            </a:r>
            <a:r>
              <a:rPr lang="en-IN" sz="1200" b="0" dirty="0" err="1">
                <a:solidFill>
                  <a:srgbClr val="CE9178"/>
                </a:solidFill>
                <a:effectLst/>
                <a:latin typeface="Times New Roman" panose="02020603050405020304" pitchFamily="18" charset="0"/>
                <a:cs typeface="Times New Roman" panose="02020603050405020304" pitchFamily="18" charset="0"/>
              </a:rPr>
              <a:t>center</a:t>
            </a:r>
            <a:r>
              <a:rPr lang="en-IN" sz="1200" b="0" dirty="0">
                <a:solidFill>
                  <a:srgbClr val="CE9178"/>
                </a:solidFill>
                <a:effectLst/>
                <a:latin typeface="Times New Roman" panose="02020603050405020304" pitchFamily="18" charset="0"/>
                <a:cs typeface="Times New Roman" panose="02020603050405020304" pitchFamily="18" charset="0"/>
              </a:rPr>
              <a:t> rounded-</a:t>
            </a:r>
            <a:r>
              <a:rPr lang="en-IN" sz="1200" b="0" dirty="0" err="1">
                <a:solidFill>
                  <a:srgbClr val="CE9178"/>
                </a:solidFill>
                <a:effectLst/>
                <a:latin typeface="Times New Roman" panose="02020603050405020304" pitchFamily="18" charset="0"/>
                <a:cs typeface="Times New Roman" panose="02020603050405020304" pitchFamily="18" charset="0"/>
              </a:rPr>
              <a:t>lg</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x-data</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9CDCFE"/>
                </a:solidFill>
                <a:effectLst/>
                <a:latin typeface="Times New Roman" panose="02020603050405020304" pitchFamily="18" charset="0"/>
                <a:cs typeface="Times New Roman" panose="02020603050405020304" pitchFamily="18" charset="0"/>
              </a:rPr>
              <a:t>x-</a:t>
            </a:r>
            <a:r>
              <a:rPr lang="en-IN" sz="1200" b="0" dirty="0" err="1">
                <a:solidFill>
                  <a:srgbClr val="9CDCFE"/>
                </a:solidFill>
                <a:effectLst/>
                <a:latin typeface="Times New Roman" panose="02020603050405020304" pitchFamily="18" charset="0"/>
                <a:cs typeface="Times New Roman" panose="02020603050405020304" pitchFamily="18" charset="0"/>
              </a:rPr>
              <a:t>init</a:t>
            </a:r>
            <a:r>
              <a:rPr lang="en-IN" sz="1200" b="0" dirty="0">
                <a:solidFill>
                  <a:srgbClr val="CCCCCC"/>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loadComponent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err="1">
                <a:solidFill>
                  <a:srgbClr val="CE9178"/>
                </a:solidFill>
                <a:effectLst/>
                <a:latin typeface="Times New Roman" panose="02020603050405020304" pitchFamily="18" charset="0"/>
                <a:cs typeface="Times New Roman" panose="02020603050405020304" pitchFamily="18" charset="0"/>
              </a:rPr>
              <a:t>palindromeComponent</a:t>
            </a:r>
            <a:r>
              <a:rPr lang="en-IN" sz="1200" b="0" dirty="0">
                <a:solidFill>
                  <a:srgbClr val="CE9178"/>
                </a:solidFill>
                <a:effectLst/>
                <a:latin typeface="Times New Roman" panose="02020603050405020304" pitchFamily="18" charset="0"/>
                <a:cs typeface="Times New Roman" panose="02020603050405020304" pitchFamily="18" charset="0"/>
              </a:rPr>
              <a:t>', $</a:t>
            </a:r>
            <a:r>
              <a:rPr lang="en-IN" sz="1200" b="0" dirty="0" err="1">
                <a:solidFill>
                  <a:srgbClr val="CE9178"/>
                </a:solidFill>
                <a:effectLst/>
                <a:latin typeface="Times New Roman" panose="02020603050405020304" pitchFamily="18" charset="0"/>
                <a:cs typeface="Times New Roman" panose="02020603050405020304" pitchFamily="18" charset="0"/>
              </a:rPr>
              <a:t>el</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section</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div</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CCCCCC"/>
                </a:solidFill>
                <a:effectLst/>
                <a:latin typeface="Times New Roman" panose="02020603050405020304" pitchFamily="18" charset="0"/>
                <a:cs typeface="Times New Roman" panose="02020603050405020304" pitchFamily="18" charset="0"/>
              </a:rPr>
              <a:t>    </a:t>
            </a:r>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src</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"assets/</a:t>
            </a:r>
            <a:r>
              <a:rPr lang="en-IN" sz="1200" b="0" dirty="0" err="1">
                <a:solidFill>
                  <a:srgbClr val="CE9178"/>
                </a:solidFill>
                <a:effectLst/>
                <a:latin typeface="Times New Roman" panose="02020603050405020304" pitchFamily="18" charset="0"/>
                <a:cs typeface="Times New Roman" panose="02020603050405020304" pitchFamily="18" charset="0"/>
              </a:rPr>
              <a:t>js</a:t>
            </a:r>
            <a:r>
              <a:rPr lang="en-IN" sz="1200" b="0" dirty="0">
                <a:solidFill>
                  <a:srgbClr val="CE9178"/>
                </a:solidFill>
                <a:effectLst/>
                <a:latin typeface="Times New Roman" panose="02020603050405020304" pitchFamily="18" charset="0"/>
                <a:cs typeface="Times New Roman" panose="02020603050405020304" pitchFamily="18" charset="0"/>
              </a:rPr>
              <a:t>/componentLoaderHelpers.js"</a:t>
            </a:r>
            <a:r>
              <a:rPr lang="en-IN" sz="1200" b="0" dirty="0">
                <a:solidFill>
                  <a:srgbClr val="808080"/>
                </a:solidFill>
                <a:effectLst/>
                <a:latin typeface="Times New Roman" panose="02020603050405020304" pitchFamily="18" charset="0"/>
                <a:cs typeface="Times New Roman" panose="02020603050405020304" pitchFamily="18" charset="0"/>
              </a:rPr>
              <a:t>&gt;&lt;/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body</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html</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endParaRPr lang="en-IN" sz="1600" u="sng" dirty="0">
              <a:solidFill>
                <a:schemeClr val="tx1"/>
              </a:solidFill>
              <a:latin typeface="Times New Roman" panose="02020603050405020304" pitchFamily="18" charset="0"/>
              <a:cs typeface="Times New Roman" panose="02020603050405020304" pitchFamily="18" charset="0"/>
            </a:endParaRPr>
          </a:p>
          <a:p>
            <a:endParaRPr lang="en-IN" sz="1600" u="sng" dirty="0">
              <a:solidFill>
                <a:schemeClr val="tx1"/>
              </a:solidFill>
              <a:latin typeface="Times New Roman" panose="02020603050405020304" pitchFamily="18" charset="0"/>
              <a:cs typeface="Times New Roman" panose="02020603050405020304" pitchFamily="18" charset="0"/>
            </a:endParaRPr>
          </a:p>
          <a:p>
            <a:endParaRPr lang="en-IN" sz="1600" u="sng" dirty="0">
              <a:solidFill>
                <a:schemeClr val="tx1"/>
              </a:solidFill>
              <a:latin typeface="Times New Roman" panose="02020603050405020304" pitchFamily="18" charset="0"/>
              <a:cs typeface="Times New Roman" panose="02020603050405020304" pitchFamily="18" charset="0"/>
            </a:endParaRPr>
          </a:p>
          <a:p>
            <a:endParaRPr lang="en-IN" sz="1600" u="sng" dirty="0">
              <a:solidFill>
                <a:schemeClr val="tx1"/>
              </a:solidFill>
              <a:latin typeface="Times New Roman" panose="02020603050405020304" pitchFamily="18" charset="0"/>
              <a:cs typeface="Times New Roman" panose="02020603050405020304" pitchFamily="18" charset="0"/>
            </a:endParaRPr>
          </a:p>
          <a:p>
            <a:r>
              <a:rPr lang="en-IN" sz="1600" u="sng" dirty="0">
                <a:solidFill>
                  <a:schemeClr val="tx1"/>
                </a:solidFill>
                <a:latin typeface="Times New Roman" panose="02020603050405020304" pitchFamily="18" charset="0"/>
                <a:cs typeface="Times New Roman" panose="02020603050405020304" pitchFamily="18" charset="0"/>
              </a:rPr>
              <a:t>(2) Palindrome </a:t>
            </a:r>
            <a:r>
              <a:rPr lang="en-IN" sz="1600" u="sng" dirty="0" err="1">
                <a:solidFill>
                  <a:schemeClr val="tx1"/>
                </a:solidFill>
                <a:latin typeface="Times New Roman" panose="02020603050405020304" pitchFamily="18" charset="0"/>
                <a:cs typeface="Times New Roman" panose="02020603050405020304" pitchFamily="18" charset="0"/>
              </a:rPr>
              <a:t>compoment</a:t>
            </a:r>
            <a:r>
              <a:rPr lang="en-IN" sz="1600" u="sng" dirty="0">
                <a:solidFill>
                  <a:schemeClr val="tx1"/>
                </a:solidFill>
                <a:latin typeface="Times New Roman" panose="02020603050405020304" pitchFamily="18" charset="0"/>
                <a:cs typeface="Times New Roman" panose="02020603050405020304" pitchFamily="18" charset="0"/>
              </a:rPr>
              <a:t> of HTML</a:t>
            </a:r>
          </a:p>
          <a:p>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808080"/>
                </a:solidFill>
                <a:effectLst/>
                <a:latin typeface="Times New Roman" panose="02020603050405020304" pitchFamily="18" charset="0"/>
                <a:cs typeface="Times New Roman" panose="02020603050405020304" pitchFamily="18" charset="0"/>
              </a:rPr>
              <a:t>&lt;</a:t>
            </a:r>
            <a:r>
              <a:rPr lang="en-IN" sz="1200" b="0" dirty="0">
                <a:solidFill>
                  <a:srgbClr val="569CD6"/>
                </a:solidFill>
                <a:effectLst/>
                <a:latin typeface="Times New Roman" panose="02020603050405020304" pitchFamily="18" charset="0"/>
                <a:cs typeface="Times New Roman" panose="02020603050405020304" pitchFamily="18" charset="0"/>
              </a:rPr>
              <a:t>script</a:t>
            </a:r>
            <a:r>
              <a:rPr lang="en-IN" sz="1200" b="0" dirty="0">
                <a:solidFill>
                  <a:srgbClr val="808080"/>
                </a:solidFill>
                <a:effectLst/>
                <a:latin typeface="Times New Roman" panose="02020603050405020304" pitchFamily="18" charset="0"/>
                <a:cs typeface="Times New Roman" panose="02020603050405020304" pitchFamily="18" charset="0"/>
              </a:rPr>
              <a:t>&gt;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window</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palindromeComponentData</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function</a:t>
            </a:r>
            <a:r>
              <a:rPr lang="en-IN" sz="1200" b="0" dirty="0">
                <a:solidFill>
                  <a:srgbClr val="D4D4D4"/>
                </a:solidFill>
                <a:effectLst/>
                <a:latin typeface="Times New Roman" panose="02020603050405020304" pitchFamily="18" charset="0"/>
                <a:cs typeface="Times New Roman" panose="02020603050405020304" pitchFamily="18" charset="0"/>
              </a:rPr>
              <a:t> ()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palindromeValue</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showResults</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false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569CD6"/>
                </a:solidFill>
                <a:effectLst/>
                <a:latin typeface="Times New Roman" panose="02020603050405020304" pitchFamily="18" charset="0"/>
                <a:cs typeface="Times New Roman" panose="02020603050405020304" pitchFamily="18" charset="0"/>
              </a:rPr>
              <a:t>false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9CDCFE"/>
                </a:solidFill>
                <a:effectLst/>
                <a:latin typeface="Times New Roman" panose="02020603050405020304" pitchFamily="18" charset="0"/>
                <a:cs typeface="Times New Roman" panose="02020603050405020304" pitchFamily="18" charset="0"/>
              </a:rPr>
              <a:t>resultsMessage</a:t>
            </a:r>
            <a:r>
              <a:rPr lang="en-IN" sz="1200" b="0" dirty="0">
                <a:solidFill>
                  <a:srgbClr val="9CDCFE"/>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DCDCAA"/>
                </a:solidFill>
                <a:effectLst/>
                <a:latin typeface="Times New Roman" panose="02020603050405020304" pitchFamily="18" charset="0"/>
                <a:cs typeface="Times New Roman" panose="02020603050405020304" pitchFamily="18" charset="0"/>
              </a:rPr>
              <a:t>checkPalindrome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showResults</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true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6A9955"/>
                </a:solidFill>
                <a:effectLst/>
                <a:latin typeface="Times New Roman" panose="02020603050405020304" pitchFamily="18" charset="0"/>
                <a:cs typeface="Times New Roman" panose="02020603050405020304" pitchFamily="18" charset="0"/>
              </a:rPr>
              <a:t>// If the input is empty</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palindromeValue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false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resultsMessage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"You need to provide a value in order to check if it is a palindrome!"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4FC1FF"/>
                </a:solidFill>
                <a:effectLst/>
                <a:latin typeface="Times New Roman" panose="02020603050405020304" pitchFamily="18" charset="0"/>
                <a:cs typeface="Times New Roman" panose="02020603050405020304" pitchFamily="18" charset="0"/>
              </a:rPr>
              <a:t>input</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palindromeValue</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toString</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6A9955"/>
                </a:solidFill>
                <a:effectLst/>
                <a:latin typeface="Times New Roman" panose="02020603050405020304" pitchFamily="18" charset="0"/>
                <a:cs typeface="Times New Roman" panose="02020603050405020304" pitchFamily="18" charset="0"/>
              </a:rPr>
              <a:t>// Convert input to string</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6A9955"/>
                </a:solidFill>
                <a:effectLst/>
                <a:latin typeface="Times New Roman" panose="02020603050405020304" pitchFamily="18" charset="0"/>
                <a:cs typeface="Times New Roman" panose="02020603050405020304" pitchFamily="18" charset="0"/>
              </a:rPr>
              <a:t>// Remove special characters and spaces from the input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const</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sanitizedInput</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err="1">
                <a:solidFill>
                  <a:srgbClr val="4FC1FF"/>
                </a:solidFill>
                <a:effectLst/>
                <a:latin typeface="Times New Roman" panose="02020603050405020304" pitchFamily="18" charset="0"/>
                <a:cs typeface="Times New Roman" panose="02020603050405020304" pitchFamily="18" charset="0"/>
              </a:rPr>
              <a:t>input</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replace</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a:solidFill>
                  <a:srgbClr val="D16969"/>
                </a:solidFill>
                <a:effectLst/>
                <a:latin typeface="Times New Roman" panose="02020603050405020304" pitchFamily="18" charset="0"/>
                <a:cs typeface="Times New Roman" panose="02020603050405020304" pitchFamily="18" charset="0"/>
              </a:rPr>
              <a:t>/</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16969"/>
                </a:solidFill>
                <a:effectLst/>
                <a:latin typeface="Times New Roman" panose="02020603050405020304" pitchFamily="18" charset="0"/>
                <a:cs typeface="Times New Roman" panose="02020603050405020304" pitchFamily="18" charset="0"/>
              </a:rPr>
              <a:t>A-Za-z0-9</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16969"/>
                </a:solidFill>
                <a:effectLst/>
                <a:latin typeface="Times New Roman" panose="02020603050405020304" pitchFamily="18" charset="0"/>
                <a:cs typeface="Times New Roman" panose="02020603050405020304" pitchFamily="18" charset="0"/>
              </a:rPr>
              <a:t>/</a:t>
            </a:r>
            <a:r>
              <a:rPr lang="en-IN" sz="1200" b="0" dirty="0">
                <a:solidFill>
                  <a:srgbClr val="569CD6"/>
                </a:solidFill>
                <a:effectLst/>
                <a:latin typeface="Times New Roman" panose="02020603050405020304" pitchFamily="18" charset="0"/>
                <a:cs typeface="Times New Roman" panose="02020603050405020304" pitchFamily="18" charset="0"/>
              </a:rPr>
              <a:t>g</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a:t>
            </a:r>
            <a:r>
              <a:rPr lang="en-IN" sz="1200" b="0" dirty="0">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DCDCAA"/>
                </a:solidFill>
                <a:effectLst/>
                <a:latin typeface="Times New Roman" panose="02020603050405020304" pitchFamily="18" charset="0"/>
                <a:cs typeface="Times New Roman" panose="02020603050405020304" pitchFamily="18" charset="0"/>
              </a:rPr>
              <a:t>toLowerCase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6A9955"/>
                </a:solidFill>
                <a:effectLst/>
                <a:latin typeface="Times New Roman" panose="02020603050405020304" pitchFamily="18" charset="0"/>
                <a:cs typeface="Times New Roman" panose="02020603050405020304" pitchFamily="18" charset="0"/>
              </a:rPr>
              <a:t>// Check if the sanitized input is empty after removing special characters</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if</a:t>
            </a:r>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4FC1FF"/>
                </a:solidFill>
                <a:effectLst/>
                <a:latin typeface="Times New Roman" panose="02020603050405020304" pitchFamily="18" charset="0"/>
                <a:cs typeface="Times New Roman" panose="02020603050405020304" pitchFamily="18" charset="0"/>
              </a:rPr>
              <a:t>sanitizedInput</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200" b="0" dirty="0">
                <a:solidFill>
                  <a:srgbClr val="D4D4D4"/>
                </a:solidFill>
                <a:effectLst/>
                <a:latin typeface="Times New Roman" panose="02020603050405020304" pitchFamily="18" charset="0"/>
                <a:cs typeface="Times New Roman" panose="02020603050405020304" pitchFamily="18" charset="0"/>
              </a:rPr>
              <a:t> = </a:t>
            </a:r>
            <a:r>
              <a:rPr lang="en-IN" sz="1200" b="0" dirty="0">
                <a:solidFill>
                  <a:srgbClr val="569CD6"/>
                </a:solidFill>
                <a:effectLst/>
                <a:latin typeface="Times New Roman" panose="02020603050405020304" pitchFamily="18" charset="0"/>
                <a:cs typeface="Times New Roman" panose="02020603050405020304" pitchFamily="18" charset="0"/>
              </a:rPr>
              <a:t>false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err="1">
                <a:solidFill>
                  <a:srgbClr val="569CD6"/>
                </a:solidFill>
                <a:effectLst/>
                <a:latin typeface="Times New Roman" panose="02020603050405020304" pitchFamily="18" charset="0"/>
                <a:cs typeface="Times New Roman" panose="02020603050405020304" pitchFamily="18" charset="0"/>
              </a:rPr>
              <a:t>this</a:t>
            </a:r>
            <a:r>
              <a:rPr lang="en-IN" sz="1200" b="0" dirty="0" err="1">
                <a:solidFill>
                  <a:srgbClr val="D4D4D4"/>
                </a:solidFill>
                <a:effectLst/>
                <a:latin typeface="Times New Roman" panose="02020603050405020304" pitchFamily="18" charset="0"/>
                <a:cs typeface="Times New Roman" panose="02020603050405020304" pitchFamily="18" charset="0"/>
              </a:rPr>
              <a:t>.</a:t>
            </a:r>
            <a:r>
              <a:rPr lang="en-IN" sz="1200" b="0" dirty="0" err="1">
                <a:solidFill>
                  <a:srgbClr val="9CDCFE"/>
                </a:solidFill>
                <a:effectLst/>
                <a:latin typeface="Times New Roman" panose="02020603050405020304" pitchFamily="18" charset="0"/>
                <a:cs typeface="Times New Roman" panose="02020603050405020304" pitchFamily="18" charset="0"/>
              </a:rPr>
              <a:t>resultsMessage</a:t>
            </a:r>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E9178"/>
                </a:solidFill>
                <a:effectLst/>
                <a:latin typeface="Times New Roman" panose="02020603050405020304" pitchFamily="18" charset="0"/>
                <a:cs typeface="Times New Roman" panose="02020603050405020304" pitchFamily="18" charset="0"/>
              </a:rPr>
              <a:t>"Invalid input! Please provide a valid alphanumeric value."</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r>
              <a:rPr lang="en-IN" sz="1200" b="0" dirty="0">
                <a:solidFill>
                  <a:srgbClr val="C586C0"/>
                </a:solidFill>
                <a:effectLst/>
                <a:latin typeface="Times New Roman" panose="02020603050405020304" pitchFamily="18" charset="0"/>
                <a:cs typeface="Times New Roman" panose="02020603050405020304" pitchFamily="18" charset="0"/>
              </a:rPr>
              <a:t>return</a:t>
            </a:r>
            <a:r>
              <a:rPr lang="en-IN" sz="1200" b="0" dirty="0">
                <a:solidFill>
                  <a:srgbClr val="D4D4D4"/>
                </a:solidFill>
                <a:effectLst/>
                <a:latin typeface="Times New Roman" panose="02020603050405020304" pitchFamily="18" charset="0"/>
                <a:cs typeface="Times New Roman" panose="02020603050405020304" pitchFamily="18" charset="0"/>
              </a:rPr>
              <a:t>;</a:t>
            </a:r>
            <a:endParaRPr lang="en-IN" sz="1200" b="0" dirty="0">
              <a:solidFill>
                <a:srgbClr val="CCCCCC"/>
              </a:solidFill>
              <a:effectLst/>
              <a:latin typeface="Times New Roman" panose="02020603050405020304" pitchFamily="18" charset="0"/>
              <a:cs typeface="Times New Roman" panose="02020603050405020304" pitchFamily="18" charset="0"/>
            </a:endParaRPr>
          </a:p>
          <a:p>
            <a:r>
              <a:rPr lang="en-IN" sz="1200" b="0" dirty="0">
                <a:solidFill>
                  <a:srgbClr val="D4D4D4"/>
                </a:solidFill>
                <a:effectLst/>
                <a:latin typeface="Times New Roman" panose="02020603050405020304" pitchFamily="18" charset="0"/>
                <a:cs typeface="Times New Roman" panose="02020603050405020304" pitchFamily="18" charset="0"/>
              </a:rPr>
              <a:t>                }</a:t>
            </a:r>
            <a:endParaRPr lang="en-IN" sz="1200" b="0" dirty="0">
              <a:solidFill>
                <a:srgbClr val="CCCCCC"/>
              </a:solidFill>
              <a:effectLst/>
              <a:latin typeface="Times New Roman" panose="02020603050405020304" pitchFamily="18" charset="0"/>
              <a:cs typeface="Times New Roman" panose="02020603050405020304" pitchFamily="18" charset="0"/>
            </a:endParaRPr>
          </a:p>
          <a:p>
            <a:endParaRPr lang="en-IN" sz="1200" b="0" dirty="0">
              <a:solidFill>
                <a:srgbClr val="CCCCCC"/>
              </a:solidFill>
              <a:effectLst/>
              <a:latin typeface="Times New Roman" panose="02020603050405020304" pitchFamily="18" charset="0"/>
              <a:cs typeface="Times New Roman" panose="02020603050405020304" pitchFamily="18" charset="0"/>
            </a:endParaRPr>
          </a:p>
          <a:p>
            <a:br>
              <a:rPr lang="en-IN" sz="12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chemeClr val="tx1"/>
              </a:solidFill>
              <a:effectLst/>
              <a:latin typeface="Consolas" panose="020B0609020204030204" pitchFamily="49"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1381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685800" y="319087"/>
            <a:ext cx="6643212" cy="9694962"/>
          </a:xfrm>
        </p:spPr>
        <p:txBody>
          <a:bodyPr/>
          <a:lstStyle/>
          <a:p>
            <a:r>
              <a:rPr lang="en-IN" sz="1400" b="0" dirty="0">
                <a:solidFill>
                  <a:srgbClr val="D4D4D4"/>
                </a:solidFill>
                <a:effectLst/>
                <a:latin typeface="Times New Roman" panose="02020603050405020304" pitchFamily="18" charset="0"/>
                <a:cs typeface="Times New Roman" panose="02020603050405020304" pitchFamily="18" charset="0"/>
              </a:rPr>
              <a:t>       </a:t>
            </a:r>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Reverse the input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const</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reversedInput</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err="1">
                <a:solidFill>
                  <a:srgbClr val="4FC1FF"/>
                </a:solidFill>
                <a:effectLst/>
                <a:latin typeface="Times New Roman" panose="02020603050405020304" pitchFamily="18" charset="0"/>
                <a:cs typeface="Times New Roman" panose="02020603050405020304" pitchFamily="18" charset="0"/>
              </a:rPr>
              <a:t>sanitizedInput</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DCDCAA"/>
                </a:solidFill>
                <a:effectLst/>
                <a:latin typeface="Times New Roman" panose="02020603050405020304" pitchFamily="18" charset="0"/>
                <a:cs typeface="Times New Roman" panose="02020603050405020304" pitchFamily="18" charset="0"/>
              </a:rPr>
              <a:t>split</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DCDCAA"/>
                </a:solidFill>
                <a:effectLst/>
                <a:latin typeface="Times New Roman" panose="02020603050405020304" pitchFamily="18" charset="0"/>
                <a:cs typeface="Times New Roman" panose="02020603050405020304" pitchFamily="18" charset="0"/>
              </a:rPr>
              <a:t>reverse</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DCDCAA"/>
                </a:solidFill>
                <a:effectLst/>
                <a:latin typeface="Times New Roman" panose="02020603050405020304" pitchFamily="18" charset="0"/>
                <a:cs typeface="Times New Roman" panose="02020603050405020304" pitchFamily="18" charset="0"/>
              </a:rPr>
              <a:t>join</a:t>
            </a:r>
            <a:r>
              <a:rPr lang="en-IN" sz="1400" b="0" dirty="0">
                <a:solidFill>
                  <a:srgbClr val="D4D4D4"/>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6A9955"/>
                </a:solidFill>
                <a:effectLst/>
                <a:latin typeface="Times New Roman" panose="02020603050405020304" pitchFamily="18" charset="0"/>
                <a:cs typeface="Times New Roman" panose="02020603050405020304" pitchFamily="18" charset="0"/>
              </a:rPr>
              <a:t>// Check if the input and its reverse are equal</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if</a:t>
            </a: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4FC1FF"/>
                </a:solidFill>
                <a:effectLst/>
                <a:latin typeface="Times New Roman" panose="02020603050405020304" pitchFamily="18" charset="0"/>
                <a:cs typeface="Times New Roman" panose="02020603050405020304" pitchFamily="18" charset="0"/>
              </a:rPr>
              <a:t>sanitizedInput</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err="1">
                <a:solidFill>
                  <a:srgbClr val="4FC1FF"/>
                </a:solidFill>
                <a:effectLst/>
                <a:latin typeface="Times New Roman" panose="02020603050405020304" pitchFamily="18" charset="0"/>
                <a:cs typeface="Times New Roman" panose="02020603050405020304" pitchFamily="18" charset="0"/>
              </a:rPr>
              <a:t>reversedInput</a:t>
            </a:r>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a:solidFill>
                  <a:srgbClr val="569CD6"/>
                </a:solidFill>
                <a:effectLst/>
                <a:latin typeface="Times New Roman" panose="02020603050405020304" pitchFamily="18" charset="0"/>
                <a:cs typeface="Times New Roman" panose="02020603050405020304" pitchFamily="18" charset="0"/>
              </a:rPr>
              <a:t>false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resultsMessage</a:t>
            </a:r>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palindromeValue</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is not a palindrome!`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a:solidFill>
                  <a:srgbClr val="C586C0"/>
                </a:solidFill>
                <a:effectLst/>
                <a:latin typeface="Times New Roman" panose="02020603050405020304" pitchFamily="18" charset="0"/>
                <a:cs typeface="Times New Roman" panose="02020603050405020304" pitchFamily="18" charset="0"/>
              </a:rPr>
              <a:t>return</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isSuccessfullResults</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a:solidFill>
                  <a:srgbClr val="569CD6"/>
                </a:solidFill>
                <a:effectLst/>
                <a:latin typeface="Times New Roman" panose="02020603050405020304" pitchFamily="18" charset="0"/>
                <a:cs typeface="Times New Roman" panose="02020603050405020304" pitchFamily="18" charset="0"/>
              </a:rPr>
              <a:t>true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resultsMessage</a:t>
            </a:r>
            <a:r>
              <a:rPr lang="en-IN" sz="1400" b="0" dirty="0">
                <a:solidFill>
                  <a:srgbClr val="D4D4D4"/>
                </a:solidFill>
                <a:effectLst/>
                <a:latin typeface="Times New Roman" panose="02020603050405020304" pitchFamily="18" charset="0"/>
                <a:cs typeface="Times New Roman" panose="02020603050405020304" pitchFamily="18" charset="0"/>
              </a:rPr>
              <a:t> = </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err="1">
                <a:solidFill>
                  <a:srgbClr val="569CD6"/>
                </a:solidFill>
                <a:effectLst/>
                <a:latin typeface="Times New Roman" panose="02020603050405020304" pitchFamily="18" charset="0"/>
                <a:cs typeface="Times New Roman" panose="02020603050405020304" pitchFamily="18" charset="0"/>
              </a:rPr>
              <a:t>this</a:t>
            </a:r>
            <a:r>
              <a:rPr lang="en-IN" sz="1400" b="0" dirty="0" err="1">
                <a:solidFill>
                  <a:srgbClr val="D4D4D4"/>
                </a:solidFill>
                <a:effectLst/>
                <a:latin typeface="Times New Roman" panose="02020603050405020304" pitchFamily="18" charset="0"/>
                <a:cs typeface="Times New Roman" panose="02020603050405020304" pitchFamily="18" charset="0"/>
              </a:rPr>
              <a:t>.</a:t>
            </a:r>
            <a:r>
              <a:rPr lang="en-IN" sz="1400" b="0" dirty="0" err="1">
                <a:solidFill>
                  <a:srgbClr val="9CDCFE"/>
                </a:solidFill>
                <a:effectLst/>
                <a:latin typeface="Times New Roman" panose="02020603050405020304" pitchFamily="18" charset="0"/>
                <a:cs typeface="Times New Roman" panose="02020603050405020304" pitchFamily="18" charset="0"/>
              </a:rPr>
              <a:t>palindromeValue</a:t>
            </a:r>
            <a:r>
              <a:rPr lang="en-IN" sz="1400" b="0" dirty="0">
                <a:solidFill>
                  <a:srgbClr val="569CD6"/>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is a palindrome!`</a:t>
            </a:r>
            <a:r>
              <a:rPr lang="en-IN" sz="1400" b="0" dirty="0">
                <a:solidFill>
                  <a:srgbClr val="D4D4D4"/>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D4D4D4"/>
                </a:solidFill>
                <a:effectLst/>
                <a:latin typeface="Times New Roman" panose="02020603050405020304" pitchFamily="18" charset="0"/>
                <a:cs typeface="Times New Roman" panose="02020603050405020304" pitchFamily="18" charset="0"/>
              </a:rPr>
              <a:t>    };</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script</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x-data</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palindromeComponentData</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"flex flex-col gap-2 shadow-</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 w-100 px-3 py-5 rounded-</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 </a:t>
            </a:r>
            <a:r>
              <a:rPr lang="en-IN" sz="1400" b="0" dirty="0" err="1">
                <a:solidFill>
                  <a:srgbClr val="CE9178"/>
                </a:solidFill>
                <a:effectLst/>
                <a:latin typeface="Times New Roman" panose="02020603050405020304" pitchFamily="18" charset="0"/>
                <a:cs typeface="Times New Roman" panose="02020603050405020304" pitchFamily="18" charset="0"/>
              </a:rPr>
              <a:t>bg</a:t>
            </a:r>
            <a:r>
              <a:rPr lang="en-IN" sz="1400" b="0" dirty="0">
                <a:solidFill>
                  <a:srgbClr val="CE9178"/>
                </a:solidFill>
                <a:effectLst/>
                <a:latin typeface="Times New Roman" panose="02020603050405020304" pitchFamily="18" charset="0"/>
                <a:cs typeface="Times New Roman" panose="02020603050405020304" pitchFamily="18" charset="0"/>
              </a:rPr>
              <a:t>-gradient-to-</a:t>
            </a:r>
            <a:r>
              <a:rPr lang="en-IN" sz="1400" b="0" dirty="0" err="1">
                <a:solidFill>
                  <a:srgbClr val="CE9178"/>
                </a:solidFill>
                <a:effectLst/>
                <a:latin typeface="Times New Roman" panose="02020603050405020304" pitchFamily="18" charset="0"/>
                <a:cs typeface="Times New Roman" panose="02020603050405020304" pitchFamily="18" charset="0"/>
              </a:rPr>
              <a:t>br</a:t>
            </a:r>
            <a:r>
              <a:rPr lang="en-IN" sz="1400" b="0" dirty="0">
                <a:solidFill>
                  <a:srgbClr val="CE9178"/>
                </a:solidFill>
                <a:effectLst/>
                <a:latin typeface="Times New Roman" panose="02020603050405020304" pitchFamily="18" charset="0"/>
                <a:cs typeface="Times New Roman" panose="02020603050405020304" pitchFamily="18" charset="0"/>
              </a:rPr>
              <a:t> from-purple-400 to-pink-300"</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form</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action</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"flex gap-2"</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input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type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"text"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name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palindromeValue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id</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palindromeValue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placeholder</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               Input"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"w-full h-full p-2 border-2 rounded-md placeholder-purple-400 focus:ring-purple-500 </a:t>
            </a:r>
            <a:r>
              <a:rPr lang="en-IN" sz="1400" b="0" dirty="0" err="1">
                <a:solidFill>
                  <a:srgbClr val="CE9178"/>
                </a:solidFill>
                <a:effectLst/>
                <a:latin typeface="Times New Roman" panose="02020603050405020304" pitchFamily="18" charset="0"/>
                <a:cs typeface="Times New Roman" panose="02020603050405020304" pitchFamily="18" charset="0"/>
              </a:rPr>
              <a:t>focus:ring</a:t>
            </a:r>
            <a:r>
              <a:rPr lang="en-IN" sz="1400" b="0" dirty="0">
                <a:solidFill>
                  <a:srgbClr val="CE9178"/>
                </a:solidFill>
                <a:effectLst/>
                <a:latin typeface="Times New Roman" panose="02020603050405020304" pitchFamily="18" charset="0"/>
                <a:cs typeface="Times New Roman" panose="02020603050405020304" pitchFamily="18" charset="0"/>
              </a:rPr>
              <a:t> focus:ring-offset-2 </a:t>
            </a:r>
            <a:r>
              <a:rPr lang="en-IN" sz="1400" b="0" dirty="0" err="1">
                <a:solidFill>
                  <a:srgbClr val="CE9178"/>
                </a:solidFill>
                <a:effectLst/>
                <a:latin typeface="Times New Roman" panose="02020603050405020304" pitchFamily="18" charset="0"/>
                <a:cs typeface="Times New Roman" panose="02020603050405020304" pitchFamily="18" charset="0"/>
              </a:rPr>
              <a:t>focus:ring-offset-white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x-model</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palindromeValue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/&gt;</a:t>
            </a:r>
          </a:p>
          <a:p>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button</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type</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"button"</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"text-white </a:t>
            </a:r>
            <a:r>
              <a:rPr lang="en-IN" sz="1400" b="0" dirty="0" err="1">
                <a:solidFill>
                  <a:srgbClr val="CE9178"/>
                </a:solidFill>
                <a:effectLst/>
                <a:latin typeface="Times New Roman" panose="02020603050405020304" pitchFamily="18" charset="0"/>
                <a:cs typeface="Times New Roman" panose="02020603050405020304" pitchFamily="18" charset="0"/>
              </a:rPr>
              <a:t>bg</a:t>
            </a:r>
            <a:r>
              <a:rPr lang="en-IN" sz="1400" b="0" dirty="0">
                <a:solidFill>
                  <a:srgbClr val="CE9178"/>
                </a:solidFill>
                <a:effectLst/>
                <a:latin typeface="Times New Roman" panose="02020603050405020304" pitchFamily="18" charset="0"/>
                <a:cs typeface="Times New Roman" panose="02020603050405020304" pitchFamily="18" charset="0"/>
              </a:rPr>
              <a:t>-gradient-to-</a:t>
            </a:r>
            <a:r>
              <a:rPr lang="en-IN" sz="1400" b="0" dirty="0" err="1">
                <a:solidFill>
                  <a:srgbClr val="CE9178"/>
                </a:solidFill>
                <a:effectLst/>
                <a:latin typeface="Times New Roman" panose="02020603050405020304" pitchFamily="18" charset="0"/>
                <a:cs typeface="Times New Roman" panose="02020603050405020304" pitchFamily="18" charset="0"/>
              </a:rPr>
              <a:t>br</a:t>
            </a:r>
            <a:r>
              <a:rPr lang="en-IN" sz="1400" b="0" dirty="0">
                <a:solidFill>
                  <a:srgbClr val="CE9178"/>
                </a:solidFill>
                <a:effectLst/>
                <a:latin typeface="Times New Roman" panose="02020603050405020304" pitchFamily="18" charset="0"/>
                <a:cs typeface="Times New Roman" panose="02020603050405020304" pitchFamily="18" charset="0"/>
              </a:rPr>
              <a:t> from-purple-500 to-purple-700 hover:from-purple-700 hover:to-purple-900 rounded"</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@click</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"checkPalindrome();"</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"hover:scale-110 px-4 py-1"</a:t>
            </a:r>
            <a:r>
              <a:rPr lang="en-IN" sz="1400" b="0" dirty="0">
                <a:solidFill>
                  <a:srgbClr val="808080"/>
                </a:solidFill>
                <a:effectLst/>
                <a:latin typeface="Times New Roman" panose="02020603050405020304" pitchFamily="18" charset="0"/>
                <a:cs typeface="Times New Roman" panose="02020603050405020304" pitchFamily="18" charset="0"/>
              </a:rPr>
              <a:t>&gt;</a:t>
            </a:r>
            <a:r>
              <a:rPr lang="en-IN" sz="1400" b="0" dirty="0">
                <a:solidFill>
                  <a:srgbClr val="CCCCCC"/>
                </a:solidFill>
                <a:effectLst/>
                <a:latin typeface="Times New Roman" panose="02020603050405020304" pitchFamily="18" charset="0"/>
                <a:cs typeface="Times New Roman" panose="02020603050405020304" pitchFamily="18" charset="0"/>
              </a:rPr>
              <a:t>Check</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button</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form</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br>
              <a:rPr lang="en-IN" sz="14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60566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AA043-DDE3-9A92-99B6-6A6CDA530DE6}"/>
              </a:ext>
            </a:extLst>
          </p:cNvPr>
          <p:cNvSpPr>
            <a:spLocks noGrp="1"/>
          </p:cNvSpPr>
          <p:nvPr>
            <p:ph type="subTitle" idx="4"/>
          </p:nvPr>
        </p:nvSpPr>
        <p:spPr>
          <a:xfrm>
            <a:off x="564593" y="1384300"/>
            <a:ext cx="6643212" cy="2154436"/>
          </a:xfrm>
        </p:spPr>
        <p:txBody>
          <a:bodyPr/>
          <a:lstStyle/>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x-show</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showResults</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x-html</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err="1">
                <a:solidFill>
                  <a:srgbClr val="CE9178"/>
                </a:solidFill>
                <a:effectLst/>
                <a:latin typeface="Times New Roman" panose="02020603050405020304" pitchFamily="18" charset="0"/>
                <a:cs typeface="Times New Roman" panose="02020603050405020304" pitchFamily="18" charset="0"/>
              </a:rPr>
              <a:t>resultsMessage</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"p-3 text-white font-bold </a:t>
            </a:r>
            <a:r>
              <a:rPr lang="en-IN" sz="1400" b="0" dirty="0" err="1">
                <a:solidFill>
                  <a:srgbClr val="CE9178"/>
                </a:solidFill>
                <a:effectLst/>
                <a:latin typeface="Times New Roman" panose="02020603050405020304" pitchFamily="18" charset="0"/>
                <a:cs typeface="Times New Roman" panose="02020603050405020304" pitchFamily="18" charset="0"/>
              </a:rPr>
              <a:t>bg</a:t>
            </a:r>
            <a:r>
              <a:rPr lang="en-IN" sz="1400" b="0" dirty="0">
                <a:solidFill>
                  <a:srgbClr val="CE9178"/>
                </a:solidFill>
                <a:effectLst/>
                <a:latin typeface="Times New Roman" panose="02020603050405020304" pitchFamily="18" charset="0"/>
                <a:cs typeface="Times New Roman" panose="02020603050405020304" pitchFamily="18" charset="0"/>
              </a:rPr>
              <a:t>-gradient-to-</a:t>
            </a:r>
            <a:r>
              <a:rPr lang="en-IN" sz="1400" b="0" dirty="0" err="1">
                <a:solidFill>
                  <a:srgbClr val="CE9178"/>
                </a:solidFill>
                <a:effectLst/>
                <a:latin typeface="Times New Roman" panose="02020603050405020304" pitchFamily="18" charset="0"/>
                <a:cs typeface="Times New Roman" panose="02020603050405020304" pitchFamily="18" charset="0"/>
              </a:rPr>
              <a:t>br</a:t>
            </a:r>
            <a:r>
              <a:rPr lang="en-IN" sz="1400" b="0" dirty="0">
                <a:solidFill>
                  <a:srgbClr val="CE9178"/>
                </a:solidFill>
                <a:effectLst/>
                <a:latin typeface="Times New Roman" panose="02020603050405020304" pitchFamily="18" charset="0"/>
                <a:cs typeface="Times New Roman" panose="02020603050405020304" pitchFamily="18" charset="0"/>
              </a:rPr>
              <a:t> rounded-</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 shadow-</a:t>
            </a:r>
            <a:r>
              <a:rPr lang="en-IN" sz="1400" b="0" dirty="0" err="1">
                <a:solidFill>
                  <a:srgbClr val="CE9178"/>
                </a:solidFill>
                <a:effectLst/>
                <a:latin typeface="Times New Roman" panose="02020603050405020304" pitchFamily="18" charset="0"/>
                <a:cs typeface="Times New Roman" panose="02020603050405020304" pitchFamily="18" charset="0"/>
              </a:rPr>
              <a:t>lg</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9CDCFE"/>
                </a:solidFill>
                <a:effectLst/>
                <a:latin typeface="Times New Roman" panose="02020603050405020304" pitchFamily="18" charset="0"/>
                <a:cs typeface="Times New Roman" panose="02020603050405020304" pitchFamily="18" charset="0"/>
              </a:rPr>
              <a:t>:class</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"{'from-green-500 to-green-700': </a:t>
            </a:r>
            <a:r>
              <a:rPr lang="en-IN" sz="1400" b="0" dirty="0" err="1">
                <a:solidFill>
                  <a:srgbClr val="CE9178"/>
                </a:solidFill>
                <a:effectLst/>
                <a:latin typeface="Times New Roman" panose="02020603050405020304" pitchFamily="18" charset="0"/>
                <a:cs typeface="Times New Roman" panose="02020603050405020304" pitchFamily="18" charset="0"/>
              </a:rPr>
              <a:t>isSuccessfullResults</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E9178"/>
                </a:solidFill>
                <a:effectLst/>
                <a:latin typeface="Times New Roman" panose="02020603050405020304" pitchFamily="18" charset="0"/>
                <a:cs typeface="Times New Roman" panose="02020603050405020304" pitchFamily="18" charset="0"/>
              </a:rPr>
              <a:t>            'from-red-500 to-red-700': !</a:t>
            </a:r>
            <a:r>
              <a:rPr lang="en-IN" sz="1400" b="0" dirty="0" err="1">
                <a:solidFill>
                  <a:srgbClr val="CE9178"/>
                </a:solidFill>
                <a:effectLst/>
                <a:latin typeface="Times New Roman" panose="02020603050405020304" pitchFamily="18" charset="0"/>
                <a:cs typeface="Times New Roman" panose="02020603050405020304" pitchFamily="18" charset="0"/>
              </a:rPr>
              <a:t>isSuccessfullResults</a:t>
            </a:r>
            <a:r>
              <a:rPr lang="en-IN" sz="1400" b="0" dirty="0">
                <a:solidFill>
                  <a:srgbClr val="CE9178"/>
                </a:solidFill>
                <a:effectLst/>
                <a:latin typeface="Times New Roman" panose="02020603050405020304" pitchFamily="18" charset="0"/>
                <a:cs typeface="Times New Roman" panose="02020603050405020304" pitchFamily="18" charset="0"/>
              </a:rPr>
              <a: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CCCCCC"/>
                </a:solidFill>
                <a:effectLst/>
                <a:latin typeface="Times New Roman" panose="02020603050405020304" pitchFamily="18" charset="0"/>
                <a:cs typeface="Times New Roman" panose="02020603050405020304" pitchFamily="18" charset="0"/>
              </a:rPr>
              <a:t>    </a:t>
            </a:r>
            <a:r>
              <a:rPr lang="en-IN" sz="1400" b="0" dirty="0">
                <a:solidFill>
                  <a:srgbClr val="808080"/>
                </a:solidFill>
                <a:effectLst/>
                <a:latin typeface="Times New Roman" panose="02020603050405020304" pitchFamily="18" charset="0"/>
                <a:cs typeface="Times New Roman" panose="02020603050405020304" pitchFamily="18" charset="0"/>
              </a:rPr>
              <a:t>&gt;&lt;/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r>
              <a:rPr lang="en-IN" sz="1400" b="0" dirty="0">
                <a:solidFill>
                  <a:srgbClr val="808080"/>
                </a:solidFill>
                <a:effectLst/>
                <a:latin typeface="Times New Roman" panose="02020603050405020304" pitchFamily="18" charset="0"/>
                <a:cs typeface="Times New Roman" panose="02020603050405020304" pitchFamily="18" charset="0"/>
              </a:rPr>
              <a:t>&lt;/</a:t>
            </a:r>
            <a:r>
              <a:rPr lang="en-IN" sz="1400" b="0" dirty="0">
                <a:solidFill>
                  <a:srgbClr val="569CD6"/>
                </a:solidFill>
                <a:effectLst/>
                <a:latin typeface="Times New Roman" panose="02020603050405020304" pitchFamily="18" charset="0"/>
                <a:cs typeface="Times New Roman" panose="02020603050405020304" pitchFamily="18" charset="0"/>
              </a:rPr>
              <a:t>div</a:t>
            </a:r>
            <a:r>
              <a:rPr lang="en-IN" sz="1400" b="0" dirty="0">
                <a:solidFill>
                  <a:srgbClr val="808080"/>
                </a:solidFill>
                <a:effectLst/>
                <a:latin typeface="Times New Roman" panose="02020603050405020304" pitchFamily="18" charset="0"/>
                <a:cs typeface="Times New Roman" panose="02020603050405020304" pitchFamily="18" charset="0"/>
              </a:rPr>
              <a:t>&gt;</a:t>
            </a:r>
            <a:endParaRPr lang="en-IN" sz="1400" b="0" dirty="0">
              <a:solidFill>
                <a:srgbClr val="CCCCCC"/>
              </a:solidFill>
              <a:effectLst/>
              <a:latin typeface="Times New Roman" panose="02020603050405020304" pitchFamily="18" charset="0"/>
              <a:cs typeface="Times New Roman" panose="02020603050405020304" pitchFamily="18" charset="0"/>
            </a:endParaRPr>
          </a:p>
          <a:p>
            <a:br>
              <a:rPr lang="en-IN" sz="1400" b="0" dirty="0">
                <a:solidFill>
                  <a:srgbClr val="CCCCCC"/>
                </a:solidFill>
                <a:effectLst/>
                <a:latin typeface="Times New Roman" panose="02020603050405020304" pitchFamily="18" charset="0"/>
                <a:cs typeface="Times New Roman" panose="02020603050405020304" pitchFamily="18" charset="0"/>
              </a:rPr>
            </a:br>
            <a:endParaRPr lang="en-IN" sz="1400" b="0" dirty="0">
              <a:solidFill>
                <a:srgbClr val="CCCCCC"/>
              </a:solidFill>
              <a:effectLst/>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90D203EF-42B8-F619-B33B-5C73E4D58847}"/>
              </a:ext>
            </a:extLst>
          </p:cNvPr>
          <p:cNvSpPr/>
          <p:nvPr/>
        </p:nvSpPr>
        <p:spPr>
          <a:xfrm>
            <a:off x="303212" y="165100"/>
            <a:ext cx="7165975" cy="10287000"/>
          </a:xfrm>
          <a:custGeom>
            <a:avLst/>
            <a:gdLst/>
            <a:ahLst/>
            <a:cxnLst/>
            <a:rect l="l" t="t" r="r" b="b"/>
            <a:pathLst>
              <a:path w="7165975" h="9451975">
                <a:moveTo>
                  <a:pt x="7165594" y="0"/>
                </a:moveTo>
                <a:lnTo>
                  <a:pt x="7147306" y="0"/>
                </a:lnTo>
                <a:lnTo>
                  <a:pt x="7147306" y="18288"/>
                </a:lnTo>
                <a:lnTo>
                  <a:pt x="7147306" y="9433255"/>
                </a:lnTo>
                <a:lnTo>
                  <a:pt x="18288" y="9433255"/>
                </a:lnTo>
                <a:lnTo>
                  <a:pt x="18288" y="18288"/>
                </a:lnTo>
                <a:lnTo>
                  <a:pt x="7147306" y="18288"/>
                </a:lnTo>
                <a:lnTo>
                  <a:pt x="7147306" y="0"/>
                </a:lnTo>
                <a:lnTo>
                  <a:pt x="18288" y="0"/>
                </a:lnTo>
                <a:lnTo>
                  <a:pt x="0" y="0"/>
                </a:lnTo>
                <a:lnTo>
                  <a:pt x="0" y="18237"/>
                </a:lnTo>
                <a:lnTo>
                  <a:pt x="0" y="9433255"/>
                </a:lnTo>
                <a:lnTo>
                  <a:pt x="0" y="9451543"/>
                </a:lnTo>
                <a:lnTo>
                  <a:pt x="18288" y="9451543"/>
                </a:lnTo>
                <a:lnTo>
                  <a:pt x="7147306" y="9451543"/>
                </a:lnTo>
                <a:lnTo>
                  <a:pt x="7165594" y="9451543"/>
                </a:lnTo>
                <a:lnTo>
                  <a:pt x="7165594" y="9433255"/>
                </a:lnTo>
                <a:lnTo>
                  <a:pt x="7165594" y="18288"/>
                </a:lnTo>
                <a:lnTo>
                  <a:pt x="71655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4044967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2346</TotalTime>
  <Words>2185</Words>
  <Application>Microsoft Office PowerPoint</Application>
  <PresentationFormat>Custom</PresentationFormat>
  <Paragraphs>275</Paragraphs>
  <Slides>12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Consolas</vt:lpstr>
      <vt:lpstr>Times New Roman</vt:lpstr>
      <vt:lpstr>Wingdings</vt:lpstr>
      <vt:lpstr>Office Theme</vt:lpstr>
      <vt:lpstr>Front End Engineering-II</vt:lpstr>
      <vt:lpstr>1. INTRODUCTION</vt:lpstr>
      <vt:lpstr>PowerPoint Presentation</vt:lpstr>
      <vt:lpstr>File Structure in VS code snippet</vt:lpstr>
      <vt:lpstr>Requirements</vt:lpstr>
      <vt:lpstr>Methodologies - Code snippets</vt:lpstr>
      <vt:lpstr>PowerPoint Presentation</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Engineering-II</dc:title>
  <dc:creator>Yashita Prajapati</dc:creator>
  <cp:lastModifiedBy>Yashita Prajapati</cp:lastModifiedBy>
  <cp:revision>11</cp:revision>
  <dcterms:created xsi:type="dcterms:W3CDTF">2024-03-09T17:22:09Z</dcterms:created>
  <dcterms:modified xsi:type="dcterms:W3CDTF">2024-04-30T03:58:58Z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2024-03-09T00:00:00Z</vt:filetime>
  </property>
</Properties>
</file>