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7" r:id="rId6"/>
    <p:sldId id="260" r:id="rId7"/>
    <p:sldId id="268" r:id="rId8"/>
    <p:sldId id="261" r:id="rId9"/>
    <p:sldId id="269" r:id="rId10"/>
    <p:sldId id="262" r:id="rId11"/>
    <p:sldId id="270" r:id="rId12"/>
    <p:sldId id="271" r:id="rId13"/>
    <p:sldId id="264" r:id="rId14"/>
    <p:sldId id="265" r:id="rId15"/>
    <p:sldId id="272" r:id="rId16"/>
    <p:sldId id="273" r:id="rId17"/>
    <p:sldId id="282" r:id="rId18"/>
    <p:sldId id="274" r:id="rId19"/>
    <p:sldId id="275" r:id="rId20"/>
    <p:sldId id="281" r:id="rId21"/>
    <p:sldId id="266" r:id="rId22"/>
    <p:sldId id="276"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D16A75-25B8-4D3A-A648-DB6DA4D12480}" v="26" dt="2020-11-08T17:43:42.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48" autoAdjust="0"/>
  </p:normalViewPr>
  <p:slideViewPr>
    <p:cSldViewPr snapToGrid="0">
      <p:cViewPr varScale="1">
        <p:scale>
          <a:sx n="111" d="100"/>
          <a:sy n="111" d="100"/>
        </p:scale>
        <p:origin x="616"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1583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11/26/22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59175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75213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30910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06997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39990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8985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96041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36042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0140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50555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37569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11/26/22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117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11/26/22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99253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11/26/22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43857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11/26/22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88527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90607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2AC24A9-CCB6-4F8D-B8DB-C2F3692CFA5A}" type="datetimeFigureOut">
              <a:rPr lang="en-US" smtClean="0"/>
              <a:t>11/26/22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57611003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51F63E98-7ACE-4FAF-974A-56261A9618FB}"/>
              </a:ext>
            </a:extLst>
          </p:cNvPr>
          <p:cNvPicPr>
            <a:picLocks noChangeAspect="1"/>
          </p:cNvPicPr>
          <p:nvPr/>
        </p:nvPicPr>
        <p:blipFill rotWithShape="1">
          <a:blip r:embed="rId2"/>
          <a:srcRect t="6237" b="10737"/>
          <a:stretch/>
        </p:blipFill>
        <p:spPr>
          <a:xfrm>
            <a:off x="-5" y="10"/>
            <a:ext cx="12191999" cy="6857990"/>
          </a:xfrm>
          <a:prstGeom prst="rect">
            <a:avLst/>
          </a:prstGeom>
          <a:effectLst>
            <a:glow rad="127000">
              <a:schemeClr val="accent1">
                <a:alpha val="0"/>
              </a:schemeClr>
            </a:glow>
            <a:outerShdw blurRad="1270000" dist="50800" dir="5400000" algn="ctr" rotWithShape="0">
              <a:srgbClr val="000000"/>
            </a:outerShdw>
            <a:reflection stA="28000" endPos="65000" dist="50800" dir="5400000" sy="-100000" algn="bl" rotWithShape="0"/>
          </a:effectLst>
        </p:spPr>
      </p:pic>
      <p:sp>
        <p:nvSpPr>
          <p:cNvPr id="2" name="Title 1">
            <a:extLst>
              <a:ext uri="{FF2B5EF4-FFF2-40B4-BE49-F238E27FC236}">
                <a16:creationId xmlns:a16="http://schemas.microsoft.com/office/drawing/2014/main" id="{C3238D62-2628-4DBE-93C3-8E6C8AC610B1}"/>
              </a:ext>
            </a:extLst>
          </p:cNvPr>
          <p:cNvSpPr>
            <a:spLocks noGrp="1"/>
          </p:cNvSpPr>
          <p:nvPr>
            <p:ph type="ctrTitle"/>
          </p:nvPr>
        </p:nvSpPr>
        <p:spPr>
          <a:xfrm>
            <a:off x="643466" y="2400300"/>
            <a:ext cx="10905059" cy="1676400"/>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IN" dirty="0">
                <a:solidFill>
                  <a:schemeClr val="tx1">
                    <a:lumMod val="95000"/>
                  </a:schemeClr>
                </a:solidFill>
                <a:effectLst>
                  <a:outerShdw blurRad="38100" dist="38100" dir="2700000" algn="tl">
                    <a:srgbClr val="000000">
                      <a:alpha val="43137"/>
                    </a:srgbClr>
                  </a:outerShdw>
                </a:effectLst>
                <a:latin typeface="Bahnschrift SemiBold" panose="020B0502040204020203" pitchFamily="34" charset="0"/>
              </a:rPr>
              <a:t>ANALYSIS OF BANK CUTOMER  LOAN ELIGIBILTY </a:t>
            </a:r>
          </a:p>
        </p:txBody>
      </p:sp>
      <p:sp>
        <p:nvSpPr>
          <p:cNvPr id="5" name="TextBox 4">
            <a:extLst>
              <a:ext uri="{FF2B5EF4-FFF2-40B4-BE49-F238E27FC236}">
                <a16:creationId xmlns:a16="http://schemas.microsoft.com/office/drawing/2014/main" id="{19F90136-F8C5-4DE3-9959-EEE85C6661DB}"/>
              </a:ext>
            </a:extLst>
          </p:cNvPr>
          <p:cNvSpPr txBox="1"/>
          <p:nvPr/>
        </p:nvSpPr>
        <p:spPr>
          <a:xfrm>
            <a:off x="1016000" y="4864100"/>
            <a:ext cx="3416300" cy="1938992"/>
          </a:xfrm>
          <a:prstGeom prst="rect">
            <a:avLst/>
          </a:prstGeom>
          <a:noFill/>
        </p:spPr>
        <p:txBody>
          <a:bodyPr wrap="square" rtlCol="0">
            <a:spAutoFit/>
          </a:bodyPr>
          <a:lstStyle/>
          <a:p>
            <a:r>
              <a:rPr lang="en-IN" sz="2400" b="1" dirty="0">
                <a:effectLst>
                  <a:outerShdw blurRad="38100" dist="38100" dir="2700000" algn="tl">
                    <a:srgbClr val="000000">
                      <a:alpha val="43137"/>
                    </a:srgbClr>
                  </a:outerShdw>
                </a:effectLst>
                <a:latin typeface="Abadi" panose="020B0604020202020204" pitchFamily="34" charset="0"/>
                <a:cs typeface="Aldhabi" panose="020B0604020202020204" pitchFamily="2" charset="-78"/>
              </a:rPr>
              <a:t>BY </a:t>
            </a:r>
          </a:p>
          <a:p>
            <a:r>
              <a:rPr lang="en-IN" sz="2400" b="1" dirty="0">
                <a:effectLst>
                  <a:outerShdw blurRad="38100" dist="38100" dir="2700000" algn="tl">
                    <a:srgbClr val="000000">
                      <a:alpha val="43137"/>
                    </a:srgbClr>
                  </a:outerShdw>
                </a:effectLst>
                <a:latin typeface="Abadi" panose="020B0604020202020204" pitchFamily="34" charset="0"/>
                <a:cs typeface="Aldhabi" panose="020B0604020202020204" pitchFamily="2" charset="-78"/>
              </a:rPr>
              <a:t>180031412</a:t>
            </a:r>
          </a:p>
          <a:p>
            <a:r>
              <a:rPr lang="en-IN" sz="2400" b="1">
                <a:effectLst>
                  <a:outerShdw blurRad="38100" dist="38100" dir="2700000" algn="tl">
                    <a:srgbClr val="000000">
                      <a:alpha val="43137"/>
                    </a:srgbClr>
                  </a:outerShdw>
                </a:effectLst>
                <a:latin typeface="Abadi" panose="020B0604020202020204" pitchFamily="34" charset="0"/>
                <a:cs typeface="Aldhabi" panose="020B0604020202020204" pitchFamily="2" charset="-78"/>
              </a:rPr>
              <a:t>180030039</a:t>
            </a:r>
            <a:endParaRPr lang="en-IN" sz="2400" b="1" dirty="0">
              <a:effectLst>
                <a:outerShdw blurRad="38100" dist="38100" dir="2700000" algn="tl">
                  <a:srgbClr val="000000">
                    <a:alpha val="43137"/>
                  </a:srgbClr>
                </a:outerShdw>
              </a:effectLst>
              <a:latin typeface="Abadi" panose="020B0604020202020204" pitchFamily="34" charset="0"/>
              <a:cs typeface="Aldhabi" panose="020B0604020202020204" pitchFamily="2" charset="-78"/>
            </a:endParaRPr>
          </a:p>
          <a:p>
            <a:r>
              <a:rPr lang="en-IN" sz="2400" b="1" dirty="0">
                <a:effectLst>
                  <a:outerShdw blurRad="38100" dist="38100" dir="2700000" algn="tl">
                    <a:srgbClr val="000000">
                      <a:alpha val="43137"/>
                    </a:srgbClr>
                  </a:outerShdw>
                </a:effectLst>
                <a:latin typeface="Abadi" panose="020B0604020202020204" pitchFamily="34" charset="0"/>
                <a:cs typeface="Aldhabi" panose="020B0604020202020204" pitchFamily="2" charset="-78"/>
              </a:rPr>
              <a:t>180031474</a:t>
            </a:r>
          </a:p>
          <a:p>
            <a:r>
              <a:rPr lang="en-IN" sz="2400" b="1" dirty="0">
                <a:effectLst>
                  <a:outerShdw blurRad="38100" dist="38100" dir="2700000" algn="tl">
                    <a:srgbClr val="000000">
                      <a:alpha val="43137"/>
                    </a:srgbClr>
                  </a:outerShdw>
                </a:effectLst>
                <a:latin typeface="Abadi" panose="020B0604020202020204" pitchFamily="34" charset="0"/>
                <a:cs typeface="Aldhabi" panose="020B0604020202020204" pitchFamily="2" charset="-78"/>
              </a:rPr>
              <a:t>180031259</a:t>
            </a:r>
          </a:p>
        </p:txBody>
      </p:sp>
    </p:spTree>
    <p:extLst>
      <p:ext uri="{BB962C8B-B14F-4D97-AF65-F5344CB8AC3E}">
        <p14:creationId xmlns:p14="http://schemas.microsoft.com/office/powerpoint/2010/main" val="2723297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49">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5F09E9-E226-4D08-8FBD-5DEE37D940EF}"/>
              </a:ext>
            </a:extLst>
          </p:cNvPr>
          <p:cNvSpPr>
            <a:spLocks noGrp="1"/>
          </p:cNvSpPr>
          <p:nvPr>
            <p:ph type="title"/>
          </p:nvPr>
        </p:nvSpPr>
        <p:spPr>
          <a:xfrm>
            <a:off x="326069" y="-59265"/>
            <a:ext cx="5297380" cy="1675123"/>
          </a:xfrm>
        </p:spPr>
        <p:txBody>
          <a:bodyPr>
            <a:normAutofit/>
          </a:bodyPr>
          <a:lstStyle/>
          <a:p>
            <a:r>
              <a:rPr lang="en-IN" sz="3200" dirty="0"/>
              <a:t>IMPUTATION</a:t>
            </a:r>
          </a:p>
        </p:txBody>
      </p:sp>
      <p:pic>
        <p:nvPicPr>
          <p:cNvPr id="4" name="Picture 3">
            <a:extLst>
              <a:ext uri="{FF2B5EF4-FFF2-40B4-BE49-F238E27FC236}">
                <a16:creationId xmlns:a16="http://schemas.microsoft.com/office/drawing/2014/main" id="{C0033841-CA41-4BE5-92E2-4D9814D4CF3F}"/>
              </a:ext>
            </a:extLst>
          </p:cNvPr>
          <p:cNvPicPr>
            <a:picLocks noChangeAspect="1"/>
          </p:cNvPicPr>
          <p:nvPr/>
        </p:nvPicPr>
        <p:blipFill>
          <a:blip r:embed="rId2"/>
          <a:stretch>
            <a:fillRect/>
          </a:stretch>
        </p:blipFill>
        <p:spPr>
          <a:xfrm>
            <a:off x="314277" y="1489712"/>
            <a:ext cx="5514538" cy="4411629"/>
          </a:xfrm>
          <a:prstGeom prst="rect">
            <a:avLst/>
          </a:prstGeom>
          <a:effectLst>
            <a:innerShdw blurRad="57150" dist="38100" dir="14460000">
              <a:prstClr val="black">
                <a:alpha val="70000"/>
              </a:prstClr>
            </a:innerShdw>
          </a:effectLst>
        </p:spPr>
      </p:pic>
      <p:sp>
        <p:nvSpPr>
          <p:cNvPr id="45" name="Content Placeholder 10">
            <a:extLst>
              <a:ext uri="{FF2B5EF4-FFF2-40B4-BE49-F238E27FC236}">
                <a16:creationId xmlns:a16="http://schemas.microsoft.com/office/drawing/2014/main" id="{4BB6AED0-8E80-4A5B-B04B-6FB4798267B0}"/>
              </a:ext>
            </a:extLst>
          </p:cNvPr>
          <p:cNvSpPr>
            <a:spLocks noGrp="1"/>
          </p:cNvSpPr>
          <p:nvPr>
            <p:ph idx="1"/>
          </p:nvPr>
        </p:nvSpPr>
        <p:spPr>
          <a:xfrm>
            <a:off x="6143092" y="1708149"/>
            <a:ext cx="4819653" cy="3615267"/>
          </a:xfrm>
        </p:spPr>
        <p:txBody>
          <a:bodyPr>
            <a:normAutofit/>
          </a:bodyPr>
          <a:lstStyle/>
          <a:p>
            <a:pPr marL="0" indent="0">
              <a:buNone/>
            </a:pPr>
            <a:r>
              <a:rPr lang="en-US" sz="2600" dirty="0">
                <a:solidFill>
                  <a:schemeClr val="bg1"/>
                </a:solidFill>
                <a:latin typeface="Calibri" panose="020F0502020204030204" pitchFamily="34" charset="0"/>
                <a:cs typeface="Calibri" panose="020F0502020204030204" pitchFamily="34" charset="0"/>
              </a:rPr>
              <a:t>Implementing a heat map to find null values.</a:t>
            </a:r>
          </a:p>
          <a:p>
            <a:pPr marL="0" indent="0">
              <a:buNone/>
            </a:pPr>
            <a:r>
              <a:rPr lang="en-US" sz="2600" dirty="0">
                <a:solidFill>
                  <a:schemeClr val="bg1"/>
                </a:solidFill>
                <a:latin typeface="Calibri" panose="020F0502020204030204" pitchFamily="34" charset="0"/>
                <a:cs typeface="Calibri" panose="020F0502020204030204" pitchFamily="34" charset="0"/>
              </a:rPr>
              <a:t>By observing heat map we can locate the null value present</a:t>
            </a:r>
          </a:p>
          <a:p>
            <a:pPr marL="0" indent="0">
              <a:buNone/>
            </a:pPr>
            <a:r>
              <a:rPr lang="en-US" sz="2600" dirty="0">
                <a:solidFill>
                  <a:schemeClr val="bg1"/>
                </a:solidFill>
                <a:latin typeface="Calibri" panose="020F0502020204030204" pitchFamily="34" charset="0"/>
                <a:cs typeface="Calibri" panose="020F0502020204030204" pitchFamily="34" charset="0"/>
              </a:rPr>
              <a:t>  -Gender</a:t>
            </a:r>
          </a:p>
          <a:p>
            <a:pPr marL="0" indent="0">
              <a:buNone/>
            </a:pPr>
            <a:r>
              <a:rPr lang="en-US" sz="2600" dirty="0">
                <a:solidFill>
                  <a:schemeClr val="bg1"/>
                </a:solidFill>
                <a:latin typeface="Calibri" panose="020F0502020204030204" pitchFamily="34" charset="0"/>
                <a:cs typeface="Calibri" panose="020F0502020204030204" pitchFamily="34" charset="0"/>
              </a:rPr>
              <a:t>  -Dependence</a:t>
            </a:r>
          </a:p>
          <a:p>
            <a:pPr marL="0" indent="0">
              <a:buNone/>
            </a:pPr>
            <a:r>
              <a:rPr lang="en-US" sz="2600" dirty="0">
                <a:solidFill>
                  <a:schemeClr val="bg1"/>
                </a:solidFill>
                <a:latin typeface="Calibri" panose="020F0502020204030204" pitchFamily="34" charset="0"/>
                <a:cs typeface="Calibri" panose="020F0502020204030204" pitchFamily="34" charset="0"/>
              </a:rPr>
              <a:t>  -Loan Amount ….</a:t>
            </a:r>
          </a:p>
          <a:p>
            <a:endParaRPr lang="en-US" sz="2600" dirty="0">
              <a:solidFill>
                <a:schemeClr val="bg1"/>
              </a:solidFill>
              <a:latin typeface="Calibri" panose="020F0502020204030204" pitchFamily="34" charset="0"/>
              <a:cs typeface="Calibri" panose="020F0502020204030204" pitchFamily="34" charset="0"/>
            </a:endParaRPr>
          </a:p>
        </p:txBody>
      </p:sp>
      <p:grpSp>
        <p:nvGrpSpPr>
          <p:cNvPr id="62" name="Group 51">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3" name="Straight Connector 52">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3" name="Straight Connector 53">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58916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A7C7C-B043-47FB-8458-CF9BE9E7569E}"/>
              </a:ext>
            </a:extLst>
          </p:cNvPr>
          <p:cNvSpPr>
            <a:spLocks noGrp="1"/>
          </p:cNvSpPr>
          <p:nvPr>
            <p:ph type="title"/>
          </p:nvPr>
        </p:nvSpPr>
        <p:spPr>
          <a:xfrm>
            <a:off x="865187" y="134407"/>
            <a:ext cx="8534400" cy="1507067"/>
          </a:xfrm>
        </p:spPr>
        <p:txBody>
          <a:bodyPr/>
          <a:lstStyle/>
          <a:p>
            <a:r>
              <a:rPr lang="en-IN" dirty="0">
                <a:solidFill>
                  <a:schemeClr val="bg1"/>
                </a:solidFill>
              </a:rPr>
              <a:t>HANDLING OUTLIERS</a:t>
            </a:r>
          </a:p>
        </p:txBody>
      </p:sp>
      <p:sp>
        <p:nvSpPr>
          <p:cNvPr id="3" name="Content Placeholder 2">
            <a:extLst>
              <a:ext uri="{FF2B5EF4-FFF2-40B4-BE49-F238E27FC236}">
                <a16:creationId xmlns:a16="http://schemas.microsoft.com/office/drawing/2014/main" id="{BC795086-89B2-4214-A3D6-C5166D77035A}"/>
              </a:ext>
            </a:extLst>
          </p:cNvPr>
          <p:cNvSpPr>
            <a:spLocks noGrp="1"/>
          </p:cNvSpPr>
          <p:nvPr>
            <p:ph idx="1"/>
          </p:nvPr>
        </p:nvSpPr>
        <p:spPr>
          <a:xfrm>
            <a:off x="495521" y="1416050"/>
            <a:ext cx="8904066" cy="4742578"/>
          </a:xfrm>
        </p:spPr>
        <p:txBody>
          <a:bodyPr>
            <a:normAutofit/>
          </a:bodyPr>
          <a:lstStyle/>
          <a:p>
            <a:r>
              <a:rPr lang="en-IN" sz="2400" dirty="0">
                <a:solidFill>
                  <a:schemeClr val="accent5">
                    <a:lumMod val="20000"/>
                    <a:lumOff val="80000"/>
                  </a:schemeClr>
                </a:solidFill>
              </a:rPr>
              <a:t>An observation that appears far away and diverge from an overall pattern.</a:t>
            </a:r>
          </a:p>
          <a:p>
            <a:r>
              <a:rPr lang="en-IN" sz="2400" dirty="0">
                <a:solidFill>
                  <a:schemeClr val="accent5">
                    <a:lumMod val="20000"/>
                    <a:lumOff val="80000"/>
                  </a:schemeClr>
                </a:solidFill>
              </a:rPr>
              <a:t>Reasons for outliers:</a:t>
            </a:r>
          </a:p>
          <a:p>
            <a:pPr marL="0" indent="0">
              <a:buNone/>
            </a:pPr>
            <a:r>
              <a:rPr lang="en-IN" sz="2400" dirty="0"/>
              <a:t>      </a:t>
            </a:r>
            <a:r>
              <a:rPr lang="en-IN" sz="2400" dirty="0">
                <a:solidFill>
                  <a:schemeClr val="accent6">
                    <a:lumMod val="50000"/>
                  </a:schemeClr>
                </a:solidFill>
              </a:rPr>
              <a:t>1.Data entry Error</a:t>
            </a:r>
          </a:p>
          <a:p>
            <a:pPr marL="0" indent="0">
              <a:buNone/>
            </a:pPr>
            <a:r>
              <a:rPr lang="en-IN" sz="2400" dirty="0">
                <a:solidFill>
                  <a:schemeClr val="accent6">
                    <a:lumMod val="50000"/>
                  </a:schemeClr>
                </a:solidFill>
              </a:rPr>
              <a:t>      2.Measurement Error</a:t>
            </a:r>
          </a:p>
          <a:p>
            <a:r>
              <a:rPr lang="en-IN" sz="2400" dirty="0">
                <a:solidFill>
                  <a:schemeClr val="accent5">
                    <a:lumMod val="20000"/>
                    <a:lumOff val="80000"/>
                  </a:schemeClr>
                </a:solidFill>
              </a:rPr>
              <a:t>Treating outliers</a:t>
            </a:r>
          </a:p>
          <a:p>
            <a:pPr marL="0" indent="0">
              <a:buNone/>
            </a:pPr>
            <a:r>
              <a:rPr lang="en-IN" sz="2400" dirty="0"/>
              <a:t>     </a:t>
            </a:r>
            <a:r>
              <a:rPr lang="en-IN" sz="2400" dirty="0">
                <a:solidFill>
                  <a:schemeClr val="accent6">
                    <a:lumMod val="50000"/>
                  </a:schemeClr>
                </a:solidFill>
              </a:rPr>
              <a:t>1.Deleting outliers</a:t>
            </a:r>
          </a:p>
          <a:p>
            <a:pPr marL="0" indent="0">
              <a:buNone/>
            </a:pPr>
            <a:r>
              <a:rPr lang="en-IN" sz="2400" dirty="0">
                <a:solidFill>
                  <a:schemeClr val="accent6">
                    <a:lumMod val="50000"/>
                  </a:schemeClr>
                </a:solidFill>
              </a:rPr>
              <a:t>     2.Imputing outliers(like missing values)</a:t>
            </a:r>
          </a:p>
          <a:p>
            <a:pPr marL="0" indent="0">
              <a:buNone/>
            </a:pPr>
            <a:r>
              <a:rPr lang="en-IN" sz="2400" dirty="0">
                <a:solidFill>
                  <a:schemeClr val="accent6">
                    <a:lumMod val="50000"/>
                  </a:schemeClr>
                </a:solidFill>
              </a:rPr>
              <a:t>     3.Treat them Separately</a:t>
            </a:r>
          </a:p>
          <a:p>
            <a:pPr marL="0" indent="0">
              <a:buNone/>
            </a:pPr>
            <a:endParaRPr lang="en-IN" sz="2400" dirty="0"/>
          </a:p>
        </p:txBody>
      </p:sp>
      <p:pic>
        <p:nvPicPr>
          <p:cNvPr id="2050" name="Picture 2" descr="Outliers and Correlation Coefficients – MATLAB Recipes for Earth Sciences">
            <a:extLst>
              <a:ext uri="{FF2B5EF4-FFF2-40B4-BE49-F238E27FC236}">
                <a16:creationId xmlns:a16="http://schemas.microsoft.com/office/drawing/2014/main" id="{B30A15C1-A638-4B53-B97F-B2F38B312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0914" y="2357265"/>
            <a:ext cx="4589164" cy="2860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759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1497-73B7-4C6F-94B7-46BB01A610CB}"/>
              </a:ext>
            </a:extLst>
          </p:cNvPr>
          <p:cNvSpPr>
            <a:spLocks noGrp="1"/>
          </p:cNvSpPr>
          <p:nvPr>
            <p:ph type="title"/>
          </p:nvPr>
        </p:nvSpPr>
        <p:spPr>
          <a:xfrm>
            <a:off x="122743" y="212634"/>
            <a:ext cx="8534400" cy="858391"/>
          </a:xfrm>
        </p:spPr>
        <p:txBody>
          <a:bodyPr>
            <a:normAutofit/>
          </a:bodyPr>
          <a:lstStyle/>
          <a:p>
            <a:r>
              <a:rPr lang="en-IN" dirty="0"/>
              <a:t> CATEGORICAL ENCODING</a:t>
            </a:r>
          </a:p>
        </p:txBody>
      </p:sp>
      <p:sp>
        <p:nvSpPr>
          <p:cNvPr id="5" name="Content Placeholder 4">
            <a:extLst>
              <a:ext uri="{FF2B5EF4-FFF2-40B4-BE49-F238E27FC236}">
                <a16:creationId xmlns:a16="http://schemas.microsoft.com/office/drawing/2014/main" id="{812654C1-2A22-45B3-A003-EB3AC858E2B4}"/>
              </a:ext>
            </a:extLst>
          </p:cNvPr>
          <p:cNvSpPr>
            <a:spLocks noGrp="1"/>
          </p:cNvSpPr>
          <p:nvPr>
            <p:ph idx="1"/>
          </p:nvPr>
        </p:nvSpPr>
        <p:spPr>
          <a:xfrm>
            <a:off x="673692" y="1330714"/>
            <a:ext cx="8534400" cy="4105322"/>
          </a:xfrm>
        </p:spPr>
        <p:txBody>
          <a:bodyPr/>
          <a:lstStyle/>
          <a:p>
            <a:r>
              <a:rPr lang="en-IN" dirty="0"/>
              <a:t>Categorical encoding is a process of converting categories to numbers.</a:t>
            </a:r>
          </a:p>
          <a:p>
            <a:r>
              <a:rPr lang="en-IN" dirty="0"/>
              <a:t>We can handle categorical features in three ways:</a:t>
            </a:r>
          </a:p>
          <a:p>
            <a:pPr marL="0" indent="0">
              <a:buNone/>
            </a:pPr>
            <a:r>
              <a:rPr lang="en-IN" dirty="0"/>
              <a:t>       	-Label encoding</a:t>
            </a:r>
          </a:p>
          <a:p>
            <a:pPr marL="0" indent="0">
              <a:buNone/>
            </a:pPr>
            <a:r>
              <a:rPr lang="en-IN" dirty="0"/>
              <a:t>		-One Hot Encoding</a:t>
            </a:r>
          </a:p>
          <a:p>
            <a:pPr marL="0" indent="0">
              <a:buNone/>
            </a:pPr>
            <a:r>
              <a:rPr lang="en-IN" dirty="0"/>
              <a:t>		</a:t>
            </a:r>
          </a:p>
          <a:p>
            <a:pPr marL="0" indent="0">
              <a:buNone/>
            </a:pPr>
            <a:endParaRPr lang="en-IN" dirty="0"/>
          </a:p>
          <a:p>
            <a:endParaRPr lang="en-IN" dirty="0"/>
          </a:p>
          <a:p>
            <a:endParaRPr lang="en-IN" dirty="0"/>
          </a:p>
        </p:txBody>
      </p:sp>
      <p:pic>
        <p:nvPicPr>
          <p:cNvPr id="3074" name="Picture 2" descr="What is One Hot Encoding and How to Do It | by Michael DelSole | Medium">
            <a:extLst>
              <a:ext uri="{FF2B5EF4-FFF2-40B4-BE49-F238E27FC236}">
                <a16:creationId xmlns:a16="http://schemas.microsoft.com/office/drawing/2014/main" id="{9586D777-6218-4425-86A9-30BC804A5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663" y="3860627"/>
            <a:ext cx="8276255" cy="2695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613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5B72D4-3806-4027-AC7E-30F2423852CC}"/>
              </a:ext>
            </a:extLst>
          </p:cNvPr>
          <p:cNvSpPr>
            <a:spLocks noGrp="1"/>
          </p:cNvSpPr>
          <p:nvPr>
            <p:ph type="title"/>
          </p:nvPr>
        </p:nvSpPr>
        <p:spPr>
          <a:xfrm>
            <a:off x="7532710" y="620722"/>
            <a:ext cx="3382941" cy="1142462"/>
          </a:xfrm>
        </p:spPr>
        <p:txBody>
          <a:bodyPr anchor="b">
            <a:normAutofit/>
          </a:bodyPr>
          <a:lstStyle/>
          <a:p>
            <a:r>
              <a:rPr lang="en-IN" sz="4000" dirty="0">
                <a:solidFill>
                  <a:srgbClr val="FFFFFF"/>
                </a:solidFill>
              </a:rPr>
              <a:t>PAIR PLOT</a:t>
            </a:r>
          </a:p>
        </p:txBody>
      </p:sp>
      <p:sp useBgFill="1">
        <p:nvSpPr>
          <p:cNvPr id="14"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alendar&#10;&#10;Description automatically generated">
            <a:extLst>
              <a:ext uri="{FF2B5EF4-FFF2-40B4-BE49-F238E27FC236}">
                <a16:creationId xmlns:a16="http://schemas.microsoft.com/office/drawing/2014/main" id="{AF6C1623-F237-4FAA-B948-60E13D89C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174" y="1097060"/>
            <a:ext cx="4829149" cy="4334162"/>
          </a:xfrm>
          <a:prstGeom prst="rect">
            <a:avLst/>
          </a:prstGeom>
        </p:spPr>
      </p:pic>
      <p:sp>
        <p:nvSpPr>
          <p:cNvPr id="9" name="Content Placeholder 8">
            <a:extLst>
              <a:ext uri="{FF2B5EF4-FFF2-40B4-BE49-F238E27FC236}">
                <a16:creationId xmlns:a16="http://schemas.microsoft.com/office/drawing/2014/main" id="{5B16A126-1024-4009-BE01-42C68F8A6290}"/>
              </a:ext>
            </a:extLst>
          </p:cNvPr>
          <p:cNvSpPr>
            <a:spLocks noGrp="1"/>
          </p:cNvSpPr>
          <p:nvPr>
            <p:ph idx="1"/>
          </p:nvPr>
        </p:nvSpPr>
        <p:spPr>
          <a:xfrm>
            <a:off x="7532710" y="1822449"/>
            <a:ext cx="3479419" cy="2922591"/>
          </a:xfrm>
        </p:spPr>
        <p:txBody>
          <a:bodyPr anchor="t">
            <a:normAutofit/>
          </a:bodyPr>
          <a:lstStyle/>
          <a:p>
            <a:pPr marL="0" indent="0">
              <a:buNone/>
            </a:pPr>
            <a:endParaRPr lang="en-US" sz="1800" dirty="0">
              <a:solidFill>
                <a:srgbClr val="0F496F"/>
              </a:solidFill>
            </a:endParaRPr>
          </a:p>
          <a:p>
            <a:r>
              <a:rPr lang="en-IN" sz="1800" dirty="0">
                <a:solidFill>
                  <a:srgbClr val="0F496F"/>
                </a:solidFill>
              </a:rPr>
              <a:t>By observing the above graphs we can say that there is a more overlapping between the 2 features .. so it's not better to use the logistic regression, KNN</a:t>
            </a:r>
            <a:endParaRPr lang="en-US" sz="1800" dirty="0">
              <a:solidFill>
                <a:srgbClr val="0F496F"/>
              </a:solidFill>
            </a:endParaRPr>
          </a:p>
        </p:txBody>
      </p:sp>
      <p:grpSp>
        <p:nvGrpSpPr>
          <p:cNvPr id="16" name="Group 15">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7" name="Straight Connector 16">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9753029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6" name="Rectangle 25">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5F192-E87D-4F4F-A7F1-98131A1C6ED3}"/>
              </a:ext>
            </a:extLst>
          </p:cNvPr>
          <p:cNvSpPr>
            <a:spLocks noGrp="1"/>
          </p:cNvSpPr>
          <p:nvPr>
            <p:ph type="title"/>
          </p:nvPr>
        </p:nvSpPr>
        <p:spPr>
          <a:xfrm>
            <a:off x="7400078" y="-202291"/>
            <a:ext cx="3518748" cy="1142462"/>
          </a:xfrm>
        </p:spPr>
        <p:txBody>
          <a:bodyPr anchor="b">
            <a:normAutofit/>
          </a:bodyPr>
          <a:lstStyle/>
          <a:p>
            <a:r>
              <a:rPr lang="en-IN" dirty="0"/>
              <a:t>CORRELATION</a:t>
            </a:r>
          </a:p>
        </p:txBody>
      </p:sp>
      <p:sp>
        <p:nvSpPr>
          <p:cNvPr id="77"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E3668036-5452-480B-866F-86EB6D165ACE}"/>
              </a:ext>
            </a:extLst>
          </p:cNvPr>
          <p:cNvPicPr>
            <a:picLocks noChangeAspect="1"/>
          </p:cNvPicPr>
          <p:nvPr/>
        </p:nvPicPr>
        <p:blipFill rotWithShape="1">
          <a:blip r:embed="rId2">
            <a:extLst>
              <a:ext uri="{28A0092B-C50C-407E-A947-70E740481C1C}">
                <a14:useLocalDpi xmlns:a14="http://schemas.microsoft.com/office/drawing/2010/main" val="0"/>
              </a:ext>
            </a:extLst>
          </a:blip>
          <a:srcRect r="-2" b="9046"/>
          <a:stretch/>
        </p:blipFill>
        <p:spPr>
          <a:xfrm>
            <a:off x="738272" y="807043"/>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78" name="Content Placeholder 8">
            <a:extLst>
              <a:ext uri="{FF2B5EF4-FFF2-40B4-BE49-F238E27FC236}">
                <a16:creationId xmlns:a16="http://schemas.microsoft.com/office/drawing/2014/main" id="{B13E2F3F-A41B-4907-9659-1E58CE1D2A98}"/>
              </a:ext>
            </a:extLst>
          </p:cNvPr>
          <p:cNvSpPr>
            <a:spLocks noGrp="1"/>
          </p:cNvSpPr>
          <p:nvPr>
            <p:ph idx="1"/>
          </p:nvPr>
        </p:nvSpPr>
        <p:spPr>
          <a:xfrm>
            <a:off x="7188486" y="1241238"/>
            <a:ext cx="5000339" cy="4711701"/>
          </a:xfrm>
        </p:spPr>
        <p:txBody>
          <a:bodyPr anchor="t">
            <a:normAutofit/>
          </a:bodyPr>
          <a:lstStyle/>
          <a:p>
            <a:pPr>
              <a:buFont typeface="Wingdings" panose="05000000000000000000" pitchFamily="2" charset="2"/>
              <a:buChar char="Ø"/>
            </a:pPr>
            <a:r>
              <a:rPr lang="en-US" sz="1800" dirty="0">
                <a:solidFill>
                  <a:schemeClr val="bg1">
                    <a:lumMod val="95000"/>
                    <a:lumOff val="5000"/>
                  </a:schemeClr>
                </a:solidFill>
              </a:rPr>
              <a:t>Its finds the length and direction of linear relationship.</a:t>
            </a:r>
          </a:p>
          <a:p>
            <a:pPr marL="0" indent="0">
              <a:buNone/>
            </a:pPr>
            <a:r>
              <a:rPr lang="en-US" sz="1800" dirty="0">
                <a:solidFill>
                  <a:schemeClr val="bg1">
                    <a:lumMod val="95000"/>
                    <a:lumOff val="5000"/>
                  </a:schemeClr>
                </a:solidFill>
              </a:rPr>
              <a:t>            -PEARSON CORRELATION</a:t>
            </a:r>
          </a:p>
          <a:p>
            <a:pPr marL="0" indent="0">
              <a:buNone/>
            </a:pPr>
            <a:r>
              <a:rPr lang="en-US" sz="1800" dirty="0">
                <a:solidFill>
                  <a:schemeClr val="bg1">
                    <a:lumMod val="95000"/>
                    <a:lumOff val="5000"/>
                  </a:schemeClr>
                </a:solidFill>
              </a:rPr>
              <a:t>            -SPEARMAN RANK  CORRELATION</a:t>
            </a:r>
          </a:p>
          <a:p>
            <a:pPr marL="0" indent="0">
              <a:buNone/>
            </a:pPr>
            <a:endParaRPr lang="en-US" sz="1800" dirty="0">
              <a:solidFill>
                <a:schemeClr val="bg1">
                  <a:lumMod val="95000"/>
                  <a:lumOff val="5000"/>
                </a:schemeClr>
              </a:solidFill>
            </a:endParaRPr>
          </a:p>
          <a:p>
            <a:pPr>
              <a:buFont typeface="Wingdings" panose="05000000000000000000" pitchFamily="2" charset="2"/>
              <a:buChar char="Ø"/>
            </a:pPr>
            <a:r>
              <a:rPr lang="en-US" sz="1800" dirty="0">
                <a:solidFill>
                  <a:schemeClr val="bg1">
                    <a:lumMod val="95000"/>
                    <a:lumOff val="5000"/>
                  </a:schemeClr>
                </a:solidFill>
              </a:rPr>
              <a:t>In this data set we used Pearson correlation, The values always range between :  (-1 to 1)</a:t>
            </a:r>
          </a:p>
          <a:p>
            <a:pPr marL="0" indent="0">
              <a:buNone/>
            </a:pPr>
            <a:r>
              <a:rPr lang="en-US" sz="1800" dirty="0">
                <a:solidFill>
                  <a:schemeClr val="bg1">
                    <a:lumMod val="95000"/>
                    <a:lumOff val="5000"/>
                  </a:schemeClr>
                </a:solidFill>
              </a:rPr>
              <a:t>	 Close to 1 : + Direction</a:t>
            </a:r>
          </a:p>
          <a:p>
            <a:pPr marL="0" indent="0">
              <a:buNone/>
            </a:pPr>
            <a:r>
              <a:rPr lang="en-US" sz="1800" dirty="0">
                <a:solidFill>
                  <a:schemeClr val="bg1">
                    <a:lumMod val="95000"/>
                    <a:lumOff val="5000"/>
                  </a:schemeClr>
                </a:solidFill>
              </a:rPr>
              <a:t>	 Close to -1: -Direction</a:t>
            </a:r>
          </a:p>
        </p:txBody>
      </p:sp>
      <p:grpSp>
        <p:nvGrpSpPr>
          <p:cNvPr id="79" name="Group 29">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1" name="Straight Connector 30">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31">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33">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04139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D220-BAB2-47E2-9BBE-08D6CA44026F}"/>
              </a:ext>
            </a:extLst>
          </p:cNvPr>
          <p:cNvSpPr>
            <a:spLocks noGrp="1"/>
          </p:cNvSpPr>
          <p:nvPr>
            <p:ph type="title"/>
          </p:nvPr>
        </p:nvSpPr>
        <p:spPr>
          <a:xfrm>
            <a:off x="465137" y="210607"/>
            <a:ext cx="8534400" cy="1507067"/>
          </a:xfrm>
        </p:spPr>
        <p:txBody>
          <a:bodyPr/>
          <a:lstStyle/>
          <a:p>
            <a:r>
              <a:rPr lang="en-IN" dirty="0"/>
              <a:t>MACHINE LEARNING MODELS</a:t>
            </a:r>
          </a:p>
        </p:txBody>
      </p:sp>
      <p:sp>
        <p:nvSpPr>
          <p:cNvPr id="3" name="Content Placeholder 2">
            <a:extLst>
              <a:ext uri="{FF2B5EF4-FFF2-40B4-BE49-F238E27FC236}">
                <a16:creationId xmlns:a16="http://schemas.microsoft.com/office/drawing/2014/main" id="{EB48EDBD-B416-411B-99E9-55EFADE6F80C}"/>
              </a:ext>
            </a:extLst>
          </p:cNvPr>
          <p:cNvSpPr>
            <a:spLocks noGrp="1"/>
          </p:cNvSpPr>
          <p:nvPr>
            <p:ph idx="1"/>
          </p:nvPr>
        </p:nvSpPr>
        <p:spPr>
          <a:xfrm>
            <a:off x="588962" y="1406526"/>
            <a:ext cx="8534400" cy="3615267"/>
          </a:xfrm>
        </p:spPr>
        <p:txBody>
          <a:bodyPr/>
          <a:lstStyle/>
          <a:p>
            <a:r>
              <a:rPr lang="en-IN" dirty="0"/>
              <a:t>LOGISTIC REGRESSION</a:t>
            </a:r>
          </a:p>
          <a:p>
            <a:r>
              <a:rPr lang="en-IN" dirty="0"/>
              <a:t>K NEAREST NEIGHBOR</a:t>
            </a:r>
          </a:p>
          <a:p>
            <a:r>
              <a:rPr lang="en-IN" dirty="0"/>
              <a:t>RANDOM FOREST</a:t>
            </a:r>
          </a:p>
          <a:p>
            <a:r>
              <a:rPr lang="en-IN" dirty="0"/>
              <a:t>SUPPORT VECTOR MACHINE</a:t>
            </a:r>
          </a:p>
          <a:p>
            <a:endParaRPr lang="en-IN" dirty="0"/>
          </a:p>
          <a:p>
            <a:endParaRPr lang="en-IN" dirty="0"/>
          </a:p>
        </p:txBody>
      </p:sp>
      <p:sp>
        <p:nvSpPr>
          <p:cNvPr id="4" name="TextBox 3">
            <a:extLst>
              <a:ext uri="{FF2B5EF4-FFF2-40B4-BE49-F238E27FC236}">
                <a16:creationId xmlns:a16="http://schemas.microsoft.com/office/drawing/2014/main" id="{2CDDC8A8-53D7-4F23-84C4-AC3256FF308D}"/>
              </a:ext>
            </a:extLst>
          </p:cNvPr>
          <p:cNvSpPr txBox="1"/>
          <p:nvPr/>
        </p:nvSpPr>
        <p:spPr>
          <a:xfrm>
            <a:off x="676275" y="4171950"/>
            <a:ext cx="6762750" cy="923330"/>
          </a:xfrm>
          <a:prstGeom prst="rect">
            <a:avLst/>
          </a:prstGeom>
          <a:noFill/>
        </p:spPr>
        <p:txBody>
          <a:bodyPr wrap="square" rtlCol="0">
            <a:spAutoFit/>
          </a:bodyPr>
          <a:lstStyle/>
          <a:p>
            <a:r>
              <a:rPr lang="en-IN" dirty="0"/>
              <a:t>CHOOSING THE BEST MODEL</a:t>
            </a:r>
          </a:p>
          <a:p>
            <a:r>
              <a:rPr lang="en-IN" dirty="0"/>
              <a:t> </a:t>
            </a:r>
          </a:p>
          <a:p>
            <a:r>
              <a:rPr lang="en-IN" dirty="0">
                <a:solidFill>
                  <a:schemeClr val="bg1"/>
                </a:solidFill>
              </a:rPr>
              <a:t>By comparing the accuracy we choose the best model</a:t>
            </a:r>
          </a:p>
        </p:txBody>
      </p:sp>
    </p:spTree>
    <p:extLst>
      <p:ext uri="{BB962C8B-B14F-4D97-AF65-F5344CB8AC3E}">
        <p14:creationId xmlns:p14="http://schemas.microsoft.com/office/powerpoint/2010/main" val="800146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8D7D-6CC5-4EAF-A20B-9E36EB9D29E5}"/>
              </a:ext>
            </a:extLst>
          </p:cNvPr>
          <p:cNvSpPr>
            <a:spLocks noGrp="1"/>
          </p:cNvSpPr>
          <p:nvPr>
            <p:ph type="title"/>
          </p:nvPr>
        </p:nvSpPr>
        <p:spPr>
          <a:xfrm>
            <a:off x="197654" y="96568"/>
            <a:ext cx="8534400" cy="1507067"/>
          </a:xfrm>
        </p:spPr>
        <p:txBody>
          <a:bodyPr/>
          <a:lstStyle/>
          <a:p>
            <a:r>
              <a:rPr lang="en-IN" dirty="0"/>
              <a:t>LOGISTIC REGRESSION</a:t>
            </a:r>
          </a:p>
        </p:txBody>
      </p:sp>
      <p:sp>
        <p:nvSpPr>
          <p:cNvPr id="3" name="Content Placeholder 2">
            <a:extLst>
              <a:ext uri="{FF2B5EF4-FFF2-40B4-BE49-F238E27FC236}">
                <a16:creationId xmlns:a16="http://schemas.microsoft.com/office/drawing/2014/main" id="{9DA157E2-984A-480D-B54D-B82167B77523}"/>
              </a:ext>
            </a:extLst>
          </p:cNvPr>
          <p:cNvSpPr>
            <a:spLocks noGrp="1"/>
          </p:cNvSpPr>
          <p:nvPr>
            <p:ph idx="1"/>
          </p:nvPr>
        </p:nvSpPr>
        <p:spPr>
          <a:xfrm>
            <a:off x="197654" y="654028"/>
            <a:ext cx="9145588" cy="5549943"/>
          </a:xfrm>
        </p:spPr>
        <p:txBody>
          <a:bodyPr/>
          <a:lstStyle/>
          <a:p>
            <a:r>
              <a:rPr lang="en-IN" sz="2600" dirty="0">
                <a:latin typeface="Calibri" panose="020F0502020204030204" pitchFamily="34" charset="0"/>
                <a:cs typeface="Calibri" panose="020F0502020204030204" pitchFamily="34" charset="0"/>
              </a:rPr>
              <a:t>The dependent variable must be categorical</a:t>
            </a:r>
          </a:p>
          <a:p>
            <a:r>
              <a:rPr lang="en-US" sz="2600" dirty="0">
                <a:latin typeface="Calibri" panose="020F0502020204030204" pitchFamily="34" charset="0"/>
                <a:cs typeface="Calibri" panose="020F0502020204030204" pitchFamily="34" charset="0"/>
              </a:rPr>
              <a:t>Logistic Regression is generally used for classification purposes</a:t>
            </a:r>
          </a:p>
          <a:p>
            <a:r>
              <a:rPr lang="en-US" sz="2600" dirty="0">
                <a:latin typeface="Calibri" panose="020F0502020204030204" pitchFamily="34" charset="0"/>
                <a:cs typeface="Calibri" panose="020F0502020204030204" pitchFamily="34" charset="0"/>
              </a:rPr>
              <a:t>Falls under the family of Supervised Machine Learning Algorithms</a:t>
            </a:r>
          </a:p>
          <a:p>
            <a:r>
              <a:rPr lang="en-US" sz="2600" dirty="0">
                <a:latin typeface="Calibri" panose="020F0502020204030204" pitchFamily="34" charset="0"/>
                <a:cs typeface="Calibri" panose="020F0502020204030204" pitchFamily="34" charset="0"/>
              </a:rPr>
              <a:t>We don’t output the weighted sum of inputs directly, but we pass it through a function that can map any real value between 0 and 1.</a:t>
            </a:r>
          </a:p>
          <a:p>
            <a:r>
              <a:rPr lang="en-US" sz="2600" dirty="0">
                <a:latin typeface="Calibri" panose="020F0502020204030204" pitchFamily="34" charset="0"/>
                <a:cs typeface="Calibri" panose="020F0502020204030204" pitchFamily="34" charset="0"/>
              </a:rPr>
              <a:t>The dependent variable must be categorical</a:t>
            </a:r>
          </a:p>
          <a:p>
            <a:endParaRPr lang="en-IN" dirty="0"/>
          </a:p>
        </p:txBody>
      </p:sp>
      <p:pic>
        <p:nvPicPr>
          <p:cNvPr id="4" name="Picture 3">
            <a:extLst>
              <a:ext uri="{FF2B5EF4-FFF2-40B4-BE49-F238E27FC236}">
                <a16:creationId xmlns:a16="http://schemas.microsoft.com/office/drawing/2014/main" id="{4597EC4E-2B0E-4572-A2A6-E57569D4A0A9}"/>
              </a:ext>
            </a:extLst>
          </p:cNvPr>
          <p:cNvPicPr>
            <a:picLocks noChangeAspect="1"/>
          </p:cNvPicPr>
          <p:nvPr/>
        </p:nvPicPr>
        <p:blipFill>
          <a:blip r:embed="rId2"/>
          <a:stretch>
            <a:fillRect/>
          </a:stretch>
        </p:blipFill>
        <p:spPr>
          <a:xfrm>
            <a:off x="7396836" y="4653150"/>
            <a:ext cx="4696043" cy="2204850"/>
          </a:xfrm>
          <a:prstGeom prst="rect">
            <a:avLst/>
          </a:prstGeom>
        </p:spPr>
      </p:pic>
    </p:spTree>
    <p:extLst>
      <p:ext uri="{BB962C8B-B14F-4D97-AF65-F5344CB8AC3E}">
        <p14:creationId xmlns:p14="http://schemas.microsoft.com/office/powerpoint/2010/main" val="3792250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5322-9DF5-4A8C-9C5F-BD84CBD4C220}"/>
              </a:ext>
            </a:extLst>
          </p:cNvPr>
          <p:cNvSpPr>
            <a:spLocks noGrp="1"/>
          </p:cNvSpPr>
          <p:nvPr>
            <p:ph type="title"/>
          </p:nvPr>
        </p:nvSpPr>
        <p:spPr>
          <a:xfrm>
            <a:off x="346009" y="0"/>
            <a:ext cx="8534400" cy="1507067"/>
          </a:xfrm>
        </p:spPr>
        <p:txBody>
          <a:bodyPr/>
          <a:lstStyle/>
          <a:p>
            <a:r>
              <a:rPr lang="en-US" dirty="0" err="1"/>
              <a:t>svm</a:t>
            </a:r>
            <a:endParaRPr lang="en-IN" dirty="0"/>
          </a:p>
        </p:txBody>
      </p:sp>
      <p:sp>
        <p:nvSpPr>
          <p:cNvPr id="3" name="Content Placeholder 2">
            <a:extLst>
              <a:ext uri="{FF2B5EF4-FFF2-40B4-BE49-F238E27FC236}">
                <a16:creationId xmlns:a16="http://schemas.microsoft.com/office/drawing/2014/main" id="{865C62C9-DC16-4AD3-8E42-AAC9D76BE745}"/>
              </a:ext>
            </a:extLst>
          </p:cNvPr>
          <p:cNvSpPr>
            <a:spLocks noGrp="1"/>
          </p:cNvSpPr>
          <p:nvPr>
            <p:ph idx="1"/>
          </p:nvPr>
        </p:nvSpPr>
        <p:spPr>
          <a:xfrm>
            <a:off x="1034941" y="1312102"/>
            <a:ext cx="8534400" cy="3615267"/>
          </a:xfrm>
        </p:spPr>
        <p:txBody>
          <a:bodyPr>
            <a:normAutofit/>
          </a:bodyPr>
          <a:lstStyle/>
          <a:p>
            <a:r>
              <a:rPr lang="en-US" sz="2600" b="0" i="0" dirty="0">
                <a:solidFill>
                  <a:srgbClr val="595858"/>
                </a:solidFill>
                <a:effectLst/>
                <a:latin typeface="Calibri" panose="020F0502020204030204" pitchFamily="34" charset="0"/>
                <a:cs typeface="Calibri" panose="020F0502020204030204" pitchFamily="34" charset="0"/>
              </a:rPr>
              <a:t>“Support Vector Machine” (SVM) is a supervised machine learning algorithm which can be used for both classification or regression challenges</a:t>
            </a:r>
          </a:p>
          <a:p>
            <a:r>
              <a:rPr lang="en-US" sz="2400" b="0" i="0" dirty="0">
                <a:solidFill>
                  <a:srgbClr val="595858"/>
                </a:solidFill>
                <a:effectLst/>
                <a:latin typeface="roboto"/>
              </a:rPr>
              <a:t> In the SVM algorithm, we plot each data item as a point in n-dimensional space </a:t>
            </a:r>
          </a:p>
          <a:p>
            <a:pPr marL="0" indent="0">
              <a:buNone/>
            </a:pPr>
            <a:endParaRPr lang="en-US" sz="2600" b="0" i="0" dirty="0">
              <a:solidFill>
                <a:srgbClr val="595858"/>
              </a:solidFill>
              <a:effectLst/>
              <a:latin typeface="Calibri" panose="020F0502020204030204" pitchFamily="34" charset="0"/>
              <a:cs typeface="Calibri" panose="020F0502020204030204" pitchFamily="34" charset="0"/>
            </a:endParaRPr>
          </a:p>
          <a:p>
            <a:endParaRPr lang="en-IN" sz="2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6CA7738-B1D3-47B1-9B04-08926FDC4458}"/>
              </a:ext>
            </a:extLst>
          </p:cNvPr>
          <p:cNvPicPr>
            <a:picLocks noChangeAspect="1"/>
          </p:cNvPicPr>
          <p:nvPr/>
        </p:nvPicPr>
        <p:blipFill>
          <a:blip r:embed="rId2"/>
          <a:stretch>
            <a:fillRect/>
          </a:stretch>
        </p:blipFill>
        <p:spPr>
          <a:xfrm>
            <a:off x="3522945" y="3823047"/>
            <a:ext cx="4419600" cy="2762250"/>
          </a:xfrm>
          <a:prstGeom prst="rect">
            <a:avLst/>
          </a:prstGeom>
        </p:spPr>
      </p:pic>
    </p:spTree>
    <p:extLst>
      <p:ext uri="{BB962C8B-B14F-4D97-AF65-F5344CB8AC3E}">
        <p14:creationId xmlns:p14="http://schemas.microsoft.com/office/powerpoint/2010/main" val="1235902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B312-8F32-49E3-B999-550E88A1404C}"/>
              </a:ext>
            </a:extLst>
          </p:cNvPr>
          <p:cNvSpPr>
            <a:spLocks noGrp="1"/>
          </p:cNvSpPr>
          <p:nvPr>
            <p:ph type="title"/>
          </p:nvPr>
        </p:nvSpPr>
        <p:spPr>
          <a:xfrm>
            <a:off x="355599" y="115357"/>
            <a:ext cx="8534400" cy="1507067"/>
          </a:xfrm>
        </p:spPr>
        <p:txBody>
          <a:bodyPr>
            <a:normAutofit/>
          </a:bodyPr>
          <a:lstStyle/>
          <a:p>
            <a:r>
              <a:rPr lang="en-IN" dirty="0"/>
              <a:t>K nearest neighbor</a:t>
            </a:r>
          </a:p>
        </p:txBody>
      </p:sp>
      <p:pic>
        <p:nvPicPr>
          <p:cNvPr id="4" name="Picture 3">
            <a:extLst>
              <a:ext uri="{FF2B5EF4-FFF2-40B4-BE49-F238E27FC236}">
                <a16:creationId xmlns:a16="http://schemas.microsoft.com/office/drawing/2014/main" id="{9FC7C0D6-D331-4E0E-B1FA-44B097FC759C}"/>
              </a:ext>
            </a:extLst>
          </p:cNvPr>
          <p:cNvPicPr>
            <a:picLocks noChangeAspect="1"/>
          </p:cNvPicPr>
          <p:nvPr/>
        </p:nvPicPr>
        <p:blipFill rotWithShape="1">
          <a:blip r:embed="rId2"/>
          <a:srcRect l="16382" r="3950" b="3"/>
          <a:stretch/>
        </p:blipFill>
        <p:spPr>
          <a:xfrm>
            <a:off x="8157302" y="1989339"/>
            <a:ext cx="3718953" cy="4068632"/>
          </a:xfrm>
          <a:custGeom>
            <a:avLst/>
            <a:gdLst/>
            <a:ahLst/>
            <a:cxnLst/>
            <a:rect l="l" t="t" r="r" b="b"/>
            <a:pathLst>
              <a:path w="3152439" h="3448851">
                <a:moveTo>
                  <a:pt x="409034" y="0"/>
                </a:moveTo>
                <a:lnTo>
                  <a:pt x="3152439" y="0"/>
                </a:lnTo>
                <a:lnTo>
                  <a:pt x="3152439" y="3032147"/>
                </a:lnTo>
                <a:lnTo>
                  <a:pt x="2735735" y="3448851"/>
                </a:lnTo>
                <a:lnTo>
                  <a:pt x="0" y="3448851"/>
                </a:lnTo>
                <a:lnTo>
                  <a:pt x="0" y="409034"/>
                </a:lnTo>
                <a:close/>
              </a:path>
            </a:pathLst>
          </a:custGeom>
          <a:ln w="15875">
            <a:solidFill>
              <a:srgbClr val="FFFFFF">
                <a:alpha val="40000"/>
              </a:srgbClr>
            </a:solidFill>
          </a:ln>
          <a:effectLst>
            <a:innerShdw blurRad="57150" dist="38100" dir="14460000">
              <a:prstClr val="black">
                <a:alpha val="70000"/>
              </a:prstClr>
            </a:innerShdw>
          </a:effectLst>
        </p:spPr>
      </p:pic>
      <p:sp>
        <p:nvSpPr>
          <p:cNvPr id="3" name="Content Placeholder 2">
            <a:extLst>
              <a:ext uri="{FF2B5EF4-FFF2-40B4-BE49-F238E27FC236}">
                <a16:creationId xmlns:a16="http://schemas.microsoft.com/office/drawing/2014/main" id="{B84E5623-F216-4A3D-9EF1-3D5339833EAF}"/>
              </a:ext>
            </a:extLst>
          </p:cNvPr>
          <p:cNvSpPr>
            <a:spLocks noGrp="1"/>
          </p:cNvSpPr>
          <p:nvPr>
            <p:ph idx="1"/>
          </p:nvPr>
        </p:nvSpPr>
        <p:spPr>
          <a:xfrm>
            <a:off x="315745" y="1717877"/>
            <a:ext cx="7328068" cy="4164085"/>
          </a:xfrm>
        </p:spPr>
        <p:txBody>
          <a:bodyPr>
            <a:normAutofit/>
          </a:bodyPr>
          <a:lstStyle/>
          <a:p>
            <a:pPr>
              <a:lnSpc>
                <a:spcPct val="90000"/>
              </a:lnSpc>
            </a:pPr>
            <a:r>
              <a:rPr lang="en-IN" sz="2300" dirty="0">
                <a:latin typeface="Calibri" panose="020F0502020204030204" pitchFamily="34" charset="0"/>
                <a:cs typeface="Calibri" panose="020F0502020204030204" pitchFamily="34" charset="0"/>
              </a:rPr>
              <a:t>Select the number K of the neighbors</a:t>
            </a:r>
          </a:p>
          <a:p>
            <a:pPr>
              <a:lnSpc>
                <a:spcPct val="90000"/>
              </a:lnSpc>
            </a:pPr>
            <a:r>
              <a:rPr lang="en-IN" sz="2300" dirty="0">
                <a:latin typeface="Calibri" panose="020F0502020204030204" pitchFamily="34" charset="0"/>
                <a:cs typeface="Calibri" panose="020F0502020204030204" pitchFamily="34" charset="0"/>
              </a:rPr>
              <a:t>Calculate the distance of K number of neighbors</a:t>
            </a:r>
          </a:p>
          <a:p>
            <a:pPr>
              <a:lnSpc>
                <a:spcPct val="90000"/>
              </a:lnSpc>
            </a:pPr>
            <a:r>
              <a:rPr lang="en-IN" sz="2300" dirty="0">
                <a:latin typeface="Calibri" panose="020F0502020204030204" pitchFamily="34" charset="0"/>
                <a:cs typeface="Calibri" panose="020F0502020204030204" pitchFamily="34" charset="0"/>
              </a:rPr>
              <a:t>Take the K nearest neighbors as per the calculated distance.</a:t>
            </a:r>
          </a:p>
          <a:p>
            <a:pPr>
              <a:lnSpc>
                <a:spcPct val="90000"/>
              </a:lnSpc>
            </a:pPr>
            <a:r>
              <a:rPr lang="en-IN" sz="2300" dirty="0">
                <a:latin typeface="Calibri" panose="020F0502020204030204" pitchFamily="34" charset="0"/>
                <a:cs typeface="Calibri" panose="020F0502020204030204" pitchFamily="34" charset="0"/>
              </a:rPr>
              <a:t>Among these k neighbors, count the number of the data points in each category.</a:t>
            </a:r>
          </a:p>
          <a:p>
            <a:pPr>
              <a:lnSpc>
                <a:spcPct val="90000"/>
              </a:lnSpc>
            </a:pPr>
            <a:r>
              <a:rPr lang="en-IN" sz="2300" dirty="0">
                <a:latin typeface="Calibri" panose="020F0502020204030204" pitchFamily="34" charset="0"/>
                <a:cs typeface="Calibri" panose="020F0502020204030204" pitchFamily="34" charset="0"/>
              </a:rPr>
              <a:t> Assign the new data points to that category for which the number of the neighbor is maximum.</a:t>
            </a:r>
          </a:p>
          <a:p>
            <a:pPr>
              <a:lnSpc>
                <a:spcPct val="90000"/>
              </a:lnSpc>
            </a:pPr>
            <a:r>
              <a:rPr lang="en-IN" sz="2300" dirty="0">
                <a:latin typeface="Calibri" panose="020F0502020204030204" pitchFamily="34" charset="0"/>
                <a:cs typeface="Calibri" panose="020F0502020204030204" pitchFamily="34" charset="0"/>
              </a:rPr>
              <a:t> Our model is ready</a:t>
            </a:r>
            <a:r>
              <a:rPr lang="en-IN" sz="2300" dirty="0"/>
              <a:t>.</a:t>
            </a:r>
          </a:p>
        </p:txBody>
      </p:sp>
    </p:spTree>
    <p:extLst>
      <p:ext uri="{BB962C8B-B14F-4D97-AF65-F5344CB8AC3E}">
        <p14:creationId xmlns:p14="http://schemas.microsoft.com/office/powerpoint/2010/main" val="1620542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E5A8-8976-4DBC-BFC4-D8C8B7407473}"/>
              </a:ext>
            </a:extLst>
          </p:cNvPr>
          <p:cNvSpPr>
            <a:spLocks noGrp="1"/>
          </p:cNvSpPr>
          <p:nvPr>
            <p:ph type="title"/>
          </p:nvPr>
        </p:nvSpPr>
        <p:spPr>
          <a:xfrm>
            <a:off x="244366" y="101222"/>
            <a:ext cx="8534400" cy="1507067"/>
          </a:xfrm>
        </p:spPr>
        <p:txBody>
          <a:bodyPr/>
          <a:lstStyle/>
          <a:p>
            <a:r>
              <a:rPr lang="en-IN" dirty="0">
                <a:latin typeface="Calibri" panose="020F0502020204030204" pitchFamily="34" charset="0"/>
                <a:cs typeface="Calibri" panose="020F0502020204030204" pitchFamily="34" charset="0"/>
              </a:rPr>
              <a:t>Random forest</a:t>
            </a:r>
          </a:p>
        </p:txBody>
      </p:sp>
      <p:sp>
        <p:nvSpPr>
          <p:cNvPr id="3" name="Content Placeholder 2">
            <a:extLst>
              <a:ext uri="{FF2B5EF4-FFF2-40B4-BE49-F238E27FC236}">
                <a16:creationId xmlns:a16="http://schemas.microsoft.com/office/drawing/2014/main" id="{15DF033C-29BE-45EC-AE07-D01D847B64A9}"/>
              </a:ext>
            </a:extLst>
          </p:cNvPr>
          <p:cNvSpPr>
            <a:spLocks noGrp="1"/>
          </p:cNvSpPr>
          <p:nvPr>
            <p:ph idx="1"/>
          </p:nvPr>
        </p:nvSpPr>
        <p:spPr>
          <a:xfrm>
            <a:off x="531812" y="449792"/>
            <a:ext cx="8534400" cy="3615267"/>
          </a:xfrm>
        </p:spPr>
        <p:txBody>
          <a:bodyPr/>
          <a:lstStyle/>
          <a:p>
            <a:r>
              <a:rPr lang="en-US" sz="2600" dirty="0">
                <a:latin typeface="Calibri" panose="020F0502020204030204" pitchFamily="34" charset="0"/>
                <a:cs typeface="Calibri" panose="020F0502020204030204" pitchFamily="34" charset="0"/>
              </a:rPr>
              <a:t>Random forest builds multiple decision trees and merges them together to get a more accurate and stable prediction</a:t>
            </a:r>
            <a:r>
              <a:rPr lang="en-US" dirty="0"/>
              <a:t>.</a:t>
            </a:r>
          </a:p>
          <a:p>
            <a:endParaRPr lang="en-US" dirty="0"/>
          </a:p>
          <a:p>
            <a:endParaRPr lang="en-IN" dirty="0"/>
          </a:p>
        </p:txBody>
      </p:sp>
      <p:pic>
        <p:nvPicPr>
          <p:cNvPr id="1026" name="Picture 2" descr="Random forest - Wikipedia">
            <a:extLst>
              <a:ext uri="{FF2B5EF4-FFF2-40B4-BE49-F238E27FC236}">
                <a16:creationId xmlns:a16="http://schemas.microsoft.com/office/drawing/2014/main" id="{12B41AFA-01FE-4EB4-87A1-F7B3F72E4F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4" y="2628900"/>
            <a:ext cx="5638800"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51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31791-C0FB-45D5-9F50-1F6D8263AD3D}"/>
              </a:ext>
            </a:extLst>
          </p:cNvPr>
          <p:cNvSpPr>
            <a:spLocks noGrp="1"/>
          </p:cNvSpPr>
          <p:nvPr>
            <p:ph type="title"/>
          </p:nvPr>
        </p:nvSpPr>
        <p:spPr>
          <a:xfrm>
            <a:off x="315911" y="254000"/>
            <a:ext cx="8534401" cy="732200"/>
          </a:xfrm>
        </p:spPr>
        <p:txBody>
          <a:bodyPr/>
          <a:lstStyle/>
          <a:p>
            <a:r>
              <a:rPr lang="en-IN" b="1" dirty="0">
                <a:solidFill>
                  <a:schemeClr val="bg1">
                    <a:lumMod val="95000"/>
                    <a:lumOff val="5000"/>
                  </a:schemeClr>
                </a:solidFill>
                <a:latin typeface="Bahnschrift SemiBold" panose="020B0502040204020203" pitchFamily="34" charset="0"/>
              </a:rPr>
              <a:t>ABOUT THE PROJECT</a:t>
            </a:r>
          </a:p>
        </p:txBody>
      </p:sp>
      <p:sp>
        <p:nvSpPr>
          <p:cNvPr id="5" name="Text Placeholder 4">
            <a:extLst>
              <a:ext uri="{FF2B5EF4-FFF2-40B4-BE49-F238E27FC236}">
                <a16:creationId xmlns:a16="http://schemas.microsoft.com/office/drawing/2014/main" id="{2EA0653A-C2BB-4AC5-9F03-C545F0992EC9}"/>
              </a:ext>
            </a:extLst>
          </p:cNvPr>
          <p:cNvSpPr>
            <a:spLocks noGrp="1"/>
          </p:cNvSpPr>
          <p:nvPr>
            <p:ph type="body" idx="1"/>
          </p:nvPr>
        </p:nvSpPr>
        <p:spPr>
          <a:xfrm>
            <a:off x="442912" y="1409700"/>
            <a:ext cx="11418888" cy="5016500"/>
          </a:xfrm>
        </p:spPr>
        <p:txBody>
          <a:bodyPr>
            <a:normAutofit/>
          </a:bodyPr>
          <a:lstStyle/>
          <a:p>
            <a:r>
              <a:rPr lang="en-IN" sz="2800" dirty="0">
                <a:solidFill>
                  <a:schemeClr val="tx1"/>
                </a:solidFill>
              </a:rPr>
              <a:t>Banking system in India has been a vital part of every ones lives personally and in business point of view. A lot of customers place request for taking loans  based on different criteria and for various reasons ,The most important  procedure in sanctioning a loan has always been a tough job for the banking system.</a:t>
            </a:r>
          </a:p>
          <a:p>
            <a:r>
              <a:rPr lang="en-IN" sz="2800" dirty="0">
                <a:solidFill>
                  <a:schemeClr val="tx1"/>
                </a:solidFill>
              </a:rPr>
              <a:t>With the help of Machine learning techniques we could simplify and accurately categorise the data of the customer different parameters, so we can get the results for those eligible customers whom we can sanction the loan in a proper ,safest and in the fastest way possible.   </a:t>
            </a:r>
          </a:p>
        </p:txBody>
      </p:sp>
    </p:spTree>
    <p:extLst>
      <p:ext uri="{BB962C8B-B14F-4D97-AF65-F5344CB8AC3E}">
        <p14:creationId xmlns:p14="http://schemas.microsoft.com/office/powerpoint/2010/main" val="542438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F7C5-00D9-4A42-A420-DF9C867B9DD6}"/>
              </a:ext>
            </a:extLst>
          </p:cNvPr>
          <p:cNvSpPr>
            <a:spLocks noGrp="1"/>
          </p:cNvSpPr>
          <p:nvPr>
            <p:ph type="title"/>
          </p:nvPr>
        </p:nvSpPr>
        <p:spPr>
          <a:xfrm>
            <a:off x="333483" y="115748"/>
            <a:ext cx="8534400" cy="1507067"/>
          </a:xfrm>
        </p:spPr>
        <p:txBody>
          <a:bodyPr/>
          <a:lstStyle/>
          <a:p>
            <a:r>
              <a:rPr lang="en-US" dirty="0"/>
              <a:t>Performance Metrics</a:t>
            </a:r>
            <a:endParaRPr lang="en-IN" dirty="0"/>
          </a:p>
        </p:txBody>
      </p:sp>
      <p:sp>
        <p:nvSpPr>
          <p:cNvPr id="3" name="Content Placeholder 2">
            <a:extLst>
              <a:ext uri="{FF2B5EF4-FFF2-40B4-BE49-F238E27FC236}">
                <a16:creationId xmlns:a16="http://schemas.microsoft.com/office/drawing/2014/main" id="{3866EAD7-41DF-4295-B2B9-87E745459A96}"/>
              </a:ext>
            </a:extLst>
          </p:cNvPr>
          <p:cNvSpPr>
            <a:spLocks noGrp="1"/>
          </p:cNvSpPr>
          <p:nvPr>
            <p:ph idx="1"/>
          </p:nvPr>
        </p:nvSpPr>
        <p:spPr>
          <a:xfrm>
            <a:off x="596530" y="1848284"/>
            <a:ext cx="8534400" cy="3615267"/>
          </a:xfrm>
        </p:spPr>
        <p:txBody>
          <a:bodyPr>
            <a:noAutofit/>
          </a:bodyPr>
          <a:lstStyle/>
          <a:p>
            <a:pPr marL="0" indent="0">
              <a:buNone/>
            </a:pPr>
            <a:r>
              <a:rPr lang="en-US" sz="2600" dirty="0">
                <a:latin typeface="Calibri" panose="020F0502020204030204" pitchFamily="34" charset="0"/>
                <a:cs typeface="Calibri" panose="020F0502020204030204" pitchFamily="34" charset="0"/>
              </a:rPr>
              <a:t>For The Classification problem the Performance Metrics are :-</a:t>
            </a:r>
          </a:p>
          <a:p>
            <a:pPr marL="457200" indent="-457200">
              <a:buFont typeface="+mj-lt"/>
              <a:buAutoNum type="arabicPeriod"/>
            </a:pPr>
            <a:r>
              <a:rPr lang="en-US" sz="2600" dirty="0">
                <a:latin typeface="Calibri" panose="020F0502020204030204" pitchFamily="34" charset="0"/>
                <a:cs typeface="Calibri" panose="020F0502020204030204" pitchFamily="34" charset="0"/>
              </a:rPr>
              <a:t>Confusion Matrix</a:t>
            </a:r>
          </a:p>
          <a:p>
            <a:pPr marL="457200" indent="-457200">
              <a:buFont typeface="+mj-lt"/>
              <a:buAutoNum type="arabicPeriod"/>
            </a:pPr>
            <a:r>
              <a:rPr lang="en-US" sz="2600" dirty="0">
                <a:latin typeface="Calibri" panose="020F0502020204030204" pitchFamily="34" charset="0"/>
                <a:cs typeface="Calibri" panose="020F0502020204030204" pitchFamily="34" charset="0"/>
              </a:rPr>
              <a:t>Recall</a:t>
            </a:r>
          </a:p>
          <a:p>
            <a:pPr marL="457200" indent="-457200">
              <a:buFont typeface="+mj-lt"/>
              <a:buAutoNum type="arabicPeriod"/>
            </a:pPr>
            <a:r>
              <a:rPr lang="en-US" sz="2600" dirty="0">
                <a:latin typeface="Calibri" panose="020F0502020204030204" pitchFamily="34" charset="0"/>
                <a:cs typeface="Calibri" panose="020F0502020204030204" pitchFamily="34" charset="0"/>
              </a:rPr>
              <a:t>Precision</a:t>
            </a:r>
          </a:p>
          <a:p>
            <a:pPr marL="457200" indent="-457200">
              <a:buFont typeface="+mj-lt"/>
              <a:buAutoNum type="arabicPeriod"/>
            </a:pPr>
            <a:r>
              <a:rPr lang="en-US" sz="2600" dirty="0">
                <a:latin typeface="Calibri" panose="020F0502020204030204" pitchFamily="34" charset="0"/>
                <a:cs typeface="Calibri" panose="020F0502020204030204" pitchFamily="34" charset="0"/>
              </a:rPr>
              <a:t>Type-1,2 Errors</a:t>
            </a:r>
          </a:p>
          <a:p>
            <a:pPr marL="457200" indent="-457200">
              <a:buFont typeface="+mj-lt"/>
              <a:buAutoNum type="arabicPeriod"/>
            </a:pPr>
            <a:r>
              <a:rPr lang="en-US" sz="2600" dirty="0">
                <a:latin typeface="Calibri" panose="020F0502020204030204" pitchFamily="34" charset="0"/>
                <a:cs typeface="Calibri" panose="020F0502020204030204" pitchFamily="34" charset="0"/>
              </a:rPr>
              <a:t>Accuracy</a:t>
            </a:r>
          </a:p>
          <a:p>
            <a:pPr marL="457200" indent="-457200">
              <a:buFont typeface="+mj-lt"/>
              <a:buAutoNum type="arabicPeriod"/>
            </a:pPr>
            <a:r>
              <a:rPr lang="en-US" sz="2600" dirty="0">
                <a:latin typeface="Calibri" panose="020F0502020204030204" pitchFamily="34" charset="0"/>
                <a:cs typeface="Calibri" panose="020F0502020204030204" pitchFamily="34" charset="0"/>
              </a:rPr>
              <a:t>F-Beta Score</a:t>
            </a:r>
          </a:p>
          <a:p>
            <a:pPr marL="457200" indent="-457200">
              <a:buFont typeface="+mj-lt"/>
              <a:buAutoNum type="arabicPeriod"/>
            </a:pPr>
            <a:r>
              <a:rPr lang="en-US" sz="2600" dirty="0">
                <a:latin typeface="Calibri" panose="020F0502020204030204" pitchFamily="34" charset="0"/>
                <a:cs typeface="Calibri" panose="020F0502020204030204" pitchFamily="34" charset="0"/>
              </a:rPr>
              <a:t>Roc/</a:t>
            </a:r>
            <a:r>
              <a:rPr lang="en-US" sz="2600" dirty="0" err="1">
                <a:latin typeface="Calibri" panose="020F0502020204030204" pitchFamily="34" charset="0"/>
                <a:cs typeface="Calibri" panose="020F0502020204030204" pitchFamily="34" charset="0"/>
              </a:rPr>
              <a:t>Auc</a:t>
            </a:r>
            <a:r>
              <a:rPr lang="en-US" sz="2600" dirty="0">
                <a:latin typeface="Calibri" panose="020F0502020204030204" pitchFamily="34" charset="0"/>
                <a:cs typeface="Calibri" panose="020F0502020204030204" pitchFamily="34" charset="0"/>
              </a:rPr>
              <a:t> Curve….    </a:t>
            </a: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8032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D54D299B-8F39-47FE-B67E-B2D44C5E8E95}"/>
              </a:ext>
            </a:extLst>
          </p:cNvPr>
          <p:cNvGraphicFramePr>
            <a:graphicFrameLocks/>
          </p:cNvGraphicFramePr>
          <p:nvPr>
            <p:extLst>
              <p:ext uri="{D42A27DB-BD31-4B8C-83A1-F6EECF244321}">
                <p14:modId xmlns:p14="http://schemas.microsoft.com/office/powerpoint/2010/main" val="3002020053"/>
              </p:ext>
            </p:extLst>
          </p:nvPr>
        </p:nvGraphicFramePr>
        <p:xfrm>
          <a:off x="1347787" y="1757220"/>
          <a:ext cx="9496425" cy="3610117"/>
        </p:xfrm>
        <a:graphic>
          <a:graphicData uri="http://schemas.openxmlformats.org/drawingml/2006/table">
            <a:tbl>
              <a:tblPr firstRow="1" bandRow="1">
                <a:tableStyleId>{21E4AEA4-8DFA-4A89-87EB-49C32662AFE0}</a:tableStyleId>
              </a:tblPr>
              <a:tblGrid>
                <a:gridCol w="3165475">
                  <a:extLst>
                    <a:ext uri="{9D8B030D-6E8A-4147-A177-3AD203B41FA5}">
                      <a16:colId xmlns:a16="http://schemas.microsoft.com/office/drawing/2014/main" val="20000"/>
                    </a:ext>
                  </a:extLst>
                </a:gridCol>
                <a:gridCol w="3165475">
                  <a:extLst>
                    <a:ext uri="{9D8B030D-6E8A-4147-A177-3AD203B41FA5}">
                      <a16:colId xmlns:a16="http://schemas.microsoft.com/office/drawing/2014/main" val="3184948433"/>
                    </a:ext>
                  </a:extLst>
                </a:gridCol>
                <a:gridCol w="3165475">
                  <a:extLst>
                    <a:ext uri="{9D8B030D-6E8A-4147-A177-3AD203B41FA5}">
                      <a16:colId xmlns:a16="http://schemas.microsoft.com/office/drawing/2014/main" val="20001"/>
                    </a:ext>
                  </a:extLst>
                </a:gridCol>
              </a:tblGrid>
              <a:tr h="714893">
                <a:tc>
                  <a:txBody>
                    <a:bodyPr/>
                    <a:lstStyle/>
                    <a:p>
                      <a:r>
                        <a:rPr lang="en-US" dirty="0"/>
                        <a:t>MODEL</a:t>
                      </a:r>
                    </a:p>
                  </a:txBody>
                  <a:tcPr/>
                </a:tc>
                <a:tc>
                  <a:txBody>
                    <a:bodyPr/>
                    <a:lstStyle/>
                    <a:p>
                      <a:r>
                        <a:rPr lang="en-US" dirty="0"/>
                        <a:t>TRAIN ACCURACY</a:t>
                      </a:r>
                    </a:p>
                  </a:txBody>
                  <a:tcPr/>
                </a:tc>
                <a:tc>
                  <a:txBody>
                    <a:bodyPr/>
                    <a:lstStyle/>
                    <a:p>
                      <a:r>
                        <a:rPr lang="en-US" dirty="0"/>
                        <a:t>TEST ACCURACY</a:t>
                      </a:r>
                    </a:p>
                  </a:txBody>
                  <a:tcPr/>
                </a:tc>
                <a:extLst>
                  <a:ext uri="{0D108BD9-81ED-4DB2-BD59-A6C34878D82A}">
                    <a16:rowId xmlns:a16="http://schemas.microsoft.com/office/drawing/2014/main" val="10000"/>
                  </a:ext>
                </a:extLst>
              </a:tr>
              <a:tr h="723806">
                <a:tc>
                  <a:txBody>
                    <a:bodyPr/>
                    <a:lstStyle/>
                    <a:p>
                      <a:r>
                        <a:rPr lang="en-US" dirty="0"/>
                        <a:t>LOGISTIC REGRESSION</a:t>
                      </a:r>
                    </a:p>
                  </a:txBody>
                  <a:tcPr/>
                </a:tc>
                <a:tc>
                  <a:txBody>
                    <a:bodyPr/>
                    <a:lstStyle/>
                    <a:p>
                      <a:r>
                        <a:rPr lang="en-US" dirty="0"/>
                        <a:t>0.8921</a:t>
                      </a:r>
                    </a:p>
                  </a:txBody>
                  <a:tcPr/>
                </a:tc>
                <a:tc>
                  <a:txBody>
                    <a:bodyPr/>
                    <a:lstStyle/>
                    <a:p>
                      <a:r>
                        <a:rPr lang="en-US" dirty="0"/>
                        <a:t>0.8337</a:t>
                      </a:r>
                    </a:p>
                  </a:txBody>
                  <a:tcPr/>
                </a:tc>
                <a:extLst>
                  <a:ext uri="{0D108BD9-81ED-4DB2-BD59-A6C34878D82A}">
                    <a16:rowId xmlns:a16="http://schemas.microsoft.com/office/drawing/2014/main" val="10001"/>
                  </a:ext>
                </a:extLst>
              </a:tr>
              <a:tr h="723806">
                <a:tc>
                  <a:txBody>
                    <a:bodyPr/>
                    <a:lstStyle/>
                    <a:p>
                      <a:r>
                        <a:rPr lang="en-US" dirty="0"/>
                        <a:t>K N </a:t>
                      </a:r>
                      <a:r>
                        <a:rPr lang="en-US" dirty="0" err="1"/>
                        <a:t>N</a:t>
                      </a:r>
                      <a:endParaRPr lang="en-US" dirty="0"/>
                    </a:p>
                  </a:txBody>
                  <a:tcPr/>
                </a:tc>
                <a:tc>
                  <a:txBody>
                    <a:bodyPr/>
                    <a:lstStyle/>
                    <a:p>
                      <a:r>
                        <a:rPr lang="en-US" dirty="0"/>
                        <a:t>0.8432</a:t>
                      </a:r>
                    </a:p>
                  </a:txBody>
                  <a:tcPr/>
                </a:tc>
                <a:tc>
                  <a:txBody>
                    <a:bodyPr/>
                    <a:lstStyle/>
                    <a:p>
                      <a:r>
                        <a:rPr lang="en-US" dirty="0"/>
                        <a:t>0.9237</a:t>
                      </a:r>
                    </a:p>
                  </a:txBody>
                  <a:tcPr/>
                </a:tc>
                <a:extLst>
                  <a:ext uri="{0D108BD9-81ED-4DB2-BD59-A6C34878D82A}">
                    <a16:rowId xmlns:a16="http://schemas.microsoft.com/office/drawing/2014/main" val="10002"/>
                  </a:ext>
                </a:extLst>
              </a:tr>
              <a:tr h="723806">
                <a:tc>
                  <a:txBody>
                    <a:bodyPr/>
                    <a:lstStyle/>
                    <a:p>
                      <a:r>
                        <a:rPr lang="en-US" dirty="0"/>
                        <a:t>RANDOM</a:t>
                      </a:r>
                      <a:r>
                        <a:rPr lang="en-US" baseline="0" dirty="0"/>
                        <a:t> FOREST</a:t>
                      </a:r>
                      <a:endParaRPr lang="en-US" dirty="0"/>
                    </a:p>
                  </a:txBody>
                  <a:tcPr/>
                </a:tc>
                <a:tc>
                  <a:txBody>
                    <a:bodyPr/>
                    <a:lstStyle/>
                    <a:p>
                      <a:r>
                        <a:rPr lang="en-US" dirty="0"/>
                        <a:t>0.8959</a:t>
                      </a:r>
                    </a:p>
                  </a:txBody>
                  <a:tcPr/>
                </a:tc>
                <a:tc>
                  <a:txBody>
                    <a:bodyPr/>
                    <a:lstStyle/>
                    <a:p>
                      <a:r>
                        <a:rPr lang="en-US" dirty="0"/>
                        <a:t>0.8392</a:t>
                      </a:r>
                    </a:p>
                    <a:p>
                      <a:endParaRPr lang="en-US" dirty="0"/>
                    </a:p>
                  </a:txBody>
                  <a:tcPr/>
                </a:tc>
                <a:extLst>
                  <a:ext uri="{0D108BD9-81ED-4DB2-BD59-A6C34878D82A}">
                    <a16:rowId xmlns:a16="http://schemas.microsoft.com/office/drawing/2014/main" val="10003"/>
                  </a:ext>
                </a:extLst>
              </a:tr>
              <a:tr h="723806">
                <a:tc>
                  <a:txBody>
                    <a:bodyPr/>
                    <a:lstStyle/>
                    <a:p>
                      <a:r>
                        <a:rPr lang="en-US" dirty="0"/>
                        <a:t>SVM</a:t>
                      </a:r>
                    </a:p>
                  </a:txBody>
                  <a:tcPr/>
                </a:tc>
                <a:tc>
                  <a:txBody>
                    <a:bodyPr/>
                    <a:lstStyle/>
                    <a:p>
                      <a:r>
                        <a:rPr lang="en-US" dirty="0"/>
                        <a:t>0.8290</a:t>
                      </a:r>
                    </a:p>
                  </a:txBody>
                  <a:tcPr/>
                </a:tc>
                <a:tc>
                  <a:txBody>
                    <a:bodyPr/>
                    <a:lstStyle/>
                    <a:p>
                      <a:r>
                        <a:rPr lang="en-US" dirty="0"/>
                        <a:t>1.0</a:t>
                      </a:r>
                    </a:p>
                  </a:txBody>
                  <a:tcPr/>
                </a:tc>
                <a:extLst>
                  <a:ext uri="{0D108BD9-81ED-4DB2-BD59-A6C34878D82A}">
                    <a16:rowId xmlns:a16="http://schemas.microsoft.com/office/drawing/2014/main" val="564514689"/>
                  </a:ext>
                </a:extLst>
              </a:tr>
            </a:tbl>
          </a:graphicData>
        </a:graphic>
      </p:graphicFrame>
      <p:graphicFrame>
        <p:nvGraphicFramePr>
          <p:cNvPr id="5" name="Table 4">
            <a:extLst>
              <a:ext uri="{FF2B5EF4-FFF2-40B4-BE49-F238E27FC236}">
                <a16:creationId xmlns:a16="http://schemas.microsoft.com/office/drawing/2014/main" id="{4D227462-149D-4372-B908-BB655061DDF8}"/>
              </a:ext>
            </a:extLst>
          </p:cNvPr>
          <p:cNvGraphicFramePr>
            <a:graphicFrameLocks noGrp="1"/>
          </p:cNvGraphicFramePr>
          <p:nvPr/>
        </p:nvGraphicFramePr>
        <p:xfrm>
          <a:off x="676275" y="4638675"/>
          <a:ext cx="1943100" cy="365760"/>
        </p:xfrm>
        <a:graphic>
          <a:graphicData uri="http://schemas.openxmlformats.org/drawingml/2006/table">
            <a:tbl>
              <a:tblPr/>
              <a:tblGrid>
                <a:gridCol w="1943100">
                  <a:extLst>
                    <a:ext uri="{9D8B030D-6E8A-4147-A177-3AD203B41FA5}">
                      <a16:colId xmlns:a16="http://schemas.microsoft.com/office/drawing/2014/main" val="2935367597"/>
                    </a:ext>
                  </a:extLst>
                </a:gridCol>
              </a:tblGrid>
              <a:tr h="0">
                <a:tc>
                  <a:txBody>
                    <a:bodyPr/>
                    <a:lstStyle/>
                    <a:p>
                      <a:endParaRPr lang="en-IN" dirty="0"/>
                    </a:p>
                  </a:txBody>
                  <a:tcPr>
                    <a:lnL>
                      <a:noFill/>
                    </a:lnL>
                    <a:lnR>
                      <a:noFill/>
                    </a:lnR>
                    <a:lnT>
                      <a:noFill/>
                    </a:lnT>
                    <a:lnB>
                      <a:noFill/>
                    </a:lnB>
                  </a:tcPr>
                </a:tc>
                <a:extLst>
                  <a:ext uri="{0D108BD9-81ED-4DB2-BD59-A6C34878D82A}">
                    <a16:rowId xmlns:a16="http://schemas.microsoft.com/office/drawing/2014/main" val="2395669298"/>
                  </a:ext>
                </a:extLst>
              </a:tr>
            </a:tbl>
          </a:graphicData>
        </a:graphic>
      </p:graphicFrame>
      <p:graphicFrame>
        <p:nvGraphicFramePr>
          <p:cNvPr id="6" name="Table 5">
            <a:extLst>
              <a:ext uri="{FF2B5EF4-FFF2-40B4-BE49-F238E27FC236}">
                <a16:creationId xmlns:a16="http://schemas.microsoft.com/office/drawing/2014/main" id="{3B3F3A37-0107-48DF-9306-7F4E1CB169B1}"/>
              </a:ext>
            </a:extLst>
          </p:cNvPr>
          <p:cNvGraphicFramePr>
            <a:graphicFrameLocks noGrp="1"/>
          </p:cNvGraphicFramePr>
          <p:nvPr>
            <p:extLst>
              <p:ext uri="{D42A27DB-BD31-4B8C-83A1-F6EECF244321}">
                <p14:modId xmlns:p14="http://schemas.microsoft.com/office/powerpoint/2010/main" val="3775544986"/>
              </p:ext>
            </p:extLst>
          </p:nvPr>
        </p:nvGraphicFramePr>
        <p:xfrm>
          <a:off x="647700" y="4486275"/>
          <a:ext cx="9505950" cy="1036320"/>
        </p:xfrm>
        <a:graphic>
          <a:graphicData uri="http://schemas.openxmlformats.org/drawingml/2006/table">
            <a:tbl>
              <a:tblPr/>
              <a:tblGrid>
                <a:gridCol w="9505950">
                  <a:extLst>
                    <a:ext uri="{9D8B030D-6E8A-4147-A177-3AD203B41FA5}">
                      <a16:colId xmlns:a16="http://schemas.microsoft.com/office/drawing/2014/main" val="1900722372"/>
                    </a:ext>
                  </a:extLst>
                </a:gridCol>
              </a:tblGrid>
              <a:tr h="518160">
                <a:tc>
                  <a:txBody>
                    <a:bodyPr/>
                    <a:lstStyle/>
                    <a:p>
                      <a:endParaRPr lang="en-IN" dirty="0">
                        <a:solidFill>
                          <a:schemeClr val="bg1"/>
                        </a:solidFill>
                      </a:endParaRPr>
                    </a:p>
                  </a:txBody>
                  <a:tcPr>
                    <a:lnL>
                      <a:noFill/>
                    </a:lnL>
                    <a:lnR>
                      <a:noFill/>
                    </a:lnR>
                    <a:lnT>
                      <a:noFill/>
                    </a:lnT>
                    <a:lnB>
                      <a:noFill/>
                    </a:lnB>
                  </a:tcPr>
                </a:tc>
                <a:extLst>
                  <a:ext uri="{0D108BD9-81ED-4DB2-BD59-A6C34878D82A}">
                    <a16:rowId xmlns:a16="http://schemas.microsoft.com/office/drawing/2014/main" val="3155242507"/>
                  </a:ext>
                </a:extLst>
              </a:tr>
              <a:tr h="518160">
                <a:tc>
                  <a:txBody>
                    <a:bodyPr/>
                    <a:lstStyle/>
                    <a:p>
                      <a:endParaRPr lang="en-IN" dirty="0">
                        <a:solidFill>
                          <a:schemeClr val="bg1"/>
                        </a:solidFill>
                      </a:endParaRPr>
                    </a:p>
                  </a:txBody>
                  <a:tcPr>
                    <a:lnL>
                      <a:noFill/>
                    </a:lnL>
                    <a:lnR>
                      <a:noFill/>
                    </a:lnR>
                    <a:lnT>
                      <a:noFill/>
                    </a:lnT>
                    <a:lnB>
                      <a:noFill/>
                    </a:lnB>
                  </a:tcPr>
                </a:tc>
                <a:extLst>
                  <a:ext uri="{0D108BD9-81ED-4DB2-BD59-A6C34878D82A}">
                    <a16:rowId xmlns:a16="http://schemas.microsoft.com/office/drawing/2014/main" val="3912075327"/>
                  </a:ext>
                </a:extLst>
              </a:tr>
            </a:tbl>
          </a:graphicData>
        </a:graphic>
      </p:graphicFrame>
      <p:graphicFrame>
        <p:nvGraphicFramePr>
          <p:cNvPr id="7" name="Table 6">
            <a:extLst>
              <a:ext uri="{FF2B5EF4-FFF2-40B4-BE49-F238E27FC236}">
                <a16:creationId xmlns:a16="http://schemas.microsoft.com/office/drawing/2014/main" id="{5DBC1A4E-C6B6-4184-922C-16629DE517F7}"/>
              </a:ext>
            </a:extLst>
          </p:cNvPr>
          <p:cNvGraphicFramePr>
            <a:graphicFrameLocks noGrp="1"/>
          </p:cNvGraphicFramePr>
          <p:nvPr>
            <p:extLst>
              <p:ext uri="{D42A27DB-BD31-4B8C-83A1-F6EECF244321}">
                <p14:modId xmlns:p14="http://schemas.microsoft.com/office/powerpoint/2010/main" val="1874096839"/>
              </p:ext>
            </p:extLst>
          </p:nvPr>
        </p:nvGraphicFramePr>
        <p:xfrm>
          <a:off x="600075" y="5457825"/>
          <a:ext cx="208280" cy="365760"/>
        </p:xfrm>
        <a:graphic>
          <a:graphicData uri="http://schemas.openxmlformats.org/drawingml/2006/table">
            <a:tbl>
              <a:tblPr/>
              <a:tblGrid>
                <a:gridCol w="208280">
                  <a:extLst>
                    <a:ext uri="{9D8B030D-6E8A-4147-A177-3AD203B41FA5}">
                      <a16:colId xmlns:a16="http://schemas.microsoft.com/office/drawing/2014/main" val="3749651963"/>
                    </a:ext>
                  </a:extLst>
                </a:gridCol>
              </a:tblGrid>
              <a:tr h="200025">
                <a:tc>
                  <a:txBody>
                    <a:bodyPr/>
                    <a:lstStyle/>
                    <a:p>
                      <a:endParaRPr lang="en-IN" dirty="0"/>
                    </a:p>
                  </a:txBody>
                  <a:tcPr>
                    <a:lnL>
                      <a:noFill/>
                    </a:lnL>
                    <a:lnR>
                      <a:noFill/>
                    </a:lnR>
                    <a:lnT>
                      <a:noFill/>
                    </a:lnT>
                    <a:lnB>
                      <a:noFill/>
                    </a:lnB>
                  </a:tcPr>
                </a:tc>
                <a:extLst>
                  <a:ext uri="{0D108BD9-81ED-4DB2-BD59-A6C34878D82A}">
                    <a16:rowId xmlns:a16="http://schemas.microsoft.com/office/drawing/2014/main" val="2250023687"/>
                  </a:ext>
                </a:extLst>
              </a:tr>
            </a:tbl>
          </a:graphicData>
        </a:graphic>
      </p:graphicFrame>
      <p:graphicFrame>
        <p:nvGraphicFramePr>
          <p:cNvPr id="8" name="Table 7">
            <a:extLst>
              <a:ext uri="{FF2B5EF4-FFF2-40B4-BE49-F238E27FC236}">
                <a16:creationId xmlns:a16="http://schemas.microsoft.com/office/drawing/2014/main" id="{E29FAE4B-72E3-44E5-BAE9-B5927CB8B687}"/>
              </a:ext>
            </a:extLst>
          </p:cNvPr>
          <p:cNvGraphicFramePr>
            <a:graphicFrameLocks noGrp="1"/>
          </p:cNvGraphicFramePr>
          <p:nvPr>
            <p:extLst>
              <p:ext uri="{D42A27DB-BD31-4B8C-83A1-F6EECF244321}">
                <p14:modId xmlns:p14="http://schemas.microsoft.com/office/powerpoint/2010/main" val="300300569"/>
              </p:ext>
            </p:extLst>
          </p:nvPr>
        </p:nvGraphicFramePr>
        <p:xfrm>
          <a:off x="657224" y="4962525"/>
          <a:ext cx="9496425" cy="809625"/>
        </p:xfrm>
        <a:graphic>
          <a:graphicData uri="http://schemas.openxmlformats.org/drawingml/2006/table">
            <a:tbl>
              <a:tblPr/>
              <a:tblGrid>
                <a:gridCol w="9496425">
                  <a:extLst>
                    <a:ext uri="{9D8B030D-6E8A-4147-A177-3AD203B41FA5}">
                      <a16:colId xmlns:a16="http://schemas.microsoft.com/office/drawing/2014/main" val="2103415758"/>
                    </a:ext>
                  </a:extLst>
                </a:gridCol>
              </a:tblGrid>
              <a:tr h="809625">
                <a:tc>
                  <a:txBody>
                    <a:bodyPr/>
                    <a:lstStyle/>
                    <a:p>
                      <a:endParaRPr lang="en-IN" dirty="0">
                        <a:ln>
                          <a:solidFill>
                            <a:sysClr val="windowText" lastClr="000000"/>
                          </a:solidFill>
                        </a:ln>
                        <a:solidFill>
                          <a:sysClr val="windowText" lastClr="000000"/>
                        </a:solidFill>
                      </a:endParaRPr>
                    </a:p>
                  </a:txBody>
                  <a:tcPr>
                    <a:lnL>
                      <a:noFill/>
                    </a:lnL>
                    <a:lnR>
                      <a:noFill/>
                    </a:lnR>
                    <a:lnT>
                      <a:noFill/>
                    </a:lnT>
                    <a:lnB>
                      <a:noFill/>
                    </a:lnB>
                  </a:tcPr>
                </a:tc>
                <a:extLst>
                  <a:ext uri="{0D108BD9-81ED-4DB2-BD59-A6C34878D82A}">
                    <a16:rowId xmlns:a16="http://schemas.microsoft.com/office/drawing/2014/main" val="5418728"/>
                  </a:ext>
                </a:extLst>
              </a:tr>
            </a:tbl>
          </a:graphicData>
        </a:graphic>
      </p:graphicFrame>
    </p:spTree>
    <p:extLst>
      <p:ext uri="{BB962C8B-B14F-4D97-AF65-F5344CB8AC3E}">
        <p14:creationId xmlns:p14="http://schemas.microsoft.com/office/powerpoint/2010/main" val="858723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88EF-5F36-42D2-B5FE-123CBDC18C5C}"/>
              </a:ext>
            </a:extLst>
          </p:cNvPr>
          <p:cNvSpPr>
            <a:spLocks noGrp="1"/>
          </p:cNvSpPr>
          <p:nvPr>
            <p:ph type="title"/>
          </p:nvPr>
        </p:nvSpPr>
        <p:spPr>
          <a:xfrm>
            <a:off x="220750" y="-75156"/>
            <a:ext cx="10058400" cy="2094978"/>
          </a:xfrm>
        </p:spPr>
        <p:txBody>
          <a:bodyPr/>
          <a:lstStyle/>
          <a:p>
            <a:r>
              <a:rPr lang="en-IN" dirty="0"/>
              <a:t>TENSORFLOW</a:t>
            </a:r>
          </a:p>
        </p:txBody>
      </p:sp>
      <p:sp>
        <p:nvSpPr>
          <p:cNvPr id="3" name="Text Placeholder 2">
            <a:extLst>
              <a:ext uri="{FF2B5EF4-FFF2-40B4-BE49-F238E27FC236}">
                <a16:creationId xmlns:a16="http://schemas.microsoft.com/office/drawing/2014/main" id="{F7266F95-26C0-46BF-94F0-A6C6EB6011B2}"/>
              </a:ext>
            </a:extLst>
          </p:cNvPr>
          <p:cNvSpPr>
            <a:spLocks noGrp="1"/>
          </p:cNvSpPr>
          <p:nvPr>
            <p:ph type="body" idx="1"/>
          </p:nvPr>
        </p:nvSpPr>
        <p:spPr>
          <a:xfrm>
            <a:off x="596531" y="2645384"/>
            <a:ext cx="8535988" cy="1879600"/>
          </a:xfrm>
        </p:spPr>
        <p:txBody>
          <a:bodyPr>
            <a:noAutofit/>
          </a:bodyPr>
          <a:lstStyle/>
          <a:p>
            <a:r>
              <a:rPr lang="en-IN" sz="2600" dirty="0">
                <a:latin typeface="Calibri" panose="020F0502020204030204" pitchFamily="34" charset="0"/>
                <a:cs typeface="Calibri" panose="020F0502020204030204" pitchFamily="34" charset="0"/>
              </a:rPr>
              <a:t>In Tensorflow We can achieve our goal by using the following models:</a:t>
            </a:r>
          </a:p>
          <a:p>
            <a:r>
              <a:rPr lang="en-IN" sz="2600" dirty="0">
                <a:latin typeface="Calibri" panose="020F0502020204030204" pitchFamily="34" charset="0"/>
                <a:cs typeface="Calibri" panose="020F0502020204030204" pitchFamily="34" charset="0"/>
              </a:rPr>
              <a:t>		</a:t>
            </a:r>
            <a:r>
              <a:rPr lang="en-IN" sz="2600" i="0" dirty="0">
                <a:solidFill>
                  <a:srgbClr val="292929"/>
                </a:solidFill>
                <a:effectLst/>
                <a:latin typeface="Calibri" panose="020F0502020204030204" pitchFamily="34" charset="0"/>
                <a:cs typeface="Calibri" panose="020F0502020204030204" pitchFamily="34" charset="0"/>
              </a:rPr>
              <a:t>1. Linear Classifier.</a:t>
            </a:r>
            <a:br>
              <a:rPr lang="en-IN" sz="2600" dirty="0">
                <a:latin typeface="Calibri" panose="020F0502020204030204" pitchFamily="34" charset="0"/>
                <a:cs typeface="Calibri" panose="020F0502020204030204" pitchFamily="34" charset="0"/>
              </a:rPr>
            </a:br>
            <a:r>
              <a:rPr lang="en-IN" sz="2600" dirty="0">
                <a:latin typeface="Calibri" panose="020F0502020204030204" pitchFamily="34" charset="0"/>
                <a:cs typeface="Calibri" panose="020F0502020204030204" pitchFamily="34" charset="0"/>
              </a:rPr>
              <a:t>		</a:t>
            </a:r>
            <a:r>
              <a:rPr lang="en-IN" sz="2600" i="0" dirty="0">
                <a:solidFill>
                  <a:srgbClr val="292929"/>
                </a:solidFill>
                <a:effectLst/>
                <a:latin typeface="Calibri" panose="020F0502020204030204" pitchFamily="34" charset="0"/>
                <a:cs typeface="Calibri" panose="020F0502020204030204" pitchFamily="34" charset="0"/>
              </a:rPr>
              <a:t>2. Neural Networks.</a:t>
            </a:r>
            <a:br>
              <a:rPr lang="en-IN" sz="2600" dirty="0">
                <a:latin typeface="Calibri" panose="020F0502020204030204" pitchFamily="34" charset="0"/>
                <a:cs typeface="Calibri" panose="020F0502020204030204" pitchFamily="34" charset="0"/>
              </a:rPr>
            </a:br>
            <a:r>
              <a:rPr lang="en-IN" sz="2600" dirty="0">
                <a:latin typeface="Calibri" panose="020F0502020204030204" pitchFamily="34" charset="0"/>
                <a:cs typeface="Calibri" panose="020F0502020204030204" pitchFamily="34" charset="0"/>
              </a:rPr>
              <a:t>		</a:t>
            </a:r>
            <a:r>
              <a:rPr lang="en-IN" sz="2600" i="0" dirty="0">
                <a:solidFill>
                  <a:srgbClr val="292929"/>
                </a:solidFill>
                <a:effectLst/>
                <a:latin typeface="Calibri" panose="020F0502020204030204" pitchFamily="34" charset="0"/>
                <a:cs typeface="Calibri" panose="020F0502020204030204" pitchFamily="34" charset="0"/>
              </a:rPr>
              <a:t>3. Support Vector Machines.</a:t>
            </a:r>
            <a:br>
              <a:rPr lang="en-IN" sz="2600" dirty="0">
                <a:latin typeface="Calibri" panose="020F0502020204030204" pitchFamily="34" charset="0"/>
                <a:cs typeface="Calibri" panose="020F0502020204030204" pitchFamily="34" charset="0"/>
              </a:rPr>
            </a:br>
            <a:r>
              <a:rPr lang="en-IN" sz="2600" dirty="0">
                <a:latin typeface="Calibri" panose="020F0502020204030204" pitchFamily="34" charset="0"/>
                <a:cs typeface="Calibri" panose="020F0502020204030204" pitchFamily="34" charset="0"/>
              </a:rPr>
              <a:t>		</a:t>
            </a:r>
            <a:r>
              <a:rPr lang="en-IN" sz="2600" i="0" dirty="0">
                <a:solidFill>
                  <a:srgbClr val="292929"/>
                </a:solidFill>
                <a:effectLst/>
                <a:latin typeface="Calibri" panose="020F0502020204030204" pitchFamily="34" charset="0"/>
                <a:cs typeface="Calibri" panose="020F0502020204030204" pitchFamily="34" charset="0"/>
              </a:rPr>
              <a:t>4. Decision Trees and Many more.</a:t>
            </a:r>
            <a:endParaRPr lang="en-IN" sz="2600" dirty="0">
              <a:latin typeface="Calibri" panose="020F0502020204030204" pitchFamily="34" charset="0"/>
              <a:cs typeface="Calibri" panose="020F0502020204030204" pitchFamily="34" charset="0"/>
            </a:endParaRPr>
          </a:p>
          <a:p>
            <a:endParaRPr lang="en-IN" sz="2600" dirty="0">
              <a:latin typeface="Calibri" panose="020F0502020204030204" pitchFamily="34" charset="0"/>
              <a:cs typeface="Calibri" panose="020F0502020204030204" pitchFamily="34" charset="0"/>
            </a:endParaRPr>
          </a:p>
          <a:p>
            <a:r>
              <a:rPr lang="en-IN" sz="2600" dirty="0">
                <a:solidFill>
                  <a:schemeClr val="bg1"/>
                </a:solidFill>
                <a:latin typeface="Calibri" panose="020F0502020204030204" pitchFamily="34" charset="0"/>
                <a:cs typeface="Calibri" panose="020F0502020204030204" pitchFamily="34" charset="0"/>
              </a:rPr>
              <a:t>In this project we are working with neural networks</a:t>
            </a:r>
          </a:p>
        </p:txBody>
      </p:sp>
    </p:spTree>
    <p:extLst>
      <p:ext uri="{BB962C8B-B14F-4D97-AF65-F5344CB8AC3E}">
        <p14:creationId xmlns:p14="http://schemas.microsoft.com/office/powerpoint/2010/main" val="1595503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6F06B-4AEF-4235-924C-B2F5EBB6208A}"/>
              </a:ext>
            </a:extLst>
          </p:cNvPr>
          <p:cNvSpPr>
            <a:spLocks noGrp="1"/>
          </p:cNvSpPr>
          <p:nvPr>
            <p:ph type="title"/>
          </p:nvPr>
        </p:nvSpPr>
        <p:spPr>
          <a:xfrm>
            <a:off x="183171" y="-177322"/>
            <a:ext cx="10058400" cy="1590675"/>
          </a:xfrm>
        </p:spPr>
        <p:txBody>
          <a:bodyPr/>
          <a:lstStyle/>
          <a:p>
            <a:r>
              <a:rPr lang="en-IN" dirty="0"/>
              <a:t>NEURAL NETWORKS</a:t>
            </a:r>
          </a:p>
        </p:txBody>
      </p:sp>
      <p:sp>
        <p:nvSpPr>
          <p:cNvPr id="3" name="Text Placeholder 2">
            <a:extLst>
              <a:ext uri="{FF2B5EF4-FFF2-40B4-BE49-F238E27FC236}">
                <a16:creationId xmlns:a16="http://schemas.microsoft.com/office/drawing/2014/main" id="{485B3BA6-B22B-4EDC-9181-EF2438E22E73}"/>
              </a:ext>
            </a:extLst>
          </p:cNvPr>
          <p:cNvSpPr>
            <a:spLocks noGrp="1"/>
          </p:cNvSpPr>
          <p:nvPr>
            <p:ph type="body" idx="1"/>
          </p:nvPr>
        </p:nvSpPr>
        <p:spPr>
          <a:xfrm>
            <a:off x="415555" y="980945"/>
            <a:ext cx="10058399" cy="3981450"/>
          </a:xfrm>
        </p:spPr>
        <p:txBody>
          <a:bodyPr>
            <a:normAutofit/>
          </a:bodyPr>
          <a:lstStyle/>
          <a:p>
            <a:pPr marL="342900" indent="-342900">
              <a:buFont typeface="Arial" panose="020B0604020202020204" pitchFamily="34" charset="0"/>
              <a:buChar char="•"/>
            </a:pPr>
            <a:r>
              <a:rPr lang="en-IN" sz="2400" dirty="0">
                <a:latin typeface="Calibri" panose="020F0502020204030204" pitchFamily="34" charset="0"/>
                <a:cs typeface="Calibri" panose="020F0502020204030204" pitchFamily="34" charset="0"/>
              </a:rPr>
              <a:t>A neural network is a series of algorithms that </a:t>
            </a:r>
            <a:r>
              <a:rPr lang="en-IN" sz="2400" dirty="0" err="1">
                <a:latin typeface="Calibri" panose="020F0502020204030204" pitchFamily="34" charset="0"/>
                <a:cs typeface="Calibri" panose="020F0502020204030204" pitchFamily="34" charset="0"/>
              </a:rPr>
              <a:t>endeavors</a:t>
            </a:r>
            <a:r>
              <a:rPr lang="en-IN" sz="2400" dirty="0">
                <a:latin typeface="Calibri" panose="020F0502020204030204" pitchFamily="34" charset="0"/>
                <a:cs typeface="Calibri" panose="020F0502020204030204" pitchFamily="34" charset="0"/>
              </a:rPr>
              <a:t> to recognize underlying relationships in a set of data through a process that mimics the way the human brain operates.</a:t>
            </a:r>
          </a:p>
          <a:p>
            <a:pPr marL="342900" indent="-342900">
              <a:buFont typeface="Arial" panose="020B0604020202020204" pitchFamily="34" charset="0"/>
              <a:buChar char="•"/>
            </a:pPr>
            <a:r>
              <a:rPr lang="en-IN" sz="2400" dirty="0">
                <a:latin typeface="Calibri" panose="020F0502020204030204" pitchFamily="34" charset="0"/>
                <a:cs typeface="Calibri" panose="020F0502020204030204" pitchFamily="34" charset="0"/>
              </a:rPr>
              <a:t>In this sense, neural networks refer to systems of neurons, either organic or artificial in nature.</a:t>
            </a:r>
          </a:p>
          <a:p>
            <a:pPr marL="342900" indent="-342900">
              <a:buFont typeface="Arial" panose="020B0604020202020204" pitchFamily="34" charset="0"/>
              <a:buChar char="•"/>
            </a:pPr>
            <a:r>
              <a:rPr lang="en-IN" sz="2400" dirty="0">
                <a:latin typeface="Calibri" panose="020F0502020204030204" pitchFamily="34" charset="0"/>
                <a:cs typeface="Calibri" panose="020F0502020204030204" pitchFamily="34" charset="0"/>
              </a:rPr>
              <a:t>Neural networks can adapt to changing input; so the network generates the best possible result without needing to redesign the output criteria</a:t>
            </a:r>
          </a:p>
          <a:p>
            <a:endParaRPr lang="en-IN" sz="2400" dirty="0">
              <a:latin typeface="Calibri" panose="020F0502020204030204" pitchFamily="34" charset="0"/>
              <a:cs typeface="Calibri" panose="020F0502020204030204" pitchFamily="34" charset="0"/>
            </a:endParaRPr>
          </a:p>
        </p:txBody>
      </p:sp>
      <p:pic>
        <p:nvPicPr>
          <p:cNvPr id="5" name="Picture 4" descr="Diagram&#10;&#10;Description automatically generated">
            <a:extLst>
              <a:ext uri="{FF2B5EF4-FFF2-40B4-BE49-F238E27FC236}">
                <a16:creationId xmlns:a16="http://schemas.microsoft.com/office/drawing/2014/main" id="{291FF025-6049-4B5D-B0BE-13523EAB2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629" y="4178145"/>
            <a:ext cx="3502721" cy="2650238"/>
          </a:xfrm>
          <a:prstGeom prst="rect">
            <a:avLst/>
          </a:prstGeom>
        </p:spPr>
      </p:pic>
    </p:spTree>
    <p:extLst>
      <p:ext uri="{BB962C8B-B14F-4D97-AF65-F5344CB8AC3E}">
        <p14:creationId xmlns:p14="http://schemas.microsoft.com/office/powerpoint/2010/main" val="2797305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39C36-D860-438C-99A1-DB90E58B2C44}"/>
              </a:ext>
            </a:extLst>
          </p:cNvPr>
          <p:cNvSpPr>
            <a:spLocks noGrp="1"/>
          </p:cNvSpPr>
          <p:nvPr>
            <p:ph type="title"/>
          </p:nvPr>
        </p:nvSpPr>
        <p:spPr>
          <a:xfrm>
            <a:off x="152399" y="177957"/>
            <a:ext cx="10058400" cy="1190791"/>
          </a:xfrm>
        </p:spPr>
        <p:txBody>
          <a:bodyPr/>
          <a:lstStyle/>
          <a:p>
            <a:r>
              <a:rPr lang="en-IN" dirty="0"/>
              <a:t>WORKING </a:t>
            </a:r>
          </a:p>
        </p:txBody>
      </p:sp>
      <p:sp>
        <p:nvSpPr>
          <p:cNvPr id="3" name="Text Placeholder 2">
            <a:extLst>
              <a:ext uri="{FF2B5EF4-FFF2-40B4-BE49-F238E27FC236}">
                <a16:creationId xmlns:a16="http://schemas.microsoft.com/office/drawing/2014/main" id="{D30519CD-B6DE-4488-B337-D189039F725D}"/>
              </a:ext>
            </a:extLst>
          </p:cNvPr>
          <p:cNvSpPr>
            <a:spLocks noGrp="1"/>
          </p:cNvSpPr>
          <p:nvPr>
            <p:ph type="body" idx="1"/>
          </p:nvPr>
        </p:nvSpPr>
        <p:spPr>
          <a:xfrm>
            <a:off x="609600" y="3457727"/>
            <a:ext cx="9601199" cy="2876397"/>
          </a:xfrm>
        </p:spPr>
        <p:txBody>
          <a:bodyPr>
            <a:noAutofit/>
          </a:bodyPr>
          <a:lstStyle/>
          <a:p>
            <a:pPr marL="342900" indent="-342900">
              <a:buFont typeface="Arial" panose="020B0604020202020204" pitchFamily="34" charset="0"/>
              <a:buChar char="•"/>
            </a:pPr>
            <a:r>
              <a:rPr lang="en-IN" sz="2600" dirty="0">
                <a:solidFill>
                  <a:schemeClr val="bg1">
                    <a:lumMod val="85000"/>
                    <a:lumOff val="15000"/>
                  </a:schemeClr>
                </a:solidFill>
                <a:latin typeface="Calibri" panose="020F0502020204030204" pitchFamily="34" charset="0"/>
                <a:cs typeface="Calibri" panose="020F0502020204030204" pitchFamily="34" charset="0"/>
              </a:rPr>
              <a:t>The framework for defining a neural network as a set of Sequential layers is called </a:t>
            </a:r>
            <a:r>
              <a:rPr lang="en-IN" sz="2600" dirty="0" err="1">
                <a:solidFill>
                  <a:schemeClr val="bg1">
                    <a:lumMod val="85000"/>
                    <a:lumOff val="15000"/>
                  </a:schemeClr>
                </a:solidFill>
                <a:latin typeface="Calibri" panose="020F0502020204030204" pitchFamily="34" charset="0"/>
                <a:cs typeface="Calibri" panose="020F0502020204030204" pitchFamily="34" charset="0"/>
              </a:rPr>
              <a:t>keras</a:t>
            </a:r>
            <a:endParaRPr lang="en-IN" sz="2600" dirty="0">
              <a:solidFill>
                <a:schemeClr val="bg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IN" sz="2600" dirty="0">
              <a:solidFill>
                <a:schemeClr val="bg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600" dirty="0">
                <a:solidFill>
                  <a:schemeClr val="bg1">
                    <a:lumMod val="85000"/>
                    <a:lumOff val="15000"/>
                  </a:schemeClr>
                </a:solidFill>
                <a:latin typeface="Calibri" panose="020F0502020204030204" pitchFamily="34" charset="0"/>
                <a:cs typeface="Calibri" panose="020F0502020204030204" pitchFamily="34" charset="0"/>
              </a:rPr>
              <a:t>The word dense is used to define a layer of connected neurons here we use 3 layers</a:t>
            </a:r>
          </a:p>
          <a:p>
            <a:pPr marL="342900" indent="-342900">
              <a:buFont typeface="Arial" panose="020B0604020202020204" pitchFamily="34" charset="0"/>
              <a:buChar char="•"/>
            </a:pPr>
            <a:r>
              <a:rPr lang="en-IN" sz="2600" dirty="0" err="1">
                <a:solidFill>
                  <a:schemeClr val="bg1">
                    <a:lumMod val="85000"/>
                    <a:lumOff val="15000"/>
                  </a:schemeClr>
                </a:solidFill>
                <a:latin typeface="Calibri" panose="020F0502020204030204" pitchFamily="34" charset="0"/>
                <a:cs typeface="Calibri" panose="020F0502020204030204" pitchFamily="34" charset="0"/>
              </a:rPr>
              <a:t>Input_shape</a:t>
            </a:r>
            <a:r>
              <a:rPr lang="en-IN" sz="2600" dirty="0">
                <a:solidFill>
                  <a:schemeClr val="bg1">
                    <a:lumMod val="85000"/>
                    <a:lumOff val="15000"/>
                  </a:schemeClr>
                </a:solidFill>
                <a:latin typeface="Calibri" panose="020F0502020204030204" pitchFamily="34" charset="0"/>
                <a:cs typeface="Calibri" panose="020F0502020204030204" pitchFamily="34" charset="0"/>
              </a:rPr>
              <a:t> refers the number of inputs we are using</a:t>
            </a:r>
          </a:p>
        </p:txBody>
      </p:sp>
      <p:pic>
        <p:nvPicPr>
          <p:cNvPr id="5" name="Picture 4">
            <a:extLst>
              <a:ext uri="{FF2B5EF4-FFF2-40B4-BE49-F238E27FC236}">
                <a16:creationId xmlns:a16="http://schemas.microsoft.com/office/drawing/2014/main" id="{E619CD91-EEBD-431B-AE90-166CCE582A21}"/>
              </a:ext>
            </a:extLst>
          </p:cNvPr>
          <p:cNvPicPr>
            <a:picLocks noChangeAspect="1"/>
          </p:cNvPicPr>
          <p:nvPr/>
        </p:nvPicPr>
        <p:blipFill>
          <a:blip r:embed="rId2"/>
          <a:stretch>
            <a:fillRect/>
          </a:stretch>
        </p:blipFill>
        <p:spPr>
          <a:xfrm>
            <a:off x="800099" y="1550784"/>
            <a:ext cx="9220200" cy="1542871"/>
          </a:xfrm>
          <a:prstGeom prst="rect">
            <a:avLst/>
          </a:prstGeom>
        </p:spPr>
      </p:pic>
    </p:spTree>
    <p:extLst>
      <p:ext uri="{BB962C8B-B14F-4D97-AF65-F5344CB8AC3E}">
        <p14:creationId xmlns:p14="http://schemas.microsoft.com/office/powerpoint/2010/main" val="3891874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929B61-F80B-43E6-BC2B-55B09625A37D}"/>
              </a:ext>
            </a:extLst>
          </p:cNvPr>
          <p:cNvSpPr>
            <a:spLocks noGrp="1"/>
          </p:cNvSpPr>
          <p:nvPr>
            <p:ph type="body" idx="1"/>
          </p:nvPr>
        </p:nvSpPr>
        <p:spPr>
          <a:xfrm>
            <a:off x="1400175" y="2467034"/>
            <a:ext cx="9105900" cy="4009966"/>
          </a:xfrm>
        </p:spPr>
        <p:txBody>
          <a:bodyPr>
            <a:normAutofit fontScale="92500" lnSpcReduction="20000"/>
          </a:bodyPr>
          <a:lstStyle/>
          <a:p>
            <a:pPr marL="342900" indent="-342900">
              <a:buFont typeface="Arial" panose="020B0604020202020204" pitchFamily="34" charset="0"/>
              <a:buChar char="•"/>
            </a:pPr>
            <a:r>
              <a:rPr lang="en-IN" sz="2900" dirty="0">
                <a:latin typeface="Calibri" panose="020F0502020204030204" pitchFamily="34" charset="0"/>
                <a:cs typeface="Calibri" panose="020F0502020204030204" pitchFamily="34" charset="0"/>
              </a:rPr>
              <a:t>The above code compile our Neural Network. When we do so, we have to specify 2 functions, a loss and an optimizer.</a:t>
            </a:r>
          </a:p>
          <a:p>
            <a:pPr marL="342900" indent="-342900">
              <a:buFont typeface="Arial" panose="020B0604020202020204" pitchFamily="34" charset="0"/>
              <a:buChar char="•"/>
            </a:pPr>
            <a:r>
              <a:rPr lang="en-IN" sz="2900" dirty="0">
                <a:latin typeface="Calibri" panose="020F0502020204030204" pitchFamily="34" charset="0"/>
                <a:cs typeface="Calibri" panose="020F0502020204030204" pitchFamily="34" charset="0"/>
              </a:rPr>
              <a:t>The Loss Function is used to measure how good the current guess is</a:t>
            </a:r>
          </a:p>
          <a:p>
            <a:pPr marL="342900" indent="-342900">
              <a:buFont typeface="Arial" panose="020B0604020202020204" pitchFamily="34" charset="0"/>
              <a:buChar char="•"/>
            </a:pPr>
            <a:r>
              <a:rPr lang="en-IN" sz="2900" dirty="0">
                <a:latin typeface="Calibri" panose="020F0502020204030204" pitchFamily="34" charset="0"/>
                <a:cs typeface="Calibri" panose="020F0502020204030204" pitchFamily="34" charset="0"/>
              </a:rPr>
              <a:t>The Optimizer </a:t>
            </a:r>
            <a:r>
              <a:rPr lang="en-IN" sz="2900" dirty="0" err="1">
                <a:latin typeface="Calibri" panose="020F0502020204030204" pitchFamily="34" charset="0"/>
                <a:cs typeface="Calibri" panose="020F0502020204030204" pitchFamily="34" charset="0"/>
              </a:rPr>
              <a:t>genarates</a:t>
            </a:r>
            <a:r>
              <a:rPr lang="en-IN" sz="2900" dirty="0">
                <a:latin typeface="Calibri" panose="020F0502020204030204" pitchFamily="34" charset="0"/>
                <a:cs typeface="Calibri" panose="020F0502020204030204" pitchFamily="34" charset="0"/>
              </a:rPr>
              <a:t> a new and improved guess</a:t>
            </a:r>
          </a:p>
          <a:p>
            <a:endParaRPr lang="en-IN" sz="29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IN" b="1" dirty="0"/>
          </a:p>
          <a:p>
            <a:r>
              <a:rPr lang="en-IN" sz="3500" b="1" dirty="0">
                <a:solidFill>
                  <a:schemeClr val="tx1"/>
                </a:solidFill>
              </a:rPr>
              <a:t>ACCURACY WE ACHIEVED BY USING TENSORFLOW </a:t>
            </a:r>
            <a:r>
              <a:rPr lang="en-IN" sz="3500" b="1">
                <a:solidFill>
                  <a:schemeClr val="tx1"/>
                </a:solidFill>
              </a:rPr>
              <a:t>IS </a:t>
            </a:r>
            <a:r>
              <a:rPr lang="en-IN" sz="3500" b="1">
                <a:solidFill>
                  <a:srgbClr val="FFC000"/>
                </a:solidFill>
              </a:rPr>
              <a:t>0.8774</a:t>
            </a:r>
            <a:endParaRPr lang="en-IN" sz="3500" b="1" dirty="0">
              <a:solidFill>
                <a:srgbClr val="FFC000"/>
              </a:solidFill>
            </a:endParaRPr>
          </a:p>
        </p:txBody>
      </p:sp>
      <p:pic>
        <p:nvPicPr>
          <p:cNvPr id="4" name="Picture 3">
            <a:extLst>
              <a:ext uri="{FF2B5EF4-FFF2-40B4-BE49-F238E27FC236}">
                <a16:creationId xmlns:a16="http://schemas.microsoft.com/office/drawing/2014/main" id="{8DB2CF50-D16F-47CF-B57B-50D773B826AE}"/>
              </a:ext>
            </a:extLst>
          </p:cNvPr>
          <p:cNvPicPr>
            <a:picLocks noChangeAspect="1"/>
          </p:cNvPicPr>
          <p:nvPr/>
        </p:nvPicPr>
        <p:blipFill>
          <a:blip r:embed="rId2"/>
          <a:stretch>
            <a:fillRect/>
          </a:stretch>
        </p:blipFill>
        <p:spPr>
          <a:xfrm>
            <a:off x="1863638" y="804799"/>
            <a:ext cx="7877175" cy="1085908"/>
          </a:xfrm>
          <a:prstGeom prst="rect">
            <a:avLst/>
          </a:prstGeom>
        </p:spPr>
      </p:pic>
    </p:spTree>
    <p:extLst>
      <p:ext uri="{BB962C8B-B14F-4D97-AF65-F5344CB8AC3E}">
        <p14:creationId xmlns:p14="http://schemas.microsoft.com/office/powerpoint/2010/main" val="2627700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4CA67-5522-47E0-B0E3-8A2EFAF120A1}"/>
              </a:ext>
            </a:extLst>
          </p:cNvPr>
          <p:cNvSpPr>
            <a:spLocks noGrp="1"/>
          </p:cNvSpPr>
          <p:nvPr>
            <p:ph type="title"/>
          </p:nvPr>
        </p:nvSpPr>
        <p:spPr>
          <a:xfrm>
            <a:off x="684213" y="685799"/>
            <a:ext cx="11860212" cy="5248275"/>
          </a:xfrm>
        </p:spPr>
        <p:txBody>
          <a:bodyPr>
            <a:normAutofit/>
          </a:bodyPr>
          <a:lstStyle/>
          <a:p>
            <a:r>
              <a:rPr lang="en-IN" sz="8800" dirty="0">
                <a:latin typeface="Aharoni" panose="02010803020104030203" pitchFamily="2" charset="-79"/>
                <a:cs typeface="Aharoni" panose="02010803020104030203" pitchFamily="2" charset="-79"/>
              </a:rPr>
              <a:t>THANK YOU</a:t>
            </a:r>
          </a:p>
        </p:txBody>
      </p:sp>
    </p:spTree>
    <p:extLst>
      <p:ext uri="{BB962C8B-B14F-4D97-AF65-F5344CB8AC3E}">
        <p14:creationId xmlns:p14="http://schemas.microsoft.com/office/powerpoint/2010/main" val="507542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1B90-A84A-4E46-BE60-15502E659AC0}"/>
              </a:ext>
            </a:extLst>
          </p:cNvPr>
          <p:cNvSpPr>
            <a:spLocks noGrp="1"/>
          </p:cNvSpPr>
          <p:nvPr>
            <p:ph type="title"/>
          </p:nvPr>
        </p:nvSpPr>
        <p:spPr>
          <a:xfrm>
            <a:off x="684211" y="400050"/>
            <a:ext cx="8534401" cy="927100"/>
          </a:xfrm>
        </p:spPr>
        <p:txBody>
          <a:bodyPr/>
          <a:lstStyle/>
          <a:p>
            <a:r>
              <a:rPr lang="en-IN" b="1" dirty="0">
                <a:solidFill>
                  <a:schemeClr val="bg1"/>
                </a:solidFill>
                <a:latin typeface="+mn-lt"/>
              </a:rPr>
              <a:t>ABSTRACT</a:t>
            </a:r>
          </a:p>
        </p:txBody>
      </p:sp>
      <p:sp>
        <p:nvSpPr>
          <p:cNvPr id="3" name="Text Placeholder 2">
            <a:extLst>
              <a:ext uri="{FF2B5EF4-FFF2-40B4-BE49-F238E27FC236}">
                <a16:creationId xmlns:a16="http://schemas.microsoft.com/office/drawing/2014/main" id="{34DAC8A5-8E79-458A-9D58-4D80B7E2C5F3}"/>
              </a:ext>
            </a:extLst>
          </p:cNvPr>
          <p:cNvSpPr>
            <a:spLocks noGrp="1"/>
          </p:cNvSpPr>
          <p:nvPr>
            <p:ph type="body" idx="1"/>
          </p:nvPr>
        </p:nvSpPr>
        <p:spPr>
          <a:xfrm>
            <a:off x="684212" y="2133600"/>
            <a:ext cx="8534400" cy="1498600"/>
          </a:xfrm>
        </p:spPr>
        <p:txBody>
          <a:bodyPr>
            <a:noAutofit/>
          </a:bodyPr>
          <a:lstStyle/>
          <a:p>
            <a:r>
              <a:rPr lang="en-IN" sz="2800" dirty="0">
                <a:solidFill>
                  <a:schemeClr val="tx1"/>
                </a:solidFill>
              </a:rPr>
              <a:t>The precise outcome of this very project is to sanction the loan for the eligible customer through the bank in safest and in the most accurate way by possible by the data we surf  using Machine learning.</a:t>
            </a:r>
          </a:p>
        </p:txBody>
      </p:sp>
    </p:spTree>
    <p:extLst>
      <p:ext uri="{BB962C8B-B14F-4D97-AF65-F5344CB8AC3E}">
        <p14:creationId xmlns:p14="http://schemas.microsoft.com/office/powerpoint/2010/main" val="403632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02D0-7E2D-4D6D-9C64-65BFE8202667}"/>
              </a:ext>
            </a:extLst>
          </p:cNvPr>
          <p:cNvSpPr>
            <a:spLocks noGrp="1"/>
          </p:cNvSpPr>
          <p:nvPr>
            <p:ph type="title"/>
          </p:nvPr>
        </p:nvSpPr>
        <p:spPr>
          <a:xfrm>
            <a:off x="239711" y="203200"/>
            <a:ext cx="8534401" cy="838200"/>
          </a:xfrm>
        </p:spPr>
        <p:txBody>
          <a:bodyPr/>
          <a:lstStyle/>
          <a:p>
            <a:r>
              <a:rPr lang="en-IN" b="1" dirty="0">
                <a:solidFill>
                  <a:schemeClr val="bg1"/>
                </a:solidFill>
              </a:rPr>
              <a:t>Project workflow</a:t>
            </a:r>
          </a:p>
        </p:txBody>
      </p:sp>
      <p:sp>
        <p:nvSpPr>
          <p:cNvPr id="3" name="Text Placeholder 2">
            <a:extLst>
              <a:ext uri="{FF2B5EF4-FFF2-40B4-BE49-F238E27FC236}">
                <a16:creationId xmlns:a16="http://schemas.microsoft.com/office/drawing/2014/main" id="{58D42C52-A399-4B11-9AA6-55FEF0FFE530}"/>
              </a:ext>
            </a:extLst>
          </p:cNvPr>
          <p:cNvSpPr>
            <a:spLocks noGrp="1"/>
          </p:cNvSpPr>
          <p:nvPr>
            <p:ph type="body" idx="1"/>
          </p:nvPr>
        </p:nvSpPr>
        <p:spPr>
          <a:xfrm>
            <a:off x="239711" y="1041400"/>
            <a:ext cx="8534400" cy="5461000"/>
          </a:xfrm>
        </p:spPr>
        <p:txBody>
          <a:bodyPr>
            <a:normAutofit/>
          </a:bodyPr>
          <a:lstStyle/>
          <a:p>
            <a:pPr marL="914400" lvl="1" indent="-457200">
              <a:buFont typeface="Wingdings" panose="05000000000000000000" pitchFamily="2" charset="2"/>
              <a:buChar char="q"/>
            </a:pPr>
            <a:endParaRPr lang="en-IN" sz="2800" dirty="0"/>
          </a:p>
          <a:p>
            <a:pPr marL="914400" lvl="1" indent="-457200">
              <a:buFont typeface="Wingdings" panose="05000000000000000000" pitchFamily="2" charset="2"/>
              <a:buChar char="q"/>
            </a:pPr>
            <a:r>
              <a:rPr lang="en-IN" sz="2800" dirty="0"/>
              <a:t>Gathering Data</a:t>
            </a:r>
          </a:p>
          <a:p>
            <a:pPr marL="914400" lvl="1" indent="-457200">
              <a:buFont typeface="Wingdings" panose="05000000000000000000" pitchFamily="2" charset="2"/>
              <a:buChar char="q"/>
            </a:pPr>
            <a:r>
              <a:rPr lang="en-IN" sz="2800" dirty="0"/>
              <a:t>Data Preparation</a:t>
            </a:r>
          </a:p>
          <a:p>
            <a:pPr marL="914400" lvl="1" indent="-457200">
              <a:buFont typeface="Wingdings" panose="05000000000000000000" pitchFamily="2" charset="2"/>
              <a:buChar char="q"/>
            </a:pPr>
            <a:r>
              <a:rPr lang="en-IN" sz="2800" dirty="0"/>
              <a:t>Choosing a Model</a:t>
            </a:r>
          </a:p>
          <a:p>
            <a:pPr marL="914400" lvl="1" indent="-457200">
              <a:buFont typeface="Wingdings" panose="05000000000000000000" pitchFamily="2" charset="2"/>
              <a:buChar char="q"/>
            </a:pPr>
            <a:r>
              <a:rPr lang="en-IN" sz="2800" dirty="0"/>
              <a:t>Training a Model</a:t>
            </a:r>
          </a:p>
          <a:p>
            <a:pPr marL="914400" lvl="1" indent="-457200">
              <a:buFont typeface="Wingdings" panose="05000000000000000000" pitchFamily="2" charset="2"/>
              <a:buChar char="q"/>
            </a:pPr>
            <a:r>
              <a:rPr lang="en-IN" sz="2800" dirty="0"/>
              <a:t>Evaluation</a:t>
            </a:r>
          </a:p>
          <a:p>
            <a:pPr marL="914400" lvl="1" indent="-457200">
              <a:buFont typeface="Wingdings" panose="05000000000000000000" pitchFamily="2" charset="2"/>
              <a:buChar char="q"/>
            </a:pPr>
            <a:r>
              <a:rPr lang="en-IN" sz="2800" dirty="0"/>
              <a:t>Parameter tuning</a:t>
            </a:r>
          </a:p>
          <a:p>
            <a:pPr marL="914400" lvl="1" indent="-457200">
              <a:buFont typeface="Wingdings" panose="05000000000000000000" pitchFamily="2" charset="2"/>
              <a:buChar char="q"/>
            </a:pPr>
            <a:r>
              <a:rPr lang="en-IN" sz="2800" dirty="0"/>
              <a:t>Prediction</a:t>
            </a:r>
          </a:p>
        </p:txBody>
      </p:sp>
    </p:spTree>
    <p:extLst>
      <p:ext uri="{BB962C8B-B14F-4D97-AF65-F5344CB8AC3E}">
        <p14:creationId xmlns:p14="http://schemas.microsoft.com/office/powerpoint/2010/main" val="130035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53" name="Group 11">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13">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15">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56" name="Rectangle 18">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Table&#10;&#10;Description automatically generated">
            <a:extLst>
              <a:ext uri="{FF2B5EF4-FFF2-40B4-BE49-F238E27FC236}">
                <a16:creationId xmlns:a16="http://schemas.microsoft.com/office/drawing/2014/main" id="{16913FF0-F075-4862-AD0C-D6ECA732F8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1162" y="815379"/>
            <a:ext cx="7929676"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
        <p:nvSpPr>
          <p:cNvPr id="8" name="TextBox 7">
            <a:extLst>
              <a:ext uri="{FF2B5EF4-FFF2-40B4-BE49-F238E27FC236}">
                <a16:creationId xmlns:a16="http://schemas.microsoft.com/office/drawing/2014/main" id="{A5B7B890-21C7-4D7B-8A08-1A9A4616A015}"/>
              </a:ext>
            </a:extLst>
          </p:cNvPr>
          <p:cNvSpPr txBox="1"/>
          <p:nvPr/>
        </p:nvSpPr>
        <p:spPr>
          <a:xfrm>
            <a:off x="1369576" y="32916"/>
            <a:ext cx="7231614" cy="646331"/>
          </a:xfrm>
          <a:prstGeom prst="rect">
            <a:avLst/>
          </a:prstGeom>
          <a:noFill/>
        </p:spPr>
        <p:txBody>
          <a:bodyPr wrap="square" rtlCol="0">
            <a:spAutoFit/>
          </a:bodyPr>
          <a:lstStyle/>
          <a:p>
            <a:r>
              <a:rPr lang="en-IN" sz="3600" b="1">
                <a:solidFill>
                  <a:schemeClr val="bg1"/>
                </a:solidFill>
              </a:rPr>
              <a:t>DATA SET</a:t>
            </a:r>
            <a:endParaRPr lang="en-IN" sz="3600" b="1" dirty="0">
              <a:solidFill>
                <a:schemeClr val="bg1"/>
              </a:solidFill>
            </a:endParaRPr>
          </a:p>
        </p:txBody>
      </p:sp>
    </p:spTree>
    <p:extLst>
      <p:ext uri="{BB962C8B-B14F-4D97-AF65-F5344CB8AC3E}">
        <p14:creationId xmlns:p14="http://schemas.microsoft.com/office/powerpoint/2010/main" val="335231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722C-BAED-405F-A015-EA820D32D5FA}"/>
              </a:ext>
            </a:extLst>
          </p:cNvPr>
          <p:cNvSpPr>
            <a:spLocks noGrp="1"/>
          </p:cNvSpPr>
          <p:nvPr>
            <p:ph type="title"/>
          </p:nvPr>
        </p:nvSpPr>
        <p:spPr>
          <a:xfrm>
            <a:off x="315911" y="215900"/>
            <a:ext cx="8534401" cy="762000"/>
          </a:xfrm>
        </p:spPr>
        <p:txBody>
          <a:bodyPr/>
          <a:lstStyle/>
          <a:p>
            <a:r>
              <a:rPr lang="en-IN" dirty="0"/>
              <a:t>DATA SET DESCRIPTION</a:t>
            </a:r>
          </a:p>
        </p:txBody>
      </p:sp>
      <p:graphicFrame>
        <p:nvGraphicFramePr>
          <p:cNvPr id="4" name="Table 3">
            <a:extLst>
              <a:ext uri="{FF2B5EF4-FFF2-40B4-BE49-F238E27FC236}">
                <a16:creationId xmlns:a16="http://schemas.microsoft.com/office/drawing/2014/main" id="{35E8C6FD-D666-48BE-A603-018D18C9E4B0}"/>
              </a:ext>
            </a:extLst>
          </p:cNvPr>
          <p:cNvGraphicFramePr>
            <a:graphicFrameLocks noGrp="1"/>
          </p:cNvGraphicFramePr>
          <p:nvPr>
            <p:extLst>
              <p:ext uri="{D42A27DB-BD31-4B8C-83A1-F6EECF244321}">
                <p14:modId xmlns:p14="http://schemas.microsoft.com/office/powerpoint/2010/main" val="2349467357"/>
              </p:ext>
            </p:extLst>
          </p:nvPr>
        </p:nvGraphicFramePr>
        <p:xfrm>
          <a:off x="1178547" y="1090634"/>
          <a:ext cx="9538959" cy="5461277"/>
        </p:xfrm>
        <a:graphic>
          <a:graphicData uri="http://schemas.openxmlformats.org/drawingml/2006/table">
            <a:tbl>
              <a:tblPr firstRow="1" firstCol="1" bandRow="1">
                <a:tableStyleId>{5C22544A-7EE6-4342-B048-85BDC9FD1C3A}</a:tableStyleId>
              </a:tblPr>
              <a:tblGrid>
                <a:gridCol w="4713578">
                  <a:extLst>
                    <a:ext uri="{9D8B030D-6E8A-4147-A177-3AD203B41FA5}">
                      <a16:colId xmlns:a16="http://schemas.microsoft.com/office/drawing/2014/main" val="2007695830"/>
                    </a:ext>
                  </a:extLst>
                </a:gridCol>
                <a:gridCol w="4825381">
                  <a:extLst>
                    <a:ext uri="{9D8B030D-6E8A-4147-A177-3AD203B41FA5}">
                      <a16:colId xmlns:a16="http://schemas.microsoft.com/office/drawing/2014/main" val="534601605"/>
                    </a:ext>
                  </a:extLst>
                </a:gridCol>
              </a:tblGrid>
              <a:tr h="540047">
                <a:tc>
                  <a:txBody>
                    <a:bodyPr/>
                    <a:lstStyle/>
                    <a:p>
                      <a:pPr>
                        <a:lnSpc>
                          <a:spcPct val="115000"/>
                        </a:lnSpc>
                        <a:spcAft>
                          <a:spcPts val="1000"/>
                        </a:spcAft>
                      </a:pPr>
                      <a:r>
                        <a:rPr lang="en-IN" sz="2200">
                          <a:effectLst/>
                        </a:rPr>
                        <a:t>Variable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9629704"/>
                  </a:ext>
                </a:extLst>
              </a:tr>
              <a:tr h="349782">
                <a:tc>
                  <a:txBody>
                    <a:bodyPr/>
                    <a:lstStyle/>
                    <a:p>
                      <a:pPr>
                        <a:lnSpc>
                          <a:spcPct val="115000"/>
                        </a:lnSpc>
                        <a:spcAft>
                          <a:spcPts val="1000"/>
                        </a:spcAft>
                      </a:pPr>
                      <a:r>
                        <a:rPr lang="en-IN" sz="1200">
                          <a:effectLst/>
                        </a:rPr>
                        <a:t>Loan_ID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Unique Loan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9243131"/>
                  </a:ext>
                </a:extLst>
              </a:tr>
              <a:tr h="349782">
                <a:tc>
                  <a:txBody>
                    <a:bodyPr/>
                    <a:lstStyle/>
                    <a:p>
                      <a:pPr>
                        <a:lnSpc>
                          <a:spcPct val="115000"/>
                        </a:lnSpc>
                        <a:spcAft>
                          <a:spcPts val="1000"/>
                        </a:spcAft>
                      </a:pPr>
                      <a:r>
                        <a:rPr lang="en-IN" sz="1200" dirty="0">
                          <a:effectLst/>
                        </a:rPr>
                        <a:t>Gender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Male/ Female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0709026"/>
                  </a:ext>
                </a:extLst>
              </a:tr>
              <a:tr h="349782">
                <a:tc>
                  <a:txBody>
                    <a:bodyPr/>
                    <a:lstStyle/>
                    <a:p>
                      <a:pPr>
                        <a:lnSpc>
                          <a:spcPct val="115000"/>
                        </a:lnSpc>
                        <a:spcAft>
                          <a:spcPts val="1000"/>
                        </a:spcAft>
                      </a:pPr>
                      <a:r>
                        <a:rPr lang="en-IN" sz="1200">
                          <a:effectLst/>
                        </a:rPr>
                        <a:t>Married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Applicant married (Y/N)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2976800"/>
                  </a:ext>
                </a:extLst>
              </a:tr>
              <a:tr h="349782">
                <a:tc>
                  <a:txBody>
                    <a:bodyPr/>
                    <a:lstStyle/>
                    <a:p>
                      <a:pPr>
                        <a:lnSpc>
                          <a:spcPct val="115000"/>
                        </a:lnSpc>
                        <a:spcAft>
                          <a:spcPts val="1000"/>
                        </a:spcAft>
                      </a:pPr>
                      <a:r>
                        <a:rPr lang="en-IN" sz="1200">
                          <a:effectLst/>
                        </a:rPr>
                        <a:t>Dependents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Number of dependents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626874"/>
                  </a:ext>
                </a:extLst>
              </a:tr>
              <a:tr h="723846">
                <a:tc>
                  <a:txBody>
                    <a:bodyPr/>
                    <a:lstStyle/>
                    <a:p>
                      <a:pPr>
                        <a:lnSpc>
                          <a:spcPct val="115000"/>
                        </a:lnSpc>
                        <a:spcAft>
                          <a:spcPts val="1000"/>
                        </a:spcAft>
                      </a:pPr>
                      <a:r>
                        <a:rPr lang="en-IN" sz="1200">
                          <a:effectLst/>
                        </a:rPr>
                        <a:t>Education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Applicant Education (Graduate/ Under Graduate)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072325"/>
                  </a:ext>
                </a:extLst>
              </a:tr>
              <a:tr h="349782">
                <a:tc>
                  <a:txBody>
                    <a:bodyPr/>
                    <a:lstStyle/>
                    <a:p>
                      <a:pPr>
                        <a:lnSpc>
                          <a:spcPct val="115000"/>
                        </a:lnSpc>
                        <a:spcAft>
                          <a:spcPts val="1000"/>
                        </a:spcAft>
                      </a:pPr>
                      <a:r>
                        <a:rPr lang="en-IN" sz="1200">
                          <a:effectLst/>
                        </a:rPr>
                        <a:t>Self_Employed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Self employed (Y/N)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1639753"/>
                  </a:ext>
                </a:extLst>
              </a:tr>
              <a:tr h="349782">
                <a:tc>
                  <a:txBody>
                    <a:bodyPr/>
                    <a:lstStyle/>
                    <a:p>
                      <a:pPr>
                        <a:lnSpc>
                          <a:spcPct val="115000"/>
                        </a:lnSpc>
                        <a:spcAft>
                          <a:spcPts val="1000"/>
                        </a:spcAft>
                      </a:pPr>
                      <a:r>
                        <a:rPr lang="en-IN" sz="1200">
                          <a:effectLst/>
                        </a:rPr>
                        <a:t>ApplicantIncome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Applicant Income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263692"/>
                  </a:ext>
                </a:extLst>
              </a:tr>
              <a:tr h="349782">
                <a:tc>
                  <a:txBody>
                    <a:bodyPr/>
                    <a:lstStyle/>
                    <a:p>
                      <a:pPr>
                        <a:lnSpc>
                          <a:spcPct val="115000"/>
                        </a:lnSpc>
                        <a:spcAft>
                          <a:spcPts val="1000"/>
                        </a:spcAft>
                      </a:pPr>
                      <a:r>
                        <a:rPr lang="en-IN" sz="1200">
                          <a:effectLst/>
                        </a:rPr>
                        <a:t>CoapplicantIncome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Coapplicant Income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4401275"/>
                  </a:ext>
                </a:extLst>
              </a:tr>
              <a:tr h="349782">
                <a:tc>
                  <a:txBody>
                    <a:bodyPr/>
                    <a:lstStyle/>
                    <a:p>
                      <a:pPr>
                        <a:lnSpc>
                          <a:spcPct val="115000"/>
                        </a:lnSpc>
                        <a:spcAft>
                          <a:spcPts val="1000"/>
                        </a:spcAft>
                      </a:pPr>
                      <a:r>
                        <a:rPr lang="en-IN" sz="1200">
                          <a:effectLst/>
                        </a:rPr>
                        <a:t>LoanAmount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Loan amount in thousands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6552793"/>
                  </a:ext>
                </a:extLst>
              </a:tr>
              <a:tr h="349782">
                <a:tc>
                  <a:txBody>
                    <a:bodyPr/>
                    <a:lstStyle/>
                    <a:p>
                      <a:pPr>
                        <a:lnSpc>
                          <a:spcPct val="115000"/>
                        </a:lnSpc>
                        <a:spcAft>
                          <a:spcPts val="1000"/>
                        </a:spcAft>
                      </a:pPr>
                      <a:r>
                        <a:rPr lang="en-IN" sz="1200">
                          <a:effectLst/>
                        </a:rPr>
                        <a:t>Loan_Amount_Term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Term of loan in months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1460605"/>
                  </a:ext>
                </a:extLst>
              </a:tr>
              <a:tr h="349782">
                <a:tc>
                  <a:txBody>
                    <a:bodyPr/>
                    <a:lstStyle/>
                    <a:p>
                      <a:pPr>
                        <a:lnSpc>
                          <a:spcPct val="115000"/>
                        </a:lnSpc>
                        <a:spcAft>
                          <a:spcPts val="1000"/>
                        </a:spcAft>
                      </a:pPr>
                      <a:r>
                        <a:rPr lang="en-IN" sz="1200">
                          <a:effectLst/>
                        </a:rPr>
                        <a:t>Credit_History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credit history meets guidelines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4639835"/>
                  </a:ext>
                </a:extLst>
              </a:tr>
              <a:tr h="349782">
                <a:tc>
                  <a:txBody>
                    <a:bodyPr/>
                    <a:lstStyle/>
                    <a:p>
                      <a:pPr>
                        <a:lnSpc>
                          <a:spcPct val="115000"/>
                        </a:lnSpc>
                        <a:spcAft>
                          <a:spcPts val="1000"/>
                        </a:spcAft>
                      </a:pPr>
                      <a:r>
                        <a:rPr lang="en-IN" sz="1200">
                          <a:effectLst/>
                        </a:rPr>
                        <a:t>Property_Area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Urban/ Semi Urban/ Rural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8253459"/>
                  </a:ext>
                </a:extLst>
              </a:tr>
              <a:tr h="349782">
                <a:tc>
                  <a:txBody>
                    <a:bodyPr/>
                    <a:lstStyle/>
                    <a:p>
                      <a:pPr>
                        <a:lnSpc>
                          <a:spcPct val="115000"/>
                        </a:lnSpc>
                        <a:spcAft>
                          <a:spcPts val="1000"/>
                        </a:spcAft>
                      </a:pPr>
                      <a:r>
                        <a:rPr lang="en-IN" sz="1200">
                          <a:effectLst/>
                        </a:rPr>
                        <a:t>Loan_Status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Loan approved (Y/N)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8083756"/>
                  </a:ext>
                </a:extLst>
              </a:tr>
            </a:tbl>
          </a:graphicData>
        </a:graphic>
      </p:graphicFrame>
    </p:spTree>
    <p:extLst>
      <p:ext uri="{BB962C8B-B14F-4D97-AF65-F5344CB8AC3E}">
        <p14:creationId xmlns:p14="http://schemas.microsoft.com/office/powerpoint/2010/main" val="197955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A391-BAA5-418F-A1CF-08138186E01D}"/>
              </a:ext>
            </a:extLst>
          </p:cNvPr>
          <p:cNvSpPr>
            <a:spLocks noGrp="1"/>
          </p:cNvSpPr>
          <p:nvPr>
            <p:ph type="title"/>
          </p:nvPr>
        </p:nvSpPr>
        <p:spPr>
          <a:xfrm>
            <a:off x="322470" y="27009"/>
            <a:ext cx="8534401" cy="859200"/>
          </a:xfrm>
        </p:spPr>
        <p:txBody>
          <a:bodyPr/>
          <a:lstStyle/>
          <a:p>
            <a:r>
              <a:rPr lang="en-IN" dirty="0">
                <a:solidFill>
                  <a:schemeClr val="bg1"/>
                </a:solidFill>
              </a:rPr>
              <a:t>LIBARARIES USED</a:t>
            </a:r>
          </a:p>
        </p:txBody>
      </p:sp>
      <p:sp>
        <p:nvSpPr>
          <p:cNvPr id="3" name="Text Placeholder 2">
            <a:extLst>
              <a:ext uri="{FF2B5EF4-FFF2-40B4-BE49-F238E27FC236}">
                <a16:creationId xmlns:a16="http://schemas.microsoft.com/office/drawing/2014/main" id="{CCDD883B-DFF3-4723-972B-4DE6DB8B6C4E}"/>
              </a:ext>
            </a:extLst>
          </p:cNvPr>
          <p:cNvSpPr>
            <a:spLocks noGrp="1"/>
          </p:cNvSpPr>
          <p:nvPr>
            <p:ph type="body" idx="1"/>
          </p:nvPr>
        </p:nvSpPr>
        <p:spPr>
          <a:xfrm>
            <a:off x="322470" y="1169795"/>
            <a:ext cx="8534400" cy="4909457"/>
          </a:xfrm>
        </p:spPr>
        <p:txBody>
          <a:bodyPr>
            <a:noAutofit/>
          </a:bodyPr>
          <a:lstStyle/>
          <a:p>
            <a:pPr marL="342900" indent="-342900">
              <a:buFont typeface="Arial" panose="020B0604020202020204" pitchFamily="34" charset="0"/>
              <a:buChar char="•"/>
            </a:pPr>
            <a:r>
              <a:rPr lang="en-IN" sz="2800" dirty="0">
                <a:solidFill>
                  <a:schemeClr val="tx1"/>
                </a:solidFill>
              </a:rPr>
              <a:t>NUMPY</a:t>
            </a:r>
          </a:p>
          <a:p>
            <a:pPr marL="342900" indent="-342900">
              <a:buFont typeface="Arial" panose="020B0604020202020204" pitchFamily="34" charset="0"/>
              <a:buChar char="•"/>
            </a:pPr>
            <a:r>
              <a:rPr lang="en-IN" sz="2800" dirty="0">
                <a:solidFill>
                  <a:schemeClr val="tx1"/>
                </a:solidFill>
              </a:rPr>
              <a:t>PANDAS</a:t>
            </a:r>
          </a:p>
          <a:p>
            <a:pPr marL="342900" indent="-342900">
              <a:buFont typeface="Arial" panose="020B0604020202020204" pitchFamily="34" charset="0"/>
              <a:buChar char="•"/>
            </a:pPr>
            <a:r>
              <a:rPr lang="en-IN" sz="2800" dirty="0">
                <a:solidFill>
                  <a:schemeClr val="tx1"/>
                </a:solidFill>
              </a:rPr>
              <a:t>MATPLOT LIB</a:t>
            </a:r>
          </a:p>
          <a:p>
            <a:pPr marL="342900" indent="-342900">
              <a:buFont typeface="Arial" panose="020B0604020202020204" pitchFamily="34" charset="0"/>
              <a:buChar char="•"/>
            </a:pPr>
            <a:r>
              <a:rPr lang="en-IN" sz="2800" dirty="0">
                <a:solidFill>
                  <a:schemeClr val="tx1"/>
                </a:solidFill>
              </a:rPr>
              <a:t>SEABORN</a:t>
            </a:r>
          </a:p>
          <a:p>
            <a:pPr marL="342900" indent="-342900">
              <a:buFont typeface="Arial" panose="020B0604020202020204" pitchFamily="34" charset="0"/>
              <a:buChar char="•"/>
            </a:pPr>
            <a:r>
              <a:rPr lang="en-IN" sz="2800" dirty="0">
                <a:solidFill>
                  <a:schemeClr val="tx1"/>
                </a:solidFill>
              </a:rPr>
              <a:t>SKLEARN</a:t>
            </a:r>
          </a:p>
          <a:p>
            <a:pPr marL="342900" indent="-342900">
              <a:buFont typeface="Arial" panose="020B0604020202020204" pitchFamily="34" charset="0"/>
              <a:buChar char="•"/>
            </a:pPr>
            <a:r>
              <a:rPr lang="en-IN" sz="2800" dirty="0">
                <a:solidFill>
                  <a:schemeClr val="tx1"/>
                </a:solidFill>
              </a:rPr>
              <a:t>TENSORFLOW</a:t>
            </a:r>
          </a:p>
          <a:p>
            <a:pPr marL="342900" indent="-342900">
              <a:buFont typeface="Arial" panose="020B0604020202020204" pitchFamily="34" charset="0"/>
              <a:buChar char="•"/>
            </a:pPr>
            <a:endParaRPr lang="en-IN" sz="2800" dirty="0">
              <a:solidFill>
                <a:schemeClr val="tx1"/>
              </a:solidFill>
            </a:endParaRPr>
          </a:p>
        </p:txBody>
      </p:sp>
    </p:spTree>
    <p:extLst>
      <p:ext uri="{BB962C8B-B14F-4D97-AF65-F5344CB8AC3E}">
        <p14:creationId xmlns:p14="http://schemas.microsoft.com/office/powerpoint/2010/main" val="345548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49" name="Group 50">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0" name="Straight Connector 51">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52">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53">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8" name="Rectangle 57">
            <a:extLst>
              <a:ext uri="{FF2B5EF4-FFF2-40B4-BE49-F238E27FC236}">
                <a16:creationId xmlns:a16="http://schemas.microsoft.com/office/drawing/2014/main" id="{5C6ACA56-9AD4-4EE6-8F38-8C18968AC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97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9">
            <a:extLst>
              <a:ext uri="{FF2B5EF4-FFF2-40B4-BE49-F238E27FC236}">
                <a16:creationId xmlns:a16="http://schemas.microsoft.com/office/drawing/2014/main" id="{BE655210-4EEB-44D9-B394-6FB4139BF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bar chart&#10;&#10;Description automatically generated">
            <a:extLst>
              <a:ext uri="{FF2B5EF4-FFF2-40B4-BE49-F238E27FC236}">
                <a16:creationId xmlns:a16="http://schemas.microsoft.com/office/drawing/2014/main" id="{45EDD1D6-AEE0-4891-8883-046488DEE5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6888" y="634206"/>
            <a:ext cx="6421978" cy="5571066"/>
          </a:xfrm>
          <a:prstGeom prst="rect">
            <a:avLst/>
          </a:prstGeom>
        </p:spPr>
      </p:pic>
      <p:sp>
        <p:nvSpPr>
          <p:cNvPr id="2" name="TextBox 1">
            <a:extLst>
              <a:ext uri="{FF2B5EF4-FFF2-40B4-BE49-F238E27FC236}">
                <a16:creationId xmlns:a16="http://schemas.microsoft.com/office/drawing/2014/main" id="{B907D0AA-AEC4-4A60-9C83-1E1F6B2FA6C4}"/>
              </a:ext>
            </a:extLst>
          </p:cNvPr>
          <p:cNvSpPr txBox="1"/>
          <p:nvPr/>
        </p:nvSpPr>
        <p:spPr>
          <a:xfrm>
            <a:off x="750277" y="773723"/>
            <a:ext cx="3970489" cy="646331"/>
          </a:xfrm>
          <a:prstGeom prst="rect">
            <a:avLst/>
          </a:prstGeom>
          <a:noFill/>
        </p:spPr>
        <p:txBody>
          <a:bodyPr wrap="square" rtlCol="0">
            <a:spAutoFit/>
          </a:bodyPr>
          <a:lstStyle/>
          <a:p>
            <a:r>
              <a:rPr lang="en-IN" sz="3600" dirty="0">
                <a:solidFill>
                  <a:schemeClr val="bg1"/>
                </a:solidFill>
              </a:rPr>
              <a:t>DATA ANALYSIS	</a:t>
            </a:r>
          </a:p>
        </p:txBody>
      </p:sp>
    </p:spTree>
    <p:extLst>
      <p:ext uri="{BB962C8B-B14F-4D97-AF65-F5344CB8AC3E}">
        <p14:creationId xmlns:p14="http://schemas.microsoft.com/office/powerpoint/2010/main" val="1753675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9102-75E4-4A9C-BB6E-14D40B5BAF71}"/>
              </a:ext>
            </a:extLst>
          </p:cNvPr>
          <p:cNvSpPr>
            <a:spLocks noGrp="1"/>
          </p:cNvSpPr>
          <p:nvPr>
            <p:ph type="title"/>
          </p:nvPr>
        </p:nvSpPr>
        <p:spPr>
          <a:xfrm>
            <a:off x="684212" y="-67734"/>
            <a:ext cx="8534400" cy="1507067"/>
          </a:xfrm>
        </p:spPr>
        <p:txBody>
          <a:bodyPr/>
          <a:lstStyle/>
          <a:p>
            <a:r>
              <a:rPr lang="en-IN" dirty="0">
                <a:solidFill>
                  <a:schemeClr val="bg1"/>
                </a:solidFill>
              </a:rPr>
              <a:t>FEATURE ENGINEERING</a:t>
            </a:r>
          </a:p>
        </p:txBody>
      </p:sp>
      <p:sp>
        <p:nvSpPr>
          <p:cNvPr id="3" name="Content Placeholder 2">
            <a:extLst>
              <a:ext uri="{FF2B5EF4-FFF2-40B4-BE49-F238E27FC236}">
                <a16:creationId xmlns:a16="http://schemas.microsoft.com/office/drawing/2014/main" id="{877A9BA2-4DB5-47E5-9913-5A1F5A400D7D}"/>
              </a:ext>
            </a:extLst>
          </p:cNvPr>
          <p:cNvSpPr>
            <a:spLocks noGrp="1"/>
          </p:cNvSpPr>
          <p:nvPr>
            <p:ph idx="1"/>
          </p:nvPr>
        </p:nvSpPr>
        <p:spPr>
          <a:xfrm>
            <a:off x="684212" y="1057590"/>
            <a:ext cx="8534400" cy="4901083"/>
          </a:xfrm>
        </p:spPr>
        <p:txBody>
          <a:bodyPr>
            <a:noAutofit/>
          </a:bodyPr>
          <a:lstStyle/>
          <a:p>
            <a:pPr marL="0" indent="0">
              <a:buNone/>
            </a:pPr>
            <a:r>
              <a:rPr lang="en-IN" sz="2800" dirty="0">
                <a:solidFill>
                  <a:schemeClr val="tx1"/>
                </a:solidFill>
              </a:rPr>
              <a:t>1) Imputation</a:t>
            </a:r>
          </a:p>
          <a:p>
            <a:pPr marL="0" indent="0">
              <a:buNone/>
            </a:pPr>
            <a:r>
              <a:rPr lang="en-IN" sz="2800" dirty="0">
                <a:solidFill>
                  <a:schemeClr val="tx1"/>
                </a:solidFill>
              </a:rPr>
              <a:t>2) Handling Outliers</a:t>
            </a:r>
          </a:p>
          <a:p>
            <a:pPr marL="0" indent="0">
              <a:buNone/>
            </a:pPr>
            <a:r>
              <a:rPr lang="en-IN" sz="2800" dirty="0">
                <a:solidFill>
                  <a:schemeClr val="tx1"/>
                </a:solidFill>
              </a:rPr>
              <a:t>3) Binning</a:t>
            </a:r>
          </a:p>
          <a:p>
            <a:pPr marL="0" indent="0">
              <a:buNone/>
            </a:pPr>
            <a:r>
              <a:rPr lang="en-IN" sz="2800" dirty="0">
                <a:solidFill>
                  <a:schemeClr val="tx1"/>
                </a:solidFill>
              </a:rPr>
              <a:t>4) Log Transform</a:t>
            </a:r>
          </a:p>
          <a:p>
            <a:pPr marL="0" indent="0">
              <a:buNone/>
            </a:pPr>
            <a:r>
              <a:rPr lang="en-IN" sz="2800" dirty="0">
                <a:solidFill>
                  <a:schemeClr val="tx1"/>
                </a:solidFill>
              </a:rPr>
              <a:t>5) One-Hot Encoding</a:t>
            </a:r>
          </a:p>
          <a:p>
            <a:pPr marL="0" indent="0">
              <a:buNone/>
            </a:pPr>
            <a:r>
              <a:rPr lang="en-IN" sz="2800" dirty="0">
                <a:solidFill>
                  <a:schemeClr val="tx1"/>
                </a:solidFill>
              </a:rPr>
              <a:t>6) Grouping Operations</a:t>
            </a:r>
          </a:p>
          <a:p>
            <a:pPr marL="0" indent="0">
              <a:buNone/>
            </a:pPr>
            <a:r>
              <a:rPr lang="en-IN" sz="2800" dirty="0">
                <a:solidFill>
                  <a:schemeClr val="tx1"/>
                </a:solidFill>
              </a:rPr>
              <a:t>7) Scaling</a:t>
            </a:r>
          </a:p>
        </p:txBody>
      </p:sp>
    </p:spTree>
    <p:extLst>
      <p:ext uri="{BB962C8B-B14F-4D97-AF65-F5344CB8AC3E}">
        <p14:creationId xmlns:p14="http://schemas.microsoft.com/office/powerpoint/2010/main" val="227591184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157</TotalTime>
  <Words>1020</Words>
  <Application>Microsoft Macintosh PowerPoint</Application>
  <PresentationFormat>Widescreen</PresentationFormat>
  <Paragraphs>170</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Abadi</vt:lpstr>
      <vt:lpstr>Aharoni</vt:lpstr>
      <vt:lpstr>Arial</vt:lpstr>
      <vt:lpstr>Bahnschrift SemiBold</vt:lpstr>
      <vt:lpstr>Calibri</vt:lpstr>
      <vt:lpstr>Century Gothic</vt:lpstr>
      <vt:lpstr>roboto</vt:lpstr>
      <vt:lpstr>Wingdings</vt:lpstr>
      <vt:lpstr>Wingdings 3</vt:lpstr>
      <vt:lpstr>Slice</vt:lpstr>
      <vt:lpstr>ANALYSIS OF BANK CUTOMER  LOAN ELIGIBILTY </vt:lpstr>
      <vt:lpstr>ABOUT THE PROJECT</vt:lpstr>
      <vt:lpstr>ABSTRACT</vt:lpstr>
      <vt:lpstr>Project workflow</vt:lpstr>
      <vt:lpstr>PowerPoint Presentation</vt:lpstr>
      <vt:lpstr>DATA SET DESCRIPTION</vt:lpstr>
      <vt:lpstr>LIBARARIES USED</vt:lpstr>
      <vt:lpstr>PowerPoint Presentation</vt:lpstr>
      <vt:lpstr>FEATURE ENGINEERING</vt:lpstr>
      <vt:lpstr>IMPUTATION</vt:lpstr>
      <vt:lpstr>HANDLING OUTLIERS</vt:lpstr>
      <vt:lpstr> CATEGORICAL ENCODING</vt:lpstr>
      <vt:lpstr>PAIR PLOT</vt:lpstr>
      <vt:lpstr>CORRELATION</vt:lpstr>
      <vt:lpstr>MACHINE LEARNING MODELS</vt:lpstr>
      <vt:lpstr>LOGISTIC REGRESSION</vt:lpstr>
      <vt:lpstr>svm</vt:lpstr>
      <vt:lpstr>K nearest neighbor</vt:lpstr>
      <vt:lpstr>Random forest</vt:lpstr>
      <vt:lpstr>Performance Metrics</vt:lpstr>
      <vt:lpstr>PowerPoint Presentation</vt:lpstr>
      <vt:lpstr>TENSORFLOW</vt:lpstr>
      <vt:lpstr>NEURAL NETWORKS</vt:lpstr>
      <vt:lpstr>WORKING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BANK CUTOMER  LOAN ELIGIBILTY </dc:title>
  <dc:creator>nallakasitvr@outlook.com</dc:creator>
  <cp:lastModifiedBy>VILASAGARAPU YASHITHA</cp:lastModifiedBy>
  <cp:revision>9</cp:revision>
  <dcterms:created xsi:type="dcterms:W3CDTF">2020-11-10T05:26:03Z</dcterms:created>
  <dcterms:modified xsi:type="dcterms:W3CDTF">2022-11-27T00:21:30Z</dcterms:modified>
</cp:coreProperties>
</file>