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entury Gothic Paneuropean Bold" charset="1" panose="020B0702020202020204"/>
      <p:regular r:id="rId17"/>
    </p:embeddedFont>
    <p:embeddedFont>
      <p:font typeface="Century Gothic Paneuropean" charset="1" panose="020B0502020202020204"/>
      <p:regular r:id="rId18"/>
    </p:embeddedFont>
    <p:embeddedFont>
      <p:font typeface="Open Sans" charset="1" panose="020B0606030504020204"/>
      <p:regular r:id="rId19"/>
    </p:embeddedFont>
    <p:embeddedFont>
      <p:font typeface="Open Sans Bold" charset="1" panose="020B080603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4754" y="2728018"/>
            <a:ext cx="13018493" cy="5241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b="true" sz="9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INTRODUCTION TO GENAI AND PYTHON REVISION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449610" y="-65736"/>
            <a:ext cx="11678852" cy="1094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76"/>
              </a:lnSpc>
              <a:spcBef>
                <a:spcPct val="0"/>
              </a:spcBef>
            </a:pPr>
            <a:r>
              <a:rPr lang="en-US" b="true" sz="641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the Core Idea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11002" y="2528615"/>
            <a:ext cx="11467949" cy="391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965" indent="-302482" lvl="1">
              <a:lnSpc>
                <a:spcPts val="3922"/>
              </a:lnSpc>
              <a:buFont typeface="Arial"/>
              <a:buChar char="•"/>
            </a:pPr>
            <a:r>
              <a:rPr lang="en-US" sz="280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Each word can look at every other word in a sentence</a:t>
            </a:r>
          </a:p>
          <a:p>
            <a:pPr algn="l" marL="604965" indent="-302482" lvl="1">
              <a:lnSpc>
                <a:spcPts val="3922"/>
              </a:lnSpc>
              <a:buFont typeface="Arial"/>
              <a:buChar char="•"/>
            </a:pPr>
            <a:r>
              <a:rPr lang="en-US" sz="280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model assigns attention weights: which words are important?</a:t>
            </a:r>
          </a:p>
          <a:p>
            <a:pPr algn="l" marL="604965" indent="-302482" lvl="1">
              <a:lnSpc>
                <a:spcPts val="3922"/>
              </a:lnSpc>
              <a:buFont typeface="Arial"/>
              <a:buChar char="•"/>
            </a:pPr>
            <a:r>
              <a:rPr lang="en-US" sz="280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e.g., in “The dog chased the ball because it was fast” →</a:t>
            </a:r>
          </a:p>
          <a:p>
            <a:pPr algn="l" marL="604965" indent="-302482" lvl="1">
              <a:lnSpc>
                <a:spcPts val="3922"/>
              </a:lnSpc>
              <a:buFont typeface="Arial"/>
              <a:buChar char="•"/>
            </a:pPr>
            <a:r>
              <a:rPr lang="en-US" sz="280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it attends more to dog than ball</a:t>
            </a:r>
          </a:p>
          <a:p>
            <a:pPr algn="l" marL="604965" indent="-302482" lvl="1">
              <a:lnSpc>
                <a:spcPts val="3922"/>
              </a:lnSpc>
              <a:buFont typeface="Arial"/>
              <a:buChar char="•"/>
            </a:pPr>
            <a:r>
              <a:rPr lang="en-US" sz="280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gives the model:</a:t>
            </a:r>
          </a:p>
          <a:p>
            <a:pPr algn="l" marL="604965" indent="-302482" lvl="1">
              <a:lnSpc>
                <a:spcPts val="3922"/>
              </a:lnSpc>
              <a:buFont typeface="Arial"/>
              <a:buChar char="•"/>
            </a:pPr>
            <a:r>
              <a:rPr lang="en-US" sz="280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True contextual understanding</a:t>
            </a:r>
          </a:p>
          <a:p>
            <a:pPr algn="l" marL="604965" indent="-302482" lvl="1">
              <a:lnSpc>
                <a:spcPts val="3922"/>
              </a:lnSpc>
              <a:buFont typeface="Arial"/>
              <a:buChar char="•"/>
            </a:pPr>
            <a:r>
              <a:rPr lang="en-US" sz="280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ability to connect ideas far apart</a:t>
            </a:r>
          </a:p>
          <a:p>
            <a:pPr algn="l" marL="604965" indent="-302482" lvl="1">
              <a:lnSpc>
                <a:spcPts val="3922"/>
              </a:lnSpc>
              <a:buFont typeface="Arial"/>
              <a:buChar char="•"/>
            </a:pPr>
            <a:r>
              <a:rPr lang="en-US" sz="280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Better reasoning &amp; coherence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4013348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428474" y="6418634"/>
            <a:ext cx="5642449" cy="1558918"/>
            <a:chOff x="0" y="0"/>
            <a:chExt cx="1486077" cy="41057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86077" cy="410579"/>
            </a:xfrm>
            <a:custGeom>
              <a:avLst/>
              <a:gdLst/>
              <a:ahLst/>
              <a:cxnLst/>
              <a:rect r="r" b="b" t="t" l="l"/>
              <a:pathLst>
                <a:path h="410579" w="1486077">
                  <a:moveTo>
                    <a:pt x="0" y="0"/>
                  </a:moveTo>
                  <a:lnTo>
                    <a:pt x="1486077" y="0"/>
                  </a:lnTo>
                  <a:lnTo>
                    <a:pt x="1486077" y="410579"/>
                  </a:lnTo>
                  <a:lnTo>
                    <a:pt x="0" y="410579"/>
                  </a:lnTo>
                  <a:close/>
                </a:path>
              </a:pathLst>
            </a:custGeom>
            <a:solidFill>
              <a:srgbClr val="F2C8E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486077" cy="448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1295108" y="5338401"/>
            <a:ext cx="4271083" cy="4067698"/>
          </a:xfrm>
          <a:custGeom>
            <a:avLst/>
            <a:gdLst/>
            <a:ahLst/>
            <a:cxnLst/>
            <a:rect r="r" b="b" t="t" l="l"/>
            <a:pathLst>
              <a:path h="4067698" w="4271083">
                <a:moveTo>
                  <a:pt x="0" y="0"/>
                </a:moveTo>
                <a:lnTo>
                  <a:pt x="4271082" y="0"/>
                </a:lnTo>
                <a:lnTo>
                  <a:pt x="4271082" y="4067698"/>
                </a:lnTo>
                <a:lnTo>
                  <a:pt x="0" y="40676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75411" y="574900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What is Genai?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28474" y="2776466"/>
            <a:ext cx="14339262" cy="1888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Generative AI (GenAI) refers to artificial intelligence systems that can create new content, such as text, images, music, video, or even code, rather than just analyzing existing data.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731071" y="6462146"/>
            <a:ext cx="4826028" cy="1068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0"/>
              </a:lnSpc>
              <a:spcBef>
                <a:spcPct val="0"/>
              </a:spcBef>
            </a:pPr>
            <a:r>
              <a:rPr lang="en-US" sz="31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ChatGPT : generates text</a:t>
            </a:r>
          </a:p>
          <a:p>
            <a:pPr algn="l">
              <a:lnSpc>
                <a:spcPts val="4350"/>
              </a:lnSpc>
              <a:spcBef>
                <a:spcPct val="0"/>
              </a:spcBef>
            </a:pPr>
            <a:r>
              <a:rPr lang="en-US" sz="310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DALL·E : generates images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LLMs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92700" y="4077399"/>
            <a:ext cx="14339262" cy="380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They are a type of GenAI trained on massive amounts of text data (internet, books, articles, code, etc.).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They learn language structure, reasoning, and world knowledge.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Large = billions of parameteres</a:t>
            </a:r>
          </a:p>
          <a:p>
            <a:pPr algn="l">
              <a:lnSpc>
                <a:spcPts val="5096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971495" y="1919390"/>
            <a:ext cx="15043837" cy="6981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7"/>
              </a:lnSpc>
            </a:pPr>
            <a:r>
              <a:rPr lang="en-US" sz="263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“Can Machines Think?”</a:t>
            </a:r>
          </a:p>
          <a:p>
            <a:pPr algn="l">
              <a:lnSpc>
                <a:spcPts val="3687"/>
              </a:lnSpc>
            </a:pPr>
            <a:r>
              <a:rPr lang="en-US" sz="263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 also proposed the Turing Test, a way to check if a machine can act “intelligently” like a human.</a:t>
            </a:r>
          </a:p>
          <a:p>
            <a:pPr algn="l">
              <a:lnSpc>
                <a:spcPts val="3687"/>
              </a:lnSpc>
            </a:pPr>
            <a:r>
              <a:rPr lang="en-US" sz="263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marked the birth of Artificial Intelligence as a concept.</a:t>
            </a:r>
          </a:p>
          <a:p>
            <a:pPr algn="l">
              <a:lnSpc>
                <a:spcPts val="3687"/>
              </a:lnSpc>
            </a:pPr>
          </a:p>
          <a:p>
            <a:pPr algn="l">
              <a:lnSpc>
                <a:spcPts val="3687"/>
              </a:lnSpc>
              <a:spcBef>
                <a:spcPct val="0"/>
              </a:spcBef>
            </a:pPr>
            <a:r>
              <a:rPr lang="en-US" b="true" sz="263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1943 — MP Neuron </a:t>
            </a:r>
          </a:p>
          <a:p>
            <a:pPr algn="l">
              <a:lnSpc>
                <a:spcPts val="3687"/>
              </a:lnSpc>
              <a:spcBef>
                <a:spcPct val="0"/>
              </a:spcBef>
            </a:pPr>
            <a:r>
              <a:rPr lang="en-US" sz="263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first mathematical model of a neuron, inspired by the human brain.</a:t>
            </a:r>
          </a:p>
          <a:p>
            <a:pPr algn="l">
              <a:lnSpc>
                <a:spcPts val="3687"/>
              </a:lnSpc>
              <a:spcBef>
                <a:spcPct val="0"/>
              </a:spcBef>
            </a:pPr>
            <a:r>
              <a:rPr lang="en-US" sz="263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showed how machines could simulate simple decision-making, the starting point of neural networks.</a:t>
            </a:r>
          </a:p>
          <a:p>
            <a:pPr algn="l">
              <a:lnSpc>
                <a:spcPts val="3687"/>
              </a:lnSpc>
              <a:spcBef>
                <a:spcPct val="0"/>
              </a:spcBef>
            </a:pPr>
          </a:p>
          <a:p>
            <a:pPr algn="l">
              <a:lnSpc>
                <a:spcPts val="3687"/>
              </a:lnSpc>
              <a:spcBef>
                <a:spcPct val="0"/>
              </a:spcBef>
            </a:pPr>
            <a:r>
              <a:rPr lang="en-US" b="true" sz="263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1951 — Artificial Neural Network</a:t>
            </a:r>
          </a:p>
          <a:p>
            <a:pPr algn="l">
              <a:lnSpc>
                <a:spcPts val="3687"/>
              </a:lnSpc>
              <a:spcBef>
                <a:spcPct val="0"/>
              </a:spcBef>
            </a:pPr>
            <a:r>
              <a:rPr lang="en-US" sz="263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first working neural network was built, a machine that could learn from data.</a:t>
            </a:r>
          </a:p>
          <a:p>
            <a:pPr algn="l">
              <a:lnSpc>
                <a:spcPts val="3687"/>
              </a:lnSpc>
              <a:spcBef>
                <a:spcPct val="0"/>
              </a:spcBef>
            </a:pPr>
            <a:r>
              <a:rPr lang="en-US" sz="263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laid the foundation for what we now call Machine Learning (ML).</a:t>
            </a:r>
          </a:p>
          <a:p>
            <a:pPr algn="l">
              <a:lnSpc>
                <a:spcPts val="3687"/>
              </a:lnSpc>
              <a:spcBef>
                <a:spcPct val="0"/>
              </a:spcBef>
            </a:pPr>
            <a:r>
              <a:rPr lang="en-US" sz="263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 propogation</a:t>
            </a:r>
          </a:p>
          <a:p>
            <a:pPr algn="l">
              <a:lnSpc>
                <a:spcPts val="3687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4558509" y="336272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TIMELINE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27072" y="6780972"/>
            <a:ext cx="5271191" cy="2721918"/>
            <a:chOff x="0" y="0"/>
            <a:chExt cx="1388297" cy="71688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88297" cy="716884"/>
            </a:xfrm>
            <a:custGeom>
              <a:avLst/>
              <a:gdLst/>
              <a:ahLst/>
              <a:cxnLst/>
              <a:rect r="r" b="b" t="t" l="l"/>
              <a:pathLst>
                <a:path h="716884" w="1388297">
                  <a:moveTo>
                    <a:pt x="0" y="0"/>
                  </a:moveTo>
                  <a:lnTo>
                    <a:pt x="1388297" y="0"/>
                  </a:lnTo>
                  <a:lnTo>
                    <a:pt x="1388297" y="716884"/>
                  </a:lnTo>
                  <a:lnTo>
                    <a:pt x="0" y="716884"/>
                  </a:ln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388297" cy="7549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851475" y="5837602"/>
            <a:ext cx="4358804" cy="3966241"/>
          </a:xfrm>
          <a:custGeom>
            <a:avLst/>
            <a:gdLst/>
            <a:ahLst/>
            <a:cxnLst/>
            <a:rect r="r" b="b" t="t" l="l"/>
            <a:pathLst>
              <a:path h="3966241" w="4358804">
                <a:moveTo>
                  <a:pt x="0" y="0"/>
                </a:moveTo>
                <a:lnTo>
                  <a:pt x="4358804" y="0"/>
                </a:lnTo>
                <a:lnTo>
                  <a:pt x="4358804" y="3966241"/>
                </a:lnTo>
                <a:lnTo>
                  <a:pt x="0" y="39662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70122" y="2152034"/>
            <a:ext cx="15389178" cy="3075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4"/>
              </a:lnSpc>
              <a:spcBef>
                <a:spcPct val="0"/>
              </a:spcBef>
            </a:pPr>
            <a:r>
              <a:rPr lang="en-US" b="true" sz="217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1986 — Deep Learning Begins</a:t>
            </a:r>
          </a:p>
          <a:p>
            <a:pPr algn="l">
              <a:lnSpc>
                <a:spcPts val="3044"/>
              </a:lnSpc>
              <a:spcBef>
                <a:spcPct val="0"/>
              </a:spcBef>
            </a:pPr>
            <a:r>
              <a:rPr lang="en-US" sz="217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idea of “backpropagation” was introduced, allowing neural networks to learn from their mistakes.</a:t>
            </a:r>
          </a:p>
          <a:p>
            <a:pPr algn="l">
              <a:lnSpc>
                <a:spcPts val="3044"/>
              </a:lnSpc>
              <a:spcBef>
                <a:spcPct val="0"/>
              </a:spcBef>
            </a:pPr>
            <a:r>
              <a:rPr lang="en-US" sz="217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was the start of Deep Learning, where computers began recognizing images, speech, and patterns more accurately.</a:t>
            </a:r>
          </a:p>
          <a:p>
            <a:pPr algn="l">
              <a:lnSpc>
                <a:spcPts val="3044"/>
              </a:lnSpc>
              <a:spcBef>
                <a:spcPct val="0"/>
              </a:spcBef>
            </a:pPr>
          </a:p>
          <a:p>
            <a:pPr algn="l">
              <a:lnSpc>
                <a:spcPts val="3044"/>
              </a:lnSpc>
              <a:spcBef>
                <a:spcPct val="0"/>
              </a:spcBef>
            </a:pPr>
            <a:r>
              <a:rPr lang="en-US" b="true" sz="217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2017 Onwards — The Generative AI Era</a:t>
            </a:r>
          </a:p>
          <a:p>
            <a:pPr algn="l">
              <a:lnSpc>
                <a:spcPts val="3044"/>
              </a:lnSpc>
              <a:spcBef>
                <a:spcPct val="0"/>
              </a:spcBef>
            </a:pPr>
            <a:r>
              <a:rPr lang="en-US" sz="217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Transformer architecture was introduced (“Attention is All You Need”).</a:t>
            </a:r>
          </a:p>
          <a:p>
            <a:pPr algn="l">
              <a:lnSpc>
                <a:spcPts val="3044"/>
              </a:lnSpc>
              <a:spcBef>
                <a:spcPct val="0"/>
              </a:spcBef>
            </a:pPr>
            <a:r>
              <a:rPr lang="en-US" sz="217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changed everything leading to GPT, ChatGPT, Claude, Gemini, and more.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582886" y="254948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TIMELINE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88343" y="7159511"/>
            <a:ext cx="4684193" cy="1544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5"/>
              </a:lnSpc>
              <a:spcBef>
                <a:spcPct val="0"/>
              </a:spcBef>
            </a:pPr>
            <a:r>
              <a:rPr lang="en-US" b="true" sz="221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Old Stockfish = Pure logic-based AI</a:t>
            </a:r>
          </a:p>
          <a:p>
            <a:pPr algn="l">
              <a:lnSpc>
                <a:spcPts val="3095"/>
              </a:lnSpc>
              <a:spcBef>
                <a:spcPct val="0"/>
              </a:spcBef>
            </a:pPr>
            <a:r>
              <a:rPr lang="en-US" b="true" sz="221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New Stockfish (with NNUE) = Logic + Deep Learning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05023" y="1028700"/>
            <a:ext cx="8077954" cy="807795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E003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756103" y="2154652"/>
            <a:ext cx="6775794" cy="677579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12A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142025" y="2926497"/>
            <a:ext cx="6003949" cy="6003949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86C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252668" y="4059553"/>
            <a:ext cx="4191377" cy="419137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C8E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796451" y="4853082"/>
            <a:ext cx="3103813" cy="3103813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8543484" y="1093607"/>
            <a:ext cx="600516" cy="873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9"/>
              </a:lnSpc>
              <a:spcBef>
                <a:spcPct val="0"/>
              </a:spcBef>
            </a:pPr>
            <a:r>
              <a:rPr lang="en-US" sz="518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AI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710428" y="2469932"/>
            <a:ext cx="2658428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ML - Machine learning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305264" y="3280425"/>
            <a:ext cx="167747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Deep learning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527957" y="4393897"/>
            <a:ext cx="164080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Generative AI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035048" y="6081773"/>
            <a:ext cx="2351762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LLMS - Large language models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75058" y="506657"/>
            <a:ext cx="3266786" cy="682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3"/>
              </a:lnSpc>
              <a:spcBef>
                <a:spcPct val="0"/>
              </a:spcBef>
            </a:pPr>
            <a:r>
              <a:rPr lang="en-US" sz="403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ai buzz words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537214" y="3967632"/>
            <a:ext cx="11678852" cy="1094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76"/>
              </a:lnSpc>
              <a:spcBef>
                <a:spcPct val="0"/>
              </a:spcBef>
            </a:pPr>
            <a:r>
              <a:rPr lang="en-US" b="true" sz="641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Python revision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304574" y="364847"/>
            <a:ext cx="11678852" cy="1094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76"/>
              </a:lnSpc>
              <a:spcBef>
                <a:spcPct val="0"/>
              </a:spcBef>
            </a:pPr>
            <a:r>
              <a:rPr lang="en-US" b="true" sz="641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Transformers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00881" y="1643800"/>
            <a:ext cx="608623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literally the core architecture that made LLMs possible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72784" y="2855241"/>
            <a:ext cx="13610638" cy="4509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93772" indent="-396886" lvl="1">
              <a:lnSpc>
                <a:spcPts val="5147"/>
              </a:lnSpc>
              <a:buFont typeface="Arial"/>
              <a:buChar char="•"/>
            </a:pPr>
            <a:r>
              <a:rPr lang="en-US" sz="367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Transformers are the architecture behind all modern LLMs</a:t>
            </a:r>
          </a:p>
          <a:p>
            <a:pPr algn="just" marL="793772" indent="-396886" lvl="1">
              <a:lnSpc>
                <a:spcPts val="5147"/>
              </a:lnSpc>
              <a:buFont typeface="Arial"/>
              <a:buChar char="•"/>
            </a:pPr>
            <a:r>
              <a:rPr lang="en-US" sz="367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They gave AI the ability to:</a:t>
            </a:r>
          </a:p>
          <a:p>
            <a:pPr algn="just" marL="793772" indent="-396886" lvl="1">
              <a:lnSpc>
                <a:spcPts val="5147"/>
              </a:lnSpc>
              <a:buFont typeface="Arial"/>
              <a:buChar char="•"/>
            </a:pPr>
            <a:r>
              <a:rPr lang="en-US" sz="367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Understand context</a:t>
            </a:r>
          </a:p>
          <a:p>
            <a:pPr algn="just" marL="793772" indent="-396886" lvl="1">
              <a:lnSpc>
                <a:spcPts val="5147"/>
              </a:lnSpc>
              <a:buFont typeface="Arial"/>
              <a:buChar char="•"/>
            </a:pPr>
            <a:r>
              <a:rPr lang="en-US" sz="367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Generate coherent text</a:t>
            </a:r>
          </a:p>
          <a:p>
            <a:pPr algn="just" marL="793772" indent="-396886" lvl="1">
              <a:lnSpc>
                <a:spcPts val="5147"/>
              </a:lnSpc>
              <a:buFont typeface="Arial"/>
              <a:buChar char="•"/>
            </a:pPr>
            <a:r>
              <a:rPr lang="en-US" sz="367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Remember long conversations</a:t>
            </a:r>
          </a:p>
          <a:p>
            <a:pPr algn="just" marL="793772" indent="-396886" lvl="1">
              <a:lnSpc>
                <a:spcPts val="5147"/>
              </a:lnSpc>
              <a:buFont typeface="Arial"/>
              <a:buChar char="•"/>
            </a:pPr>
            <a:r>
              <a:rPr lang="en-US" sz="367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Without Transformers, there’s no ChatGPT, no copilots, no autonomous agents.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919476" y="3338957"/>
            <a:ext cx="11028158" cy="3416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3067" indent="-301533" lvl="1">
              <a:lnSpc>
                <a:spcPts val="3910"/>
              </a:lnSpc>
              <a:buFont typeface="Arial"/>
              <a:buChar char="•"/>
            </a:pPr>
            <a:r>
              <a:rPr lang="en-US" sz="279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Before Transformers, language models had memory problems.</a:t>
            </a:r>
          </a:p>
          <a:p>
            <a:pPr algn="l" marL="603067" indent="-301533" lvl="1">
              <a:lnSpc>
                <a:spcPts val="3910"/>
              </a:lnSpc>
              <a:buFont typeface="Arial"/>
              <a:buChar char="•"/>
            </a:pPr>
            <a:r>
              <a:rPr lang="en-US" sz="279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Old NLP → rule-based</a:t>
            </a:r>
          </a:p>
          <a:p>
            <a:pPr algn="l" marL="603067" indent="-301533" lvl="1">
              <a:lnSpc>
                <a:spcPts val="3910"/>
              </a:lnSpc>
              <a:buFont typeface="Arial"/>
              <a:buChar char="•"/>
            </a:pPr>
            <a:r>
              <a:rPr lang="en-US" sz="279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RNNs &amp; LSTMs could handle short text but: </a:t>
            </a:r>
          </a:p>
          <a:p>
            <a:pPr algn="l" marL="1206134" indent="-402045" lvl="2">
              <a:lnSpc>
                <a:spcPts val="3910"/>
              </a:lnSpc>
              <a:buFont typeface="Arial"/>
              <a:buChar char="⚬"/>
            </a:pPr>
            <a:r>
              <a:rPr lang="en-US" sz="279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Forgot long-term context</a:t>
            </a:r>
          </a:p>
          <a:p>
            <a:pPr algn="l" marL="1206134" indent="-402045" lvl="2">
              <a:lnSpc>
                <a:spcPts val="3910"/>
              </a:lnSpc>
              <a:buFont typeface="Arial"/>
              <a:buChar char="⚬"/>
            </a:pPr>
            <a:r>
              <a:rPr lang="en-US" sz="279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Processed text word by word (slow!)</a:t>
            </a:r>
          </a:p>
          <a:p>
            <a:pPr algn="l" marL="1206134" indent="-402045" lvl="2">
              <a:lnSpc>
                <a:spcPts val="3910"/>
              </a:lnSpc>
              <a:buFont typeface="Arial"/>
              <a:buChar char="⚬"/>
            </a:pPr>
            <a:r>
              <a:rPr lang="en-US" sz="279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Couldn’t scale to big data or complex relationships</a:t>
            </a:r>
          </a:p>
          <a:p>
            <a:pPr algn="l" marL="603067" indent="-301533" lvl="1">
              <a:lnSpc>
                <a:spcPts val="3910"/>
              </a:lnSpc>
              <a:buFont typeface="Arial"/>
              <a:buChar char="•"/>
            </a:pPr>
            <a:r>
              <a:rPr lang="en-US" sz="279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2017 → Google drops “Attention Is All You Need”.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787490" y="7824533"/>
            <a:ext cx="3699306" cy="1979311"/>
            <a:chOff x="0" y="0"/>
            <a:chExt cx="974303" cy="5213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74303" cy="521300"/>
            </a:xfrm>
            <a:custGeom>
              <a:avLst/>
              <a:gdLst/>
              <a:ahLst/>
              <a:cxnLst/>
              <a:rect r="r" b="b" t="t" l="l"/>
              <a:pathLst>
                <a:path h="521300" w="974303">
                  <a:moveTo>
                    <a:pt x="0" y="0"/>
                  </a:moveTo>
                  <a:lnTo>
                    <a:pt x="974303" y="0"/>
                  </a:lnTo>
                  <a:lnTo>
                    <a:pt x="974303" y="521300"/>
                  </a:lnTo>
                  <a:lnTo>
                    <a:pt x="0" y="521300"/>
                  </a:lnTo>
                  <a:close/>
                </a:path>
              </a:pathLst>
            </a:custGeom>
            <a:solidFill>
              <a:srgbClr val="F2C8E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974303" cy="559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304574" y="638659"/>
            <a:ext cx="11678852" cy="2227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76"/>
              </a:lnSpc>
              <a:spcBef>
                <a:spcPct val="0"/>
              </a:spcBef>
            </a:pPr>
            <a:r>
              <a:rPr lang="en-US" b="true" sz="641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what existed before transformers?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87616" y="8177593"/>
            <a:ext cx="2899053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Long Short-Term Memory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Recurrent neural network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DAG07-go0Ow</dc:identifier>
  <dcterms:modified xsi:type="dcterms:W3CDTF">2011-08-01T06:04:30Z</dcterms:modified>
  <cp:revision>1</cp:revision>
  <dc:title>INTRODUCTION</dc:title>
</cp:coreProperties>
</file>