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92" r:id="rId37"/>
    <p:sldId id="293" r:id="rId38"/>
    <p:sldId id="294" r:id="rId39"/>
    <p:sldId id="295" r:id="rId40"/>
    <p:sldId id="296" r:id="rId41"/>
    <p:sldId id="275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571-35E8-9DB8-8199-DF8FB3510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70F3A-94DB-81D1-C1CC-FB576F572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2EAC-6E84-1E0F-D622-9405857C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87FF7-EAD4-7AB4-CDE0-ED4087BE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2B00-B2C7-E97F-6E4B-D70D006F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9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61BE-1B38-5B82-A179-3CD431F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3D0C5-8057-0EA4-2A01-B0429107E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45C35-F331-E0C9-1D3C-384C187A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2521-8EFC-96D7-C914-C4BF1325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D4BDE-152A-1918-7104-FD14E689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22D3A-2F15-E888-D46F-8E30AEC17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A55C-F902-52E6-5DEF-DC6CD9AE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A1B6-12CB-8E90-5BCB-7436A24D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6D23-62C2-2302-EE1D-712E9D8F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CCA2-3A11-1D9C-C697-73EB1F7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9B69-1099-1282-2B1C-553DA54A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B1B3-51D6-A6F8-B73F-BBACDC100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D40C2-AF3C-03ED-311B-3D713ED7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A8DD2-A5B9-67CA-32BD-C03A50D8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B74C2-BBD8-8707-4959-E4232F03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08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ED29-C479-A510-6B1E-8294F6AD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7798C-F926-A92E-B839-549EEE37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DF58-3703-981E-079B-45A761DA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E58D-3590-1273-EE69-BCAE9EFD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BF39-6876-A62D-9B30-8C75F3E8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2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72DE-F877-B612-320C-0F9D83E3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9284-E5C8-50DF-4497-7CADE32BA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FD964-8446-EAB8-336F-18D2349B9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D34B7-5449-5AF8-69AB-769CB32A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F69F2-5084-4143-2EF2-6B35C54A4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CCD1-1E1E-04DF-FC41-E438F49F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1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7A4A-5006-A9BA-7258-5477F94E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28034-78BD-3395-8DD8-803F38EF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B09E4-4689-71D4-1A28-1C4E2151E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942B3-D4FD-DBD9-3C61-F6E25983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52802-E304-30D9-B227-8BD5183B1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D6E6D-105A-A6B2-EFBE-76470925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42E90-473B-58A6-9A11-2905BE94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F1646-D50B-F3F5-BD76-0461AC69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EEBD-B956-6B31-018E-224B5F44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972F6-CB14-2D80-F892-68D99FEB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88C5B-DA0C-D4B4-585D-DC84B9FA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34C60-C219-C9A4-8EB3-63603893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1CB66-94B4-2E36-3478-8CA73C28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D1216-7E81-0AF9-3FFF-F8AA9484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7A487-ABDE-67CF-CEF7-CED30ADE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5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056E-BB66-A104-95BE-0C86851B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51A6A-8A9C-F40C-B915-475CAE90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724E7-9EEB-07AB-C3E1-6CD05AD70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B71B-FF19-92C1-EF3D-43894204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2501-D64F-8412-40D5-3BE75B3E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37D9-5829-0062-BAC6-078CD424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46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669B-42D3-F058-370C-93A7E0EE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1159F-850B-A561-5758-16FEC76B5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840F6-8DAE-AE71-566E-AC7E3FD6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3F403-7C78-9BB3-088E-A56349F6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2CAE1-FB33-B9FB-F2D1-BA7C2328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FF590-D6CB-2F54-7D0F-9714237C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DD5C0-4CBC-4BCE-8CCB-E05E5B63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4EEB-A60A-B007-1483-D04FA19F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A30B-382D-1CB2-9889-398DF8A4D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E697-71D5-4DB5-945A-F330425049E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92444-9636-704E-34C6-4C1D971A8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F936-1CB5-9094-D790-45103B2C8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39E5-FB67-417B-8412-022241496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6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1F54-B40D-334D-1CB3-1AF39F77E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585" y="1957167"/>
            <a:ext cx="9895643" cy="1991216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CS8811 Project Work</a:t>
            </a:r>
            <a:b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Title: ANALYSIS OF BOTNET ATTACKS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77D07-19CA-247E-70BC-F4EB39E58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772" y="3707033"/>
            <a:ext cx="9144000" cy="3479441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Done By:-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Team 18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Challa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Sai Hari Uma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Sahith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(111719104032)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Datla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Yagnith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Varma(111719104037)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Enamala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Yashith Reddy(111719104052)	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Grandhe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Pranav(111719104057)	</a:t>
            </a:r>
          </a:p>
          <a:p>
            <a:pPr algn="l"/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</a:rPr>
              <a:t>Project Guide:-</a:t>
            </a:r>
          </a:p>
          <a:p>
            <a:pPr algn="l"/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  <a:r>
              <a:rPr lang="en-IN" sz="2000">
                <a:solidFill>
                  <a:schemeClr val="accent1">
                    <a:lumMod val="50000"/>
                  </a:schemeClr>
                </a:solidFill>
              </a:rPr>
              <a:t>Ms.R.Deepa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M.Tech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, Assistant Professor,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D24D9-1843-4F11-7BC9-757A61BA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420" y="159627"/>
            <a:ext cx="1061575" cy="145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C3BCC6-5FC1-06C1-7075-8D92BFC79C83}"/>
              </a:ext>
            </a:extLst>
          </p:cNvPr>
          <p:cNvSpPr/>
          <p:nvPr/>
        </p:nvSpPr>
        <p:spPr>
          <a:xfrm>
            <a:off x="2704730" y="160886"/>
            <a:ext cx="8096435" cy="12157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1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R.M.K. Engineering College</a:t>
            </a:r>
          </a:p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(An Autonomous Institution)</a:t>
            </a:r>
          </a:p>
          <a:p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R.S.M. Nagar,  Kavaraipettai-601 206, 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Gummidipoondi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Taluk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Thiruvallur</a:t>
            </a:r>
            <a:r>
              <a:rPr lang="en-GB" sz="1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District.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55859-F034-1F24-622B-996A412FB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42990" y="270336"/>
            <a:ext cx="1866485" cy="996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06BE82-DB12-86EC-E5BF-BA28B32C5648}"/>
              </a:ext>
            </a:extLst>
          </p:cNvPr>
          <p:cNvSpPr/>
          <p:nvPr/>
        </p:nvSpPr>
        <p:spPr>
          <a:xfrm>
            <a:off x="2753669" y="1343734"/>
            <a:ext cx="6684661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Affiliated to Anna University,  Chennai / Approved by AICTE,  New Delhi. Accredited by NAAC with A+ Grade / ISO 9001 : 2015 Certified Institution.</a:t>
            </a:r>
          </a:p>
          <a:p>
            <a:pPr algn="ctr"/>
            <a:r>
              <a:rPr lang="en-GB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the UG Programs are Accredited by NBA, New Delhi.</a:t>
            </a:r>
          </a:p>
        </p:txBody>
      </p:sp>
    </p:spTree>
    <p:extLst>
      <p:ext uri="{BB962C8B-B14F-4D97-AF65-F5344CB8AC3E}">
        <p14:creationId xmlns:p14="http://schemas.microsoft.com/office/powerpoint/2010/main" val="64041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5D26-1DF6-34BA-54EA-EA7AA6F0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80A198-0954-3B59-1424-1C1C24376F1C}"/>
              </a:ext>
            </a:extLst>
          </p:cNvPr>
          <p:cNvGrpSpPr/>
          <p:nvPr/>
        </p:nvGrpSpPr>
        <p:grpSpPr>
          <a:xfrm>
            <a:off x="2485749" y="1349406"/>
            <a:ext cx="6320900" cy="5269759"/>
            <a:chOff x="2849575" y="1201004"/>
            <a:chExt cx="5448805" cy="53089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274CA6-164C-B611-2728-55501E0F77AA}"/>
                </a:ext>
              </a:extLst>
            </p:cNvPr>
            <p:cNvSpPr/>
            <p:nvPr/>
          </p:nvSpPr>
          <p:spPr>
            <a:xfrm>
              <a:off x="5086095" y="1201004"/>
              <a:ext cx="1189030" cy="623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FA1E9B-9EE2-1577-9657-70AAD86F6DB5}"/>
                </a:ext>
              </a:extLst>
            </p:cNvPr>
            <p:cNvSpPr/>
            <p:nvPr/>
          </p:nvSpPr>
          <p:spPr>
            <a:xfrm>
              <a:off x="5086095" y="2208900"/>
              <a:ext cx="1189030" cy="623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 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7CEAC7-7CB3-7C04-F6F3-5BAEAEF28143}"/>
                </a:ext>
              </a:extLst>
            </p:cNvPr>
            <p:cNvSpPr/>
            <p:nvPr/>
          </p:nvSpPr>
          <p:spPr>
            <a:xfrm>
              <a:off x="5086095" y="3266143"/>
              <a:ext cx="1189030" cy="623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Dimensionality Reduction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062CBD-DB9A-91D3-41DB-400A0B4A1472}"/>
                </a:ext>
              </a:extLst>
            </p:cNvPr>
            <p:cNvSpPr/>
            <p:nvPr/>
          </p:nvSpPr>
          <p:spPr>
            <a:xfrm>
              <a:off x="5086095" y="4323386"/>
              <a:ext cx="1189030" cy="623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 encoder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C849B2-DD70-3572-BF8B-8B807F33C2F1}"/>
                </a:ext>
              </a:extLst>
            </p:cNvPr>
            <p:cNvSpPr/>
            <p:nvPr/>
          </p:nvSpPr>
          <p:spPr>
            <a:xfrm>
              <a:off x="5086095" y="5383587"/>
              <a:ext cx="1189030" cy="623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lowchart: Multidocument 9">
              <a:extLst>
                <a:ext uri="{FF2B5EF4-FFF2-40B4-BE49-F238E27FC236}">
                  <a16:creationId xmlns:a16="http://schemas.microsoft.com/office/drawing/2014/main" id="{BD3C65C6-1676-9B88-979D-728E4B987520}"/>
                </a:ext>
              </a:extLst>
            </p:cNvPr>
            <p:cNvSpPr/>
            <p:nvPr/>
          </p:nvSpPr>
          <p:spPr>
            <a:xfrm>
              <a:off x="2906974" y="1240618"/>
              <a:ext cx="1548505" cy="1119610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set( Bot-IOT )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6DE1CA-DB1F-5ADA-E885-143428151487}"/>
                </a:ext>
              </a:extLst>
            </p:cNvPr>
            <p:cNvSpPr/>
            <p:nvPr/>
          </p:nvSpPr>
          <p:spPr>
            <a:xfrm>
              <a:off x="6780542" y="1501782"/>
              <a:ext cx="1465549" cy="2146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F43B15-457F-BA33-8B12-4960B1450D7B}"/>
                </a:ext>
              </a:extLst>
            </p:cNvPr>
            <p:cNvSpPr/>
            <p:nvPr/>
          </p:nvSpPr>
          <p:spPr>
            <a:xfrm>
              <a:off x="6881932" y="1681075"/>
              <a:ext cx="1262768" cy="49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Handle missing value 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13F777D-06DC-A514-6201-79519177A0B8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 flipV="1">
              <a:off x="4455479" y="1512610"/>
              <a:ext cx="630617" cy="2878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CD51E-004C-B07E-37E2-0C0170F3402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5680611" y="1824217"/>
              <a:ext cx="0" cy="384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CF10B7-AD99-0D18-F62A-91188980FC0B}"/>
                </a:ext>
              </a:extLst>
            </p:cNvPr>
            <p:cNvCxnSpPr/>
            <p:nvPr/>
          </p:nvCxnSpPr>
          <p:spPr>
            <a:xfrm>
              <a:off x="5680610" y="2832113"/>
              <a:ext cx="0" cy="384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D894D4-75C1-933E-F172-689913AD5FE7}"/>
                </a:ext>
              </a:extLst>
            </p:cNvPr>
            <p:cNvCxnSpPr/>
            <p:nvPr/>
          </p:nvCxnSpPr>
          <p:spPr>
            <a:xfrm>
              <a:off x="5679073" y="3889356"/>
              <a:ext cx="0" cy="384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E817C9E-AF58-C2A9-297B-CEA3AD52D2EF}"/>
                </a:ext>
              </a:extLst>
            </p:cNvPr>
            <p:cNvCxnSpPr/>
            <p:nvPr/>
          </p:nvCxnSpPr>
          <p:spPr>
            <a:xfrm>
              <a:off x="5677536" y="4946599"/>
              <a:ext cx="0" cy="384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43CB2681-3710-4027-F29A-5EC7C59F26AA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6275126" y="2321867"/>
              <a:ext cx="505416" cy="1986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20">
              <a:extLst>
                <a:ext uri="{FF2B5EF4-FFF2-40B4-BE49-F238E27FC236}">
                  <a16:creationId xmlns:a16="http://schemas.microsoft.com/office/drawing/2014/main" id="{75DD25B6-B446-65F0-60DB-6D831763B9CD}"/>
                </a:ext>
              </a:extLst>
            </p:cNvPr>
            <p:cNvCxnSpPr/>
            <p:nvPr/>
          </p:nvCxnSpPr>
          <p:spPr>
            <a:xfrm rot="10800000" flipV="1">
              <a:off x="4556101" y="5695193"/>
              <a:ext cx="529994" cy="12127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084468-E7D2-0676-20C5-382664F01CC3}"/>
                </a:ext>
              </a:extLst>
            </p:cNvPr>
            <p:cNvSpPr/>
            <p:nvPr/>
          </p:nvSpPr>
          <p:spPr>
            <a:xfrm>
              <a:off x="3090552" y="4823480"/>
              <a:ext cx="1465549" cy="16865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A6012-D7E5-02C6-087D-B73FF8754F19}"/>
                </a:ext>
              </a:extLst>
            </p:cNvPr>
            <p:cNvSpPr/>
            <p:nvPr/>
          </p:nvSpPr>
          <p:spPr>
            <a:xfrm>
              <a:off x="3337877" y="5012475"/>
              <a:ext cx="1004687" cy="49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CNN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4B1C9B-2479-6318-2E7A-BAB3A243CDBA}"/>
                </a:ext>
              </a:extLst>
            </p:cNvPr>
            <p:cNvSpPr/>
            <p:nvPr/>
          </p:nvSpPr>
          <p:spPr>
            <a:xfrm>
              <a:off x="3337877" y="5834972"/>
              <a:ext cx="1004687" cy="49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LSTM 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D041EB-90E1-52EC-74BF-F478D75BFCB2}"/>
                </a:ext>
              </a:extLst>
            </p:cNvPr>
            <p:cNvSpPr/>
            <p:nvPr/>
          </p:nvSpPr>
          <p:spPr>
            <a:xfrm>
              <a:off x="6881932" y="2371077"/>
              <a:ext cx="1262768" cy="49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 Encoding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E95AB2-807D-9FF1-DE7B-79C4B860B238}"/>
                </a:ext>
              </a:extLst>
            </p:cNvPr>
            <p:cNvSpPr/>
            <p:nvPr/>
          </p:nvSpPr>
          <p:spPr>
            <a:xfrm>
              <a:off x="2849575" y="3084395"/>
              <a:ext cx="1465549" cy="1430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467617-7280-1C56-EEDC-24C8AF8E311E}"/>
                </a:ext>
              </a:extLst>
            </p:cNvPr>
            <p:cNvSpPr/>
            <p:nvPr/>
          </p:nvSpPr>
          <p:spPr>
            <a:xfrm>
              <a:off x="2993787" y="3216797"/>
              <a:ext cx="1189030" cy="43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F23387-3D27-4DDA-9D96-76FB813D70D9}"/>
                </a:ext>
              </a:extLst>
            </p:cNvPr>
            <p:cNvSpPr/>
            <p:nvPr/>
          </p:nvSpPr>
          <p:spPr>
            <a:xfrm>
              <a:off x="6911335" y="3029089"/>
              <a:ext cx="1262768" cy="49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Normalize/scalar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3ED9E9E-A3CB-DF85-617C-892A4CE83158}"/>
                </a:ext>
              </a:extLst>
            </p:cNvPr>
            <p:cNvSpPr/>
            <p:nvPr/>
          </p:nvSpPr>
          <p:spPr>
            <a:xfrm>
              <a:off x="2987834" y="3896390"/>
              <a:ext cx="1189030" cy="431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Elbow Connector 46">
              <a:extLst>
                <a:ext uri="{FF2B5EF4-FFF2-40B4-BE49-F238E27FC236}">
                  <a16:creationId xmlns:a16="http://schemas.microsoft.com/office/drawing/2014/main" id="{82233DF6-CEA1-FD80-B909-8F867FC64E95}"/>
                </a:ext>
              </a:extLst>
            </p:cNvPr>
            <p:cNvCxnSpPr>
              <a:stCxn id="8" idx="1"/>
            </p:cNvCxnSpPr>
            <p:nvPr/>
          </p:nvCxnSpPr>
          <p:spPr>
            <a:xfrm rot="10800000">
              <a:off x="4331255" y="4263675"/>
              <a:ext cx="754841" cy="37131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6AAD04-3BE2-7779-8970-6EB2FEF50CAD}"/>
                </a:ext>
              </a:extLst>
            </p:cNvPr>
            <p:cNvSpPr/>
            <p:nvPr/>
          </p:nvSpPr>
          <p:spPr>
            <a:xfrm>
              <a:off x="6832831" y="3896389"/>
              <a:ext cx="1465549" cy="927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Elbow Connector 55">
              <a:extLst>
                <a:ext uri="{FF2B5EF4-FFF2-40B4-BE49-F238E27FC236}">
                  <a16:creationId xmlns:a16="http://schemas.microsoft.com/office/drawing/2014/main" id="{C97EC208-DA08-A539-A945-442750225B67}"/>
                </a:ext>
              </a:extLst>
            </p:cNvPr>
            <p:cNvCxnSpPr>
              <a:stCxn id="7" idx="3"/>
              <a:endCxn id="29" idx="1"/>
            </p:cNvCxnSpPr>
            <p:nvPr/>
          </p:nvCxnSpPr>
          <p:spPr>
            <a:xfrm>
              <a:off x="6275125" y="3577750"/>
              <a:ext cx="557706" cy="7821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CBC3AE-C7E3-51BC-61AC-87A8E9406322}"/>
                </a:ext>
              </a:extLst>
            </p:cNvPr>
            <p:cNvSpPr/>
            <p:nvPr/>
          </p:nvSpPr>
          <p:spPr>
            <a:xfrm>
              <a:off x="7009320" y="4111109"/>
              <a:ext cx="1004687" cy="49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PCA</a:t>
              </a:r>
              <a:endPara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01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401862-255A-A1E2-7C44-037D884DE216}"/>
              </a:ext>
            </a:extLst>
          </p:cNvPr>
          <p:cNvSpPr txBox="1">
            <a:spLocks/>
          </p:cNvSpPr>
          <p:nvPr/>
        </p:nvSpPr>
        <p:spPr>
          <a:xfrm>
            <a:off x="838200" y="2255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7990B4-05A4-6DC5-EEDC-7EBA56A9B610}"/>
              </a:ext>
            </a:extLst>
          </p:cNvPr>
          <p:cNvGrpSpPr/>
          <p:nvPr/>
        </p:nvGrpSpPr>
        <p:grpSpPr>
          <a:xfrm>
            <a:off x="3409024" y="1481092"/>
            <a:ext cx="4971495" cy="5038416"/>
            <a:chOff x="4121621" y="1027906"/>
            <a:chExt cx="3330056" cy="51452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77759F-F26D-DEDA-9FED-FF5BF09653C7}"/>
                </a:ext>
              </a:extLst>
            </p:cNvPr>
            <p:cNvSpPr/>
            <p:nvPr/>
          </p:nvSpPr>
          <p:spPr>
            <a:xfrm>
              <a:off x="4145159" y="1027906"/>
              <a:ext cx="3247684" cy="5376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44102-073A-9EB6-47F2-EF5A5355C43C}"/>
                </a:ext>
              </a:extLst>
            </p:cNvPr>
            <p:cNvSpPr/>
            <p:nvPr/>
          </p:nvSpPr>
          <p:spPr>
            <a:xfrm>
              <a:off x="4145159" y="2019513"/>
              <a:ext cx="3271218" cy="561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  <a:endPara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6EE69B-CF8C-D6C7-B604-41F34EFE94B2}"/>
                </a:ext>
              </a:extLst>
            </p:cNvPr>
            <p:cNvSpPr/>
            <p:nvPr/>
          </p:nvSpPr>
          <p:spPr>
            <a:xfrm>
              <a:off x="4145159" y="2917534"/>
              <a:ext cx="3271218" cy="561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  <a:endPara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7BD6F2-D865-D747-FABA-B670F340F158}"/>
                </a:ext>
              </a:extLst>
            </p:cNvPr>
            <p:cNvSpPr/>
            <p:nvPr/>
          </p:nvSpPr>
          <p:spPr>
            <a:xfrm>
              <a:off x="4180459" y="3815557"/>
              <a:ext cx="3271218" cy="561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Dimensionality reduction </a:t>
              </a:r>
              <a:endPara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Down Arrow 8">
              <a:extLst>
                <a:ext uri="{FF2B5EF4-FFF2-40B4-BE49-F238E27FC236}">
                  <a16:creationId xmlns:a16="http://schemas.microsoft.com/office/drawing/2014/main" id="{12FA3D46-51C4-74F4-D004-77FF66A06155}"/>
                </a:ext>
              </a:extLst>
            </p:cNvPr>
            <p:cNvSpPr/>
            <p:nvPr/>
          </p:nvSpPr>
          <p:spPr>
            <a:xfrm>
              <a:off x="5510127" y="1565524"/>
              <a:ext cx="541282" cy="453989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Down Arrow 9">
              <a:extLst>
                <a:ext uri="{FF2B5EF4-FFF2-40B4-BE49-F238E27FC236}">
                  <a16:creationId xmlns:a16="http://schemas.microsoft.com/office/drawing/2014/main" id="{B5D3255C-1C14-93CF-F658-1DCBDCD06E4D}"/>
                </a:ext>
              </a:extLst>
            </p:cNvPr>
            <p:cNvSpPr/>
            <p:nvPr/>
          </p:nvSpPr>
          <p:spPr>
            <a:xfrm>
              <a:off x="5510127" y="2581026"/>
              <a:ext cx="541282" cy="33650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Down Arrow 10">
              <a:extLst>
                <a:ext uri="{FF2B5EF4-FFF2-40B4-BE49-F238E27FC236}">
                  <a16:creationId xmlns:a16="http://schemas.microsoft.com/office/drawing/2014/main" id="{131C66B6-C35D-E2ED-366D-8D3D64884ACA}"/>
                </a:ext>
              </a:extLst>
            </p:cNvPr>
            <p:cNvSpPr/>
            <p:nvPr/>
          </p:nvSpPr>
          <p:spPr>
            <a:xfrm>
              <a:off x="5486593" y="3479047"/>
              <a:ext cx="541282" cy="33650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Down Arrow 11">
              <a:extLst>
                <a:ext uri="{FF2B5EF4-FFF2-40B4-BE49-F238E27FC236}">
                  <a16:creationId xmlns:a16="http://schemas.microsoft.com/office/drawing/2014/main" id="{8E125AAC-924C-3C5B-FD7A-8D642AE827E6}"/>
                </a:ext>
              </a:extLst>
            </p:cNvPr>
            <p:cNvSpPr/>
            <p:nvPr/>
          </p:nvSpPr>
          <p:spPr>
            <a:xfrm>
              <a:off x="5510127" y="4377069"/>
              <a:ext cx="541282" cy="33650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6B01B4-8CCF-9D93-8302-22D0C39479A3}"/>
                </a:ext>
              </a:extLst>
            </p:cNvPr>
            <p:cNvSpPr/>
            <p:nvPr/>
          </p:nvSpPr>
          <p:spPr>
            <a:xfrm>
              <a:off x="4121623" y="4713578"/>
              <a:ext cx="3271218" cy="561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Auto encoder</a:t>
              </a:r>
              <a:endPara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2A689A-D166-D7CF-D277-89EF99A3DA52}"/>
                </a:ext>
              </a:extLst>
            </p:cNvPr>
            <p:cNvSpPr/>
            <p:nvPr/>
          </p:nvSpPr>
          <p:spPr>
            <a:xfrm>
              <a:off x="4121621" y="5611599"/>
              <a:ext cx="3271218" cy="561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</a:t>
              </a:r>
              <a:endPara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Down Arrow 14">
              <a:extLst>
                <a:ext uri="{FF2B5EF4-FFF2-40B4-BE49-F238E27FC236}">
                  <a16:creationId xmlns:a16="http://schemas.microsoft.com/office/drawing/2014/main" id="{39D336E7-A2AE-394C-6A84-AA849A184C48}"/>
                </a:ext>
              </a:extLst>
            </p:cNvPr>
            <p:cNvSpPr/>
            <p:nvPr/>
          </p:nvSpPr>
          <p:spPr>
            <a:xfrm>
              <a:off x="5486588" y="5275091"/>
              <a:ext cx="541282" cy="33650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98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FE0F-A2A3-6E6E-ABE4-5AB98EA0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E833-7CDD-FA4C-DEC4-7C8162DB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18" y="1807870"/>
            <a:ext cx="10128682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encoder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Generation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948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6894-DC14-954A-61B3-C1BE3350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2077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DESCRIPTION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3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756F-7019-1EE8-7B26-C0CA3A4D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9941-2DA3-E7FB-1EE8-8A7F536B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91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data was collected from dataset repository. 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process, the Bot-IoT dataset is used.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selection is the process of detecting the malicious traffic.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on the Internet of Things, and normal traffic flows as well as several numerous cyber-attacks traffic flows of botnets attacks.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for better performance results, the extracted features are labelled, such as attack flow, categories, and subcategories.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3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36EC-175F-A7E4-215A-E784BAED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SELECTION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E69522-26B0-1802-FA45-18C0F3B1782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726" y="1486501"/>
            <a:ext cx="7155401" cy="50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4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2348-7D9D-560F-ED49-9E679FBB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CBFA-BE19-3794-C81F-28D489B2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is the process of removing the unwanted data from the dataset. 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data transformation operations are used to transform the dataset into a structure suitable for machine learning. 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Missing data removal: In this process, the null values such as missing values and Nan values are replaced by 0.</a:t>
            </a:r>
          </a:p>
          <a:p>
            <a:pPr lvl="0" algn="just"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Encoding Categorical data: That categorical data is defined as variables with a finite set of label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900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F921-D098-684E-BC82-F259BF43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–Handling Missing values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91DC3-545F-3BFA-83A6-E312E6E99A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4827" y="2121762"/>
            <a:ext cx="7199790" cy="316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9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CB95-14B7-2CB2-F885-AF3DC8B9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E7E16-CFD4-2F53-9052-C396F5E24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175030"/>
            <a:ext cx="5448300" cy="2885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E49B98-FB72-075C-DE71-89A003BF67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41354" y="2290438"/>
            <a:ext cx="4905375" cy="27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F08-E357-641B-C40D-E12C74F9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FCDD-A4D4-97DB-37CD-96608B73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20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scales each input variable separately to the range 0-1, which is the range for floating-point values where we have the most precision. 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scales each input variable separately by subtracting the mean (called centering) and dividing by the standard deviation to shift the distribution to have a mean of zero and a standard deviation of one.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61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0FFE-6FB3-A792-4593-FFBCD345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DOMAIN INTRODUCTION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6065-0175-2EC5-BD47-499FEBB6E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IoT is a major technology by which we can produce various useful internet applications.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IoT allows objects to be controlled remotely across existing network infrastructure.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IoT is a very good and intelligent technique which reduces human effort as well as easy access to physical devices. 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This technique also has autonomous control feature by which any device can control without any human interaction.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309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0564-A567-E022-EE92-CF53C08C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87379-449B-4140-3791-63CFA70359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74524" y="1888399"/>
            <a:ext cx="6942337" cy="40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2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D6D1-8F65-BAB9-5FD4-20AC032E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9D7C-ED8E-33AF-D1DB-7A3CA8D7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technique can be defined as, it is 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way of converting the higher dimensions dataset into lesser dimensions dataset ensuring that it provides similar information.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have to use PCA (principle component analysis).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is used for visualization, noise filtering, and feature extraction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92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83A5-D01B-CBAB-9988-4D0D57D3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38787-B378-3FBE-B26F-29A99A7CEC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0483" y="2108100"/>
            <a:ext cx="4533671" cy="3857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9DCEA-EEF8-77EF-1C8E-491479D18C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87848" y="2108100"/>
            <a:ext cx="5051535" cy="38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5AE7-A3FC-CE87-C106-39199DB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7C9B-BA68-10F2-EC37-F7C5408A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encoder is a type of neural network that can be used to learn a compressed representation of raw data.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auto encoder is composed of an encoder and a decoder sub-models.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encoder compresses the input and the decoder attempts to recreate the input from the compressed version provided by the encoder.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training, the encoder model is saved and the decoder is discarded.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357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5AAE-149A-4FDA-CEB0-461BE411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9FADA-B962-E36F-18E1-6C8F899039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7891" y="2068497"/>
            <a:ext cx="7039991" cy="36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5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DF96-9469-0D4B-2636-C55AB3A0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9747-F4EA-8BF7-A88D-A23D0D2F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short-term memory is an artificial recurrent neural network architecture used in the field of deep learning. 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standard feed forward neural networks, LSTM has feedback connections.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IN" sz="28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/CNN) is a Deep Learning algorithm which can take in an input image, assign importance (learnable weights and biases) to various aspects/objects in the image and be able to differentiate one from the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4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3479-2D64-E1B0-A26D-E9786DE4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FCBCB-A32C-DFCB-57FD-57F2F81121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3961" y="2149735"/>
            <a:ext cx="5280689" cy="3176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17D42-FE10-A2EC-3036-5F91768F526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7350" y="2334828"/>
            <a:ext cx="5724525" cy="26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09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E613-E56C-D955-73A4-8CC8843D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983209-E14E-4996-8FC1-874E68974A4B}"/>
              </a:ext>
            </a:extLst>
          </p:cNvPr>
          <p:cNvSpPr txBox="1">
            <a:spLocks/>
          </p:cNvSpPr>
          <p:nvPr/>
        </p:nvSpPr>
        <p:spPr>
          <a:xfrm>
            <a:off x="838200" y="3384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36BDA-9DB0-7841-9020-6E00556C0E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2188214"/>
            <a:ext cx="6654553" cy="302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C279B4-9AE7-1C0C-83F4-A184015FCC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20902" y="2188213"/>
            <a:ext cx="5211334" cy="302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46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80D5-DDCB-EBD4-3BC9-9FCD3230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6D95-07B7-34AF-F857-2433F2F9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 will get generated based on the overall classification and prediction. The performance of this proposed approach is evaluated using some measures like,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058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9385-D30E-62D6-7C52-7635DCFA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BBCAA6-A24F-867B-91FD-06A51D163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77400"/>
              </p:ext>
            </p:extLst>
          </p:nvPr>
        </p:nvGraphicFramePr>
        <p:xfrm>
          <a:off x="838200" y="1416099"/>
          <a:ext cx="10046270" cy="47313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Merits/demerits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29"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Internet of Things Cyber Attacks Detection using 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Jadel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Alsamiri1, Khalid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Alsubh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this study, we aim to contribute to the literature by evaluating various machine learning algorithms that can be used to quickly and effectively detect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network attacks. A new dataset, Bot-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is used to evaluate various detection algorithms. In the implementation, seven different machine learning algorithms were used.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One of the advantages of this class of detection technique is its ability to detect all known attacks effectively without generating an overwhelming number of false alarms.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64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880-0CFB-AD7A-4343-FC238532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ABSTRACT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3B298-ED2E-E3E6-CB6A-AD0CA7AA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 (DL) is an efficient method for botnet attack detection.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reduce the feature dimensionality of large-scale IoT network traffic data using the dimensionality reduction techniques. 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Component Analysis (PCA) is one of the common linear transformation methods while kernel methods, spectral methods and DL methods employ non-linear transformation techniques.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encoder is an unsupervised DL method that produces latent-space representation of input data at the hidden layer.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to implement the deep learning algorithms such as Long Short-term Memory (LSTM) and Convolutional Neural Network (CNN). Finally, the experimental results shows that the performance metrics such as accuracy, precision, recall and confusion matrix.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1569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821F-88B7-C5AF-C647-959AEF0F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95CF3D-7487-2B83-4511-4D64E4489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59369"/>
              </p:ext>
            </p:extLst>
          </p:nvPr>
        </p:nvGraphicFramePr>
        <p:xfrm>
          <a:off x="843887" y="1921066"/>
          <a:ext cx="10046270" cy="3784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Merits/demerits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29"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Towards Effective Detection of Botnet A e Detection of Botnet Attacks using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ttacks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using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BoT-IoT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Dataset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 Ali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Raza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study is implemented on the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BoT-IoT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dataset using three supervised ML classifiers: K-nearest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Neighbor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Random Forest, and Logistic Regression.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KNN algorithm is nonparametric as it does not form an assumption about the data which can be advantageous in the case of real-world data.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944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E6CA-A7E8-AE59-DCB9-F069AAE6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F45FAC-5CCE-7A52-56C4-0F49FFA3F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27847"/>
              </p:ext>
            </p:extLst>
          </p:nvPr>
        </p:nvGraphicFramePr>
        <p:xfrm>
          <a:off x="947383" y="1497986"/>
          <a:ext cx="10046270" cy="47313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Merits/demerits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29"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Security: Botnet detection in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using 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Satish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Pokhrel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Robert Abbas,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Bhulok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Aryal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 proposed model tackles the security issue concerning the threats from bots. Different machine learning algorithms such as K- Nearest Neighbour (KNN), Naive Bayes model and Multi-layer Perception Artificial Neural Network (MLP ANN) were used to develop a model where data are trained by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BoT-IoT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dataset.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advantage of this approach is the ability to detect new malware family used in botnet attack</a:t>
                      </a:r>
                    </a:p>
                    <a:p>
                      <a:pPr algn="just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994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529D-2F97-78A5-41D8-9B9F51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8D08F-11E8-E6DC-C5AE-159CF174D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20221"/>
              </p:ext>
            </p:extLst>
          </p:nvPr>
        </p:nvGraphicFramePr>
        <p:xfrm>
          <a:off x="742666" y="1939713"/>
          <a:ext cx="10046270" cy="42436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Merits/demerits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29"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Framework for Malicious Traffic Detection in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Healthcare Environment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Faisal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Hussain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1,*, Syed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Ghazanfar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Abbas 1,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Ghalib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A. Shah 1, Ivan Miguel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Pires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2, 3, 4,*,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Ubaid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U.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Fayyaz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1,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Farrukh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Shahzad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1,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Nuno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M. Garcia 2 and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Eftim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Zdravevski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 enhance the level of security for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researchers need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IoTspecific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tools, methods, and datasets. To address the mentioned problem, we provide a framework for developing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context-aware security solutions to detect malicious traffic in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use cases.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MQTT publishing messages at high rate can cause a denial of service attack.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manufacturing industries are producing a massive amount of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products to create low-cost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devices in a short period.</a:t>
                      </a:r>
                    </a:p>
                    <a:p>
                      <a:pPr lvl="0"/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892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643E-4DED-0BC9-F85D-252E2D96A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A70765-3206-7D2E-90ED-856FB0A9D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21603"/>
              </p:ext>
            </p:extLst>
          </p:nvPr>
        </p:nvGraphicFramePr>
        <p:xfrm>
          <a:off x="838200" y="1690688"/>
          <a:ext cx="10046270" cy="37846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Merits/demerits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29"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MedBIoT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Generation of an IoT Botnet Dataset in a Medium-sized IoT Network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Alejandro Guerra-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Manzanares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a, Jorge Medina-Galindo,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Hayretdin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Bahsi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 and Sven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Nomm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learning-based intrusion detection systems aim to overcome network security limitations relying heavily on data quantity and quality. In the case of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networks these data are scarce and limited to small-sized networks. 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vulnerable and prone to be compromised devices.</a:t>
                      </a:r>
                    </a:p>
                    <a:p>
                      <a:pPr lvl="0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High-performance effective intrusion detection system (IDS).</a:t>
                      </a:r>
                    </a:p>
                    <a:p>
                      <a:pPr lvl="0"/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69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A1CA-EBEE-211C-7D44-5DF43CD2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E85AED-F301-658A-AA36-AF022F25D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35858"/>
              </p:ext>
            </p:extLst>
          </p:nvPr>
        </p:nvGraphicFramePr>
        <p:xfrm>
          <a:off x="838200" y="1417732"/>
          <a:ext cx="10046270" cy="49751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Merits/demerits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29">
                <a:tc>
                  <a:txBody>
                    <a:bodyPr/>
                    <a:lstStyle/>
                    <a:p>
                      <a:pPr algn="just"/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Systematic Literature Review on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-Based Botnet Attack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ihsan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ali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,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abdelmuttlib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ibrahim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abdalla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ahmed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,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ahmad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almogren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,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muhammad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ahsan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raza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,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syed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attique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shah  ,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anwar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khan  , and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abdullah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gani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Therefore, various kind of attacks are possible due to this vulnerability, with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-based botnet attack being one of the most popular. In this study, we conducted a comprehensive systematic literature review on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-based botnet attacks. The demographic characteristics of primary studies were also outlined. </a:t>
                      </a:r>
                    </a:p>
                    <a:p>
                      <a:pPr algn="just"/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detection of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botnet attacks, whilst 12 studies are focused on avoiding the attacks rather than detecting them. This finding is disadvantageous to the organization experiencing such attack.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/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124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A194-D238-FA0B-77FA-07209028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72DF7-A41C-245C-61E1-BCA6B739A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17814"/>
              </p:ext>
            </p:extLst>
          </p:nvPr>
        </p:nvGraphicFramePr>
        <p:xfrm>
          <a:off x="838200" y="1690688"/>
          <a:ext cx="10046270" cy="47313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5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Merits/demerits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29">
                <a:tc>
                  <a:txBody>
                    <a:bodyPr/>
                    <a:lstStyle/>
                    <a:p>
                      <a:pPr algn="just"/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Detecting Botnet Attacks in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Environments: An Optimized Machine Learning Approach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Alejandro Guerra-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Manzanares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a, Jorge Medina-Galindo,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Hayretdin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Bahsi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 and Sven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Nomm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performance of the proposed framework is evaluated using the Bot-IoT-2018 dataset. Experimental results show that the proposed optimized framework has a high detection accuracy, precision, recall, and F-score, highlighting its effectiveness and robustness for the detection of botnet attacks in </a:t>
                      </a:r>
                      <a:r>
                        <a:rPr lang="en-IN" sz="16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environments.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results signified that the proposed solution can successfully detect network intrusions and botnet communication with high precision.</a:t>
                      </a:r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vl="0"/>
                      <a:endParaRPr lang="en-IN" sz="16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028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13BC-9BAA-47BA-877A-E0DA8B45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AB97-3054-A2E2-78EF-CB1E0DA5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2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O/S                  	 :  Windows 7.</a:t>
            </a:r>
          </a:p>
          <a:p>
            <a:pPr lvl="0" algn="just">
              <a:lnSpc>
                <a:spcPct val="150000"/>
              </a:lnSpc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	 :  Python</a:t>
            </a:r>
          </a:p>
          <a:p>
            <a:pPr lvl="0" algn="just">
              <a:lnSpc>
                <a:spcPct val="150000"/>
              </a:lnSpc>
            </a:pPr>
            <a:r>
              <a:rPr lang="en-IN" sz="2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        : Anaconda Navigator - Spyder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227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9B0A-6B90-9F2E-A032-68DFE361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40F2-F8F8-B7CE-E633-33366B5C7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	        :   Pentium IV 2.4 GHz 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:   200 GB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	        :   Logitech.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	        :   110 keys enhanced</a:t>
            </a:r>
          </a:p>
          <a:p>
            <a:pPr lvl="0"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                      :   4GB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808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7DE2-38FC-8F6D-AD8A-AE2D7553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CCC68-87C5-D306-955C-6BB2973F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was proposed for efficient botnet detection in IoT networks using deep learning algorithms such as LSTM and CNN. </a:t>
            </a:r>
          </a:p>
          <a:p>
            <a:pPr algn="just">
              <a:lnSpc>
                <a:spcPct val="150000"/>
              </a:lnSpc>
            </a:pPr>
            <a:r>
              <a:rPr lang="en-IN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this method was validated by performing extensive experiments with the most relevant publicly available dataset (Bot-IoT) in binary and multi-class classification scenarios.</a:t>
            </a:r>
          </a:p>
          <a:p>
            <a:pPr algn="just">
              <a:lnSpc>
                <a:spcPct val="150000"/>
              </a:lnSpc>
            </a:pPr>
            <a:r>
              <a:rPr lang="en-IN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context, the Bot IoT was used as a dataset because of its regular updates, wide attack diversity, and various network protocols.</a:t>
            </a:r>
          </a:p>
          <a:p>
            <a:pPr algn="just">
              <a:lnSpc>
                <a:spcPct val="150000"/>
              </a:lnSpc>
            </a:pPr>
            <a:r>
              <a:rPr lang="en-IN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evaluate our proposed approach by using the Bot-IoT dataset. </a:t>
            </a:r>
          </a:p>
          <a:p>
            <a:pPr algn="just">
              <a:lnSpc>
                <a:spcPct val="150000"/>
              </a:lnSpc>
            </a:pPr>
            <a:r>
              <a:rPr lang="en-IN" sz="8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analysis showed that our proposed method is efficient and can achieve better performance results on average when compared with LSTM.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851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61B2-C28A-B411-EFCF-5F3AC057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BA7D-D605-4956-EC31-AA0377AC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future work, it would be interesting to evaluate the performance of some unsupervised algorithms.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Furthermore, we applied various deep and machine learning algorithms independently from each other.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we should like to combine different machine learning and deep learning algorithms as a multi-layered model to improve the detection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89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DFF8-A411-117E-86BE-614269B1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OBJECTIVES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64F1-E397-773E-C97F-2BE3801D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388" y="206248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The main objective of our project is,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To detect the traffic attack.</a:t>
            </a:r>
            <a:endParaRPr lang="en-IN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To implement the feature dimensionality reduction such as Principle Component Analysis (PCA), for reducing the number of dimensions in the dataset.</a:t>
            </a:r>
            <a:endParaRPr lang="en-IN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To implement the auto encoder for compressing the raw data’s. </a:t>
            </a:r>
            <a:endParaRPr lang="en-IN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To implement the deep learning algorithm such as LSTM and CNN, for better performance.</a:t>
            </a:r>
            <a:endParaRPr lang="en-IN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 To enhance the performance analysis.</a:t>
            </a:r>
            <a:endParaRPr lang="en-IN" sz="240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70105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351E-7799-5AE6-6A9A-D338258D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9B40-CF61-C14B-B1D9-1505E213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more common approach for detecting botnets is tracking and analysing the attacks themselves  into which standard security solutions provide visibility and determining which attacks originated from botnets.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Botnets may contain thousands of hosts and can be used to execute a 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variety of cyber-based attacks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particular flooding target's networks and devices with too much traffic and stealing data from hosts infected with the bots.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534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7288-6772-3708-7D69-587C11D6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C237-0C59-0965-83C9-FFEC29B0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790"/>
            <a:ext cx="10515600" cy="4351338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Z. Tian, C. Du, Q.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B. Fang, “A survey on access control in the age of internet of things,” IEEE Internet of Things Journal, 2020. </a:t>
            </a:r>
          </a:p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 N. Soe, Y. Feng, P. I.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Santosa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Hartanto, and K. Sakurai, “Implementing lightweight IOT-ids on raspberry pi using correlation based feature selection and its performance evaluation,” in International Conference on Advanced Information Networking and Applications. Springer, 2019, pp. 458–469.</a:t>
            </a:r>
          </a:p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Du, D. Zhang, S.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Z. Tian, “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Nei-tte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Intelligent traffic time estimation based on fine-grained time derivation of road segments for smart city,” IEEE Transactions on Industrial Informatics, 2019. </a:t>
            </a:r>
          </a:p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Z. Tian, X. Gao, S.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J. 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IN" sz="22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Vcash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novel reputation framework for identifying denial of traffic service in internet of connected vehicles,” IEEE Internet of Things Journal, vol. 7, no. 5, pp. 3901– 3909, May 2020.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76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BCBE-D712-8529-CCAF-767A7721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2210540"/>
            <a:ext cx="11122980" cy="1908699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0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B0F6-4D99-FA4E-8B21-8CD5C213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INTRODUCTION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758E-7E7B-6F54-3802-056CA514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388" y="2080245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effective feature selection and accurate Bot-IoT attacks identification in IoT network environment a new develop dataset is used.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on the Internet of Things, and normal traffic flows as well as several numerous cyber-attacks traffic flows of botnets attacks.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Nowadays, the Internet of Things (IoT) technology is growing up more day by day, and in every minute, numerous devices are getting connected with this technology.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Botnet is a network of numerous bots designed to perform malicious activities on the target network which are controlled using command and control protocol by the single unit called botmaster.</a:t>
            </a: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359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5CF2-F52C-5640-094D-56953FA9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870F-2432-8AB1-4B82-C781DA0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578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developed the feature dimensionality reduction. 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implement the hybrid deep learning algorithms such LSTM and Auto encoder. 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used Bidirectional LSTM. Extensive experiments are performed with the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-IoT dataset to validate the effectiveness of the proposed hybrid DL method. 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show that LAE significantly reduced the memory space required for large-scale network traffic data storage by 91.89%, and it outperformed state-of-the-art feature dimensionality reduction methods by 18.92−27.03%</a:t>
            </a:r>
          </a:p>
          <a:p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3200" b="1" u="sng" dirty="0">
                <a:solidFill>
                  <a:schemeClr val="accent1">
                    <a:lumMod val="50000"/>
                  </a:schemeClr>
                </a:solidFill>
              </a:rPr>
              <a:t>Reference</a:t>
            </a:r>
            <a:r>
              <a:rPr lang="en-IN" sz="32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Segun I. Popoola, Bamidele Adebisi, Mohammad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Hammoudeh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, Guan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Gui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Haris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Gacanin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, “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Hybrid Deep Learning for Botnet Attack Detection in the Internet of Things Networks”, DOI-10.1109,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 Journal,2020.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89AB-F6E3-2017-E594-F87CC613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5DE8-5BAE-F9BA-1900-3B0136E1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0934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results is low when compared with proposed</a:t>
            </a: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efficient for large volume of data’s </a:t>
            </a: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limits.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30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1E01-F72A-1C69-162F-8A59F0AD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B825-7502-FD1B-F6EC-C82CE2FC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system, the Bot-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was taken as input from the dataset repository. 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we have to implement the data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step.In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step, we have to handle the missing values for avoid wrong prediction, to encode the label for input data and normalize/ scaling the input data. 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Then, we have to implement the feature dimensionality reduction such as Principal Component Analysis (PCA).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to implement the deep learning algorithms such as Long Short term Memory (LSTM) and Convolutional Neural Network (CNN).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experimental results shows that the performance metrics such as accuracy, precision, recall and confusion matrix.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60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1396-18F5-1E5E-9C37-55786EF4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625C-BDF8-0B51-6C12-9BD2E544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423"/>
            <a:ext cx="10515600" cy="4351338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efficient for large number of datasets.</a:t>
            </a: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result is high when compared with existing system.</a:t>
            </a:r>
          </a:p>
          <a:p>
            <a:pPr marL="0" indent="0">
              <a:buNone/>
            </a:pP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to implement the CNN for better performance. 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5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2618</Words>
  <Application>Microsoft Office PowerPoint</Application>
  <PresentationFormat>Widescreen</PresentationFormat>
  <Paragraphs>244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CS8811 Project Work  Project Title: ANALYSIS OF BOTNET ATTACKS USING MACHINE LEARNING</vt:lpstr>
      <vt:lpstr>DOMAIN INTRODUCTION</vt:lpstr>
      <vt:lpstr>ABSTRACT</vt:lpstr>
      <vt:lpstr>OBJECTIVES</vt:lpstr>
      <vt:lpstr>INTRODUCTION</vt:lpstr>
      <vt:lpstr>EXISTING SYSTEM</vt:lpstr>
      <vt:lpstr>DISADVANTAGES</vt:lpstr>
      <vt:lpstr>PROPOSED SYSTEM</vt:lpstr>
      <vt:lpstr>ADVANTAGES</vt:lpstr>
      <vt:lpstr>SYSTEM ARCHITECTURE</vt:lpstr>
      <vt:lpstr>PowerPoint Presentation</vt:lpstr>
      <vt:lpstr>MODULES</vt:lpstr>
      <vt:lpstr>MODULES DESCRIPTION</vt:lpstr>
      <vt:lpstr>DATA SELECTION</vt:lpstr>
      <vt:lpstr>DATA SELECTION</vt:lpstr>
      <vt:lpstr>PRE-PROCESSING</vt:lpstr>
      <vt:lpstr>Data preprocessing –Handling Missing values</vt:lpstr>
      <vt:lpstr>Label Encoding</vt:lpstr>
      <vt:lpstr>DATA NORMALIZATION</vt:lpstr>
      <vt:lpstr>DATA NORMALIZATION</vt:lpstr>
      <vt:lpstr>DIMENSIONALITY REDUCTION</vt:lpstr>
      <vt:lpstr>PCA</vt:lpstr>
      <vt:lpstr>AUTOENCODER</vt:lpstr>
      <vt:lpstr>AUTOENCODER</vt:lpstr>
      <vt:lpstr>CLASSIFICATION</vt:lpstr>
      <vt:lpstr>LSTM</vt:lpstr>
      <vt:lpstr>CNN</vt:lpstr>
      <vt:lpstr>PERFORMANCE ANALYSIS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SYSTEM REQUIREMENTS</vt:lpstr>
      <vt:lpstr>SYSTEM REQUIREMENTS</vt:lpstr>
      <vt:lpstr>CONCLUSION</vt:lpstr>
      <vt:lpstr>FUTURE WORK</vt:lpstr>
      <vt:lpstr>PROBLEM STATEMENT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Deep Learning for Botnet Attack Detection in the Internet of Things Networks</dc:title>
  <dc:creator>yashith reddy</dc:creator>
  <cp:lastModifiedBy>yashith reddy</cp:lastModifiedBy>
  <cp:revision>12</cp:revision>
  <dcterms:created xsi:type="dcterms:W3CDTF">2023-01-26T17:02:56Z</dcterms:created>
  <dcterms:modified xsi:type="dcterms:W3CDTF">2023-03-13T11:59:41Z</dcterms:modified>
</cp:coreProperties>
</file>