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1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689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034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597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2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13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226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308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789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850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809238-046D-49A9-889A-D5EF4B3C20C3}" type="datetimeFigureOut">
              <a:rPr lang="en-ZA" smtClean="0"/>
              <a:t>2021-07-26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00C50A-5E20-45C8-B52D-ECC919785C85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37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6E6-1231-45F6-8104-3FB42DB9C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b="1" dirty="0"/>
              <a:t>LORA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43608-3329-4E10-A85A-3C3302F27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ZA" sz="4400" b="1" dirty="0"/>
              <a:t>Summary and analysis</a:t>
            </a:r>
          </a:p>
        </p:txBody>
      </p:sp>
    </p:spTree>
    <p:extLst>
      <p:ext uri="{BB962C8B-B14F-4D97-AF65-F5344CB8AC3E}">
        <p14:creationId xmlns:p14="http://schemas.microsoft.com/office/powerpoint/2010/main" val="253477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B847-535D-4E5F-A883-0FDCD3FA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LORA Principle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471FB-4B50-4C95-976A-41B3BA8C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ZA" sz="2600" dirty="0"/>
              <a:t>LORA is a long-range, low power radio-communication modulation protocol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2600" dirty="0"/>
              <a:t>The protocol is based on the spread spectrum technique utilizing a combination of ‘up’ and ‘down’ chirps across the available frequency bandwidth. Every LORA transmission begins with 10 up chirps and 2 down chirps followed by the encoded signal.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2600" dirty="0"/>
              <a:t>Transmission occurs on the license free regional ISM band (</a:t>
            </a:r>
            <a:r>
              <a:rPr lang="en-ZA" sz="2800" b="0" i="0" dirty="0">
                <a:solidFill>
                  <a:srgbClr val="4A4A4A"/>
                </a:solidFill>
                <a:effectLst/>
                <a:latin typeface="Inter"/>
              </a:rPr>
              <a:t>EU863-870 or EU433</a:t>
            </a:r>
            <a:r>
              <a:rPr lang="en-ZA" sz="2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2600" dirty="0"/>
              <a:t>Signal interference with the transmission signal is non-existent as each signal component is on a different frequency resulting in no conflict 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8008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FD0B-48EB-4A34-879F-F77F6B3A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LORA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F952-34FF-4606-8C0A-66A9C065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ZA" sz="2000" dirty="0"/>
              <a:t>Symbol:                        Refers to the actual/unencoded value intended on being transmitted, 			             one or more symbols makes a signal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2000" dirty="0"/>
              <a:t>Symbol Duration:       Refers to the time utilized in the transmission signal for each modulated           		             symbol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2000" dirty="0"/>
              <a:t>Spreading Factor:       SF sets the number of chirps for the carriers signal that are sent per 			             second and can be set between 7 - 12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2000" dirty="0"/>
              <a:t>Bandwidth:	             This is the minimum and maximum frequency available for transmission 			             centered around the carrier ISM frequency or more generally number of 		             wave  cycles per second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2000" dirty="0"/>
              <a:t>Transmission Power:  The refers to the [</a:t>
            </a:r>
            <a:r>
              <a:rPr lang="en-ZA" sz="2000" dirty="0" err="1"/>
              <a:t>db</a:t>
            </a:r>
            <a:r>
              <a:rPr lang="en-ZA" sz="2000" dirty="0"/>
              <a:t>] power gain at the transmitted that affects the 			              range and ability to propagate through obstacles for the modulated 			              signal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2000" dirty="0"/>
              <a:t>Coding Rate:	            The process of adding error correction bits to the signal in the event of 			            signal interference </a:t>
            </a:r>
          </a:p>
        </p:txBody>
      </p:sp>
    </p:spTree>
    <p:extLst>
      <p:ext uri="{BB962C8B-B14F-4D97-AF65-F5344CB8AC3E}">
        <p14:creationId xmlns:p14="http://schemas.microsoft.com/office/powerpoint/2010/main" val="14596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2C14-5B27-483A-AA1C-E2E8C66D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800" dirty="0"/>
              <a:t>Parameter Relationships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60E86-B1D2-43C2-A6EA-75B6766B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sz="2800" dirty="0"/>
              <a:t>There are three main initial parameters that can be set. These magnitude of each parameter has various consequences affecting transmission signal. </a:t>
            </a:r>
          </a:p>
          <a:p>
            <a:r>
              <a:rPr lang="en-ZA" sz="2800" dirty="0"/>
              <a:t>The parameters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2800" dirty="0"/>
              <a:t> Spreading Factor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2800" dirty="0"/>
              <a:t> Bandwidth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2800" dirty="0"/>
              <a:t> Transmission Power </a:t>
            </a:r>
          </a:p>
          <a:p>
            <a:pPr marL="201168" lvl="1" indent="0">
              <a:buNone/>
            </a:pPr>
            <a:endParaRPr lang="en-ZA" sz="2800" dirty="0"/>
          </a:p>
          <a:p>
            <a:pPr marL="201168" lvl="1" indent="0">
              <a:buNone/>
            </a:pPr>
            <a:r>
              <a:rPr lang="en-ZA" sz="2800" dirty="0"/>
              <a:t>Note the coding rate also does affect the data rate with more bits needed to be transmitted and thus more power used but better 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161417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674A-E2C5-4C47-B432-0A37BE33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ZA" sz="4800" dirty="0">
                <a:latin typeface="+mj-lt"/>
              </a:rPr>
              <a:t>Spreading Factor: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B5BFFE-6BDD-46BA-B6B6-4F7F3DADD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4023360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endParaRPr lang="en-ZA" sz="2600" dirty="0"/>
          </a:p>
          <a:p>
            <a:pPr marL="201168" lvl="1" indent="0">
              <a:buNone/>
            </a:pPr>
            <a:r>
              <a:rPr lang="en-ZA" sz="2400" dirty="0"/>
              <a:t>Increase the Spreading Factor results in:</a:t>
            </a:r>
          </a:p>
          <a:p>
            <a:pPr marL="201168" lvl="1" indent="0">
              <a:buNone/>
            </a:pPr>
            <a:r>
              <a:rPr lang="en-ZA" sz="2400" dirty="0"/>
              <a:t>	- Decrease in data rate</a:t>
            </a:r>
          </a:p>
          <a:p>
            <a:pPr marL="201168" lvl="1" indent="0">
              <a:buNone/>
            </a:pPr>
            <a:r>
              <a:rPr lang="en-ZA" sz="2400" dirty="0"/>
              <a:t>	- Symbol duration increases</a:t>
            </a:r>
          </a:p>
          <a:p>
            <a:pPr marL="201168" lvl="1" indent="0">
              <a:buNone/>
            </a:pPr>
            <a:r>
              <a:rPr lang="en-ZA" sz="2400" dirty="0"/>
              <a:t>	- Transmission time increases ( More susceptible to collisions)</a:t>
            </a:r>
          </a:p>
          <a:p>
            <a:pPr marL="201168" lvl="1" indent="0">
              <a:buNone/>
            </a:pPr>
            <a:r>
              <a:rPr lang="en-ZA" sz="2400" dirty="0"/>
              <a:t>	- Increase in number of symbol raw bits equivalent to SF magnitude</a:t>
            </a:r>
          </a:p>
          <a:p>
            <a:pPr marL="201168" lvl="1" indent="0">
              <a:buNone/>
            </a:pPr>
            <a:endParaRPr lang="en-ZA" sz="2400" dirty="0"/>
          </a:p>
          <a:p>
            <a:pPr marL="201168" lvl="1" indent="0">
              <a:buNone/>
            </a:pPr>
            <a:r>
              <a:rPr lang="en-ZA" sz="2400" dirty="0"/>
              <a:t> The number of chips generated for modulation is 2^(SF) for each symbol</a:t>
            </a:r>
          </a:p>
          <a:p>
            <a:pPr marL="201168" lvl="1" indent="0">
              <a:buNone/>
            </a:pPr>
            <a:r>
              <a:rPr lang="en-ZA" sz="2400" dirty="0"/>
              <a:t> Higher spreading factor  ==  greater range but utilizes more power</a:t>
            </a:r>
          </a:p>
          <a:p>
            <a:pPr marL="201168" lvl="1" indent="0">
              <a:buNone/>
            </a:pPr>
            <a:r>
              <a:rPr lang="en-ZA" sz="2400" dirty="0"/>
              <a:t> 			        ==	 weaker transmission signals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2838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F1FD-B325-4037-AEC5-580DDBAC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Bandwidth and Transmission Power: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A5CC-816A-4CFB-8BE8-F1C8DEDA04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ZA" sz="2400" dirty="0"/>
          </a:p>
          <a:p>
            <a:pPr marL="201168" lvl="1" indent="0">
              <a:buNone/>
            </a:pPr>
            <a:r>
              <a:rPr lang="en-ZA" sz="2400" dirty="0"/>
              <a:t>Increase in Bandwidth results in:</a:t>
            </a:r>
          </a:p>
          <a:p>
            <a:pPr marL="201168" lvl="1" indent="0">
              <a:buNone/>
            </a:pPr>
            <a:r>
              <a:rPr lang="en-ZA" sz="2400" dirty="0"/>
              <a:t>	- Increase in data rate</a:t>
            </a:r>
          </a:p>
          <a:p>
            <a:pPr marL="201168" lvl="1" indent="0">
              <a:buNone/>
            </a:pPr>
            <a:r>
              <a:rPr lang="en-ZA" sz="2400" dirty="0"/>
              <a:t>	- Symbol duration decreases</a:t>
            </a:r>
          </a:p>
          <a:p>
            <a:pPr marL="201168" lvl="1" indent="0">
              <a:buNone/>
            </a:pPr>
            <a:r>
              <a:rPr lang="en-ZA" sz="2400" dirty="0"/>
              <a:t>	- Transmission time decreases</a:t>
            </a:r>
          </a:p>
          <a:p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44215-C473-425C-B641-83813E957A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 dirty="0"/>
          </a:p>
          <a:p>
            <a:r>
              <a:rPr lang="en-ZA" sz="2400" dirty="0"/>
              <a:t>With an increase in the transmission power:</a:t>
            </a:r>
          </a:p>
          <a:p>
            <a:pPr lvl="2">
              <a:buFontTx/>
              <a:buChar char="-"/>
            </a:pPr>
            <a:r>
              <a:rPr lang="en-ZA" sz="2400" dirty="0"/>
              <a:t>Signals are more susceptible to       collisions and obstacles </a:t>
            </a:r>
          </a:p>
          <a:p>
            <a:pPr lvl="2">
              <a:buFontTx/>
              <a:buChar char="-"/>
            </a:pPr>
            <a:r>
              <a:rPr lang="en-ZA" sz="2400" dirty="0"/>
              <a:t>Can travel further</a:t>
            </a:r>
          </a:p>
          <a:p>
            <a:pPr lvl="2">
              <a:buFontTx/>
              <a:buChar char="-"/>
            </a:pPr>
            <a:r>
              <a:rPr lang="en-ZA" sz="2400" dirty="0"/>
              <a:t>Trade-off – utilize more power</a:t>
            </a:r>
          </a:p>
          <a:p>
            <a:pPr lvl="2"/>
            <a:endParaRPr lang="en-ZA" sz="2400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8949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E796-7864-4647-8764-7B0E3264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Ideal Optimal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065C0-4CDA-43C9-B868-892C60DE7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Optimisation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A8A9-89AF-4F0C-9580-AD5BB2F07E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A" dirty="0"/>
              <a:t>Minimal battery use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Maximum transmission range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Obstacle/collision mitigation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Minimal error rate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FAD6A6-D7B4-4C22-B8F8-286D37B52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Ideal parameters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C237BD-FB1F-4074-A60C-6CCB2E02E4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A" dirty="0"/>
              <a:t>Lower SF, reduced data-rate, less signal power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Higher SF, longer transmission times, more signal power, smaller bandwidth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Increased transmission time, Higher spreading factor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Greater bandwidth and higher coding rate</a:t>
            </a:r>
          </a:p>
        </p:txBody>
      </p:sp>
    </p:spTree>
    <p:extLst>
      <p:ext uri="{BB962C8B-B14F-4D97-AF65-F5344CB8AC3E}">
        <p14:creationId xmlns:p14="http://schemas.microsoft.com/office/powerpoint/2010/main" val="208346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518A-2D3A-4F62-8266-7EE19D2A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Realistic Optimal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AD02-6948-41DE-BDA4-B2E0CB5B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Given that the radiosonde has the ability to measure the current location and thus the distance between the ground receiver and lora client, an adaptive approach can be taken: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The battery on the client realistically only has to last for a few hours (about 4 – 6 hours) thus less importance can be assigned to battery usage. Tx power can thus be increased , the further the client is from the ground receiver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 Most importance assigned. The SF can initial be set to 7 and then increased as the distance increases so can the SF to achieve better range repeat with BW except begin at a higher BW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Line of sight should be achievable relatively easily and hence less importance assigned but will be improved base on 2 as at longer ranges the SF will be increased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Error correction is important but increasing the coding rate and this the band width would conflict with the range and thus realistically only a minimal coding rate would be used</a:t>
            </a:r>
          </a:p>
          <a:p>
            <a:pPr marL="457200" indent="-457200">
              <a:buFont typeface="+mj-lt"/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73363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864EA9"/>
      </a:accent1>
      <a:accent2>
        <a:srgbClr val="CDB5DC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2439</TotalTime>
  <Words>701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Retrospect</vt:lpstr>
      <vt:lpstr>LORA Protocol</vt:lpstr>
      <vt:lpstr>Basic LORA Principle</vt:lpstr>
      <vt:lpstr>LORA Parameters</vt:lpstr>
      <vt:lpstr>Parameter Relationships</vt:lpstr>
      <vt:lpstr>Spreading Factor:</vt:lpstr>
      <vt:lpstr>Bandwidth and Transmission Power:  </vt:lpstr>
      <vt:lpstr>Ideal Optimal Parameters</vt:lpstr>
      <vt:lpstr>Realistic Optimal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Yashiv Fakir</dc:creator>
  <cp:lastModifiedBy>Yashiv Fakir</cp:lastModifiedBy>
  <cp:revision>58</cp:revision>
  <dcterms:created xsi:type="dcterms:W3CDTF">2021-07-23T13:09:12Z</dcterms:created>
  <dcterms:modified xsi:type="dcterms:W3CDTF">2021-07-26T06:54:25Z</dcterms:modified>
</cp:coreProperties>
</file>