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800">
        <a:latin typeface="Superclarendon"/>
        <a:ea typeface="Superclarendon"/>
        <a:cs typeface="Superclarendon"/>
        <a:sym typeface="Superclarendon"/>
      </a:defRPr>
    </a:lvl1pPr>
    <a:lvl2pPr algn="ctr" defTabSz="584200">
      <a:defRPr sz="3800">
        <a:latin typeface="Superclarendon"/>
        <a:ea typeface="Superclarendon"/>
        <a:cs typeface="Superclarendon"/>
        <a:sym typeface="Superclarendon"/>
      </a:defRPr>
    </a:lvl2pPr>
    <a:lvl3pPr algn="ctr" defTabSz="584200">
      <a:defRPr sz="3800">
        <a:latin typeface="Superclarendon"/>
        <a:ea typeface="Superclarendon"/>
        <a:cs typeface="Superclarendon"/>
        <a:sym typeface="Superclarendon"/>
      </a:defRPr>
    </a:lvl3pPr>
    <a:lvl4pPr algn="ctr" defTabSz="584200">
      <a:defRPr sz="3800">
        <a:latin typeface="Superclarendon"/>
        <a:ea typeface="Superclarendon"/>
        <a:cs typeface="Superclarendon"/>
        <a:sym typeface="Superclarendon"/>
      </a:defRPr>
    </a:lvl4pPr>
    <a:lvl5pPr algn="ctr" defTabSz="584200">
      <a:defRPr sz="3800">
        <a:latin typeface="Superclarendon"/>
        <a:ea typeface="Superclarendon"/>
        <a:cs typeface="Superclarendon"/>
        <a:sym typeface="Superclarendon"/>
      </a:defRPr>
    </a:lvl5pPr>
    <a:lvl6pPr algn="ctr" defTabSz="584200">
      <a:defRPr sz="3800">
        <a:latin typeface="Superclarendon"/>
        <a:ea typeface="Superclarendon"/>
        <a:cs typeface="Superclarendon"/>
        <a:sym typeface="Superclarendon"/>
      </a:defRPr>
    </a:lvl6pPr>
    <a:lvl7pPr algn="ctr" defTabSz="584200">
      <a:defRPr sz="3800">
        <a:latin typeface="Superclarendon"/>
        <a:ea typeface="Superclarendon"/>
        <a:cs typeface="Superclarendon"/>
        <a:sym typeface="Superclarendon"/>
      </a:defRPr>
    </a:lvl7pPr>
    <a:lvl8pPr algn="ctr" defTabSz="584200">
      <a:defRPr sz="3800">
        <a:latin typeface="Superclarendon"/>
        <a:ea typeface="Superclarendon"/>
        <a:cs typeface="Superclarendon"/>
        <a:sym typeface="Superclarendon"/>
      </a:defRPr>
    </a:lvl8pPr>
    <a:lvl9pPr algn="ctr" defTabSz="584200">
      <a:defRPr sz="3800">
        <a:latin typeface="Superclarendon"/>
        <a:ea typeface="Superclarendon"/>
        <a:cs typeface="Superclarendon"/>
        <a:sym typeface="Superclarendo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CAE6E8"/>
          </a:solidFill>
        </a:fill>
      </a:tcStyle>
    </a:wholeTbl>
    <a:band2H>
      <a:tcTxStyle b="def" i="def"/>
      <a:tcStyle>
        <a:tcBdr/>
        <a:fill>
          <a:solidFill>
            <a:srgbClr val="E6F3F4"/>
          </a:solidFill>
        </a:fill>
      </a:tcStyle>
    </a:band2H>
    <a:firstCol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0AB8BF"/>
          </a:solidFill>
        </a:fill>
      </a:tcStyle>
    </a:firstCol>
    <a:la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381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0AB8BF"/>
          </a:solidFill>
        </a:fill>
      </a:tcStyle>
    </a:lastRow>
    <a:fir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381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0AB8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F5E0CB"/>
          </a:solidFill>
        </a:fill>
      </a:tcStyle>
    </a:wholeTbl>
    <a:band2H>
      <a:tcTxStyle b="def" i="def"/>
      <a:tcStyle>
        <a:tcBdr/>
        <a:fill>
          <a:solidFill>
            <a:srgbClr val="FAF0E7"/>
          </a:solidFill>
        </a:fill>
      </a:tcStyle>
    </a:band2H>
    <a:firstCol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E6A629"/>
          </a:solidFill>
        </a:fill>
      </a:tcStyle>
    </a:firstCol>
    <a:la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381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E6A629"/>
          </a:solidFill>
        </a:fill>
      </a:tcStyle>
    </a:lastRow>
    <a:fir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381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E6A62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D6D0DA"/>
          </a:solidFill>
        </a:fill>
      </a:tcStyle>
    </a:wholeTbl>
    <a:band2H>
      <a:tcTxStyle b="def" i="def"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795B8C"/>
          </a:solidFill>
        </a:fill>
      </a:tcStyle>
    </a:firstCol>
    <a:la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381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795B8C"/>
          </a:solidFill>
        </a:fill>
      </a:tcStyle>
    </a:lastRow>
    <a:fir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381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795B8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AB8BF"/>
          </a:solidFill>
        </a:fill>
      </a:tcStyle>
    </a:firstCol>
    <a:lastRow>
      <a:tcTxStyle b="on" i="on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EEE"/>
          </a:solidFill>
        </a:fill>
      </a:tcStyle>
    </a:lastRow>
    <a:fir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AB8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Superclarendon"/>
          <a:ea typeface="Superclarendon"/>
          <a:cs typeface="Superclarendon"/>
        </a:font>
        <a:srgbClr val="000000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381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381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EEEEE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solidFill>
            <a:srgbClr val="EEEEEE">
              <a:alpha val="20000"/>
            </a:srgbClr>
          </a:solidFill>
        </a:fill>
      </a:tcStyle>
    </a:firstCol>
    <a:la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50800" cap="flat">
              <a:solidFill>
                <a:srgbClr val="EEEEEE"/>
              </a:solidFill>
              <a:prstDash val="solid"/>
              <a:bevel/>
            </a:ln>
          </a:top>
          <a:bottom>
            <a:ln w="127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Superclarendon"/>
          <a:ea typeface="Superclarendon"/>
          <a:cs typeface="Superclarendon"/>
        </a:font>
        <a:srgbClr val="EEEEEE"/>
      </a:tcTxStyle>
      <a:tcStyle>
        <a:tcBdr>
          <a:left>
            <a:ln w="12700" cap="flat">
              <a:solidFill>
                <a:srgbClr val="EEEEEE"/>
              </a:solidFill>
              <a:prstDash val="solid"/>
              <a:bevel/>
            </a:ln>
          </a:left>
          <a:right>
            <a:ln w="12700" cap="flat">
              <a:solidFill>
                <a:srgbClr val="EEEEEE"/>
              </a:solidFill>
              <a:prstDash val="solid"/>
              <a:bevel/>
            </a:ln>
          </a:right>
          <a:top>
            <a:ln w="12700" cap="flat">
              <a:solidFill>
                <a:srgbClr val="EEEEEE"/>
              </a:solidFill>
              <a:prstDash val="solid"/>
              <a:bevel/>
            </a:ln>
          </a:top>
          <a:bottom>
            <a:ln w="25400" cap="flat">
              <a:solidFill>
                <a:srgbClr val="EEEEEE"/>
              </a:solidFill>
              <a:prstDash val="solid"/>
              <a:bevel/>
            </a:ln>
          </a:bottom>
          <a:insideH>
            <a:ln w="12700" cap="flat">
              <a:solidFill>
                <a:srgbClr val="EEEEEE"/>
              </a:solidFill>
              <a:prstDash val="solid"/>
              <a:bevel/>
            </a:ln>
          </a:insideH>
          <a:insideV>
            <a:ln w="12700" cap="flat">
              <a:solidFill>
                <a:srgbClr val="EEEEEE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28" sz="64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4622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One</a:t>
            </a:r>
            <a:endParaRPr sz="2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Two</a:t>
            </a:r>
            <a:endParaRPr sz="2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Three</a:t>
            </a:r>
            <a:endParaRPr sz="2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Four</a:t>
            </a:r>
            <a:endParaRPr sz="2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Alt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3"/>
            <a:ext cx="3457772" cy="7184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635000" y="4406900"/>
            <a:ext cx="11734800" cy="36576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28" sz="64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635000" y="8318500"/>
            <a:ext cx="11734800" cy="1435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One</a:t>
            </a:r>
            <a:endParaRPr sz="2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Two</a:t>
            </a:r>
            <a:endParaRPr sz="2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Three</a:t>
            </a:r>
            <a:endParaRPr sz="2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Four</a:t>
            </a:r>
            <a:endParaRPr sz="2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pc="-128" sz="6400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28" sz="6400">
                <a:solidFill>
                  <a:srgbClr val="EEEEE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6" y="5082128"/>
            <a:ext cx="4512626" cy="71844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>
            <p:ph type="title"/>
          </p:nvPr>
        </p:nvSpPr>
        <p:spPr>
          <a:xfrm>
            <a:off x="762000" y="0"/>
            <a:ext cx="5588000" cy="4876800"/>
          </a:xfrm>
          <a:prstGeom prst="rect">
            <a:avLst/>
          </a:prstGeom>
        </p:spPr>
        <p:txBody>
          <a:bodyPr anchor="b"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762000" y="5372100"/>
            <a:ext cx="5588000" cy="4381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One</a:t>
            </a:r>
            <a:endParaRPr sz="2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Two</a:t>
            </a:r>
            <a:endParaRPr sz="2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Three</a:t>
            </a:r>
            <a:endParaRPr sz="2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Four</a:t>
            </a:r>
            <a:endParaRPr sz="2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50810"/>
            <a:ext cx="10464800" cy="2800380"/>
          </a:xfrm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One</a:t>
            </a:r>
            <a:endParaRPr sz="3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Two</a:t>
            </a:r>
            <a:endParaRPr sz="3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Three</a:t>
            </a:r>
            <a:endParaRPr sz="3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Four</a:t>
            </a:r>
            <a:endParaRPr sz="3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270000" y="400610"/>
            <a:ext cx="10464800" cy="2500780"/>
          </a:xfrm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7200900" y="2901389"/>
            <a:ext cx="4826000" cy="626222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2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2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2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2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2"/>
              </a:buBlip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One</a:t>
            </a:r>
            <a:endParaRPr sz="26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Two</a:t>
            </a:r>
            <a:endParaRPr sz="26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Three</a:t>
            </a:r>
            <a:endParaRPr sz="26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Four</a:t>
            </a:r>
            <a:endParaRPr sz="26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One</a:t>
            </a:r>
            <a:endParaRPr sz="3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Two</a:t>
            </a:r>
            <a:endParaRPr sz="3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Three</a:t>
            </a:r>
            <a:endParaRPr sz="3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Four</a:t>
            </a:r>
            <a:endParaRPr sz="3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082" y="2732633"/>
            <a:ext cx="10908153" cy="719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1270000" y="385379"/>
            <a:ext cx="10464800" cy="253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270000" y="2916620"/>
            <a:ext cx="10464800" cy="640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One</a:t>
            </a:r>
            <a:endParaRPr sz="3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Two</a:t>
            </a:r>
            <a:endParaRPr sz="3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Three</a:t>
            </a:r>
            <a:endParaRPr sz="3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Four</a:t>
            </a:r>
            <a:endParaRPr sz="3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</p:sldLayoutIdLst>
  <p:transition spd="med" advClick="1"/>
  <p:txStyles>
    <p:titleStyle>
      <a:lvl1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1pPr>
      <a:lvl2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2pPr>
      <a:lvl3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3pPr>
      <a:lvl4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4pPr>
      <a:lvl5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5pPr>
      <a:lvl6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6pPr>
      <a:lvl7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7pPr>
      <a:lvl8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8pPr>
      <a:lvl9pPr algn="ctr" defTabSz="584200">
        <a:defRPr b="1" spc="-144" sz="4800">
          <a:solidFill>
            <a:srgbClr val="EEEEEE"/>
          </a:solidFill>
          <a:latin typeface="Superclarendon"/>
          <a:ea typeface="Superclarendon"/>
          <a:cs typeface="Superclarendon"/>
          <a:sym typeface="Superclarendon"/>
        </a:defRPr>
      </a:lvl9pPr>
    </p:titleStyle>
    <p:bodyStyle>
      <a:lvl1pPr marL="6223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indent="-622300" defTabSz="584200">
        <a:spcBef>
          <a:spcPts val="4200"/>
        </a:spcBef>
        <a:buSzPct val="65000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175455" indent="-117545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Interesting Aspects: creating and combining effects, figuring out how to position the scribbler camera, thinking of an idea, planning out shots for the movie</a:t>
            </a:r>
            <a:endParaRPr sz="3400">
              <a:solidFill>
                <a:srgbClr val="EEEEEE"/>
              </a:solidFill>
            </a:endParaRPr>
          </a:p>
          <a:p>
            <a:pPr lvl="0" marL="1175455" indent="-117545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Challenging Aspects: figuring out how to position the camera, creating a list of all of the images, miscommunication between partners</a:t>
            </a:r>
            <a:endParaRPr sz="3400">
              <a:solidFill>
                <a:srgbClr val="EEEEEE"/>
              </a:solidFill>
            </a:endParaRPr>
          </a:p>
          <a:p>
            <a:pPr lvl="0" marL="1175455" indent="-117545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Yashar and Eric- Assignment 4: Teleporting Drawers (scribbler movie) 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EEEEE"/>
        </a:solidFill>
        <a:ln w="25400" cap="flat">
          <a:solidFill>
            <a:srgbClr val="0AB8B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uperclarendon"/>
            <a:ea typeface="Superclarendon"/>
            <a:cs typeface="Superclarendon"/>
            <a:sym typeface="Superclarend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AB8B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uperclarendon"/>
            <a:ea typeface="Superclarendon"/>
            <a:cs typeface="Superclarendon"/>
            <a:sym typeface="Superclarend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EEEEE"/>
        </a:solidFill>
        <a:ln w="25400" cap="flat">
          <a:solidFill>
            <a:srgbClr val="0AB8B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uperclarendon"/>
            <a:ea typeface="Superclarendon"/>
            <a:cs typeface="Superclarendon"/>
            <a:sym typeface="Superclarend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AB8B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uperclarendon"/>
            <a:ea typeface="Superclarendon"/>
            <a:cs typeface="Superclarendon"/>
            <a:sym typeface="Superclarend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