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A63A9E5-EC0A-47C9-AEC3-6C006C4D67F2}">
  <a:tblStyle styleId="{AA63A9E5-EC0A-47C9-AEC3-6C006C4D67F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dfed9d88a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dfed9d88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dfed9d88a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dfed9d88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dfed9d88a_0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dfed9d88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dfed9d88a_0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dfed9d88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dfed9d88a_0_1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dfed9d88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dfed9d88a_0_1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dfed9d88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dfed9d88a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dfed9d88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dfed9d88a_0_1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dfed9d88a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dfed9d88a_0_1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dfed9d88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dfed9d88a_0_1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dfed9d88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dfed9d88a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dfed9d88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dfed9d88a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dfed9d88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dfed9d88a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dfed9d88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dfed9d88a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dfed9d88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dfed9d88a_0_1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dfed9d88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hyperlink" Target="https://github.com/yashj1301/Python-Projects/tree/master/Car%20Price%20Prediction" TargetMode="External"/><Relationship Id="rId4" Type="http://schemas.openxmlformats.org/officeDocument/2006/relationships/hyperlink" Target="mailto:yash.jain106@gmail.com" TargetMode="External"/><Relationship Id="rId5" Type="http://schemas.openxmlformats.org/officeDocument/2006/relationships/hyperlink" Target="https://www.linkedin.com/in/yash-j-5537a0146/" TargetMode="External"/><Relationship Id="rId6"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Predictive Analysis Case Study</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SUBMISSION</a:t>
            </a:r>
            <a:endParaRPr sz="2400"/>
          </a:p>
        </p:txBody>
      </p:sp>
      <p:sp>
        <p:nvSpPr>
          <p:cNvPr id="69" name="Google Shape;69;p13"/>
          <p:cNvSpPr txBox="1"/>
          <p:nvPr/>
        </p:nvSpPr>
        <p:spPr>
          <a:xfrm>
            <a:off x="493575" y="3422500"/>
            <a:ext cx="7117800" cy="12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Linear</a:t>
            </a:r>
            <a:r>
              <a:rPr lang="en" sz="1800">
                <a:solidFill>
                  <a:srgbClr val="FFFFFF"/>
                </a:solidFill>
                <a:latin typeface="Roboto"/>
                <a:ea typeface="Roboto"/>
                <a:cs typeface="Roboto"/>
                <a:sym typeface="Roboto"/>
              </a:rPr>
              <a:t> Regression Model to Predict the price of cars and determine the factors driving car price</a:t>
            </a:r>
            <a:endParaRPr sz="180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135153" y="149975"/>
            <a:ext cx="28080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119" name="Google Shape;119;p22"/>
          <p:cNvSpPr txBox="1"/>
          <p:nvPr>
            <p:ph idx="1" type="body"/>
          </p:nvPr>
        </p:nvSpPr>
        <p:spPr>
          <a:xfrm>
            <a:off x="200100" y="1270975"/>
            <a:ext cx="2943000" cy="372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FFFFFF"/>
                </a:solidFill>
              </a:rPr>
              <a:t>Based on our data exploration, we chose the best features that would help us predict the prices of the cars. These are : </a:t>
            </a:r>
            <a:endParaRPr sz="1600">
              <a:solidFill>
                <a:srgbClr val="FFFFFF"/>
              </a:solidFill>
            </a:endParaRPr>
          </a:p>
          <a:p>
            <a:pPr indent="0" lvl="0" marL="0" rtl="0" algn="just">
              <a:lnSpc>
                <a:spcPct val="115000"/>
              </a:lnSpc>
              <a:spcBef>
                <a:spcPts val="1600"/>
              </a:spcBef>
              <a:spcAft>
                <a:spcPts val="0"/>
              </a:spcAft>
              <a:buNone/>
            </a:pPr>
            <a:r>
              <a:rPr lang="en" sz="1600">
                <a:solidFill>
                  <a:srgbClr val="FFFFFF"/>
                </a:solidFill>
                <a:latin typeface="Liberation Serif"/>
                <a:ea typeface="Liberation Serif"/>
                <a:cs typeface="Liberation Serif"/>
                <a:sym typeface="Liberation Serif"/>
              </a:rPr>
              <a:t>Wheel Base, Car Length, Car Width, Curb Weight, Engine Size, Bore Ratio, Horsepower, Car Volume, Fuel Economy</a:t>
            </a:r>
            <a:r>
              <a:rPr i="1" lang="en" sz="1600">
                <a:solidFill>
                  <a:srgbClr val="FFFFFF"/>
                </a:solidFill>
                <a:latin typeface="Liberation Serif"/>
                <a:ea typeface="Liberation Serif"/>
                <a:cs typeface="Liberation Serif"/>
                <a:sym typeface="Liberation Serif"/>
              </a:rPr>
              <a:t>, </a:t>
            </a:r>
            <a:r>
              <a:rPr lang="en" sz="1600">
                <a:solidFill>
                  <a:srgbClr val="FFFFFF"/>
                </a:solidFill>
                <a:latin typeface="Liberation Serif"/>
                <a:ea typeface="Liberation Serif"/>
                <a:cs typeface="Liberation Serif"/>
                <a:sym typeface="Liberation Serif"/>
              </a:rPr>
              <a:t>Cars Range</a:t>
            </a:r>
            <a:r>
              <a:rPr i="1" lang="en" sz="1600">
                <a:solidFill>
                  <a:srgbClr val="FFFFFF"/>
                </a:solidFill>
                <a:latin typeface="Liberation Serif"/>
                <a:ea typeface="Liberation Serif"/>
                <a:cs typeface="Liberation Serif"/>
                <a:sym typeface="Liberation Serif"/>
              </a:rPr>
              <a:t>, </a:t>
            </a:r>
            <a:r>
              <a:rPr lang="en" sz="1600">
                <a:solidFill>
                  <a:srgbClr val="FFFFFF"/>
                </a:solidFill>
                <a:latin typeface="Liberation Serif"/>
                <a:ea typeface="Liberation Serif"/>
                <a:cs typeface="Liberation Serif"/>
                <a:sym typeface="Liberation Serif"/>
              </a:rPr>
              <a:t>Car Body, Fuel Type, Engine Type, Aspiration, Cylinder Number, Drive wheel</a:t>
            </a:r>
            <a:endParaRPr i="1" sz="1600">
              <a:solidFill>
                <a:srgbClr val="FFFFFF"/>
              </a:solidFill>
              <a:latin typeface="Liberation Serif"/>
              <a:ea typeface="Liberation Serif"/>
              <a:cs typeface="Liberation Serif"/>
              <a:sym typeface="Liberation Serif"/>
            </a:endParaRPr>
          </a:p>
          <a:p>
            <a:pPr indent="0" lvl="0" marL="0" rtl="0" algn="just">
              <a:spcBef>
                <a:spcPts val="700"/>
              </a:spcBef>
              <a:spcAft>
                <a:spcPts val="1600"/>
              </a:spcAft>
              <a:buNone/>
            </a:pPr>
            <a:r>
              <a:t/>
            </a:r>
            <a:endParaRPr/>
          </a:p>
        </p:txBody>
      </p:sp>
      <p:sp>
        <p:nvSpPr>
          <p:cNvPr id="120" name="Google Shape;120;p22"/>
          <p:cNvSpPr txBox="1"/>
          <p:nvPr/>
        </p:nvSpPr>
        <p:spPr>
          <a:xfrm>
            <a:off x="3454975" y="194825"/>
            <a:ext cx="5455200" cy="779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Wheel Base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21" name="Google Shape;121;p22"/>
          <p:cNvPicPr preferRelativeResize="0"/>
          <p:nvPr/>
        </p:nvPicPr>
        <p:blipFill rotWithShape="1">
          <a:blip r:embed="rId3">
            <a:alphaModFix/>
          </a:blip>
          <a:srcRect b="2759" l="52667" r="23101" t="69391"/>
          <a:stretch/>
        </p:blipFill>
        <p:spPr>
          <a:xfrm>
            <a:off x="3454975" y="649450"/>
            <a:ext cx="2942999" cy="1442798"/>
          </a:xfrm>
          <a:prstGeom prst="rect">
            <a:avLst/>
          </a:prstGeom>
          <a:noFill/>
          <a:ln>
            <a:noFill/>
          </a:ln>
        </p:spPr>
      </p:pic>
      <p:sp>
        <p:nvSpPr>
          <p:cNvPr id="122" name="Google Shape;122;p22"/>
          <p:cNvSpPr txBox="1"/>
          <p:nvPr/>
        </p:nvSpPr>
        <p:spPr>
          <a:xfrm>
            <a:off x="6689150" y="740350"/>
            <a:ext cx="1740600" cy="10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It seems to have a significant positive correlation with price.</a:t>
            </a:r>
            <a:endParaRPr>
              <a:latin typeface="Roboto"/>
              <a:ea typeface="Roboto"/>
              <a:cs typeface="Roboto"/>
              <a:sym typeface="Roboto"/>
            </a:endParaRPr>
          </a:p>
        </p:txBody>
      </p:sp>
      <p:sp>
        <p:nvSpPr>
          <p:cNvPr id="123" name="Google Shape;123;p22"/>
          <p:cNvSpPr txBox="1"/>
          <p:nvPr/>
        </p:nvSpPr>
        <p:spPr>
          <a:xfrm>
            <a:off x="3688775" y="2415875"/>
            <a:ext cx="28080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2. Car Length</a:t>
            </a:r>
            <a:endParaRPr>
              <a:latin typeface="Roboto"/>
              <a:ea typeface="Roboto"/>
              <a:cs typeface="Roboto"/>
              <a:sym typeface="Roboto"/>
            </a:endParaRPr>
          </a:p>
        </p:txBody>
      </p:sp>
      <p:pic>
        <p:nvPicPr>
          <p:cNvPr id="124" name="Google Shape;124;p22"/>
          <p:cNvPicPr preferRelativeResize="0"/>
          <p:nvPr/>
        </p:nvPicPr>
        <p:blipFill rotWithShape="1">
          <a:blip r:embed="rId4">
            <a:alphaModFix/>
          </a:blip>
          <a:srcRect b="26967" l="28363" r="47464" t="45198"/>
          <a:stretch/>
        </p:blipFill>
        <p:spPr>
          <a:xfrm>
            <a:off x="3657350" y="2792675"/>
            <a:ext cx="2740625" cy="1337022"/>
          </a:xfrm>
          <a:prstGeom prst="rect">
            <a:avLst/>
          </a:prstGeom>
          <a:noFill/>
          <a:ln>
            <a:noFill/>
          </a:ln>
        </p:spPr>
      </p:pic>
      <p:sp>
        <p:nvSpPr>
          <p:cNvPr id="125" name="Google Shape;125;p22"/>
          <p:cNvSpPr txBox="1"/>
          <p:nvPr/>
        </p:nvSpPr>
        <p:spPr>
          <a:xfrm>
            <a:off x="6854550" y="2867025"/>
            <a:ext cx="1740600" cy="10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It seems to have a significant positive correlation with price.</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135153" y="149975"/>
            <a:ext cx="28080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131" name="Google Shape;131;p23"/>
          <p:cNvSpPr txBox="1"/>
          <p:nvPr>
            <p:ph idx="1" type="body"/>
          </p:nvPr>
        </p:nvSpPr>
        <p:spPr>
          <a:xfrm>
            <a:off x="200100" y="1270975"/>
            <a:ext cx="2943000" cy="372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FFFFFF"/>
                </a:solidFill>
              </a:rPr>
              <a:t>Based on our data exploration, we chose the best features that would help us predict the prices of the cars. These are : </a:t>
            </a:r>
            <a:endParaRPr sz="1600">
              <a:solidFill>
                <a:srgbClr val="FFFFFF"/>
              </a:solidFill>
            </a:endParaRPr>
          </a:p>
          <a:p>
            <a:pPr indent="0" lvl="0" marL="0" rtl="0" algn="just">
              <a:lnSpc>
                <a:spcPct val="115000"/>
              </a:lnSpc>
              <a:spcBef>
                <a:spcPts val="1600"/>
              </a:spcBef>
              <a:spcAft>
                <a:spcPts val="0"/>
              </a:spcAft>
              <a:buNone/>
            </a:pPr>
            <a:r>
              <a:rPr lang="en" sz="1600">
                <a:solidFill>
                  <a:srgbClr val="FFFFFF"/>
                </a:solidFill>
                <a:latin typeface="Liberation Serif"/>
                <a:ea typeface="Liberation Serif"/>
                <a:cs typeface="Liberation Serif"/>
                <a:sym typeface="Liberation Serif"/>
              </a:rPr>
              <a:t>Wheel Base, Car Length, Car Width, Curb Weight, Engine Size, Bore Ratio, Horsepower, Car Volume, Fuel Economy</a:t>
            </a:r>
            <a:r>
              <a:rPr i="1" lang="en" sz="1600">
                <a:solidFill>
                  <a:srgbClr val="FFFFFF"/>
                </a:solidFill>
                <a:latin typeface="Liberation Serif"/>
                <a:ea typeface="Liberation Serif"/>
                <a:cs typeface="Liberation Serif"/>
                <a:sym typeface="Liberation Serif"/>
              </a:rPr>
              <a:t>, </a:t>
            </a:r>
            <a:r>
              <a:rPr lang="en" sz="1600">
                <a:solidFill>
                  <a:srgbClr val="FFFFFF"/>
                </a:solidFill>
                <a:latin typeface="Liberation Serif"/>
                <a:ea typeface="Liberation Serif"/>
                <a:cs typeface="Liberation Serif"/>
                <a:sym typeface="Liberation Serif"/>
              </a:rPr>
              <a:t>Cars Range</a:t>
            </a:r>
            <a:r>
              <a:rPr i="1" lang="en" sz="1600">
                <a:solidFill>
                  <a:srgbClr val="FFFFFF"/>
                </a:solidFill>
                <a:latin typeface="Liberation Serif"/>
                <a:ea typeface="Liberation Serif"/>
                <a:cs typeface="Liberation Serif"/>
                <a:sym typeface="Liberation Serif"/>
              </a:rPr>
              <a:t>, </a:t>
            </a:r>
            <a:r>
              <a:rPr lang="en" sz="1600">
                <a:solidFill>
                  <a:srgbClr val="FFFFFF"/>
                </a:solidFill>
                <a:latin typeface="Liberation Serif"/>
                <a:ea typeface="Liberation Serif"/>
                <a:cs typeface="Liberation Serif"/>
                <a:sym typeface="Liberation Serif"/>
              </a:rPr>
              <a:t>Car Body, Fuel Type, Engine Type, Aspiration, Cylinder Number, Drive wheel</a:t>
            </a:r>
            <a:endParaRPr i="1" sz="1600">
              <a:solidFill>
                <a:srgbClr val="FFFFFF"/>
              </a:solidFill>
              <a:latin typeface="Liberation Serif"/>
              <a:ea typeface="Liberation Serif"/>
              <a:cs typeface="Liberation Serif"/>
              <a:sym typeface="Liberation Serif"/>
            </a:endParaRPr>
          </a:p>
          <a:p>
            <a:pPr indent="0" lvl="0" marL="0" rtl="0" algn="just">
              <a:spcBef>
                <a:spcPts val="700"/>
              </a:spcBef>
              <a:spcAft>
                <a:spcPts val="1600"/>
              </a:spcAft>
              <a:buNone/>
            </a:pPr>
            <a:r>
              <a:t/>
            </a:r>
            <a:endParaRPr/>
          </a:p>
        </p:txBody>
      </p:sp>
      <p:sp>
        <p:nvSpPr>
          <p:cNvPr id="132" name="Google Shape;132;p23"/>
          <p:cNvSpPr txBox="1"/>
          <p:nvPr/>
        </p:nvSpPr>
        <p:spPr>
          <a:xfrm>
            <a:off x="3454975" y="194825"/>
            <a:ext cx="5455200" cy="7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3. Car Width</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33" name="Google Shape;133;p23"/>
          <p:cNvSpPr txBox="1"/>
          <p:nvPr/>
        </p:nvSpPr>
        <p:spPr>
          <a:xfrm>
            <a:off x="6689150" y="740350"/>
            <a:ext cx="1740600" cy="10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It seems to have a significant positive correlation with price.</a:t>
            </a:r>
            <a:endParaRPr>
              <a:latin typeface="Roboto"/>
              <a:ea typeface="Roboto"/>
              <a:cs typeface="Roboto"/>
              <a:sym typeface="Roboto"/>
            </a:endParaRPr>
          </a:p>
        </p:txBody>
      </p:sp>
      <p:sp>
        <p:nvSpPr>
          <p:cNvPr id="134" name="Google Shape;134;p23"/>
          <p:cNvSpPr txBox="1"/>
          <p:nvPr/>
        </p:nvSpPr>
        <p:spPr>
          <a:xfrm>
            <a:off x="3688775" y="2415875"/>
            <a:ext cx="28080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4</a:t>
            </a:r>
            <a:r>
              <a:rPr lang="en">
                <a:latin typeface="Roboto"/>
                <a:ea typeface="Roboto"/>
                <a:cs typeface="Roboto"/>
                <a:sym typeface="Roboto"/>
              </a:rPr>
              <a:t>. Curb Weight</a:t>
            </a:r>
            <a:endParaRPr>
              <a:latin typeface="Roboto"/>
              <a:ea typeface="Roboto"/>
              <a:cs typeface="Roboto"/>
              <a:sym typeface="Roboto"/>
            </a:endParaRPr>
          </a:p>
        </p:txBody>
      </p:sp>
      <p:sp>
        <p:nvSpPr>
          <p:cNvPr id="135" name="Google Shape;135;p23"/>
          <p:cNvSpPr txBox="1"/>
          <p:nvPr/>
        </p:nvSpPr>
        <p:spPr>
          <a:xfrm>
            <a:off x="6854550" y="2867025"/>
            <a:ext cx="1740600" cy="10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It seems to have a significant positive correlation with price.</a:t>
            </a:r>
            <a:endParaRPr>
              <a:latin typeface="Roboto"/>
              <a:ea typeface="Roboto"/>
              <a:cs typeface="Roboto"/>
              <a:sym typeface="Roboto"/>
            </a:endParaRPr>
          </a:p>
        </p:txBody>
      </p:sp>
      <p:pic>
        <p:nvPicPr>
          <p:cNvPr id="136" name="Google Shape;136;p23"/>
          <p:cNvPicPr preferRelativeResize="0"/>
          <p:nvPr/>
        </p:nvPicPr>
        <p:blipFill rotWithShape="1">
          <a:blip r:embed="rId3">
            <a:alphaModFix/>
          </a:blip>
          <a:srcRect b="26216" l="52540" r="20816" t="45200"/>
          <a:stretch/>
        </p:blipFill>
        <p:spPr>
          <a:xfrm>
            <a:off x="3454975" y="673725"/>
            <a:ext cx="3041800" cy="1382551"/>
          </a:xfrm>
          <a:prstGeom prst="rect">
            <a:avLst/>
          </a:prstGeom>
          <a:noFill/>
          <a:ln>
            <a:noFill/>
          </a:ln>
        </p:spPr>
      </p:pic>
      <p:pic>
        <p:nvPicPr>
          <p:cNvPr id="137" name="Google Shape;137;p23"/>
          <p:cNvPicPr preferRelativeResize="0"/>
          <p:nvPr/>
        </p:nvPicPr>
        <p:blipFill rotWithShape="1">
          <a:blip r:embed="rId4">
            <a:alphaModFix/>
          </a:blip>
          <a:srcRect b="41222" l="16599" r="45903" t="17168"/>
          <a:stretch/>
        </p:blipFill>
        <p:spPr>
          <a:xfrm>
            <a:off x="3402452" y="2867025"/>
            <a:ext cx="2943000" cy="157990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135153" y="149975"/>
            <a:ext cx="28080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143" name="Google Shape;143;p24"/>
          <p:cNvSpPr txBox="1"/>
          <p:nvPr>
            <p:ph idx="1" type="body"/>
          </p:nvPr>
        </p:nvSpPr>
        <p:spPr>
          <a:xfrm>
            <a:off x="200100" y="1270975"/>
            <a:ext cx="2943000" cy="372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FFFFFF"/>
                </a:solidFill>
              </a:rPr>
              <a:t>Based on our data exploration, we chose the best features that would help us predict the prices of the cars. These are : </a:t>
            </a:r>
            <a:endParaRPr sz="1600">
              <a:solidFill>
                <a:srgbClr val="FFFFFF"/>
              </a:solidFill>
            </a:endParaRPr>
          </a:p>
          <a:p>
            <a:pPr indent="0" lvl="0" marL="0" rtl="0" algn="just">
              <a:lnSpc>
                <a:spcPct val="115000"/>
              </a:lnSpc>
              <a:spcBef>
                <a:spcPts val="1600"/>
              </a:spcBef>
              <a:spcAft>
                <a:spcPts val="0"/>
              </a:spcAft>
              <a:buNone/>
            </a:pPr>
            <a:r>
              <a:rPr lang="en" sz="1600">
                <a:solidFill>
                  <a:srgbClr val="FFFFFF"/>
                </a:solidFill>
                <a:latin typeface="Liberation Serif"/>
                <a:ea typeface="Liberation Serif"/>
                <a:cs typeface="Liberation Serif"/>
                <a:sym typeface="Liberation Serif"/>
              </a:rPr>
              <a:t>Wheel Base, Car Length, Car Width, Curb Weight, Engine Size, Bore Ratio, Horsepower, Car Volume, Fuel Economy</a:t>
            </a:r>
            <a:r>
              <a:rPr i="1" lang="en" sz="1600">
                <a:solidFill>
                  <a:srgbClr val="FFFFFF"/>
                </a:solidFill>
                <a:latin typeface="Liberation Serif"/>
                <a:ea typeface="Liberation Serif"/>
                <a:cs typeface="Liberation Serif"/>
                <a:sym typeface="Liberation Serif"/>
              </a:rPr>
              <a:t>, </a:t>
            </a:r>
            <a:r>
              <a:rPr lang="en" sz="1600">
                <a:solidFill>
                  <a:srgbClr val="FFFFFF"/>
                </a:solidFill>
                <a:latin typeface="Liberation Serif"/>
                <a:ea typeface="Liberation Serif"/>
                <a:cs typeface="Liberation Serif"/>
                <a:sym typeface="Liberation Serif"/>
              </a:rPr>
              <a:t>Cars Range</a:t>
            </a:r>
            <a:r>
              <a:rPr i="1" lang="en" sz="1600">
                <a:solidFill>
                  <a:srgbClr val="FFFFFF"/>
                </a:solidFill>
                <a:latin typeface="Liberation Serif"/>
                <a:ea typeface="Liberation Serif"/>
                <a:cs typeface="Liberation Serif"/>
                <a:sym typeface="Liberation Serif"/>
              </a:rPr>
              <a:t>, </a:t>
            </a:r>
            <a:r>
              <a:rPr lang="en" sz="1600">
                <a:solidFill>
                  <a:srgbClr val="FFFFFF"/>
                </a:solidFill>
                <a:latin typeface="Liberation Serif"/>
                <a:ea typeface="Liberation Serif"/>
                <a:cs typeface="Liberation Serif"/>
                <a:sym typeface="Liberation Serif"/>
              </a:rPr>
              <a:t>Car Body, Fuel Type, Engine Type, Aspiration, Cylinder Number, Drive wheel</a:t>
            </a:r>
            <a:endParaRPr i="1" sz="1600">
              <a:solidFill>
                <a:srgbClr val="FFFFFF"/>
              </a:solidFill>
              <a:latin typeface="Liberation Serif"/>
              <a:ea typeface="Liberation Serif"/>
              <a:cs typeface="Liberation Serif"/>
              <a:sym typeface="Liberation Serif"/>
            </a:endParaRPr>
          </a:p>
          <a:p>
            <a:pPr indent="0" lvl="0" marL="0" rtl="0" algn="just">
              <a:spcBef>
                <a:spcPts val="700"/>
              </a:spcBef>
              <a:spcAft>
                <a:spcPts val="1600"/>
              </a:spcAft>
              <a:buNone/>
            </a:pPr>
            <a:r>
              <a:t/>
            </a:r>
            <a:endParaRPr/>
          </a:p>
        </p:txBody>
      </p:sp>
      <p:sp>
        <p:nvSpPr>
          <p:cNvPr id="144" name="Google Shape;144;p24"/>
          <p:cNvSpPr txBox="1"/>
          <p:nvPr/>
        </p:nvSpPr>
        <p:spPr>
          <a:xfrm>
            <a:off x="3454975" y="194825"/>
            <a:ext cx="5455200" cy="7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5</a:t>
            </a:r>
            <a:r>
              <a:rPr lang="en">
                <a:latin typeface="Roboto"/>
                <a:ea typeface="Roboto"/>
                <a:cs typeface="Roboto"/>
                <a:sym typeface="Roboto"/>
              </a:rPr>
              <a:t>. Engine Size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45" name="Google Shape;145;p24"/>
          <p:cNvSpPr txBox="1"/>
          <p:nvPr/>
        </p:nvSpPr>
        <p:spPr>
          <a:xfrm>
            <a:off x="6689150" y="991863"/>
            <a:ext cx="1740600" cy="10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It seems to have a significant positive correlation with price.</a:t>
            </a:r>
            <a:endParaRPr>
              <a:latin typeface="Roboto"/>
              <a:ea typeface="Roboto"/>
              <a:cs typeface="Roboto"/>
              <a:sym typeface="Roboto"/>
            </a:endParaRPr>
          </a:p>
        </p:txBody>
      </p:sp>
      <p:sp>
        <p:nvSpPr>
          <p:cNvPr id="146" name="Google Shape;146;p24"/>
          <p:cNvSpPr txBox="1"/>
          <p:nvPr/>
        </p:nvSpPr>
        <p:spPr>
          <a:xfrm>
            <a:off x="3688775" y="2415875"/>
            <a:ext cx="28080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6</a:t>
            </a:r>
            <a:r>
              <a:rPr lang="en">
                <a:latin typeface="Roboto"/>
                <a:ea typeface="Roboto"/>
                <a:cs typeface="Roboto"/>
                <a:sym typeface="Roboto"/>
              </a:rPr>
              <a:t>. Bore Ratio</a:t>
            </a:r>
            <a:endParaRPr>
              <a:latin typeface="Roboto"/>
              <a:ea typeface="Roboto"/>
              <a:cs typeface="Roboto"/>
              <a:sym typeface="Roboto"/>
            </a:endParaRPr>
          </a:p>
        </p:txBody>
      </p:sp>
      <p:sp>
        <p:nvSpPr>
          <p:cNvPr id="147" name="Google Shape;147;p24"/>
          <p:cNvSpPr txBox="1"/>
          <p:nvPr/>
        </p:nvSpPr>
        <p:spPr>
          <a:xfrm>
            <a:off x="6854550" y="2867025"/>
            <a:ext cx="1740600" cy="10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It seems to have a significant positive correlation with price.</a:t>
            </a:r>
            <a:endParaRPr>
              <a:latin typeface="Roboto"/>
              <a:ea typeface="Roboto"/>
              <a:cs typeface="Roboto"/>
              <a:sym typeface="Roboto"/>
            </a:endParaRPr>
          </a:p>
        </p:txBody>
      </p:sp>
      <p:pic>
        <p:nvPicPr>
          <p:cNvPr id="148" name="Google Shape;148;p24"/>
          <p:cNvPicPr preferRelativeResize="0"/>
          <p:nvPr/>
        </p:nvPicPr>
        <p:blipFill rotWithShape="1">
          <a:blip r:embed="rId3">
            <a:alphaModFix/>
          </a:blip>
          <a:srcRect b="29675" l="28473" r="47006" t="43109"/>
          <a:stretch/>
        </p:blipFill>
        <p:spPr>
          <a:xfrm>
            <a:off x="3444625" y="814825"/>
            <a:ext cx="2942999" cy="1393285"/>
          </a:xfrm>
          <a:prstGeom prst="rect">
            <a:avLst/>
          </a:prstGeom>
          <a:noFill/>
          <a:ln>
            <a:noFill/>
          </a:ln>
        </p:spPr>
      </p:pic>
      <p:pic>
        <p:nvPicPr>
          <p:cNvPr id="149" name="Google Shape;149;p24"/>
          <p:cNvPicPr preferRelativeResize="0"/>
          <p:nvPr/>
        </p:nvPicPr>
        <p:blipFill rotWithShape="1">
          <a:blip r:embed="rId4">
            <a:alphaModFix/>
          </a:blip>
          <a:srcRect b="9981" l="17961" r="51414" t="41042"/>
          <a:stretch/>
        </p:blipFill>
        <p:spPr>
          <a:xfrm>
            <a:off x="3986300" y="3000450"/>
            <a:ext cx="2025050" cy="1820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135153" y="149975"/>
            <a:ext cx="28080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155" name="Google Shape;155;p25"/>
          <p:cNvSpPr txBox="1"/>
          <p:nvPr>
            <p:ph idx="1" type="body"/>
          </p:nvPr>
        </p:nvSpPr>
        <p:spPr>
          <a:xfrm>
            <a:off x="200100" y="1270975"/>
            <a:ext cx="2943000" cy="372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FFFFFF"/>
                </a:solidFill>
              </a:rPr>
              <a:t>Based on our data exploration, we chose the best features that would help us predict the prices of the cars. These are : </a:t>
            </a:r>
            <a:endParaRPr sz="1600">
              <a:solidFill>
                <a:srgbClr val="FFFFFF"/>
              </a:solidFill>
            </a:endParaRPr>
          </a:p>
          <a:p>
            <a:pPr indent="0" lvl="0" marL="0" rtl="0" algn="just">
              <a:lnSpc>
                <a:spcPct val="115000"/>
              </a:lnSpc>
              <a:spcBef>
                <a:spcPts val="1600"/>
              </a:spcBef>
              <a:spcAft>
                <a:spcPts val="0"/>
              </a:spcAft>
              <a:buNone/>
            </a:pPr>
            <a:r>
              <a:rPr lang="en" sz="1600">
                <a:solidFill>
                  <a:srgbClr val="FFFFFF"/>
                </a:solidFill>
                <a:latin typeface="Liberation Serif"/>
                <a:ea typeface="Liberation Serif"/>
                <a:cs typeface="Liberation Serif"/>
                <a:sym typeface="Liberation Serif"/>
              </a:rPr>
              <a:t>Wheel Base, Car Length, Car Width, Curb Weight, Engine Size, Bore Ratio, Horsepower, Car Volume, Fuel Economy</a:t>
            </a:r>
            <a:r>
              <a:rPr i="1" lang="en" sz="1600">
                <a:solidFill>
                  <a:srgbClr val="FFFFFF"/>
                </a:solidFill>
                <a:latin typeface="Liberation Serif"/>
                <a:ea typeface="Liberation Serif"/>
                <a:cs typeface="Liberation Serif"/>
                <a:sym typeface="Liberation Serif"/>
              </a:rPr>
              <a:t>, </a:t>
            </a:r>
            <a:r>
              <a:rPr lang="en" sz="1600">
                <a:solidFill>
                  <a:srgbClr val="FFFFFF"/>
                </a:solidFill>
                <a:latin typeface="Liberation Serif"/>
                <a:ea typeface="Liberation Serif"/>
                <a:cs typeface="Liberation Serif"/>
                <a:sym typeface="Liberation Serif"/>
              </a:rPr>
              <a:t>Cars Range</a:t>
            </a:r>
            <a:r>
              <a:rPr i="1" lang="en" sz="1600">
                <a:solidFill>
                  <a:srgbClr val="FFFFFF"/>
                </a:solidFill>
                <a:latin typeface="Liberation Serif"/>
                <a:ea typeface="Liberation Serif"/>
                <a:cs typeface="Liberation Serif"/>
                <a:sym typeface="Liberation Serif"/>
              </a:rPr>
              <a:t>, </a:t>
            </a:r>
            <a:r>
              <a:rPr lang="en" sz="1600">
                <a:solidFill>
                  <a:srgbClr val="FFFFFF"/>
                </a:solidFill>
                <a:latin typeface="Liberation Serif"/>
                <a:ea typeface="Liberation Serif"/>
                <a:cs typeface="Liberation Serif"/>
                <a:sym typeface="Liberation Serif"/>
              </a:rPr>
              <a:t>Car Body, Fuel Type, Engine Type, Aspiration, Cylinder Number, Drive wheel</a:t>
            </a:r>
            <a:endParaRPr i="1" sz="1600">
              <a:solidFill>
                <a:srgbClr val="FFFFFF"/>
              </a:solidFill>
              <a:latin typeface="Liberation Serif"/>
              <a:ea typeface="Liberation Serif"/>
              <a:cs typeface="Liberation Serif"/>
              <a:sym typeface="Liberation Serif"/>
            </a:endParaRPr>
          </a:p>
          <a:p>
            <a:pPr indent="0" lvl="0" marL="0" rtl="0" algn="just">
              <a:spcBef>
                <a:spcPts val="700"/>
              </a:spcBef>
              <a:spcAft>
                <a:spcPts val="1600"/>
              </a:spcAft>
              <a:buNone/>
            </a:pPr>
            <a:r>
              <a:t/>
            </a:r>
            <a:endParaRPr/>
          </a:p>
        </p:txBody>
      </p:sp>
      <p:sp>
        <p:nvSpPr>
          <p:cNvPr id="156" name="Google Shape;156;p25"/>
          <p:cNvSpPr txBox="1"/>
          <p:nvPr/>
        </p:nvSpPr>
        <p:spPr>
          <a:xfrm>
            <a:off x="3454975" y="194825"/>
            <a:ext cx="5455200" cy="7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7</a:t>
            </a:r>
            <a:r>
              <a:rPr lang="en">
                <a:latin typeface="Roboto"/>
                <a:ea typeface="Roboto"/>
                <a:cs typeface="Roboto"/>
                <a:sym typeface="Roboto"/>
              </a:rPr>
              <a:t>. Horse Power</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57" name="Google Shape;157;p25"/>
          <p:cNvSpPr txBox="1"/>
          <p:nvPr/>
        </p:nvSpPr>
        <p:spPr>
          <a:xfrm>
            <a:off x="6689150" y="991863"/>
            <a:ext cx="1740600" cy="10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It seems to have a significant positive correlation with price.</a:t>
            </a:r>
            <a:endParaRPr>
              <a:latin typeface="Roboto"/>
              <a:ea typeface="Roboto"/>
              <a:cs typeface="Roboto"/>
              <a:sym typeface="Roboto"/>
            </a:endParaRPr>
          </a:p>
        </p:txBody>
      </p:sp>
      <p:sp>
        <p:nvSpPr>
          <p:cNvPr id="158" name="Google Shape;158;p25"/>
          <p:cNvSpPr txBox="1"/>
          <p:nvPr/>
        </p:nvSpPr>
        <p:spPr>
          <a:xfrm>
            <a:off x="3688775" y="2415875"/>
            <a:ext cx="28080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8</a:t>
            </a:r>
            <a:r>
              <a:rPr lang="en">
                <a:latin typeface="Roboto"/>
                <a:ea typeface="Roboto"/>
                <a:cs typeface="Roboto"/>
                <a:sym typeface="Roboto"/>
              </a:rPr>
              <a:t>. Car Volume</a:t>
            </a:r>
            <a:endParaRPr>
              <a:latin typeface="Roboto"/>
              <a:ea typeface="Roboto"/>
              <a:cs typeface="Roboto"/>
              <a:sym typeface="Roboto"/>
            </a:endParaRPr>
          </a:p>
        </p:txBody>
      </p:sp>
      <p:sp>
        <p:nvSpPr>
          <p:cNvPr id="159" name="Google Shape;159;p25"/>
          <p:cNvSpPr txBox="1"/>
          <p:nvPr/>
        </p:nvSpPr>
        <p:spPr>
          <a:xfrm>
            <a:off x="6854550" y="2867025"/>
            <a:ext cx="1740600" cy="10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It seems to have a significant positive correlation with price.</a:t>
            </a:r>
            <a:endParaRPr>
              <a:latin typeface="Roboto"/>
              <a:ea typeface="Roboto"/>
              <a:cs typeface="Roboto"/>
              <a:sym typeface="Roboto"/>
            </a:endParaRPr>
          </a:p>
        </p:txBody>
      </p:sp>
      <p:pic>
        <p:nvPicPr>
          <p:cNvPr id="160" name="Google Shape;160;p25"/>
          <p:cNvPicPr preferRelativeResize="0"/>
          <p:nvPr/>
        </p:nvPicPr>
        <p:blipFill rotWithShape="1">
          <a:blip r:embed="rId3">
            <a:alphaModFix/>
          </a:blip>
          <a:srcRect b="40814" l="53367" r="9383" t="18078"/>
          <a:stretch/>
        </p:blipFill>
        <p:spPr>
          <a:xfrm>
            <a:off x="3552313" y="665488"/>
            <a:ext cx="2727625" cy="1691975"/>
          </a:xfrm>
          <a:prstGeom prst="rect">
            <a:avLst/>
          </a:prstGeom>
          <a:noFill/>
          <a:ln>
            <a:noFill/>
          </a:ln>
        </p:spPr>
      </p:pic>
      <p:pic>
        <p:nvPicPr>
          <p:cNvPr id="161" name="Google Shape;161;p25"/>
          <p:cNvPicPr preferRelativeResize="0"/>
          <p:nvPr/>
        </p:nvPicPr>
        <p:blipFill rotWithShape="1">
          <a:blip r:embed="rId4">
            <a:alphaModFix/>
          </a:blip>
          <a:srcRect b="3084" l="17661" r="25015" t="43365"/>
          <a:stretch/>
        </p:blipFill>
        <p:spPr>
          <a:xfrm>
            <a:off x="3606750" y="2945075"/>
            <a:ext cx="2943000" cy="1755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135153" y="149975"/>
            <a:ext cx="28080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167" name="Google Shape;167;p26"/>
          <p:cNvSpPr txBox="1"/>
          <p:nvPr>
            <p:ph idx="1" type="body"/>
          </p:nvPr>
        </p:nvSpPr>
        <p:spPr>
          <a:xfrm>
            <a:off x="200100" y="1270975"/>
            <a:ext cx="2943000" cy="372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FFFFFF"/>
                </a:solidFill>
              </a:rPr>
              <a:t>Based on our data exploration, we chose the best features that would help us predict the prices of the cars. These are : </a:t>
            </a:r>
            <a:endParaRPr sz="1600">
              <a:solidFill>
                <a:srgbClr val="FFFFFF"/>
              </a:solidFill>
            </a:endParaRPr>
          </a:p>
          <a:p>
            <a:pPr indent="0" lvl="0" marL="0" rtl="0" algn="just">
              <a:lnSpc>
                <a:spcPct val="115000"/>
              </a:lnSpc>
              <a:spcBef>
                <a:spcPts val="1600"/>
              </a:spcBef>
              <a:spcAft>
                <a:spcPts val="0"/>
              </a:spcAft>
              <a:buNone/>
            </a:pPr>
            <a:r>
              <a:rPr lang="en" sz="1600">
                <a:solidFill>
                  <a:srgbClr val="FFFFFF"/>
                </a:solidFill>
                <a:latin typeface="Liberation Serif"/>
                <a:ea typeface="Liberation Serif"/>
                <a:cs typeface="Liberation Serif"/>
                <a:sym typeface="Liberation Serif"/>
              </a:rPr>
              <a:t>Wheel Base, Car Length, Car Width, Curb Weight, Engine Size, Bore Ratio, Horsepower, Car Volume, Fuel Economy</a:t>
            </a:r>
            <a:r>
              <a:rPr i="1" lang="en" sz="1600">
                <a:solidFill>
                  <a:srgbClr val="FFFFFF"/>
                </a:solidFill>
                <a:latin typeface="Liberation Serif"/>
                <a:ea typeface="Liberation Serif"/>
                <a:cs typeface="Liberation Serif"/>
                <a:sym typeface="Liberation Serif"/>
              </a:rPr>
              <a:t>, </a:t>
            </a:r>
            <a:r>
              <a:rPr lang="en" sz="1600">
                <a:solidFill>
                  <a:srgbClr val="FFFFFF"/>
                </a:solidFill>
                <a:latin typeface="Liberation Serif"/>
                <a:ea typeface="Liberation Serif"/>
                <a:cs typeface="Liberation Serif"/>
                <a:sym typeface="Liberation Serif"/>
              </a:rPr>
              <a:t>Cars Range</a:t>
            </a:r>
            <a:r>
              <a:rPr i="1" lang="en" sz="1600">
                <a:solidFill>
                  <a:srgbClr val="FFFFFF"/>
                </a:solidFill>
                <a:latin typeface="Liberation Serif"/>
                <a:ea typeface="Liberation Serif"/>
                <a:cs typeface="Liberation Serif"/>
                <a:sym typeface="Liberation Serif"/>
              </a:rPr>
              <a:t>, </a:t>
            </a:r>
            <a:r>
              <a:rPr lang="en" sz="1600">
                <a:solidFill>
                  <a:srgbClr val="FFFFFF"/>
                </a:solidFill>
                <a:latin typeface="Liberation Serif"/>
                <a:ea typeface="Liberation Serif"/>
                <a:cs typeface="Liberation Serif"/>
                <a:sym typeface="Liberation Serif"/>
              </a:rPr>
              <a:t>Car Body, Fuel Type, Engine Type, Aspiration, Cylinder Number, Drive wheel</a:t>
            </a:r>
            <a:endParaRPr i="1" sz="1600">
              <a:solidFill>
                <a:srgbClr val="FFFFFF"/>
              </a:solidFill>
              <a:latin typeface="Liberation Serif"/>
              <a:ea typeface="Liberation Serif"/>
              <a:cs typeface="Liberation Serif"/>
              <a:sym typeface="Liberation Serif"/>
            </a:endParaRPr>
          </a:p>
          <a:p>
            <a:pPr indent="0" lvl="0" marL="0" rtl="0" algn="just">
              <a:spcBef>
                <a:spcPts val="700"/>
              </a:spcBef>
              <a:spcAft>
                <a:spcPts val="1600"/>
              </a:spcAft>
              <a:buNone/>
            </a:pPr>
            <a:r>
              <a:t/>
            </a:r>
            <a:endParaRPr/>
          </a:p>
        </p:txBody>
      </p:sp>
      <p:sp>
        <p:nvSpPr>
          <p:cNvPr id="168" name="Google Shape;168;p26"/>
          <p:cNvSpPr txBox="1"/>
          <p:nvPr/>
        </p:nvSpPr>
        <p:spPr>
          <a:xfrm>
            <a:off x="3454975" y="194825"/>
            <a:ext cx="5455200" cy="7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9</a:t>
            </a:r>
            <a:r>
              <a:rPr lang="en">
                <a:latin typeface="Roboto"/>
                <a:ea typeface="Roboto"/>
                <a:cs typeface="Roboto"/>
                <a:sym typeface="Roboto"/>
              </a:rPr>
              <a:t>. Fuel Economy</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69" name="Google Shape;169;p26"/>
          <p:cNvSpPr txBox="1"/>
          <p:nvPr/>
        </p:nvSpPr>
        <p:spPr>
          <a:xfrm>
            <a:off x="6689150" y="991863"/>
            <a:ext cx="1740600" cy="10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It seems to have a significant negative correlation with price.</a:t>
            </a:r>
            <a:endParaRPr>
              <a:latin typeface="Roboto"/>
              <a:ea typeface="Roboto"/>
              <a:cs typeface="Roboto"/>
              <a:sym typeface="Roboto"/>
            </a:endParaRPr>
          </a:p>
        </p:txBody>
      </p:sp>
      <p:sp>
        <p:nvSpPr>
          <p:cNvPr id="170" name="Google Shape;170;p26"/>
          <p:cNvSpPr txBox="1"/>
          <p:nvPr/>
        </p:nvSpPr>
        <p:spPr>
          <a:xfrm>
            <a:off x="3688775" y="2415875"/>
            <a:ext cx="28080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10. Cars Range</a:t>
            </a:r>
            <a:endParaRPr>
              <a:latin typeface="Roboto"/>
              <a:ea typeface="Roboto"/>
              <a:cs typeface="Roboto"/>
              <a:sym typeface="Roboto"/>
            </a:endParaRPr>
          </a:p>
        </p:txBody>
      </p:sp>
      <p:sp>
        <p:nvSpPr>
          <p:cNvPr id="171" name="Google Shape;171;p26"/>
          <p:cNvSpPr txBox="1"/>
          <p:nvPr/>
        </p:nvSpPr>
        <p:spPr>
          <a:xfrm>
            <a:off x="6854550" y="2867025"/>
            <a:ext cx="1740600" cy="10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It seems that most people prefer medium-low range and low range cars.</a:t>
            </a:r>
            <a:endParaRPr>
              <a:latin typeface="Roboto"/>
              <a:ea typeface="Roboto"/>
              <a:cs typeface="Roboto"/>
              <a:sym typeface="Roboto"/>
            </a:endParaRPr>
          </a:p>
        </p:txBody>
      </p:sp>
      <p:pic>
        <p:nvPicPr>
          <p:cNvPr id="172" name="Google Shape;172;p26"/>
          <p:cNvPicPr preferRelativeResize="0"/>
          <p:nvPr/>
        </p:nvPicPr>
        <p:blipFill rotWithShape="1">
          <a:blip r:embed="rId3">
            <a:alphaModFix/>
          </a:blip>
          <a:srcRect b="8037" l="16466" r="44699" t="47775"/>
          <a:stretch/>
        </p:blipFill>
        <p:spPr>
          <a:xfrm>
            <a:off x="3688775" y="697088"/>
            <a:ext cx="2543175" cy="1628775"/>
          </a:xfrm>
          <a:prstGeom prst="rect">
            <a:avLst/>
          </a:prstGeom>
          <a:noFill/>
          <a:ln>
            <a:noFill/>
          </a:ln>
        </p:spPr>
      </p:pic>
      <p:pic>
        <p:nvPicPr>
          <p:cNvPr id="173" name="Google Shape;173;p26"/>
          <p:cNvPicPr preferRelativeResize="0"/>
          <p:nvPr/>
        </p:nvPicPr>
        <p:blipFill rotWithShape="1">
          <a:blip r:embed="rId4">
            <a:alphaModFix/>
          </a:blip>
          <a:srcRect b="7624" l="17674" r="48742" t="23066"/>
          <a:stretch/>
        </p:blipFill>
        <p:spPr>
          <a:xfrm>
            <a:off x="3651425" y="2882675"/>
            <a:ext cx="2882689" cy="2046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135153" y="149975"/>
            <a:ext cx="28080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179" name="Google Shape;179;p27"/>
          <p:cNvSpPr txBox="1"/>
          <p:nvPr>
            <p:ph idx="1" type="body"/>
          </p:nvPr>
        </p:nvSpPr>
        <p:spPr>
          <a:xfrm>
            <a:off x="200100" y="1270975"/>
            <a:ext cx="2943000" cy="372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FFFFFF"/>
                </a:solidFill>
              </a:rPr>
              <a:t>Based on our data exploration, we chose the best features that would help us predict the prices of the cars. These are : </a:t>
            </a:r>
            <a:endParaRPr sz="1600">
              <a:solidFill>
                <a:srgbClr val="FFFFFF"/>
              </a:solidFill>
            </a:endParaRPr>
          </a:p>
          <a:p>
            <a:pPr indent="0" lvl="0" marL="0" rtl="0" algn="just">
              <a:lnSpc>
                <a:spcPct val="115000"/>
              </a:lnSpc>
              <a:spcBef>
                <a:spcPts val="1600"/>
              </a:spcBef>
              <a:spcAft>
                <a:spcPts val="0"/>
              </a:spcAft>
              <a:buNone/>
            </a:pPr>
            <a:r>
              <a:rPr lang="en" sz="1600">
                <a:solidFill>
                  <a:srgbClr val="FFFFFF"/>
                </a:solidFill>
                <a:latin typeface="Liberation Serif"/>
                <a:ea typeface="Liberation Serif"/>
                <a:cs typeface="Liberation Serif"/>
                <a:sym typeface="Liberation Serif"/>
              </a:rPr>
              <a:t>Wheel Base, Car Length, Car Width, Curb Weight, Engine Size, Bore Ratio, Horsepower, Car Volume, Fuel Economy</a:t>
            </a:r>
            <a:r>
              <a:rPr i="1" lang="en" sz="1600">
                <a:solidFill>
                  <a:srgbClr val="FFFFFF"/>
                </a:solidFill>
                <a:latin typeface="Liberation Serif"/>
                <a:ea typeface="Liberation Serif"/>
                <a:cs typeface="Liberation Serif"/>
                <a:sym typeface="Liberation Serif"/>
              </a:rPr>
              <a:t>, </a:t>
            </a:r>
            <a:r>
              <a:rPr lang="en" sz="1600">
                <a:solidFill>
                  <a:srgbClr val="FFFFFF"/>
                </a:solidFill>
                <a:latin typeface="Liberation Serif"/>
                <a:ea typeface="Liberation Serif"/>
                <a:cs typeface="Liberation Serif"/>
                <a:sym typeface="Liberation Serif"/>
              </a:rPr>
              <a:t>Cars Range</a:t>
            </a:r>
            <a:r>
              <a:rPr i="1" lang="en" sz="1600">
                <a:solidFill>
                  <a:srgbClr val="FFFFFF"/>
                </a:solidFill>
                <a:latin typeface="Liberation Serif"/>
                <a:ea typeface="Liberation Serif"/>
                <a:cs typeface="Liberation Serif"/>
                <a:sym typeface="Liberation Serif"/>
              </a:rPr>
              <a:t>, </a:t>
            </a:r>
            <a:r>
              <a:rPr lang="en" sz="1600">
                <a:solidFill>
                  <a:srgbClr val="FFFFFF"/>
                </a:solidFill>
                <a:latin typeface="Liberation Serif"/>
                <a:ea typeface="Liberation Serif"/>
                <a:cs typeface="Liberation Serif"/>
                <a:sym typeface="Liberation Serif"/>
              </a:rPr>
              <a:t>Car Body, Fuel Type, Engine Type, Aspiration, Cylinder Number, Drive wheel</a:t>
            </a:r>
            <a:endParaRPr i="1" sz="1600">
              <a:solidFill>
                <a:srgbClr val="FFFFFF"/>
              </a:solidFill>
              <a:latin typeface="Liberation Serif"/>
              <a:ea typeface="Liberation Serif"/>
              <a:cs typeface="Liberation Serif"/>
              <a:sym typeface="Liberation Serif"/>
            </a:endParaRPr>
          </a:p>
          <a:p>
            <a:pPr indent="0" lvl="0" marL="0" rtl="0" algn="just">
              <a:spcBef>
                <a:spcPts val="700"/>
              </a:spcBef>
              <a:spcAft>
                <a:spcPts val="1600"/>
              </a:spcAft>
              <a:buNone/>
            </a:pPr>
            <a:r>
              <a:t/>
            </a:r>
            <a:endParaRPr/>
          </a:p>
        </p:txBody>
      </p:sp>
      <p:sp>
        <p:nvSpPr>
          <p:cNvPr id="180" name="Google Shape;180;p27"/>
          <p:cNvSpPr txBox="1"/>
          <p:nvPr/>
        </p:nvSpPr>
        <p:spPr>
          <a:xfrm>
            <a:off x="3454975" y="194825"/>
            <a:ext cx="5455200" cy="7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11</a:t>
            </a:r>
            <a:r>
              <a:rPr lang="en">
                <a:latin typeface="Roboto"/>
                <a:ea typeface="Roboto"/>
                <a:cs typeface="Roboto"/>
                <a:sym typeface="Roboto"/>
              </a:rPr>
              <a:t>. Car Body</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81" name="Google Shape;181;p27"/>
          <p:cNvSpPr txBox="1"/>
          <p:nvPr/>
        </p:nvSpPr>
        <p:spPr>
          <a:xfrm>
            <a:off x="6689150" y="991863"/>
            <a:ext cx="1740600" cy="10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It seems that people prefer convertible due to its low price range</a:t>
            </a:r>
            <a:endParaRPr>
              <a:latin typeface="Roboto"/>
              <a:ea typeface="Roboto"/>
              <a:cs typeface="Roboto"/>
              <a:sym typeface="Roboto"/>
            </a:endParaRPr>
          </a:p>
        </p:txBody>
      </p:sp>
      <p:sp>
        <p:nvSpPr>
          <p:cNvPr id="182" name="Google Shape;182;p27"/>
          <p:cNvSpPr txBox="1"/>
          <p:nvPr/>
        </p:nvSpPr>
        <p:spPr>
          <a:xfrm>
            <a:off x="3688775" y="2415875"/>
            <a:ext cx="28080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12. Fuel Type</a:t>
            </a:r>
            <a:endParaRPr>
              <a:latin typeface="Roboto"/>
              <a:ea typeface="Roboto"/>
              <a:cs typeface="Roboto"/>
              <a:sym typeface="Roboto"/>
            </a:endParaRPr>
          </a:p>
        </p:txBody>
      </p:sp>
      <p:sp>
        <p:nvSpPr>
          <p:cNvPr id="183" name="Google Shape;183;p27"/>
          <p:cNvSpPr txBox="1"/>
          <p:nvPr/>
        </p:nvSpPr>
        <p:spPr>
          <a:xfrm>
            <a:off x="6854550" y="2867025"/>
            <a:ext cx="1740600" cy="10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It seems that most people prefer gas cars despite their high price range.</a:t>
            </a:r>
            <a:endParaRPr>
              <a:latin typeface="Roboto"/>
              <a:ea typeface="Roboto"/>
              <a:cs typeface="Roboto"/>
              <a:sym typeface="Roboto"/>
            </a:endParaRPr>
          </a:p>
        </p:txBody>
      </p:sp>
      <p:pic>
        <p:nvPicPr>
          <p:cNvPr id="184" name="Google Shape;184;p27"/>
          <p:cNvPicPr preferRelativeResize="0"/>
          <p:nvPr/>
        </p:nvPicPr>
        <p:blipFill rotWithShape="1">
          <a:blip r:embed="rId3">
            <a:alphaModFix/>
          </a:blip>
          <a:srcRect b="18034" l="33537" r="24874" t="27644"/>
          <a:stretch/>
        </p:blipFill>
        <p:spPr>
          <a:xfrm>
            <a:off x="3692125" y="616563"/>
            <a:ext cx="2447975" cy="1789823"/>
          </a:xfrm>
          <a:prstGeom prst="rect">
            <a:avLst/>
          </a:prstGeom>
          <a:noFill/>
          <a:ln>
            <a:noFill/>
          </a:ln>
        </p:spPr>
      </p:pic>
      <p:pic>
        <p:nvPicPr>
          <p:cNvPr id="185" name="Google Shape;185;p27"/>
          <p:cNvPicPr preferRelativeResize="0"/>
          <p:nvPr/>
        </p:nvPicPr>
        <p:blipFill rotWithShape="1">
          <a:blip r:embed="rId4">
            <a:alphaModFix/>
          </a:blip>
          <a:srcRect b="9715" l="32072" r="55837" t="70126"/>
          <a:stretch/>
        </p:blipFill>
        <p:spPr>
          <a:xfrm>
            <a:off x="3935550" y="2792675"/>
            <a:ext cx="2204550" cy="1965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135153" y="149975"/>
            <a:ext cx="28080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191" name="Google Shape;191;p28"/>
          <p:cNvSpPr txBox="1"/>
          <p:nvPr>
            <p:ph idx="1" type="body"/>
          </p:nvPr>
        </p:nvSpPr>
        <p:spPr>
          <a:xfrm>
            <a:off x="200100" y="1270975"/>
            <a:ext cx="2943000" cy="372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FFFFFF"/>
                </a:solidFill>
              </a:rPr>
              <a:t>Based on our data exploration, we chose the best features that would help us predict the prices of the cars. These are : </a:t>
            </a:r>
            <a:endParaRPr sz="1600">
              <a:solidFill>
                <a:srgbClr val="FFFFFF"/>
              </a:solidFill>
            </a:endParaRPr>
          </a:p>
          <a:p>
            <a:pPr indent="0" lvl="0" marL="0" rtl="0" algn="just">
              <a:lnSpc>
                <a:spcPct val="115000"/>
              </a:lnSpc>
              <a:spcBef>
                <a:spcPts val="1600"/>
              </a:spcBef>
              <a:spcAft>
                <a:spcPts val="0"/>
              </a:spcAft>
              <a:buNone/>
            </a:pPr>
            <a:r>
              <a:rPr lang="en" sz="1600">
                <a:solidFill>
                  <a:srgbClr val="FFFFFF"/>
                </a:solidFill>
                <a:latin typeface="Liberation Serif"/>
                <a:ea typeface="Liberation Serif"/>
                <a:cs typeface="Liberation Serif"/>
                <a:sym typeface="Liberation Serif"/>
              </a:rPr>
              <a:t>Wheel Base, Car Length, Car Width, Curb Weight, Engine Size, Bore Ratio, Horsepower, Car Volume, Fuel Economy</a:t>
            </a:r>
            <a:r>
              <a:rPr i="1" lang="en" sz="1600">
                <a:solidFill>
                  <a:srgbClr val="FFFFFF"/>
                </a:solidFill>
                <a:latin typeface="Liberation Serif"/>
                <a:ea typeface="Liberation Serif"/>
                <a:cs typeface="Liberation Serif"/>
                <a:sym typeface="Liberation Serif"/>
              </a:rPr>
              <a:t>, </a:t>
            </a:r>
            <a:r>
              <a:rPr lang="en" sz="1600">
                <a:solidFill>
                  <a:srgbClr val="FFFFFF"/>
                </a:solidFill>
                <a:latin typeface="Liberation Serif"/>
                <a:ea typeface="Liberation Serif"/>
                <a:cs typeface="Liberation Serif"/>
                <a:sym typeface="Liberation Serif"/>
              </a:rPr>
              <a:t>Cars Range</a:t>
            </a:r>
            <a:r>
              <a:rPr i="1" lang="en" sz="1600">
                <a:solidFill>
                  <a:srgbClr val="FFFFFF"/>
                </a:solidFill>
                <a:latin typeface="Liberation Serif"/>
                <a:ea typeface="Liberation Serif"/>
                <a:cs typeface="Liberation Serif"/>
                <a:sym typeface="Liberation Serif"/>
              </a:rPr>
              <a:t>, </a:t>
            </a:r>
            <a:r>
              <a:rPr lang="en" sz="1600">
                <a:solidFill>
                  <a:srgbClr val="FFFFFF"/>
                </a:solidFill>
                <a:latin typeface="Liberation Serif"/>
                <a:ea typeface="Liberation Serif"/>
                <a:cs typeface="Liberation Serif"/>
                <a:sym typeface="Liberation Serif"/>
              </a:rPr>
              <a:t>Car Body, Fuel Type, Engine Type, Aspiration, Cylinder Number, Drive wheel</a:t>
            </a:r>
            <a:endParaRPr i="1" sz="1600">
              <a:solidFill>
                <a:srgbClr val="FFFFFF"/>
              </a:solidFill>
              <a:latin typeface="Liberation Serif"/>
              <a:ea typeface="Liberation Serif"/>
              <a:cs typeface="Liberation Serif"/>
              <a:sym typeface="Liberation Serif"/>
            </a:endParaRPr>
          </a:p>
          <a:p>
            <a:pPr indent="0" lvl="0" marL="0" rtl="0" algn="just">
              <a:spcBef>
                <a:spcPts val="700"/>
              </a:spcBef>
              <a:spcAft>
                <a:spcPts val="1600"/>
              </a:spcAft>
              <a:buNone/>
            </a:pPr>
            <a:r>
              <a:t/>
            </a:r>
            <a:endParaRPr/>
          </a:p>
        </p:txBody>
      </p:sp>
      <p:sp>
        <p:nvSpPr>
          <p:cNvPr id="192" name="Google Shape;192;p28"/>
          <p:cNvSpPr txBox="1"/>
          <p:nvPr/>
        </p:nvSpPr>
        <p:spPr>
          <a:xfrm>
            <a:off x="3454975" y="194825"/>
            <a:ext cx="5455200" cy="7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13. Engine Type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93" name="Google Shape;193;p28"/>
          <p:cNvSpPr txBox="1"/>
          <p:nvPr/>
        </p:nvSpPr>
        <p:spPr>
          <a:xfrm>
            <a:off x="6689150" y="991863"/>
            <a:ext cx="1740600" cy="10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It seems that people prefer ohc engine type for their cars.</a:t>
            </a:r>
            <a:endParaRPr>
              <a:latin typeface="Roboto"/>
              <a:ea typeface="Roboto"/>
              <a:cs typeface="Roboto"/>
              <a:sym typeface="Roboto"/>
            </a:endParaRPr>
          </a:p>
        </p:txBody>
      </p:sp>
      <p:sp>
        <p:nvSpPr>
          <p:cNvPr id="194" name="Google Shape;194;p28"/>
          <p:cNvSpPr txBox="1"/>
          <p:nvPr/>
        </p:nvSpPr>
        <p:spPr>
          <a:xfrm>
            <a:off x="3559275" y="2456325"/>
            <a:ext cx="28080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14. Aspiration</a:t>
            </a:r>
            <a:endParaRPr>
              <a:latin typeface="Roboto"/>
              <a:ea typeface="Roboto"/>
              <a:cs typeface="Roboto"/>
              <a:sym typeface="Roboto"/>
            </a:endParaRPr>
          </a:p>
        </p:txBody>
      </p:sp>
      <p:sp>
        <p:nvSpPr>
          <p:cNvPr id="195" name="Google Shape;195;p28"/>
          <p:cNvSpPr txBox="1"/>
          <p:nvPr/>
        </p:nvSpPr>
        <p:spPr>
          <a:xfrm>
            <a:off x="6854550" y="2867025"/>
            <a:ext cx="1740600" cy="10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It seems that most people prefer std aspiration for their cars.</a:t>
            </a:r>
            <a:endParaRPr>
              <a:latin typeface="Roboto"/>
              <a:ea typeface="Roboto"/>
              <a:cs typeface="Roboto"/>
              <a:sym typeface="Roboto"/>
            </a:endParaRPr>
          </a:p>
        </p:txBody>
      </p:sp>
      <p:pic>
        <p:nvPicPr>
          <p:cNvPr id="196" name="Google Shape;196;p28"/>
          <p:cNvPicPr preferRelativeResize="0"/>
          <p:nvPr/>
        </p:nvPicPr>
        <p:blipFill rotWithShape="1">
          <a:blip r:embed="rId3">
            <a:alphaModFix/>
          </a:blip>
          <a:srcRect b="22272" l="22957" r="46650" t="31433"/>
          <a:stretch/>
        </p:blipFill>
        <p:spPr>
          <a:xfrm>
            <a:off x="3816138" y="574574"/>
            <a:ext cx="2365363" cy="1642488"/>
          </a:xfrm>
          <a:prstGeom prst="rect">
            <a:avLst/>
          </a:prstGeom>
          <a:noFill/>
          <a:ln>
            <a:noFill/>
          </a:ln>
        </p:spPr>
      </p:pic>
      <p:pic>
        <p:nvPicPr>
          <p:cNvPr id="197" name="Google Shape;197;p28"/>
          <p:cNvPicPr preferRelativeResize="0"/>
          <p:nvPr/>
        </p:nvPicPr>
        <p:blipFill rotWithShape="1">
          <a:blip r:embed="rId4">
            <a:alphaModFix/>
          </a:blip>
          <a:srcRect b="5135" l="21279" r="56864" t="51042"/>
          <a:stretch/>
        </p:blipFill>
        <p:spPr>
          <a:xfrm>
            <a:off x="4128525" y="2867025"/>
            <a:ext cx="1740600" cy="19514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135153" y="149975"/>
            <a:ext cx="28080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203" name="Google Shape;203;p29"/>
          <p:cNvSpPr txBox="1"/>
          <p:nvPr>
            <p:ph idx="1" type="body"/>
          </p:nvPr>
        </p:nvSpPr>
        <p:spPr>
          <a:xfrm>
            <a:off x="200100" y="1270975"/>
            <a:ext cx="2943000" cy="372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FFFFFF"/>
                </a:solidFill>
              </a:rPr>
              <a:t>Based on our data exploration, we chose the best features that would help us predict the prices of the cars. These are : </a:t>
            </a:r>
            <a:endParaRPr sz="1600">
              <a:solidFill>
                <a:srgbClr val="FFFFFF"/>
              </a:solidFill>
            </a:endParaRPr>
          </a:p>
          <a:p>
            <a:pPr indent="0" lvl="0" marL="0" rtl="0" algn="just">
              <a:lnSpc>
                <a:spcPct val="115000"/>
              </a:lnSpc>
              <a:spcBef>
                <a:spcPts val="1600"/>
              </a:spcBef>
              <a:spcAft>
                <a:spcPts val="0"/>
              </a:spcAft>
              <a:buNone/>
            </a:pPr>
            <a:r>
              <a:rPr lang="en" sz="1600">
                <a:solidFill>
                  <a:srgbClr val="FFFFFF"/>
                </a:solidFill>
                <a:latin typeface="Liberation Serif"/>
                <a:ea typeface="Liberation Serif"/>
                <a:cs typeface="Liberation Serif"/>
                <a:sym typeface="Liberation Serif"/>
              </a:rPr>
              <a:t>Wheel Base, Car Length, Car Width, Curb Weight, Engine Size, Bore Ratio, Horsepower, Car Volume, Fuel Economy</a:t>
            </a:r>
            <a:r>
              <a:rPr i="1" lang="en" sz="1600">
                <a:solidFill>
                  <a:srgbClr val="FFFFFF"/>
                </a:solidFill>
                <a:latin typeface="Liberation Serif"/>
                <a:ea typeface="Liberation Serif"/>
                <a:cs typeface="Liberation Serif"/>
                <a:sym typeface="Liberation Serif"/>
              </a:rPr>
              <a:t>, </a:t>
            </a:r>
            <a:r>
              <a:rPr lang="en" sz="1600">
                <a:solidFill>
                  <a:srgbClr val="FFFFFF"/>
                </a:solidFill>
                <a:latin typeface="Liberation Serif"/>
                <a:ea typeface="Liberation Serif"/>
                <a:cs typeface="Liberation Serif"/>
                <a:sym typeface="Liberation Serif"/>
              </a:rPr>
              <a:t>Cars Range</a:t>
            </a:r>
            <a:r>
              <a:rPr i="1" lang="en" sz="1600">
                <a:solidFill>
                  <a:srgbClr val="FFFFFF"/>
                </a:solidFill>
                <a:latin typeface="Liberation Serif"/>
                <a:ea typeface="Liberation Serif"/>
                <a:cs typeface="Liberation Serif"/>
                <a:sym typeface="Liberation Serif"/>
              </a:rPr>
              <a:t>, </a:t>
            </a:r>
            <a:r>
              <a:rPr lang="en" sz="1600">
                <a:solidFill>
                  <a:srgbClr val="FFFFFF"/>
                </a:solidFill>
                <a:latin typeface="Liberation Serif"/>
                <a:ea typeface="Liberation Serif"/>
                <a:cs typeface="Liberation Serif"/>
                <a:sym typeface="Liberation Serif"/>
              </a:rPr>
              <a:t>Car Body, Fuel Type, Engine Type, Aspiration, Cylinder Number, Drive wheel</a:t>
            </a:r>
            <a:endParaRPr i="1" sz="1600">
              <a:solidFill>
                <a:srgbClr val="FFFFFF"/>
              </a:solidFill>
              <a:latin typeface="Liberation Serif"/>
              <a:ea typeface="Liberation Serif"/>
              <a:cs typeface="Liberation Serif"/>
              <a:sym typeface="Liberation Serif"/>
            </a:endParaRPr>
          </a:p>
          <a:p>
            <a:pPr indent="0" lvl="0" marL="0" rtl="0" algn="just">
              <a:spcBef>
                <a:spcPts val="700"/>
              </a:spcBef>
              <a:spcAft>
                <a:spcPts val="1600"/>
              </a:spcAft>
              <a:buNone/>
            </a:pPr>
            <a:r>
              <a:t/>
            </a:r>
            <a:endParaRPr/>
          </a:p>
        </p:txBody>
      </p:sp>
      <p:sp>
        <p:nvSpPr>
          <p:cNvPr id="204" name="Google Shape;204;p29"/>
          <p:cNvSpPr txBox="1"/>
          <p:nvPr/>
        </p:nvSpPr>
        <p:spPr>
          <a:xfrm>
            <a:off x="3454975" y="194825"/>
            <a:ext cx="5455200" cy="7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15. Cylinder Number</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05" name="Google Shape;205;p29"/>
          <p:cNvSpPr txBox="1"/>
          <p:nvPr/>
        </p:nvSpPr>
        <p:spPr>
          <a:xfrm>
            <a:off x="6689150" y="991863"/>
            <a:ext cx="1740600" cy="10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It seems that people prefer four cylinders for their cars.</a:t>
            </a:r>
            <a:endParaRPr>
              <a:latin typeface="Roboto"/>
              <a:ea typeface="Roboto"/>
              <a:cs typeface="Roboto"/>
              <a:sym typeface="Roboto"/>
            </a:endParaRPr>
          </a:p>
        </p:txBody>
      </p:sp>
      <p:sp>
        <p:nvSpPr>
          <p:cNvPr id="206" name="Google Shape;206;p29"/>
          <p:cNvSpPr txBox="1"/>
          <p:nvPr/>
        </p:nvSpPr>
        <p:spPr>
          <a:xfrm>
            <a:off x="3559275" y="2456325"/>
            <a:ext cx="28080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16. Drive wheel</a:t>
            </a:r>
            <a:endParaRPr>
              <a:latin typeface="Roboto"/>
              <a:ea typeface="Roboto"/>
              <a:cs typeface="Roboto"/>
              <a:sym typeface="Roboto"/>
            </a:endParaRPr>
          </a:p>
        </p:txBody>
      </p:sp>
      <p:sp>
        <p:nvSpPr>
          <p:cNvPr id="207" name="Google Shape;207;p29"/>
          <p:cNvSpPr txBox="1"/>
          <p:nvPr/>
        </p:nvSpPr>
        <p:spPr>
          <a:xfrm>
            <a:off x="6854550" y="2867025"/>
            <a:ext cx="1740600" cy="10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It seems that most people prefer rwd drive wheel despite of its high price range.</a:t>
            </a:r>
            <a:endParaRPr>
              <a:latin typeface="Roboto"/>
              <a:ea typeface="Roboto"/>
              <a:cs typeface="Roboto"/>
              <a:sym typeface="Roboto"/>
            </a:endParaRPr>
          </a:p>
        </p:txBody>
      </p:sp>
      <p:pic>
        <p:nvPicPr>
          <p:cNvPr id="208" name="Google Shape;208;p29"/>
          <p:cNvPicPr preferRelativeResize="0"/>
          <p:nvPr/>
        </p:nvPicPr>
        <p:blipFill rotWithShape="1">
          <a:blip r:embed="rId3">
            <a:alphaModFix/>
          </a:blip>
          <a:srcRect b="16327" l="18370" r="44754" t="25339"/>
          <a:stretch/>
        </p:blipFill>
        <p:spPr>
          <a:xfrm>
            <a:off x="3912949" y="649875"/>
            <a:ext cx="2006349" cy="1723207"/>
          </a:xfrm>
          <a:prstGeom prst="rect">
            <a:avLst/>
          </a:prstGeom>
          <a:noFill/>
          <a:ln>
            <a:noFill/>
          </a:ln>
        </p:spPr>
      </p:pic>
      <p:pic>
        <p:nvPicPr>
          <p:cNvPr id="209" name="Google Shape;209;p29"/>
          <p:cNvPicPr preferRelativeResize="0"/>
          <p:nvPr/>
        </p:nvPicPr>
        <p:blipFill rotWithShape="1">
          <a:blip r:embed="rId4">
            <a:alphaModFix/>
          </a:blip>
          <a:srcRect b="3030" l="26821" r="19759" t="56995"/>
          <a:stretch/>
        </p:blipFill>
        <p:spPr>
          <a:xfrm>
            <a:off x="3559275" y="3028950"/>
            <a:ext cx="3094500" cy="1335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TECHNIQUE COMPARISON</a:t>
            </a:r>
            <a:endParaRPr/>
          </a:p>
        </p:txBody>
      </p:sp>
      <p:sp>
        <p:nvSpPr>
          <p:cNvPr id="215" name="Google Shape;215;p30"/>
          <p:cNvSpPr txBox="1"/>
          <p:nvPr/>
        </p:nvSpPr>
        <p:spPr>
          <a:xfrm>
            <a:off x="1623575" y="3156250"/>
            <a:ext cx="6273600" cy="7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Simple Linear Regression vs Random Forest Regression</a:t>
            </a:r>
            <a:endParaRPr sz="1800">
              <a:solidFill>
                <a:srgbClr val="FFFFF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177000" y="227325"/>
            <a:ext cx="8520600" cy="63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Technique Comparison</a:t>
            </a:r>
            <a:endParaRPr sz="2400"/>
          </a:p>
        </p:txBody>
      </p:sp>
      <p:graphicFrame>
        <p:nvGraphicFramePr>
          <p:cNvPr id="221" name="Google Shape;221;p31"/>
          <p:cNvGraphicFramePr/>
          <p:nvPr/>
        </p:nvGraphicFramePr>
        <p:xfrm>
          <a:off x="556325" y="1113725"/>
          <a:ext cx="3000000" cy="3000000"/>
        </p:xfrm>
        <a:graphic>
          <a:graphicData uri="http://schemas.openxmlformats.org/drawingml/2006/table">
            <a:tbl>
              <a:tblPr>
                <a:noFill/>
                <a:tableStyleId>{AA63A9E5-EC0A-47C9-AEC3-6C006C4D67F2}</a:tableStyleId>
              </a:tblPr>
              <a:tblGrid>
                <a:gridCol w="4015675"/>
                <a:gridCol w="4015675"/>
              </a:tblGrid>
              <a:tr h="492575">
                <a:tc>
                  <a:txBody>
                    <a:bodyPr/>
                    <a:lstStyle/>
                    <a:p>
                      <a:pPr indent="0" lvl="0" marL="0" rtl="0" algn="ctr">
                        <a:spcBef>
                          <a:spcPts val="0"/>
                        </a:spcBef>
                        <a:spcAft>
                          <a:spcPts val="0"/>
                        </a:spcAft>
                        <a:buNone/>
                      </a:pPr>
                      <a:r>
                        <a:rPr lang="en"/>
                        <a:t>Simple Linear Regression</a:t>
                      </a:r>
                      <a:endParaRPr/>
                    </a:p>
                  </a:txBody>
                  <a:tcPr marT="91425" marB="91425" marR="91425" marL="91425"/>
                </a:tc>
                <a:tc>
                  <a:txBody>
                    <a:bodyPr/>
                    <a:lstStyle/>
                    <a:p>
                      <a:pPr indent="0" lvl="0" marL="0" rtl="0" algn="ctr">
                        <a:spcBef>
                          <a:spcPts val="0"/>
                        </a:spcBef>
                        <a:spcAft>
                          <a:spcPts val="0"/>
                        </a:spcAft>
                        <a:buNone/>
                      </a:pPr>
                      <a:r>
                        <a:rPr lang="en"/>
                        <a:t>Random Forest Regression</a:t>
                      </a:r>
                      <a:endParaRPr/>
                    </a:p>
                  </a:txBody>
                  <a:tcPr marT="91425" marB="91425" marR="91425" marL="91425"/>
                </a:tc>
              </a:tr>
              <a:tr h="3248725">
                <a:tc>
                  <a:txBody>
                    <a:bodyPr/>
                    <a:lstStyle/>
                    <a:p>
                      <a:pPr indent="0" lvl="0" marL="0" rtl="0" algn="just">
                        <a:spcBef>
                          <a:spcPts val="0"/>
                        </a:spcBef>
                        <a:spcAft>
                          <a:spcPts val="0"/>
                        </a:spcAft>
                        <a:buNone/>
                      </a:pPr>
                      <a:r>
                        <a:rPr lang="en"/>
                        <a:t>In Simple Linear Regression, Our Accuracy Score was </a:t>
                      </a:r>
                      <a:r>
                        <a:rPr b="1" lang="en"/>
                        <a:t>64.377%.</a:t>
                      </a:r>
                      <a:endParaRPr b="1"/>
                    </a:p>
                    <a:p>
                      <a:pPr indent="0" lvl="0" marL="0" rtl="0" algn="just">
                        <a:spcBef>
                          <a:spcPts val="0"/>
                        </a:spcBef>
                        <a:spcAft>
                          <a:spcPts val="0"/>
                        </a:spcAft>
                        <a:buNone/>
                      </a:pPr>
                      <a:r>
                        <a:t/>
                      </a:r>
                      <a:endParaRPr b="1"/>
                    </a:p>
                    <a:p>
                      <a:pPr indent="0" lvl="0" marL="0" rtl="0" algn="just">
                        <a:spcBef>
                          <a:spcPts val="0"/>
                        </a:spcBef>
                        <a:spcAft>
                          <a:spcPts val="0"/>
                        </a:spcAft>
                        <a:buNone/>
                      </a:pPr>
                      <a:r>
                        <a:rPr lang="en"/>
                        <a:t>When plotted a graph between actual and predicted price, we could see some significant irregularities.</a:t>
                      </a:r>
                      <a:endParaRPr/>
                    </a:p>
                    <a:p>
                      <a:pPr indent="0" lvl="0" marL="0" rtl="0" algn="l">
                        <a:spcBef>
                          <a:spcPts val="0"/>
                        </a:spcBef>
                        <a:spcAft>
                          <a:spcPts val="0"/>
                        </a:spcAft>
                        <a:buNone/>
                      </a:pPr>
                      <a:r>
                        <a:t/>
                      </a:r>
                      <a:endParaRPr/>
                    </a:p>
                  </a:txBody>
                  <a:tcPr marT="91425" marB="91425" marR="91425" marL="91425"/>
                </a:tc>
                <a:tc>
                  <a:txBody>
                    <a:bodyPr/>
                    <a:lstStyle/>
                    <a:p>
                      <a:pPr indent="0" lvl="0" marL="0" rtl="0" algn="just">
                        <a:spcBef>
                          <a:spcPts val="0"/>
                        </a:spcBef>
                        <a:spcAft>
                          <a:spcPts val="0"/>
                        </a:spcAft>
                        <a:buNone/>
                      </a:pPr>
                      <a:r>
                        <a:rPr lang="en"/>
                        <a:t>Using Random Forest, Our Accuracy Score was </a:t>
                      </a:r>
                      <a:r>
                        <a:rPr b="1" lang="en"/>
                        <a:t>76.147%.</a:t>
                      </a:r>
                      <a:endParaRPr b="1"/>
                    </a:p>
                    <a:p>
                      <a:pPr indent="0" lvl="0" marL="0" rtl="0" algn="just">
                        <a:spcBef>
                          <a:spcPts val="0"/>
                        </a:spcBef>
                        <a:spcAft>
                          <a:spcPts val="0"/>
                        </a:spcAft>
                        <a:buNone/>
                      </a:pPr>
                      <a:r>
                        <a:t/>
                      </a:r>
                      <a:endParaRPr b="1"/>
                    </a:p>
                    <a:p>
                      <a:pPr indent="0" lvl="0" marL="0" rtl="0" algn="just">
                        <a:spcBef>
                          <a:spcPts val="0"/>
                        </a:spcBef>
                        <a:spcAft>
                          <a:spcPts val="0"/>
                        </a:spcAft>
                        <a:buNone/>
                      </a:pPr>
                      <a:r>
                        <a:rPr lang="en"/>
                        <a:t>When plotted a graph between actual and predicted price, we noticed negligible irregularities.</a:t>
                      </a:r>
                      <a:endParaRPr/>
                    </a:p>
                    <a:p>
                      <a:pPr indent="0" lvl="0" marL="0" rtl="0" algn="l">
                        <a:spcBef>
                          <a:spcPts val="0"/>
                        </a:spcBef>
                        <a:spcAft>
                          <a:spcPts val="0"/>
                        </a:spcAft>
                        <a:buNone/>
                      </a:pPr>
                      <a:r>
                        <a:t/>
                      </a:r>
                      <a:endParaRPr/>
                    </a:p>
                  </a:txBody>
                  <a:tcPr marT="91425" marB="91425" marR="91425" marL="91425"/>
                </a:tc>
              </a:tr>
            </a:tbl>
          </a:graphicData>
        </a:graphic>
      </p:graphicFrame>
      <p:pic>
        <p:nvPicPr>
          <p:cNvPr id="222" name="Google Shape;222;p31"/>
          <p:cNvPicPr preferRelativeResize="0"/>
          <p:nvPr/>
        </p:nvPicPr>
        <p:blipFill rotWithShape="1">
          <a:blip r:embed="rId3">
            <a:alphaModFix/>
          </a:blip>
          <a:srcRect b="14980" l="17660" r="5922" t="32567"/>
          <a:stretch/>
        </p:blipFill>
        <p:spPr>
          <a:xfrm>
            <a:off x="638650" y="3100825"/>
            <a:ext cx="3842425" cy="1523125"/>
          </a:xfrm>
          <a:prstGeom prst="rect">
            <a:avLst/>
          </a:prstGeom>
          <a:noFill/>
          <a:ln>
            <a:noFill/>
          </a:ln>
        </p:spPr>
      </p:pic>
      <p:pic>
        <p:nvPicPr>
          <p:cNvPr id="223" name="Google Shape;223;p31"/>
          <p:cNvPicPr preferRelativeResize="0"/>
          <p:nvPr/>
        </p:nvPicPr>
        <p:blipFill rotWithShape="1">
          <a:blip r:embed="rId4">
            <a:alphaModFix/>
          </a:blip>
          <a:srcRect b="0" l="17351" r="10592" t="50753"/>
          <a:stretch/>
        </p:blipFill>
        <p:spPr>
          <a:xfrm>
            <a:off x="4636650" y="3100825"/>
            <a:ext cx="3886076" cy="1523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CASE STUDY OVERVIEW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177000" y="227325"/>
            <a:ext cx="8520600" cy="63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Technique Comparison</a:t>
            </a:r>
            <a:endParaRPr sz="2400"/>
          </a:p>
        </p:txBody>
      </p:sp>
      <p:graphicFrame>
        <p:nvGraphicFramePr>
          <p:cNvPr id="229" name="Google Shape;229;p32"/>
          <p:cNvGraphicFramePr/>
          <p:nvPr/>
        </p:nvGraphicFramePr>
        <p:xfrm>
          <a:off x="556325" y="1113725"/>
          <a:ext cx="3000000" cy="3000000"/>
        </p:xfrm>
        <a:graphic>
          <a:graphicData uri="http://schemas.openxmlformats.org/drawingml/2006/table">
            <a:tbl>
              <a:tblPr>
                <a:noFill/>
                <a:tableStyleId>{AA63A9E5-EC0A-47C9-AEC3-6C006C4D67F2}</a:tableStyleId>
              </a:tblPr>
              <a:tblGrid>
                <a:gridCol w="4015675"/>
                <a:gridCol w="4015675"/>
              </a:tblGrid>
              <a:tr h="492575">
                <a:tc>
                  <a:txBody>
                    <a:bodyPr/>
                    <a:lstStyle/>
                    <a:p>
                      <a:pPr indent="0" lvl="0" marL="0" rtl="0" algn="ctr">
                        <a:spcBef>
                          <a:spcPts val="0"/>
                        </a:spcBef>
                        <a:spcAft>
                          <a:spcPts val="0"/>
                        </a:spcAft>
                        <a:buNone/>
                      </a:pPr>
                      <a:r>
                        <a:rPr lang="en"/>
                        <a:t>Simple Linear Regression</a:t>
                      </a:r>
                      <a:endParaRPr/>
                    </a:p>
                  </a:txBody>
                  <a:tcPr marT="91425" marB="91425" marR="91425" marL="91425"/>
                </a:tc>
                <a:tc>
                  <a:txBody>
                    <a:bodyPr/>
                    <a:lstStyle/>
                    <a:p>
                      <a:pPr indent="0" lvl="0" marL="0" rtl="0" algn="ctr">
                        <a:spcBef>
                          <a:spcPts val="0"/>
                        </a:spcBef>
                        <a:spcAft>
                          <a:spcPts val="0"/>
                        </a:spcAft>
                        <a:buNone/>
                      </a:pPr>
                      <a:r>
                        <a:rPr lang="en"/>
                        <a:t>Random Forest Regression</a:t>
                      </a:r>
                      <a:endParaRPr/>
                    </a:p>
                  </a:txBody>
                  <a:tcPr marT="91425" marB="91425" marR="91425" marL="91425"/>
                </a:tc>
              </a:tr>
              <a:tr h="3248725">
                <a:tc>
                  <a:txBody>
                    <a:bodyPr/>
                    <a:lstStyle/>
                    <a:p>
                      <a:pPr indent="0" lvl="0" marL="0" rtl="0" algn="just">
                        <a:spcBef>
                          <a:spcPts val="0"/>
                        </a:spcBef>
                        <a:spcAft>
                          <a:spcPts val="0"/>
                        </a:spcAft>
                        <a:buNone/>
                      </a:pPr>
                      <a:r>
                        <a:rPr lang="en"/>
                        <a:t>When checked the price spread between values, we can clearly see some data points scattered too far away from the rest.</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txBody>
                  <a:tcPr marT="91425" marB="91425" marR="91425" marL="91425"/>
                </a:tc>
                <a:tc>
                  <a:txBody>
                    <a:bodyPr/>
                    <a:lstStyle/>
                    <a:p>
                      <a:pPr indent="0" lvl="0" marL="0" rtl="0" algn="just">
                        <a:spcBef>
                          <a:spcPts val="0"/>
                        </a:spcBef>
                        <a:spcAft>
                          <a:spcPts val="0"/>
                        </a:spcAft>
                        <a:buNone/>
                      </a:pPr>
                      <a:r>
                        <a:rPr lang="en"/>
                        <a:t>When checked the price spread between values, we can clearly see data points scattering only after a little while, which is earlier than what we saw in simple linear regression.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r>
            </a:tbl>
          </a:graphicData>
        </a:graphic>
      </p:graphicFrame>
      <p:pic>
        <p:nvPicPr>
          <p:cNvPr id="230" name="Google Shape;230;p32"/>
          <p:cNvPicPr preferRelativeResize="0"/>
          <p:nvPr/>
        </p:nvPicPr>
        <p:blipFill rotWithShape="1">
          <a:blip r:embed="rId3">
            <a:alphaModFix/>
          </a:blip>
          <a:srcRect b="2083" l="22324" r="25025" t="27543"/>
          <a:stretch/>
        </p:blipFill>
        <p:spPr>
          <a:xfrm>
            <a:off x="996675" y="2510275"/>
            <a:ext cx="2981325" cy="2238375"/>
          </a:xfrm>
          <a:prstGeom prst="rect">
            <a:avLst/>
          </a:prstGeom>
          <a:noFill/>
          <a:ln>
            <a:noFill/>
          </a:ln>
        </p:spPr>
      </p:pic>
      <p:pic>
        <p:nvPicPr>
          <p:cNvPr id="231" name="Google Shape;231;p32"/>
          <p:cNvPicPr preferRelativeResize="0"/>
          <p:nvPr/>
        </p:nvPicPr>
        <p:blipFill rotWithShape="1">
          <a:blip r:embed="rId4">
            <a:alphaModFix/>
          </a:blip>
          <a:srcRect b="2704" l="21850" r="26212" t="29175"/>
          <a:stretch/>
        </p:blipFill>
        <p:spPr>
          <a:xfrm>
            <a:off x="5188525" y="2634975"/>
            <a:ext cx="2695575" cy="1988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SUGGESTIONS AND INSIGHTS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4"/>
          <p:cNvSpPr txBox="1"/>
          <p:nvPr/>
        </p:nvSpPr>
        <p:spPr>
          <a:xfrm>
            <a:off x="168850" y="220800"/>
            <a:ext cx="4208400" cy="47409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Roboto"/>
              <a:buAutoNum type="arabicPeriod"/>
            </a:pPr>
            <a:r>
              <a:rPr lang="en">
                <a:latin typeface="Roboto"/>
                <a:ea typeface="Roboto"/>
                <a:cs typeface="Roboto"/>
                <a:sym typeface="Roboto"/>
              </a:rPr>
              <a:t>Cars Range is one of the most significant variables for deciding price. Hence, the company should select their price range within 18500$ to 30000$ initially.</a:t>
            </a:r>
            <a:endParaRPr>
              <a:latin typeface="Roboto"/>
              <a:ea typeface="Roboto"/>
              <a:cs typeface="Roboto"/>
              <a:sym typeface="Roboto"/>
            </a:endParaRPr>
          </a:p>
          <a:p>
            <a:pPr indent="-317500" lvl="0" marL="457200" rtl="0" algn="just">
              <a:spcBef>
                <a:spcPts val="1000"/>
              </a:spcBef>
              <a:spcAft>
                <a:spcPts val="0"/>
              </a:spcAft>
              <a:buSzPts val="1400"/>
              <a:buFont typeface="Roboto"/>
              <a:buAutoNum type="arabicPeriod"/>
            </a:pPr>
            <a:r>
              <a:rPr lang="en">
                <a:latin typeface="Roboto"/>
                <a:ea typeface="Roboto"/>
                <a:cs typeface="Roboto"/>
                <a:sym typeface="Roboto"/>
              </a:rPr>
              <a:t>Fuel Economy of the car is very important for the customers these days. The company should make sure the fuel economy of cars is not less than 5 litres/100km.</a:t>
            </a:r>
            <a:endParaRPr>
              <a:latin typeface="Roboto"/>
              <a:ea typeface="Roboto"/>
              <a:cs typeface="Roboto"/>
              <a:sym typeface="Roboto"/>
            </a:endParaRPr>
          </a:p>
          <a:p>
            <a:pPr indent="-317500" lvl="0" marL="457200" rtl="0" algn="just">
              <a:spcBef>
                <a:spcPts val="1000"/>
              </a:spcBef>
              <a:spcAft>
                <a:spcPts val="0"/>
              </a:spcAft>
              <a:buSzPts val="1400"/>
              <a:buFont typeface="Roboto"/>
              <a:buAutoNum type="arabicPeriod"/>
            </a:pPr>
            <a:r>
              <a:rPr lang="en">
                <a:latin typeface="Roboto"/>
                <a:ea typeface="Roboto"/>
                <a:cs typeface="Roboto"/>
                <a:sym typeface="Roboto"/>
              </a:rPr>
              <a:t>The company should make sure to have cars with drive wheel  ‘rwd’ because people prefer it despite its high price.</a:t>
            </a:r>
            <a:endParaRPr>
              <a:latin typeface="Roboto"/>
              <a:ea typeface="Roboto"/>
              <a:cs typeface="Roboto"/>
              <a:sym typeface="Roboto"/>
            </a:endParaRPr>
          </a:p>
          <a:p>
            <a:pPr indent="-317500" lvl="0" marL="457200" rtl="0" algn="just">
              <a:spcBef>
                <a:spcPts val="1000"/>
              </a:spcBef>
              <a:spcAft>
                <a:spcPts val="0"/>
              </a:spcAft>
              <a:buSzPts val="1400"/>
              <a:buFont typeface="Roboto"/>
              <a:buAutoNum type="arabicPeriod"/>
            </a:pPr>
            <a:r>
              <a:rPr lang="en">
                <a:latin typeface="Roboto"/>
                <a:ea typeface="Roboto"/>
                <a:cs typeface="Roboto"/>
                <a:sym typeface="Roboto"/>
              </a:rPr>
              <a:t>Most of the cars should have petrol fuel type, because people prefer petrol way more than diesel.</a:t>
            </a:r>
            <a:endParaRPr>
              <a:latin typeface="Roboto"/>
              <a:ea typeface="Roboto"/>
              <a:cs typeface="Roboto"/>
              <a:sym typeface="Roboto"/>
            </a:endParaRPr>
          </a:p>
          <a:p>
            <a:pPr indent="-317500" lvl="0" marL="457200" rtl="0" algn="just">
              <a:spcBef>
                <a:spcPts val="1000"/>
              </a:spcBef>
              <a:spcAft>
                <a:spcPts val="1000"/>
              </a:spcAft>
              <a:buSzPts val="1400"/>
              <a:buFont typeface="Roboto"/>
              <a:buAutoNum type="arabicPeriod"/>
            </a:pPr>
            <a:r>
              <a:rPr lang="en">
                <a:latin typeface="Roboto"/>
                <a:ea typeface="Roboto"/>
                <a:cs typeface="Roboto"/>
                <a:sym typeface="Roboto"/>
              </a:rPr>
              <a:t>Most people prefer convertible despite its price range being medium-high. Hence, company should focus on this as well. </a:t>
            </a:r>
            <a:endParaRPr>
              <a:latin typeface="Roboto"/>
              <a:ea typeface="Roboto"/>
              <a:cs typeface="Roboto"/>
              <a:sym typeface="Roboto"/>
            </a:endParaRPr>
          </a:p>
        </p:txBody>
      </p:sp>
      <p:sp>
        <p:nvSpPr>
          <p:cNvPr id="242" name="Google Shape;242;p34"/>
          <p:cNvSpPr txBox="1"/>
          <p:nvPr/>
        </p:nvSpPr>
        <p:spPr>
          <a:xfrm>
            <a:off x="5039550" y="337700"/>
            <a:ext cx="3636900" cy="6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Roboto"/>
                <a:ea typeface="Roboto"/>
                <a:cs typeface="Roboto"/>
                <a:sym typeface="Roboto"/>
              </a:rPr>
              <a:t>Suggestions and Insights</a:t>
            </a:r>
            <a:endParaRPr sz="2400">
              <a:solidFill>
                <a:srgbClr val="FFFFFF"/>
              </a:solidFill>
              <a:latin typeface="Roboto"/>
              <a:ea typeface="Roboto"/>
              <a:cs typeface="Roboto"/>
              <a:sym typeface="Roboto"/>
            </a:endParaRPr>
          </a:p>
        </p:txBody>
      </p:sp>
      <p:pic>
        <p:nvPicPr>
          <p:cNvPr id="243" name="Google Shape;243;p34"/>
          <p:cNvPicPr preferRelativeResize="0"/>
          <p:nvPr/>
        </p:nvPicPr>
        <p:blipFill>
          <a:blip r:embed="rId3">
            <a:alphaModFix/>
          </a:blip>
          <a:stretch>
            <a:fillRect/>
          </a:stretch>
        </p:blipFill>
        <p:spPr>
          <a:xfrm>
            <a:off x="4783200" y="1100600"/>
            <a:ext cx="4208400" cy="236722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5"/>
          <p:cNvSpPr txBox="1"/>
          <p:nvPr>
            <p:ph type="title"/>
          </p:nvPr>
        </p:nvSpPr>
        <p:spPr>
          <a:xfrm>
            <a:off x="485400" y="662550"/>
            <a:ext cx="81732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A Car is an Asset to anyone who owns it. Hence, choose your car very carefully, whether for business or for personal use. </a:t>
            </a:r>
            <a:endParaRPr sz="4800"/>
          </a:p>
        </p:txBody>
      </p:sp>
      <p:sp>
        <p:nvSpPr>
          <p:cNvPr id="249" name="Google Shape;249;p35"/>
          <p:cNvSpPr txBox="1"/>
          <p:nvPr/>
        </p:nvSpPr>
        <p:spPr>
          <a:xfrm>
            <a:off x="753350" y="285750"/>
            <a:ext cx="20523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NOTE:</a:t>
            </a:r>
            <a:endParaRPr b="1">
              <a:solidFill>
                <a:srgbClr val="FFFFFF"/>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226075" y="357800"/>
            <a:ext cx="2808000" cy="22542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sz="1800"/>
              <a:t>Thanks! You can access the project in the following GITHUB Repository: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400" u="sng">
                <a:solidFill>
                  <a:srgbClr val="FFFFFF"/>
                </a:solidFill>
                <a:hlinkClick r:id="rId3"/>
              </a:rPr>
              <a:t>https://github.com/yashj1301/Python-Projects/tree/master/Car%20Price%20Prediction</a:t>
            </a:r>
            <a:endParaRPr b="1" sz="1400" u="sng">
              <a:solidFill>
                <a:srgbClr val="FFFFFF"/>
              </a:solidFill>
            </a:endParaRPr>
          </a:p>
          <a:p>
            <a:pPr indent="0" lvl="0" marL="0" rtl="0" algn="l">
              <a:spcBef>
                <a:spcPts val="0"/>
              </a:spcBef>
              <a:spcAft>
                <a:spcPts val="0"/>
              </a:spcAft>
              <a:buNone/>
            </a:pPr>
            <a:r>
              <a:t/>
            </a:r>
            <a:endParaRPr sz="1800"/>
          </a:p>
        </p:txBody>
      </p:sp>
      <p:sp>
        <p:nvSpPr>
          <p:cNvPr id="255" name="Google Shape;255;p36"/>
          <p:cNvSpPr txBox="1"/>
          <p:nvPr>
            <p:ph idx="1" type="body"/>
          </p:nvPr>
        </p:nvSpPr>
        <p:spPr>
          <a:xfrm>
            <a:off x="161125" y="2713975"/>
            <a:ext cx="2808000" cy="225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Contact details:</a:t>
            </a:r>
            <a:endParaRPr sz="1400"/>
          </a:p>
          <a:p>
            <a:pPr indent="0" lvl="0" marL="0" rtl="0" algn="l">
              <a:spcBef>
                <a:spcPts val="1600"/>
              </a:spcBef>
              <a:spcAft>
                <a:spcPts val="0"/>
              </a:spcAft>
              <a:buNone/>
            </a:pPr>
            <a:r>
              <a:rPr b="1" lang="en" sz="1400"/>
              <a:t>Yash Jain</a:t>
            </a:r>
            <a:endParaRPr b="1" sz="1400"/>
          </a:p>
          <a:p>
            <a:pPr indent="0" lvl="0" marL="0" rtl="0" algn="l">
              <a:spcBef>
                <a:spcPts val="0"/>
              </a:spcBef>
              <a:spcAft>
                <a:spcPts val="0"/>
              </a:spcAft>
              <a:buNone/>
            </a:pPr>
            <a:r>
              <a:rPr lang="en" sz="1400"/>
              <a:t>9582617525</a:t>
            </a:r>
            <a:endParaRPr sz="1400"/>
          </a:p>
          <a:p>
            <a:pPr indent="0" lvl="0" marL="0" rtl="0" algn="l">
              <a:spcBef>
                <a:spcPts val="0"/>
              </a:spcBef>
              <a:spcAft>
                <a:spcPts val="0"/>
              </a:spcAft>
              <a:buNone/>
            </a:pPr>
            <a:r>
              <a:rPr lang="en" sz="1400"/>
              <a:t>Greater Noida, UP-201306</a:t>
            </a:r>
            <a:endParaRPr sz="1400"/>
          </a:p>
          <a:p>
            <a:pPr indent="0" lvl="0" marL="0" rtl="0" algn="l">
              <a:spcBef>
                <a:spcPts val="1600"/>
              </a:spcBef>
              <a:spcAft>
                <a:spcPts val="0"/>
              </a:spcAft>
              <a:buNone/>
            </a:pPr>
            <a:r>
              <a:rPr b="1" lang="en" sz="1400">
                <a:solidFill>
                  <a:srgbClr val="FFFFFF"/>
                </a:solidFill>
                <a:uFill>
                  <a:noFill/>
                </a:uFill>
                <a:hlinkClick r:id="rId4"/>
              </a:rPr>
              <a:t>yash.jain106@gmail.com</a:t>
            </a:r>
            <a:endParaRPr b="1" sz="1400">
              <a:solidFill>
                <a:srgbClr val="FFFFFF"/>
              </a:solidFill>
            </a:endParaRPr>
          </a:p>
          <a:p>
            <a:pPr indent="0" lvl="0" marL="0" rtl="0" algn="l">
              <a:spcBef>
                <a:spcPts val="0"/>
              </a:spcBef>
              <a:spcAft>
                <a:spcPts val="0"/>
              </a:spcAft>
              <a:buNone/>
            </a:pPr>
            <a:r>
              <a:rPr b="1" lang="en" sz="1400" u="sng">
                <a:solidFill>
                  <a:srgbClr val="FFFFFF"/>
                </a:solidFill>
                <a:hlinkClick r:id="rId5"/>
              </a:rPr>
              <a:t>https://www.linkedin.com/in/yash-j-5537a0146/</a:t>
            </a:r>
            <a:endParaRPr b="1" sz="1400" u="sng">
              <a:solidFill>
                <a:srgbClr val="FFFFFF"/>
              </a:solidFill>
            </a:endParaRPr>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a:t>
            </a:r>
            <a:endParaRPr sz="1400"/>
          </a:p>
        </p:txBody>
      </p:sp>
      <p:pic>
        <p:nvPicPr>
          <p:cNvPr id="256" name="Google Shape;256;p36"/>
          <p:cNvPicPr preferRelativeResize="0"/>
          <p:nvPr/>
        </p:nvPicPr>
        <p:blipFill>
          <a:blip r:embed="rId6">
            <a:alphaModFix/>
          </a:blip>
          <a:stretch>
            <a:fillRect/>
          </a:stretch>
        </p:blipFill>
        <p:spPr>
          <a:xfrm>
            <a:off x="3286125" y="0"/>
            <a:ext cx="5857875"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60950" y="1802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80" name="Google Shape;80;p15"/>
          <p:cNvSpPr txBox="1"/>
          <p:nvPr>
            <p:ph idx="1" type="body"/>
          </p:nvPr>
        </p:nvSpPr>
        <p:spPr>
          <a:xfrm>
            <a:off x="471900" y="1763200"/>
            <a:ext cx="8222100" cy="27102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400"/>
              <a:t>A Chinese automobile company Geegly Auto aspires to enter the US market by setting up their manufacturing unit there and producing cars locally to give competition to their US and European counterparts.</a:t>
            </a:r>
            <a:endParaRPr sz="1400"/>
          </a:p>
          <a:p>
            <a:pPr indent="0" lvl="0" marL="0" rtl="0" algn="just">
              <a:spcBef>
                <a:spcPts val="1200"/>
              </a:spcBef>
              <a:spcAft>
                <a:spcPts val="0"/>
              </a:spcAft>
              <a:buNone/>
            </a:pPr>
            <a:r>
              <a:rPr lang="en" sz="1400"/>
              <a:t>They have contracted an automobile consulting company to understand the factors on which the pricing of cars depends. Specifically, they want to understand the factors affecting the pricing of cars in the American market, since those may be very different from the Chinese market. The company wants to know:</a:t>
            </a:r>
            <a:endParaRPr sz="1400"/>
          </a:p>
          <a:p>
            <a:pPr indent="0" lvl="0" marL="0" rtl="0" algn="just">
              <a:spcBef>
                <a:spcPts val="1200"/>
              </a:spcBef>
              <a:spcAft>
                <a:spcPts val="0"/>
              </a:spcAft>
              <a:buNone/>
            </a:pPr>
            <a:r>
              <a:rPr lang="en" sz="1400"/>
              <a:t>- Which variables are significant in predicting the price of a car</a:t>
            </a:r>
            <a:endParaRPr sz="1400"/>
          </a:p>
          <a:p>
            <a:pPr indent="0" lvl="0" marL="0" rtl="0" algn="just">
              <a:spcBef>
                <a:spcPts val="1600"/>
              </a:spcBef>
              <a:spcAft>
                <a:spcPts val="0"/>
              </a:spcAft>
              <a:buNone/>
            </a:pPr>
            <a:r>
              <a:rPr lang="en" sz="1400"/>
              <a:t>- How well those variables describe the price of a car</a:t>
            </a:r>
            <a:endParaRPr sz="14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BUSINESS GOAL</a:t>
            </a:r>
            <a:endParaRPr/>
          </a:p>
        </p:txBody>
      </p:sp>
      <p:sp>
        <p:nvSpPr>
          <p:cNvPr id="86" name="Google Shape;86;p16"/>
          <p:cNvSpPr txBox="1"/>
          <p:nvPr>
            <p:ph idx="1" type="body"/>
          </p:nvPr>
        </p:nvSpPr>
        <p:spPr>
          <a:xfrm>
            <a:off x="471900" y="1763200"/>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I am required to model the price of cars with the available independent variables. It will be used by the management to understand how exactly the prices vary with the independent variables. They can accordingly manipulate the design of the cars, the business strategy etc. to meet certain price levels. Further, the model will be a good way for management to understand the pricing dynamics of a new market.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UNDERSTANDING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Reading and Understanding</a:t>
            </a:r>
            <a:endParaRPr/>
          </a:p>
        </p:txBody>
      </p:sp>
      <p:sp>
        <p:nvSpPr>
          <p:cNvPr id="97" name="Google Shape;97;p18"/>
          <p:cNvSpPr txBox="1"/>
          <p:nvPr>
            <p:ph idx="1" type="body"/>
          </p:nvPr>
        </p:nvSpPr>
        <p:spPr>
          <a:xfrm>
            <a:off x="471900" y="1919075"/>
            <a:ext cx="7671900" cy="27102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
              <a:t>The</a:t>
            </a:r>
            <a:r>
              <a:rPr lang="en"/>
              <a:t> data set contains 205 entries and 29 columns. The names of those columns are:</a:t>
            </a:r>
            <a:endParaRPr/>
          </a:p>
          <a:p>
            <a:pPr indent="0" lvl="0" marL="0" marR="0" rtl="0" algn="just">
              <a:lnSpc>
                <a:spcPct val="115000"/>
              </a:lnSpc>
              <a:spcBef>
                <a:spcPts val="1600"/>
              </a:spcBef>
              <a:spcAft>
                <a:spcPts val="0"/>
              </a:spcAft>
              <a:buNone/>
            </a:pPr>
            <a:r>
              <a:rPr lang="en"/>
              <a:t>Company, cars range, Symboling, fuel type, engine type, carbody, door number, engine location, fuel system, cylinder number, aspiration, drive wheel, Car_ID, car length, car width, car height, car volume,  curb weight, Horsepower, Bore Ratio, Compression Ratio, Highway miles per gallon (mpg), Engine Size, Stroke, City Miles per gallon (mpg), Fuel economy, Peak Revolutions per Minute (rpm), Wheel Base, Price.</a:t>
            </a:r>
            <a:endParaRPr/>
          </a:p>
          <a:p>
            <a:pPr indent="0" lvl="0" marL="0" marR="0" rtl="0" algn="just">
              <a:lnSpc>
                <a:spcPct val="115000"/>
              </a:lnSpc>
              <a:spcBef>
                <a:spcPts val="700"/>
              </a:spcBef>
              <a:spcAft>
                <a:spcPts val="0"/>
              </a:spcAft>
              <a:buNone/>
            </a:pPr>
            <a:r>
              <a:t/>
            </a:r>
            <a:endParaRPr/>
          </a:p>
          <a:p>
            <a:pPr indent="0" lvl="0" marL="0" marR="0" rtl="0" algn="just">
              <a:lnSpc>
                <a:spcPct val="115000"/>
              </a:lnSpc>
              <a:spcBef>
                <a:spcPts val="700"/>
              </a:spcBef>
              <a:spcAft>
                <a:spcPts val="0"/>
              </a:spcAft>
              <a:buNone/>
            </a:pPr>
            <a:r>
              <a:rPr lang="en"/>
              <a:t>Here, our </a:t>
            </a:r>
            <a:r>
              <a:rPr b="1" lang="en"/>
              <a:t>target variable </a:t>
            </a:r>
            <a:r>
              <a:rPr lang="en"/>
              <a:t>is </a:t>
            </a:r>
            <a:r>
              <a:rPr b="1" lang="en"/>
              <a:t>PRICE.</a:t>
            </a:r>
            <a:r>
              <a:rPr lang="en"/>
              <a:t> </a:t>
            </a:r>
            <a:endParaRPr/>
          </a:p>
          <a:p>
            <a:pPr indent="0" lvl="0" marL="0" rtl="0" algn="l">
              <a:lnSpc>
                <a:spcPct val="115000"/>
              </a:lnSpc>
              <a:spcBef>
                <a:spcPts val="700"/>
              </a:spcBef>
              <a:spcAft>
                <a:spcPts val="700"/>
              </a:spcAft>
              <a:buNone/>
            </a:pPr>
            <a:r>
              <a:t/>
            </a:r>
            <a:endParaRPr>
              <a:solidFill>
                <a:srgbClr val="000000"/>
              </a:solidFill>
              <a:latin typeface="Liberation Serif"/>
              <a:ea typeface="Liberation Serif"/>
              <a:cs typeface="Liberation Serif"/>
              <a:sym typeface="Liberation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ASSUMPTIONS AND DATA HANDLING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Assumptions and Data Handling</a:t>
            </a:r>
            <a:endParaRPr/>
          </a:p>
        </p:txBody>
      </p:sp>
      <p:sp>
        <p:nvSpPr>
          <p:cNvPr id="108" name="Google Shape;108;p20"/>
          <p:cNvSpPr txBox="1"/>
          <p:nvPr>
            <p:ph idx="1" type="body"/>
          </p:nvPr>
        </p:nvSpPr>
        <p:spPr>
          <a:xfrm>
            <a:off x="471900" y="1776200"/>
            <a:ext cx="7671900" cy="3049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t>Car Company: </a:t>
            </a:r>
            <a:r>
              <a:rPr lang="en"/>
              <a:t>We have assumed that volkswagen, vokswagen, and vw are the same companies, and same for others.</a:t>
            </a:r>
            <a:endParaRPr/>
          </a:p>
          <a:p>
            <a:pPr indent="0" lvl="0" marL="0" rtl="0" algn="just">
              <a:lnSpc>
                <a:spcPct val="115000"/>
              </a:lnSpc>
              <a:spcBef>
                <a:spcPts val="700"/>
              </a:spcBef>
              <a:spcAft>
                <a:spcPts val="0"/>
              </a:spcAft>
              <a:buNone/>
            </a:pPr>
            <a:r>
              <a:rPr b="1" lang="en"/>
              <a:t>Data Cleansing: </a:t>
            </a:r>
            <a:r>
              <a:rPr lang="en"/>
              <a:t>We have renamed the car company names to their correct names, as per our understanding. We have converted all the data to lower case to avoid any case errors. The </a:t>
            </a:r>
            <a:r>
              <a:rPr b="1" lang="en"/>
              <a:t>duplicated </a:t>
            </a:r>
            <a:r>
              <a:rPr lang="en"/>
              <a:t>function searched for any duplicate values in our data and found none.</a:t>
            </a:r>
            <a:endParaRPr/>
          </a:p>
          <a:p>
            <a:pPr indent="0" lvl="0" marL="0" rtl="0" algn="just">
              <a:lnSpc>
                <a:spcPct val="115000"/>
              </a:lnSpc>
              <a:spcBef>
                <a:spcPts val="700"/>
              </a:spcBef>
              <a:spcAft>
                <a:spcPts val="0"/>
              </a:spcAft>
              <a:buNone/>
            </a:pPr>
            <a:r>
              <a:rPr lang="en"/>
              <a:t>There were no missing values in the data and by performing the above steps, we prepared our data for analysis.</a:t>
            </a:r>
            <a:endParaRPr/>
          </a:p>
          <a:p>
            <a:pPr indent="0" lvl="0" marL="0" rtl="0" algn="just">
              <a:lnSpc>
                <a:spcPct val="115000"/>
              </a:lnSpc>
              <a:spcBef>
                <a:spcPts val="700"/>
              </a:spcBef>
              <a:spcAft>
                <a:spcPts val="0"/>
              </a:spcAft>
              <a:buNone/>
            </a:pPr>
            <a:r>
              <a:rPr lang="en"/>
              <a:t>A separate data set </a:t>
            </a:r>
            <a:r>
              <a:rPr b="1" lang="en"/>
              <a:t>corr </a:t>
            </a:r>
            <a:r>
              <a:rPr lang="en"/>
              <a:t>was created that dealt only with the correlation of our target variable, price. This was done in order to select the best response variables for our study.</a:t>
            </a:r>
            <a:endParaRPr/>
          </a:p>
          <a:p>
            <a:pPr indent="0" lvl="0" marL="0" rtl="0" algn="just">
              <a:lnSpc>
                <a:spcPct val="115000"/>
              </a:lnSpc>
              <a:spcBef>
                <a:spcPts val="700"/>
              </a:spcBef>
              <a:spcAft>
                <a:spcPts val="700"/>
              </a:spcAft>
              <a:buNone/>
            </a:pPr>
            <a:r>
              <a:rPr lang="en"/>
              <a:t>Another </a:t>
            </a:r>
            <a:r>
              <a:rPr lang="en"/>
              <a:t>dataset</a:t>
            </a:r>
            <a:r>
              <a:rPr lang="en"/>
              <a:t> </a:t>
            </a:r>
            <a:r>
              <a:rPr b="1" lang="en"/>
              <a:t>cars </a:t>
            </a:r>
            <a:r>
              <a:rPr lang="en"/>
              <a:t>was created that included only the columns that we selected based on our data exploration.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EXPLORATION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