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D368524-6B8C-4271-8704-CF3688E978A4}">
  <a:tblStyle styleId="{DD368524-6B8C-4271-8704-CF3688E978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ff43fc50_2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ff43fc50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ff43fc50_2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ff43fc50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dff43fc50_2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dff43fc5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dff43fc50_2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dff43fc50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dff43fc50_2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dff43fc50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dff43fc50_2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dff43fc50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dff43fc50_2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dff43fc50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dff43fc50_2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dff43fc50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dff43fc50_2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dff43fc50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dff43fc50_2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dff43fc50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ff43fc50_2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ff43fc50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dff43fc50_2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dff43fc50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dff43fc50_2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ff43fc50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ff43fc50_2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ff43fc50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ff43fc50_2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ff43fc50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ff43fc50_2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ff43fc50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ff43fc50_2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ff43fc50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dff43fc50_2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dff43fc50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mailto:yash.jain106@gmail.com" TargetMode="External"/><Relationship Id="rId4" Type="http://schemas.openxmlformats.org/officeDocument/2006/relationships/hyperlink" Target="https://www.linkedin.com/in/yash-j-5537a0146/" TargetMode="External"/><Relationship Id="rId5" Type="http://schemas.openxmlformats.org/officeDocument/2006/relationships/image" Target="../media/image5.jpg"/><Relationship Id="rId6" Type="http://schemas.openxmlformats.org/officeDocument/2006/relationships/hyperlink" Target="https://github.com/yashj1301/Python-Projects/tree/master/HR%20Analy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26550" y="1604450"/>
            <a:ext cx="60408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Human Resource Analytics  Case Study</a:t>
            </a:r>
            <a:endParaRPr/>
          </a:p>
        </p:txBody>
      </p:sp>
      <p:sp>
        <p:nvSpPr>
          <p:cNvPr id="135" name="Google Shape;135;p13"/>
          <p:cNvSpPr txBox="1"/>
          <p:nvPr>
            <p:ph idx="1" type="subTitle"/>
          </p:nvPr>
        </p:nvSpPr>
        <p:spPr>
          <a:xfrm>
            <a:off x="394725" y="30912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SUBMISSION</a:t>
            </a:r>
            <a:endParaRPr sz="2400"/>
          </a:p>
        </p:txBody>
      </p:sp>
      <p:sp>
        <p:nvSpPr>
          <p:cNvPr id="136" name="Google Shape;136;p13"/>
          <p:cNvSpPr txBox="1"/>
          <p:nvPr/>
        </p:nvSpPr>
        <p:spPr>
          <a:xfrm>
            <a:off x="506600" y="3683000"/>
            <a:ext cx="7117800" cy="78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FFFFFF"/>
                </a:solidFill>
                <a:latin typeface="Roboto"/>
                <a:ea typeface="Roboto"/>
                <a:cs typeface="Roboto"/>
                <a:sym typeface="Roboto"/>
              </a:rPr>
              <a:t>Logistic Regression Model to Predict if the employee is going to leave the company or not and determine the factors driving it</a:t>
            </a:r>
            <a:endParaRPr sz="18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35153" y="149975"/>
            <a:ext cx="2808000" cy="9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86" name="Google Shape;186;p22"/>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400">
                <a:solidFill>
                  <a:srgbClr val="FFFFFF"/>
                </a:solidFill>
                <a:latin typeface="Liberation Serif"/>
                <a:ea typeface="Liberation Serif"/>
                <a:cs typeface="Liberation Serif"/>
                <a:sym typeface="Liberation Serif"/>
              </a:rPr>
              <a:t>Satisfaction Level, Time Spend Company, Last Evaluation, Number of Projects, Work Accident, Promotion last 5 years, Salary, Department</a:t>
            </a:r>
            <a:endParaRPr sz="14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sz="1600">
              <a:solidFill>
                <a:srgbClr val="FFFFFF"/>
              </a:solidFill>
              <a:latin typeface="Liberation Serif"/>
              <a:ea typeface="Liberation Serif"/>
              <a:cs typeface="Liberation Serif"/>
              <a:sym typeface="Liberation Serif"/>
            </a:endParaRPr>
          </a:p>
        </p:txBody>
      </p:sp>
      <p:sp>
        <p:nvSpPr>
          <p:cNvPr id="187" name="Google Shape;187;p22"/>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Time Spend Company</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88" name="Google Shape;188;p22"/>
          <p:cNvSpPr txBox="1"/>
          <p:nvPr/>
        </p:nvSpPr>
        <p:spPr>
          <a:xfrm>
            <a:off x="6689150" y="740350"/>
            <a:ext cx="1740600" cy="103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It seems that most employees spent just around 3 hours in the company.</a:t>
            </a:r>
            <a:endParaRPr>
              <a:solidFill>
                <a:srgbClr val="FFFFFF"/>
              </a:solidFill>
              <a:latin typeface="Roboto"/>
              <a:ea typeface="Roboto"/>
              <a:cs typeface="Roboto"/>
              <a:sym typeface="Roboto"/>
            </a:endParaRPr>
          </a:p>
        </p:txBody>
      </p:sp>
      <p:sp>
        <p:nvSpPr>
          <p:cNvPr id="189" name="Google Shape;189;p22"/>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 Number of Projects</a:t>
            </a:r>
            <a:endParaRPr>
              <a:solidFill>
                <a:srgbClr val="FFFFFF"/>
              </a:solidFill>
              <a:latin typeface="Roboto"/>
              <a:ea typeface="Roboto"/>
              <a:cs typeface="Roboto"/>
              <a:sym typeface="Roboto"/>
            </a:endParaRPr>
          </a:p>
        </p:txBody>
      </p:sp>
      <p:sp>
        <p:nvSpPr>
          <p:cNvPr id="190" name="Google Shape;190;p22"/>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It seems that most employees are able to complete only 4 projects on time.</a:t>
            </a:r>
            <a:endParaRPr>
              <a:solidFill>
                <a:srgbClr val="FFFFFF"/>
              </a:solidFill>
              <a:latin typeface="Roboto"/>
              <a:ea typeface="Roboto"/>
              <a:cs typeface="Roboto"/>
              <a:sym typeface="Roboto"/>
            </a:endParaRPr>
          </a:p>
        </p:txBody>
      </p:sp>
      <p:pic>
        <p:nvPicPr>
          <p:cNvPr id="191" name="Google Shape;191;p22"/>
          <p:cNvPicPr preferRelativeResize="0"/>
          <p:nvPr/>
        </p:nvPicPr>
        <p:blipFill rotWithShape="1">
          <a:blip r:embed="rId3">
            <a:alphaModFix/>
          </a:blip>
          <a:srcRect b="13023" l="55449" r="6706" t="43609"/>
          <a:stretch/>
        </p:blipFill>
        <p:spPr>
          <a:xfrm>
            <a:off x="3493275" y="600075"/>
            <a:ext cx="2808000" cy="1804128"/>
          </a:xfrm>
          <a:prstGeom prst="rect">
            <a:avLst/>
          </a:prstGeom>
          <a:noFill/>
          <a:ln>
            <a:noFill/>
          </a:ln>
        </p:spPr>
      </p:pic>
      <p:pic>
        <p:nvPicPr>
          <p:cNvPr id="192" name="Google Shape;192;p22"/>
          <p:cNvPicPr preferRelativeResize="0"/>
          <p:nvPr/>
        </p:nvPicPr>
        <p:blipFill rotWithShape="1">
          <a:blip r:embed="rId3">
            <a:alphaModFix/>
          </a:blip>
          <a:srcRect b="13023" l="17765" r="44347" t="43609"/>
          <a:stretch/>
        </p:blipFill>
        <p:spPr>
          <a:xfrm>
            <a:off x="3425775" y="2804350"/>
            <a:ext cx="2943000" cy="1888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35153" y="149975"/>
            <a:ext cx="2808000" cy="9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98" name="Google Shape;198;p23"/>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 Work Accident</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99" name="Google Shape;199;p23"/>
          <p:cNvSpPr txBox="1"/>
          <p:nvPr/>
        </p:nvSpPr>
        <p:spPr>
          <a:xfrm>
            <a:off x="6689150" y="740350"/>
            <a:ext cx="1740600" cy="103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It seems that people who don’t have any work accidents are leaving the company more.</a:t>
            </a:r>
            <a:endParaRPr>
              <a:solidFill>
                <a:srgbClr val="FFFFFF"/>
              </a:solidFill>
              <a:latin typeface="Roboto"/>
              <a:ea typeface="Roboto"/>
              <a:cs typeface="Roboto"/>
              <a:sym typeface="Roboto"/>
            </a:endParaRPr>
          </a:p>
        </p:txBody>
      </p:sp>
      <p:sp>
        <p:nvSpPr>
          <p:cNvPr id="200" name="Google Shape;200;p23"/>
          <p:cNvSpPr txBox="1"/>
          <p:nvPr/>
        </p:nvSpPr>
        <p:spPr>
          <a:xfrm>
            <a:off x="3454975" y="2571750"/>
            <a:ext cx="32991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4</a:t>
            </a:r>
            <a:r>
              <a:rPr lang="en">
                <a:solidFill>
                  <a:srgbClr val="FFFFFF"/>
                </a:solidFill>
                <a:latin typeface="Roboto"/>
                <a:ea typeface="Roboto"/>
                <a:cs typeface="Roboto"/>
                <a:sym typeface="Roboto"/>
              </a:rPr>
              <a:t>. Promotion Status in the last 5 years </a:t>
            </a:r>
            <a:endParaRPr>
              <a:solidFill>
                <a:srgbClr val="FFFFFF"/>
              </a:solidFill>
              <a:latin typeface="Roboto"/>
              <a:ea typeface="Roboto"/>
              <a:cs typeface="Roboto"/>
              <a:sym typeface="Roboto"/>
            </a:endParaRPr>
          </a:p>
        </p:txBody>
      </p:sp>
      <p:sp>
        <p:nvSpPr>
          <p:cNvPr id="201" name="Google Shape;201;p23"/>
          <p:cNvSpPr txBox="1"/>
          <p:nvPr/>
        </p:nvSpPr>
        <p:spPr>
          <a:xfrm>
            <a:off x="6854550" y="2867025"/>
            <a:ext cx="1740600" cy="167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It is clearly visible that people are often not getting promotions and hence they are leaving the company.</a:t>
            </a:r>
            <a:endParaRPr>
              <a:solidFill>
                <a:srgbClr val="FFFFFF"/>
              </a:solidFill>
              <a:latin typeface="Roboto"/>
              <a:ea typeface="Roboto"/>
              <a:cs typeface="Roboto"/>
              <a:sym typeface="Roboto"/>
            </a:endParaRPr>
          </a:p>
        </p:txBody>
      </p:sp>
      <p:pic>
        <p:nvPicPr>
          <p:cNvPr id="202" name="Google Shape;202;p23"/>
          <p:cNvPicPr preferRelativeResize="0"/>
          <p:nvPr/>
        </p:nvPicPr>
        <p:blipFill rotWithShape="1">
          <a:blip r:embed="rId3">
            <a:alphaModFix/>
          </a:blip>
          <a:srcRect b="13462" l="17767" r="42007" t="37849"/>
          <a:stretch/>
        </p:blipFill>
        <p:spPr>
          <a:xfrm>
            <a:off x="3512123" y="661825"/>
            <a:ext cx="2808000" cy="1679710"/>
          </a:xfrm>
          <a:prstGeom prst="rect">
            <a:avLst/>
          </a:prstGeom>
          <a:noFill/>
          <a:ln>
            <a:noFill/>
          </a:ln>
        </p:spPr>
      </p:pic>
      <p:sp>
        <p:nvSpPr>
          <p:cNvPr id="203" name="Google Shape;203;p23"/>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400">
                <a:solidFill>
                  <a:srgbClr val="FFFFFF"/>
                </a:solidFill>
                <a:latin typeface="Liberation Serif"/>
                <a:ea typeface="Liberation Serif"/>
                <a:cs typeface="Liberation Serif"/>
                <a:sym typeface="Liberation Serif"/>
              </a:rPr>
              <a:t>Satisfaction Level, Time Spend Company, Last Evaluation, Number of Projects, Work Accident, Promotion last 5 years, Salary, Department</a:t>
            </a:r>
            <a:endParaRPr sz="14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sz="1600">
              <a:solidFill>
                <a:srgbClr val="FFFFFF"/>
              </a:solidFill>
              <a:latin typeface="Liberation Serif"/>
              <a:ea typeface="Liberation Serif"/>
              <a:cs typeface="Liberation Serif"/>
              <a:sym typeface="Liberation Serif"/>
            </a:endParaRPr>
          </a:p>
        </p:txBody>
      </p:sp>
      <p:pic>
        <p:nvPicPr>
          <p:cNvPr id="204" name="Google Shape;204;p23"/>
          <p:cNvPicPr preferRelativeResize="0"/>
          <p:nvPr/>
        </p:nvPicPr>
        <p:blipFill rotWithShape="1">
          <a:blip r:embed="rId4">
            <a:alphaModFix/>
          </a:blip>
          <a:srcRect b="2150" l="17768" r="41214" t="49409"/>
          <a:stretch/>
        </p:blipFill>
        <p:spPr>
          <a:xfrm>
            <a:off x="3489338" y="3023025"/>
            <a:ext cx="2853576" cy="189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35153" y="149975"/>
            <a:ext cx="2808000" cy="9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10" name="Google Shape;210;p24"/>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5</a:t>
            </a:r>
            <a:r>
              <a:rPr lang="en">
                <a:solidFill>
                  <a:srgbClr val="FFFFFF"/>
                </a:solidFill>
                <a:latin typeface="Roboto"/>
                <a:ea typeface="Roboto"/>
                <a:cs typeface="Roboto"/>
                <a:sym typeface="Roboto"/>
              </a:rPr>
              <a:t>. Salary</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211" name="Google Shape;211;p24"/>
          <p:cNvSpPr txBox="1"/>
          <p:nvPr/>
        </p:nvSpPr>
        <p:spPr>
          <a:xfrm>
            <a:off x="6689150" y="648355"/>
            <a:ext cx="1740600" cy="142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It seems that people with low salary range are leaving the company more frequently.</a:t>
            </a:r>
            <a:endParaRPr>
              <a:solidFill>
                <a:srgbClr val="FFFFFF"/>
              </a:solidFill>
              <a:latin typeface="Roboto"/>
              <a:ea typeface="Roboto"/>
              <a:cs typeface="Roboto"/>
              <a:sym typeface="Roboto"/>
            </a:endParaRPr>
          </a:p>
        </p:txBody>
      </p:sp>
      <p:sp>
        <p:nvSpPr>
          <p:cNvPr id="212" name="Google Shape;212;p24"/>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6</a:t>
            </a:r>
            <a:r>
              <a:rPr lang="en">
                <a:solidFill>
                  <a:srgbClr val="FFFFFF"/>
                </a:solidFill>
                <a:latin typeface="Roboto"/>
                <a:ea typeface="Roboto"/>
                <a:cs typeface="Roboto"/>
                <a:sym typeface="Roboto"/>
              </a:rPr>
              <a:t>. Department</a:t>
            </a:r>
            <a:endParaRPr>
              <a:solidFill>
                <a:srgbClr val="FFFFFF"/>
              </a:solidFill>
              <a:latin typeface="Roboto"/>
              <a:ea typeface="Roboto"/>
              <a:cs typeface="Roboto"/>
              <a:sym typeface="Roboto"/>
            </a:endParaRPr>
          </a:p>
        </p:txBody>
      </p:sp>
      <p:sp>
        <p:nvSpPr>
          <p:cNvPr id="213" name="Google Shape;213;p24"/>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It seems that most people leaving the company are from technical department.</a:t>
            </a:r>
            <a:endParaRPr>
              <a:solidFill>
                <a:srgbClr val="FFFFFF"/>
              </a:solidFill>
              <a:latin typeface="Roboto"/>
              <a:ea typeface="Roboto"/>
              <a:cs typeface="Roboto"/>
              <a:sym typeface="Roboto"/>
            </a:endParaRPr>
          </a:p>
        </p:txBody>
      </p:sp>
      <p:sp>
        <p:nvSpPr>
          <p:cNvPr id="214" name="Google Shape;214;p24"/>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400">
                <a:solidFill>
                  <a:srgbClr val="FFFFFF"/>
                </a:solidFill>
                <a:latin typeface="Liberation Serif"/>
                <a:ea typeface="Liberation Serif"/>
                <a:cs typeface="Liberation Serif"/>
                <a:sym typeface="Liberation Serif"/>
              </a:rPr>
              <a:t>Satisfaction Level, Time Spend Company, Last Evaluation, Number of Projects, Work Accident, Promotion last 5 years, Salary, Department</a:t>
            </a:r>
            <a:endParaRPr sz="14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sz="1600">
              <a:solidFill>
                <a:srgbClr val="FFFFFF"/>
              </a:solidFill>
              <a:latin typeface="Liberation Serif"/>
              <a:ea typeface="Liberation Serif"/>
              <a:cs typeface="Liberation Serif"/>
              <a:sym typeface="Liberation Serif"/>
            </a:endParaRPr>
          </a:p>
        </p:txBody>
      </p:sp>
      <p:pic>
        <p:nvPicPr>
          <p:cNvPr id="215" name="Google Shape;215;p24"/>
          <p:cNvPicPr preferRelativeResize="0"/>
          <p:nvPr/>
        </p:nvPicPr>
        <p:blipFill rotWithShape="1">
          <a:blip r:embed="rId3">
            <a:alphaModFix/>
          </a:blip>
          <a:srcRect b="17922" l="17767" r="42634" t="27699"/>
          <a:stretch/>
        </p:blipFill>
        <p:spPr>
          <a:xfrm>
            <a:off x="3796550" y="648338"/>
            <a:ext cx="2239154" cy="1726275"/>
          </a:xfrm>
          <a:prstGeom prst="rect">
            <a:avLst/>
          </a:prstGeom>
          <a:noFill/>
          <a:ln>
            <a:noFill/>
          </a:ln>
        </p:spPr>
      </p:pic>
      <p:pic>
        <p:nvPicPr>
          <p:cNvPr id="216" name="Google Shape;216;p24"/>
          <p:cNvPicPr preferRelativeResize="0"/>
          <p:nvPr/>
        </p:nvPicPr>
        <p:blipFill rotWithShape="1">
          <a:blip r:embed="rId4">
            <a:alphaModFix/>
          </a:blip>
          <a:srcRect b="2710" l="22198" r="27915" t="22623"/>
          <a:stretch/>
        </p:blipFill>
        <p:spPr>
          <a:xfrm>
            <a:off x="3706125" y="2931975"/>
            <a:ext cx="2420012" cy="172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823850" y="2053000"/>
            <a:ext cx="6333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TECHNIQUE COMPARISON</a:t>
            </a:r>
            <a:endParaRPr/>
          </a:p>
        </p:txBody>
      </p:sp>
      <p:sp>
        <p:nvSpPr>
          <p:cNvPr id="222" name="Google Shape;222;p25"/>
          <p:cNvSpPr txBox="1"/>
          <p:nvPr/>
        </p:nvSpPr>
        <p:spPr>
          <a:xfrm>
            <a:off x="1623575" y="3156250"/>
            <a:ext cx="62736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Simple Logistic Regression vs Random Forest Classifier</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77000" y="22732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Technique Comparison</a:t>
            </a:r>
            <a:endParaRPr sz="2400"/>
          </a:p>
        </p:txBody>
      </p:sp>
      <p:graphicFrame>
        <p:nvGraphicFramePr>
          <p:cNvPr id="228" name="Google Shape;228;p26"/>
          <p:cNvGraphicFramePr/>
          <p:nvPr/>
        </p:nvGraphicFramePr>
        <p:xfrm>
          <a:off x="556325" y="866925"/>
          <a:ext cx="3000000" cy="3000000"/>
        </p:xfrm>
        <a:graphic>
          <a:graphicData uri="http://schemas.openxmlformats.org/drawingml/2006/table">
            <a:tbl>
              <a:tblPr>
                <a:noFill/>
                <a:tableStyleId>{DD368524-6B8C-4271-8704-CF3688E978A4}</a:tableStyleId>
              </a:tblPr>
              <a:tblGrid>
                <a:gridCol w="4015675"/>
                <a:gridCol w="4015675"/>
              </a:tblGrid>
              <a:tr h="492575">
                <a:tc>
                  <a:txBody>
                    <a:bodyPr/>
                    <a:lstStyle/>
                    <a:p>
                      <a:pPr indent="0" lvl="0" marL="0" rtl="0" algn="ctr">
                        <a:spcBef>
                          <a:spcPts val="0"/>
                        </a:spcBef>
                        <a:spcAft>
                          <a:spcPts val="0"/>
                        </a:spcAft>
                        <a:buNone/>
                      </a:pPr>
                      <a:r>
                        <a:rPr lang="en">
                          <a:solidFill>
                            <a:srgbClr val="FFFFFF"/>
                          </a:solidFill>
                        </a:rPr>
                        <a:t>Simple Logistic Regression</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Random Forest Classifier</a:t>
                      </a:r>
                      <a:endParaRPr>
                        <a:solidFill>
                          <a:srgbClr val="FFFFFF"/>
                        </a:solidFill>
                      </a:endParaRPr>
                    </a:p>
                  </a:txBody>
                  <a:tcPr marT="91425" marB="91425" marR="91425" marL="91425"/>
                </a:tc>
              </a:tr>
              <a:tr h="1339375">
                <a:tc>
                  <a:txBody>
                    <a:bodyPr/>
                    <a:lstStyle/>
                    <a:p>
                      <a:pPr indent="0" lvl="0" marL="0" rtl="0" algn="just">
                        <a:spcBef>
                          <a:spcPts val="0"/>
                        </a:spcBef>
                        <a:spcAft>
                          <a:spcPts val="0"/>
                        </a:spcAft>
                        <a:buNone/>
                      </a:pPr>
                      <a:r>
                        <a:rPr lang="en">
                          <a:solidFill>
                            <a:srgbClr val="FFFFFF"/>
                          </a:solidFill>
                        </a:rPr>
                        <a:t>In Simple Logistic Regression, Our Accuracy Score was </a:t>
                      </a:r>
                      <a:r>
                        <a:rPr b="1" lang="en">
                          <a:solidFill>
                            <a:srgbClr val="FFFFFF"/>
                          </a:solidFill>
                        </a:rPr>
                        <a:t>88.607</a:t>
                      </a:r>
                      <a:r>
                        <a:rPr b="1" lang="en">
                          <a:solidFill>
                            <a:srgbClr val="FFFFFF"/>
                          </a:solidFill>
                        </a:rPr>
                        <a:t>%.</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l">
                        <a:spcBef>
                          <a:spcPts val="0"/>
                        </a:spcBef>
                        <a:spcAft>
                          <a:spcPts val="0"/>
                        </a:spcAft>
                        <a:buNone/>
                      </a:pPr>
                      <a:r>
                        <a:rPr lang="en">
                          <a:solidFill>
                            <a:srgbClr val="FFFFFF"/>
                          </a:solidFill>
                        </a:rPr>
                        <a:t>The Receiver Operative Characteristic (ROC) Curve was covering area=0.56.</a:t>
                      </a:r>
                      <a:endParaRPr>
                        <a:solidFill>
                          <a:srgbClr val="FFFFFF"/>
                        </a:solidFill>
                      </a:endParaRPr>
                    </a:p>
                  </a:txBody>
                  <a:tcPr marT="91425" marB="91425" marR="91425" marL="91425"/>
                </a:tc>
                <a:tc>
                  <a:txBody>
                    <a:bodyPr/>
                    <a:lstStyle/>
                    <a:p>
                      <a:pPr indent="0" lvl="0" marL="0" rtl="0" algn="just">
                        <a:spcBef>
                          <a:spcPts val="0"/>
                        </a:spcBef>
                        <a:spcAft>
                          <a:spcPts val="0"/>
                        </a:spcAft>
                        <a:buNone/>
                      </a:pPr>
                      <a:r>
                        <a:rPr lang="en">
                          <a:solidFill>
                            <a:srgbClr val="FFFFFF"/>
                          </a:solidFill>
                        </a:rPr>
                        <a:t>Using Random Forest, Our Accuracy Score was </a:t>
                      </a:r>
                      <a:r>
                        <a:rPr b="1" lang="en">
                          <a:solidFill>
                            <a:srgbClr val="FFFFFF"/>
                          </a:solidFill>
                        </a:rPr>
                        <a:t>91.25</a:t>
                      </a:r>
                      <a:r>
                        <a:rPr b="1" lang="en">
                          <a:solidFill>
                            <a:srgbClr val="FFFFFF"/>
                          </a:solidFill>
                        </a:rPr>
                        <a:t>%.</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l">
                        <a:spcBef>
                          <a:spcPts val="0"/>
                        </a:spcBef>
                        <a:spcAft>
                          <a:spcPts val="0"/>
                        </a:spcAft>
                        <a:buNone/>
                      </a:pPr>
                      <a:r>
                        <a:rPr lang="en">
                          <a:solidFill>
                            <a:srgbClr val="FFFFFF"/>
                          </a:solidFill>
                        </a:rPr>
                        <a:t>The Receiver Operating Characteristic (ROC) Curve was covering area=0.78.</a:t>
                      </a:r>
                      <a:endParaRPr>
                        <a:solidFill>
                          <a:srgbClr val="FFFFFF"/>
                        </a:solidFill>
                      </a:endParaRPr>
                    </a:p>
                  </a:txBody>
                  <a:tcPr marT="91425" marB="91425" marR="91425" marL="91425"/>
                </a:tc>
              </a:tr>
            </a:tbl>
          </a:graphicData>
        </a:graphic>
      </p:graphicFrame>
      <p:pic>
        <p:nvPicPr>
          <p:cNvPr id="229" name="Google Shape;229;p26"/>
          <p:cNvPicPr preferRelativeResize="0"/>
          <p:nvPr/>
        </p:nvPicPr>
        <p:blipFill rotWithShape="1">
          <a:blip r:embed="rId3">
            <a:alphaModFix/>
          </a:blip>
          <a:srcRect b="6012" l="21410" r="28224" t="31744"/>
          <a:stretch/>
        </p:blipFill>
        <p:spPr>
          <a:xfrm>
            <a:off x="3099039" y="2929200"/>
            <a:ext cx="2945925" cy="2048300"/>
          </a:xfrm>
          <a:prstGeom prst="rect">
            <a:avLst/>
          </a:prstGeom>
          <a:noFill/>
          <a:ln>
            <a:noFill/>
          </a:ln>
        </p:spPr>
      </p:pic>
      <p:sp>
        <p:nvSpPr>
          <p:cNvPr id="230" name="Google Shape;230;p26"/>
          <p:cNvSpPr txBox="1"/>
          <p:nvPr/>
        </p:nvSpPr>
        <p:spPr>
          <a:xfrm>
            <a:off x="740350" y="3208200"/>
            <a:ext cx="18705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ROC Curve: </a:t>
            </a:r>
            <a:endParaRPr sz="18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823850" y="2053000"/>
            <a:ext cx="617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SUGGESTIONS AND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nvSpPr>
        <p:spPr>
          <a:xfrm>
            <a:off x="168850" y="220800"/>
            <a:ext cx="4208400" cy="4740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One of the most important thing for an employee is his salary. Most employees leaving the company have low or medium salary.</a:t>
            </a:r>
            <a:endParaRPr>
              <a:solidFill>
                <a:srgbClr val="FFFFFF"/>
              </a:solidFill>
              <a:latin typeface="Roboto"/>
              <a:ea typeface="Roboto"/>
              <a:cs typeface="Roboto"/>
              <a:sym typeface="Roboto"/>
            </a:endParaRPr>
          </a:p>
          <a:p>
            <a:pPr indent="-317500" lvl="0" marL="457200" rtl="0" algn="just">
              <a:spcBef>
                <a:spcPts val="100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Promotion is something that motivates an employee to give his 100% for the company. However, the people leaving the company did not get promotion for half a decade.</a:t>
            </a:r>
            <a:endParaRPr>
              <a:solidFill>
                <a:srgbClr val="FFFFFF"/>
              </a:solidFill>
              <a:latin typeface="Roboto"/>
              <a:ea typeface="Roboto"/>
              <a:cs typeface="Roboto"/>
              <a:sym typeface="Roboto"/>
            </a:endParaRPr>
          </a:p>
          <a:p>
            <a:pPr indent="-317500" lvl="0" marL="457200" rtl="0" algn="just">
              <a:spcBef>
                <a:spcPts val="100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The company is inflicting workload too much on the employees. Most employees are able to complete only 4 projects on time.</a:t>
            </a:r>
            <a:endParaRPr>
              <a:solidFill>
                <a:srgbClr val="FFFFFF"/>
              </a:solidFill>
              <a:latin typeface="Roboto"/>
              <a:ea typeface="Roboto"/>
              <a:cs typeface="Roboto"/>
              <a:sym typeface="Roboto"/>
            </a:endParaRPr>
          </a:p>
          <a:p>
            <a:pPr indent="-317500" lvl="0" marL="457200" rtl="0" algn="just">
              <a:spcBef>
                <a:spcPts val="100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Training could be done more efficiently. Most people leaving are from technical background.</a:t>
            </a:r>
            <a:endParaRPr>
              <a:solidFill>
                <a:srgbClr val="FFFFFF"/>
              </a:solidFill>
              <a:latin typeface="Roboto"/>
              <a:ea typeface="Roboto"/>
              <a:cs typeface="Roboto"/>
              <a:sym typeface="Roboto"/>
            </a:endParaRPr>
          </a:p>
          <a:p>
            <a:pPr indent="-317500" lvl="0" marL="457200" rtl="0" algn="just">
              <a:spcBef>
                <a:spcPts val="1000"/>
              </a:spcBef>
              <a:spcAft>
                <a:spcPts val="1000"/>
              </a:spcAft>
              <a:buClr>
                <a:srgbClr val="FFFFFF"/>
              </a:buClr>
              <a:buSzPts val="1400"/>
              <a:buFont typeface="Roboto"/>
              <a:buAutoNum type="arabicPeriod"/>
            </a:pPr>
            <a:r>
              <a:rPr lang="en">
                <a:solidFill>
                  <a:srgbClr val="FFFFFF"/>
                </a:solidFill>
                <a:latin typeface="Roboto"/>
                <a:ea typeface="Roboto"/>
                <a:cs typeface="Roboto"/>
                <a:sym typeface="Roboto"/>
              </a:rPr>
              <a:t>Satisfaction level of employees is very important for a company. Hence, they should work on keeping the satisfaction level of the employees high.</a:t>
            </a:r>
            <a:endParaRPr>
              <a:solidFill>
                <a:srgbClr val="FFFFFF"/>
              </a:solidFill>
              <a:latin typeface="Roboto"/>
              <a:ea typeface="Roboto"/>
              <a:cs typeface="Roboto"/>
              <a:sym typeface="Roboto"/>
            </a:endParaRPr>
          </a:p>
        </p:txBody>
      </p:sp>
      <p:sp>
        <p:nvSpPr>
          <p:cNvPr id="241" name="Google Shape;241;p28"/>
          <p:cNvSpPr txBox="1"/>
          <p:nvPr/>
        </p:nvSpPr>
        <p:spPr>
          <a:xfrm>
            <a:off x="5039550" y="337700"/>
            <a:ext cx="36369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Suggestions and Insights</a:t>
            </a:r>
            <a:endParaRPr sz="2400">
              <a:solidFill>
                <a:srgbClr val="FFFFFF"/>
              </a:solidFill>
              <a:latin typeface="Roboto"/>
              <a:ea typeface="Roboto"/>
              <a:cs typeface="Roboto"/>
              <a:sym typeface="Roboto"/>
            </a:endParaRPr>
          </a:p>
        </p:txBody>
      </p:sp>
      <p:pic>
        <p:nvPicPr>
          <p:cNvPr id="242" name="Google Shape;242;p28"/>
          <p:cNvPicPr preferRelativeResize="0"/>
          <p:nvPr/>
        </p:nvPicPr>
        <p:blipFill>
          <a:blip r:embed="rId3">
            <a:alphaModFix/>
          </a:blip>
          <a:stretch>
            <a:fillRect/>
          </a:stretch>
        </p:blipFill>
        <p:spPr>
          <a:xfrm>
            <a:off x="4529650" y="1100600"/>
            <a:ext cx="4461949" cy="317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485400" y="662550"/>
            <a:ext cx="8173200" cy="409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4800"/>
              <a:t>An employee is an asset to the company. They define the future and present of the company.</a:t>
            </a:r>
            <a:endParaRPr sz="4800"/>
          </a:p>
        </p:txBody>
      </p:sp>
      <p:sp>
        <p:nvSpPr>
          <p:cNvPr id="248" name="Google Shape;248;p29"/>
          <p:cNvSpPr txBox="1"/>
          <p:nvPr/>
        </p:nvSpPr>
        <p:spPr>
          <a:xfrm>
            <a:off x="753350" y="285750"/>
            <a:ext cx="2052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NOTE:</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idx="1" type="body"/>
          </p:nvPr>
        </p:nvSpPr>
        <p:spPr>
          <a:xfrm>
            <a:off x="1395050" y="2518075"/>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details:</a:t>
            </a:r>
            <a:endParaRPr sz="1400"/>
          </a:p>
          <a:p>
            <a:pPr indent="0" lvl="0" marL="0" rtl="0" algn="l">
              <a:spcBef>
                <a:spcPts val="1600"/>
              </a:spcBef>
              <a:spcAft>
                <a:spcPts val="0"/>
              </a:spcAft>
              <a:buNone/>
            </a:pPr>
            <a:r>
              <a:rPr b="1" lang="en" sz="1400"/>
              <a:t>Yash Jain</a:t>
            </a:r>
            <a:endParaRPr b="1" sz="1400"/>
          </a:p>
          <a:p>
            <a:pPr indent="0" lvl="0" marL="0" rtl="0" algn="l">
              <a:spcBef>
                <a:spcPts val="0"/>
              </a:spcBef>
              <a:spcAft>
                <a:spcPts val="0"/>
              </a:spcAft>
              <a:buNone/>
            </a:pPr>
            <a:r>
              <a:rPr lang="en" sz="1400"/>
              <a:t>9582617525</a:t>
            </a:r>
            <a:endParaRPr sz="1400"/>
          </a:p>
          <a:p>
            <a:pPr indent="0" lvl="0" marL="0" rtl="0" algn="l">
              <a:spcBef>
                <a:spcPts val="0"/>
              </a:spcBef>
              <a:spcAft>
                <a:spcPts val="0"/>
              </a:spcAft>
              <a:buNone/>
            </a:pPr>
            <a:r>
              <a:rPr lang="en" sz="1400"/>
              <a:t>Greater Noida, UP-201306</a:t>
            </a:r>
            <a:endParaRPr sz="1400"/>
          </a:p>
          <a:p>
            <a:pPr indent="0" lvl="0" marL="0" rtl="0" algn="l">
              <a:spcBef>
                <a:spcPts val="1600"/>
              </a:spcBef>
              <a:spcAft>
                <a:spcPts val="0"/>
              </a:spcAft>
              <a:buNone/>
            </a:pPr>
            <a:r>
              <a:rPr b="1" lang="en" sz="1400">
                <a:solidFill>
                  <a:srgbClr val="FFFFFF"/>
                </a:solidFill>
                <a:uFill>
                  <a:noFill/>
                </a:uFill>
                <a:hlinkClick r:id="rId3"/>
              </a:rPr>
              <a:t>yash.jain106@gmail.com</a:t>
            </a:r>
            <a:endParaRPr b="1" sz="1400">
              <a:solidFill>
                <a:srgbClr val="FFFFFF"/>
              </a:solidFill>
            </a:endParaRPr>
          </a:p>
          <a:p>
            <a:pPr indent="0" lvl="0" marL="0" rtl="0" algn="l">
              <a:spcBef>
                <a:spcPts val="0"/>
              </a:spcBef>
              <a:spcAft>
                <a:spcPts val="0"/>
              </a:spcAft>
              <a:buNone/>
            </a:pPr>
            <a:r>
              <a:rPr b="1" lang="en" sz="1400" u="sng">
                <a:solidFill>
                  <a:srgbClr val="FFFFFF"/>
                </a:solidFill>
                <a:hlinkClick r:id="rId4"/>
              </a:rPr>
              <a:t>https://www.linkedin.com/in/yash-j-5537a0146/</a:t>
            </a:r>
            <a:endParaRPr b="1" sz="1400" u="sng">
              <a:solidFill>
                <a:srgbClr val="FFFFFF"/>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254" name="Google Shape;254;p30"/>
          <p:cNvPicPr preferRelativeResize="0"/>
          <p:nvPr/>
        </p:nvPicPr>
        <p:blipFill>
          <a:blip r:embed="rId5">
            <a:alphaModFix/>
          </a:blip>
          <a:stretch>
            <a:fillRect/>
          </a:stretch>
        </p:blipFill>
        <p:spPr>
          <a:xfrm>
            <a:off x="5096400" y="0"/>
            <a:ext cx="4047600" cy="5143500"/>
          </a:xfrm>
          <a:prstGeom prst="rect">
            <a:avLst/>
          </a:prstGeom>
          <a:noFill/>
          <a:ln>
            <a:noFill/>
          </a:ln>
        </p:spPr>
      </p:pic>
      <p:sp>
        <p:nvSpPr>
          <p:cNvPr id="255" name="Google Shape;255;p30"/>
          <p:cNvSpPr txBox="1"/>
          <p:nvPr/>
        </p:nvSpPr>
        <p:spPr>
          <a:xfrm>
            <a:off x="1395050" y="214325"/>
            <a:ext cx="3488700" cy="1993800"/>
          </a:xfrm>
          <a:prstGeom prst="rect">
            <a:avLst/>
          </a:prstGeom>
          <a:noFill/>
          <a:ln>
            <a:noFill/>
          </a:ln>
        </p:spPr>
        <p:txBody>
          <a:bodyPr anchorCtr="0" anchor="b" bIns="91425" lIns="91425" spcFirstLastPara="1" rIns="91425" wrap="square" tIns="91425">
            <a:noAutofit/>
          </a:bodyPr>
          <a:lstStyle/>
          <a:p>
            <a:pPr indent="0" lvl="0" marL="0" rtl="0" algn="just">
              <a:spcBef>
                <a:spcPts val="0"/>
              </a:spcBef>
              <a:spcAft>
                <a:spcPts val="0"/>
              </a:spcAft>
              <a:buNone/>
            </a:pPr>
            <a:r>
              <a:rPr lang="en" sz="1800">
                <a:solidFill>
                  <a:srgbClr val="FFFFFF"/>
                </a:solidFill>
                <a:latin typeface="Roboto"/>
                <a:ea typeface="Roboto"/>
                <a:cs typeface="Roboto"/>
                <a:sym typeface="Roboto"/>
              </a:rPr>
              <a:t>Thanks! You can access the project in the following GITHUB Repository:</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rPr b="1" lang="en" u="sng">
                <a:solidFill>
                  <a:srgbClr val="FFFFFF"/>
                </a:solidFill>
                <a:latin typeface="Roboto"/>
                <a:ea typeface="Roboto"/>
                <a:cs typeface="Roboto"/>
                <a:sym typeface="Roboto"/>
                <a:hlinkClick r:id="rId6"/>
              </a:rPr>
              <a:t>https://github.com/yashj1301/Python-Projects/tree/master/HR%20Analytics</a:t>
            </a:r>
            <a:endParaRPr b="1" sz="18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460950" y="18022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460950" y="825875"/>
            <a:ext cx="8222100" cy="2710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t>A company XYZ has around 9000 employees.  However, in every 3-4 months, their employees are leaving and they have to hire new (raw) talent from the market. Training them and guiding them becomes extremely difficult when they have to hire new person in every 3-4 months. </a:t>
            </a:r>
            <a:endParaRPr sz="1600"/>
          </a:p>
          <a:p>
            <a:pPr indent="0" lvl="0" marL="0" rtl="0" algn="just">
              <a:spcBef>
                <a:spcPts val="1200"/>
              </a:spcBef>
              <a:spcAft>
                <a:spcPts val="0"/>
              </a:spcAft>
              <a:buNone/>
            </a:pPr>
            <a:r>
              <a:rPr lang="en" sz="1600"/>
              <a:t>They have contacted a consulting company to understand the factors on which the decision of employees to leave the company depends. Specifically, they want to understand  why people are leaving their company on a frequent basis.. The company wants to know:</a:t>
            </a:r>
            <a:endParaRPr sz="1600"/>
          </a:p>
          <a:p>
            <a:pPr indent="0" lvl="0" marL="0" rtl="0" algn="just">
              <a:spcBef>
                <a:spcPts val="1200"/>
              </a:spcBef>
              <a:spcAft>
                <a:spcPts val="0"/>
              </a:spcAft>
              <a:buNone/>
            </a:pPr>
            <a:r>
              <a:rPr lang="en" sz="1600"/>
              <a:t>- Which variables are significant in predicting the decision of leaving the company</a:t>
            </a:r>
            <a:endParaRPr sz="1600"/>
          </a:p>
          <a:p>
            <a:pPr indent="0" lvl="0" marL="0" rtl="0" algn="just">
              <a:spcBef>
                <a:spcPts val="1600"/>
              </a:spcBef>
              <a:spcAft>
                <a:spcPts val="0"/>
              </a:spcAft>
              <a:buNone/>
            </a:pPr>
            <a:r>
              <a:rPr lang="en" sz="1600"/>
              <a:t>- How well those variables describe the probability of the person leaving the company</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t/>
            </a:r>
            <a:endParaRPr sz="1600"/>
          </a:p>
          <a:p>
            <a:pPr indent="0" lvl="0" marL="0" rtl="0" algn="just">
              <a:spcBef>
                <a:spcPts val="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GOAL</a:t>
            </a:r>
            <a:endParaRPr/>
          </a:p>
        </p:txBody>
      </p:sp>
      <p:sp>
        <p:nvSpPr>
          <p:cNvPr id="153" name="Google Shape;153;p16"/>
          <p:cNvSpPr txBox="1"/>
          <p:nvPr>
            <p:ph idx="1" type="body"/>
          </p:nvPr>
        </p:nvSpPr>
        <p:spPr>
          <a:xfrm>
            <a:off x="471900" y="1763200"/>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I am required to model the decision of leaving with the available independent variables. It will be used by the management to understand how exactly the decision varies with the independent variables. They can accordingly manipulate the company policies, the business strategy etc. to meet certain employee satisfaction level. Further, the model will be a good way for management to understand the shortcomings in their current system.</a:t>
            </a:r>
            <a:endParaRPr sz="1800"/>
          </a:p>
          <a:p>
            <a:pPr indent="0" lvl="0" marL="0" rtl="0" algn="just">
              <a:spcBef>
                <a:spcPts val="1600"/>
              </a:spcBef>
              <a:spcAft>
                <a:spcPts val="0"/>
              </a:spcAft>
              <a:buNone/>
            </a:pPr>
            <a:r>
              <a:t/>
            </a:r>
            <a:endParaRPr sz="1800"/>
          </a:p>
          <a:p>
            <a:pPr indent="0" lvl="0" marL="0" rtl="0" algn="just">
              <a:spcBef>
                <a:spcPts val="1600"/>
              </a:spcBef>
              <a:spcAft>
                <a:spcPts val="0"/>
              </a:spcAft>
              <a:buNone/>
            </a:pPr>
            <a:r>
              <a:t/>
            </a:r>
            <a:endParaRPr sz="1800"/>
          </a:p>
          <a:p>
            <a:pPr indent="0" lvl="0" marL="0" rtl="0" algn="just">
              <a:spcBef>
                <a:spcPts val="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UNDERSTANDING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Reading and Understanding</a:t>
            </a:r>
            <a:endParaRPr/>
          </a:p>
        </p:txBody>
      </p:sp>
      <p:sp>
        <p:nvSpPr>
          <p:cNvPr id="164" name="Google Shape;164;p18"/>
          <p:cNvSpPr txBox="1"/>
          <p:nvPr>
            <p:ph idx="1" type="body"/>
          </p:nvPr>
        </p:nvSpPr>
        <p:spPr>
          <a:xfrm>
            <a:off x="601800" y="1607350"/>
            <a:ext cx="7671900" cy="27102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800"/>
              <a:t>The</a:t>
            </a:r>
            <a:r>
              <a:rPr lang="en" sz="1800"/>
              <a:t> data set contains 14999 entries and 10 columns. The names of those columns are:</a:t>
            </a:r>
            <a:endParaRPr sz="1800"/>
          </a:p>
          <a:p>
            <a:pPr indent="0" lvl="0" marL="0" rtl="0" algn="just">
              <a:lnSpc>
                <a:spcPct val="115000"/>
              </a:lnSpc>
              <a:spcBef>
                <a:spcPts val="1600"/>
              </a:spcBef>
              <a:spcAft>
                <a:spcPts val="0"/>
              </a:spcAft>
              <a:buNone/>
            </a:pPr>
            <a:r>
              <a:rPr lang="en" sz="1800">
                <a:solidFill>
                  <a:srgbClr val="FFFFFF"/>
                </a:solidFill>
                <a:latin typeface="Liberation Serif"/>
                <a:ea typeface="Liberation Serif"/>
                <a:cs typeface="Liberation Serif"/>
                <a:sym typeface="Liberation Serif"/>
              </a:rPr>
              <a:t>Number of projects, work_accident, left, promotion last 5 years, department, salary, time_spend_company, average_monthly_hours, satisfaction_level, last_evaluation</a:t>
            </a:r>
            <a:endParaRPr sz="1800">
              <a:solidFill>
                <a:srgbClr val="FFFFFF"/>
              </a:solidFill>
            </a:endParaRPr>
          </a:p>
          <a:p>
            <a:pPr indent="0" lvl="0" marL="0" marR="0" rtl="0" algn="just">
              <a:lnSpc>
                <a:spcPct val="115000"/>
              </a:lnSpc>
              <a:spcBef>
                <a:spcPts val="700"/>
              </a:spcBef>
              <a:spcAft>
                <a:spcPts val="0"/>
              </a:spcAft>
              <a:buNone/>
            </a:pPr>
            <a:r>
              <a:t/>
            </a:r>
            <a:endParaRPr sz="1800"/>
          </a:p>
          <a:p>
            <a:pPr indent="0" lvl="0" marL="0" marR="0" rtl="0" algn="just">
              <a:lnSpc>
                <a:spcPct val="115000"/>
              </a:lnSpc>
              <a:spcBef>
                <a:spcPts val="700"/>
              </a:spcBef>
              <a:spcAft>
                <a:spcPts val="0"/>
              </a:spcAft>
              <a:buNone/>
            </a:pPr>
            <a:r>
              <a:rPr lang="en" sz="1800"/>
              <a:t>Here, our </a:t>
            </a:r>
            <a:r>
              <a:rPr b="1" lang="en" sz="1800"/>
              <a:t>target variable </a:t>
            </a:r>
            <a:r>
              <a:rPr lang="en" sz="1800"/>
              <a:t>is </a:t>
            </a:r>
            <a:r>
              <a:rPr b="1" lang="en" sz="1800"/>
              <a:t>LEFT.</a:t>
            </a:r>
            <a:r>
              <a:rPr lang="en" sz="1800"/>
              <a:t> </a:t>
            </a:r>
            <a:endParaRPr sz="1800"/>
          </a:p>
          <a:p>
            <a:pPr indent="0" lvl="0" marL="0" rtl="0" algn="l">
              <a:lnSpc>
                <a:spcPct val="115000"/>
              </a:lnSpc>
              <a:spcBef>
                <a:spcPts val="700"/>
              </a:spcBef>
              <a:spcAft>
                <a:spcPts val="700"/>
              </a:spcAft>
              <a:buNone/>
            </a:pPr>
            <a:r>
              <a:t/>
            </a:r>
            <a:endParaRPr>
              <a:solidFill>
                <a:srgbClr val="000000"/>
              </a:solidFill>
              <a:latin typeface="Liberation Serif"/>
              <a:ea typeface="Liberation Serif"/>
              <a:cs typeface="Liberation Serif"/>
              <a:sym typeface="Liberation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ASSUMPTIONS AND DATA HANDLING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and Data Handling</a:t>
            </a:r>
            <a:endParaRPr/>
          </a:p>
        </p:txBody>
      </p:sp>
      <p:sp>
        <p:nvSpPr>
          <p:cNvPr id="175" name="Google Shape;175;p20"/>
          <p:cNvSpPr txBox="1"/>
          <p:nvPr>
            <p:ph idx="1" type="body"/>
          </p:nvPr>
        </p:nvSpPr>
        <p:spPr>
          <a:xfrm>
            <a:off x="432950" y="1399525"/>
            <a:ext cx="7671900" cy="3549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t>Technical</a:t>
            </a:r>
            <a:r>
              <a:rPr b="1" lang="en"/>
              <a:t>: </a:t>
            </a:r>
            <a:r>
              <a:rPr lang="en"/>
              <a:t>we have assumed that ‘technical’, ‘IT’ and ‘support’ are the same categories. Same with others as well.</a:t>
            </a:r>
            <a:endParaRPr/>
          </a:p>
          <a:p>
            <a:pPr indent="0" lvl="0" marL="0" rtl="0" algn="just">
              <a:lnSpc>
                <a:spcPct val="115000"/>
              </a:lnSpc>
              <a:spcBef>
                <a:spcPts val="700"/>
              </a:spcBef>
              <a:spcAft>
                <a:spcPts val="0"/>
              </a:spcAft>
              <a:buNone/>
            </a:pPr>
            <a:r>
              <a:rPr b="1" lang="en"/>
              <a:t>Data Cleansing: </a:t>
            </a:r>
            <a:r>
              <a:rPr lang="en"/>
              <a:t>We have renamed the ‘IT’ and ‘support’ columns to ‘technical’, as per our understanding. We have converted all the data to lower case to avoid any case errors. We renamed ‘average_montly_hours’ to it correct name. The </a:t>
            </a:r>
            <a:r>
              <a:rPr b="1" lang="en"/>
              <a:t>duplicated </a:t>
            </a:r>
            <a:r>
              <a:rPr lang="en"/>
              <a:t>function searched for any duplicate values in our data and found 3008 entries. Hence, we deleted them. After deletion, we have 9653 entries and 10 columns.</a:t>
            </a:r>
            <a:endParaRPr/>
          </a:p>
          <a:p>
            <a:pPr indent="0" lvl="0" marL="0" rtl="0" algn="just">
              <a:lnSpc>
                <a:spcPct val="115000"/>
              </a:lnSpc>
              <a:spcBef>
                <a:spcPts val="700"/>
              </a:spcBef>
              <a:spcAft>
                <a:spcPts val="0"/>
              </a:spcAft>
              <a:buNone/>
            </a:pPr>
            <a:r>
              <a:rPr lang="en"/>
              <a:t>There were</a:t>
            </a:r>
            <a:r>
              <a:rPr b="1" lang="en"/>
              <a:t> no missing values</a:t>
            </a:r>
            <a:r>
              <a:rPr lang="en"/>
              <a:t> in the data and by performing the above steps, we prepared our data for analysis.</a:t>
            </a:r>
            <a:endParaRPr/>
          </a:p>
          <a:p>
            <a:pPr indent="0" lvl="0" marL="0" rtl="0" algn="just">
              <a:lnSpc>
                <a:spcPct val="115000"/>
              </a:lnSpc>
              <a:spcBef>
                <a:spcPts val="700"/>
              </a:spcBef>
              <a:spcAft>
                <a:spcPts val="0"/>
              </a:spcAft>
              <a:buNone/>
            </a:pPr>
            <a:r>
              <a:rPr lang="en"/>
              <a:t>A separate data set </a:t>
            </a:r>
            <a:r>
              <a:rPr b="1" lang="en"/>
              <a:t>corr </a:t>
            </a:r>
            <a:r>
              <a:rPr lang="en"/>
              <a:t>was created that dealt only with the correlation of our target variable, left. This was done in order to select the best response variables for our study.</a:t>
            </a:r>
            <a:endParaRPr/>
          </a:p>
          <a:p>
            <a:pPr indent="0" lvl="0" marL="0" rtl="0" algn="just">
              <a:lnSpc>
                <a:spcPct val="115000"/>
              </a:lnSpc>
              <a:spcBef>
                <a:spcPts val="700"/>
              </a:spcBef>
              <a:spcAft>
                <a:spcPts val="700"/>
              </a:spcAft>
              <a:buNone/>
            </a:pPr>
            <a:r>
              <a:rPr lang="en"/>
              <a:t>Another </a:t>
            </a:r>
            <a:r>
              <a:rPr lang="en"/>
              <a:t>dataset</a:t>
            </a:r>
            <a:r>
              <a:rPr lang="en"/>
              <a:t> </a:t>
            </a:r>
            <a:r>
              <a:rPr b="1" lang="en"/>
              <a:t>hr </a:t>
            </a:r>
            <a:r>
              <a:rPr lang="en"/>
              <a:t>was created that included only the columns that we selected based on our data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EXPLORATION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