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320" r:id="rId2"/>
    <p:sldId id="308" r:id="rId3"/>
    <p:sldId id="322" r:id="rId4"/>
    <p:sldId id="324" r:id="rId5"/>
    <p:sldId id="323" r:id="rId6"/>
    <p:sldId id="325" r:id="rId7"/>
    <p:sldId id="326" r:id="rId8"/>
    <p:sldId id="327" r:id="rId9"/>
    <p:sldId id="276" r:id="rId10"/>
    <p:sldId id="328" r:id="rId11"/>
    <p:sldId id="313" r:id="rId12"/>
    <p:sldId id="277" r:id="rId13"/>
    <p:sldId id="314" r:id="rId14"/>
    <p:sldId id="315" r:id="rId15"/>
    <p:sldId id="278" r:id="rId16"/>
    <p:sldId id="279" r:id="rId17"/>
    <p:sldId id="280" r:id="rId18"/>
    <p:sldId id="281" r:id="rId19"/>
    <p:sldId id="282" r:id="rId20"/>
    <p:sldId id="283" r:id="rId21"/>
    <p:sldId id="316" r:id="rId22"/>
    <p:sldId id="329" r:id="rId23"/>
    <p:sldId id="331" r:id="rId24"/>
    <p:sldId id="332"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47015B-67BB-48BA-9005-903D34B24DDF}" type="datetime1">
              <a:rPr lang="en-US" smtClean="0"/>
              <a:t>5/16/2023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1CEEA-37EC-40EC-860B-18659269F527}" type="datetime1">
              <a:rPr lang="en-US" smtClean="0"/>
              <a:t>5/16/2023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803A0-E9AA-405E-8885-ECA00FC6F6F5}" type="datetime1">
              <a:rPr lang="en-US" smtClean="0"/>
              <a:t>5/16/2023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F47E4-7F99-4EDF-8B5D-434341E92EB7}" type="datetime1">
              <a:rPr lang="en-US" smtClean="0"/>
              <a:t>5/16/2023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C34E7-BDA3-4D92-BB79-54E12D2FFF45}" type="datetime1">
              <a:rPr lang="en-US" smtClean="0"/>
              <a:t>5/16/2023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C0769-FB1B-4E4C-8D13-67FECA336992}" type="datetime1">
              <a:rPr lang="en-US" smtClean="0"/>
              <a:t>5/16/2023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102F82-A3EF-4054-9D44-A54720463C65}" type="datetime1">
              <a:rPr lang="en-US" smtClean="0"/>
              <a:t>5/16/2023</a:t>
            </a:fld>
            <a:endParaRPr lang="en-US"/>
          </a:p>
        </p:txBody>
      </p:sp>
      <p:sp>
        <p:nvSpPr>
          <p:cNvPr id="8" name="Footer Placeholder 7"/>
          <p:cNvSpPr>
            <a:spLocks noGrp="1"/>
          </p:cNvSpPr>
          <p:nvPr>
            <p:ph type="ftr" sz="quarter" idx="11"/>
          </p:nvPr>
        </p:nvSpPr>
        <p:spPr/>
        <p:txBody>
          <a:bodyPr/>
          <a:lstStyle/>
          <a:p>
            <a:r>
              <a:rPr lang="en-US"/>
              <a:t>Prepared by Aftab Ara</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B65D6-46A7-4946-9F4A-F926FBEF4D32}" type="datetime1">
              <a:rPr lang="en-US" smtClean="0"/>
              <a:t>5/16/2023</a:t>
            </a:fld>
            <a:endParaRPr lang="en-US"/>
          </a:p>
        </p:txBody>
      </p:sp>
      <p:sp>
        <p:nvSpPr>
          <p:cNvPr id="4" name="Footer Placeholder 3"/>
          <p:cNvSpPr>
            <a:spLocks noGrp="1"/>
          </p:cNvSpPr>
          <p:nvPr>
            <p:ph type="ftr" sz="quarter" idx="11"/>
          </p:nvPr>
        </p:nvSpPr>
        <p:spPr/>
        <p:txBody>
          <a:bodyPr/>
          <a:lstStyle/>
          <a:p>
            <a:r>
              <a:rPr lang="en-US"/>
              <a:t>Prepared by Aftab Ara</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37C5-023F-40DF-A487-854F9A4D693E}" type="datetime1">
              <a:rPr lang="en-US" smtClean="0"/>
              <a:t>5/16/2023</a:t>
            </a:fld>
            <a:endParaRPr lang="en-US"/>
          </a:p>
        </p:txBody>
      </p:sp>
      <p:sp>
        <p:nvSpPr>
          <p:cNvPr id="3" name="Footer Placeholder 2"/>
          <p:cNvSpPr>
            <a:spLocks noGrp="1"/>
          </p:cNvSpPr>
          <p:nvPr>
            <p:ph type="ftr" sz="quarter" idx="11"/>
          </p:nvPr>
        </p:nvSpPr>
        <p:spPr/>
        <p:txBody>
          <a:bodyPr/>
          <a:lstStyle/>
          <a:p>
            <a:r>
              <a:rPr lang="en-US"/>
              <a:t>Prepared by Aftab Ara</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5E189-B678-46C8-BC62-5C7F09E1A329}" type="datetime1">
              <a:rPr lang="en-US" smtClean="0"/>
              <a:t>5/16/2023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470D9-78BC-4616-9F64-43C63B8E14F8}" type="datetime1">
              <a:rPr lang="en-US" smtClean="0"/>
              <a:t>5/16/2023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02B5D-E1D0-410B-A279-CB92E398A028}" type="datetime1">
              <a:rPr lang="en-US" smtClean="0"/>
              <a:t>5/16/2023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Aftab Ara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584775"/>
          </a:xfrm>
          <a:prstGeom prst="rect">
            <a:avLst/>
          </a:prstGeom>
          <a:solidFill>
            <a:srgbClr val="3B3B3B"/>
          </a:solidFill>
        </p:spPr>
        <p:txBody>
          <a:bodyPr wrap="square" rtlCol="0">
            <a:spAutoFit/>
          </a:bodyPr>
          <a:lstStyle/>
          <a:p>
            <a:endParaRPr lang="en-US" sz="3200" b="1" dirty="0">
              <a:solidFill>
                <a:schemeClr val="accent2"/>
              </a:solidFill>
            </a:endParaRPr>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825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013261" cy="584775"/>
          </a:xfrm>
          <a:prstGeom prst="rect">
            <a:avLst/>
          </a:prstGeom>
        </p:spPr>
        <p:txBody>
          <a:bodyPr wrap="none">
            <a:spAutoFit/>
          </a:bodyPr>
          <a:lstStyle/>
          <a:p>
            <a:r>
              <a:rPr lang="en-GB" sz="3200" dirty="0">
                <a:solidFill>
                  <a:srgbClr val="FF6600"/>
                </a:solidFill>
              </a:rPr>
              <a:t>Data </a:t>
            </a:r>
            <a:r>
              <a:rPr lang="en-GB" sz="3200" dirty="0" smtClean="0">
                <a:solidFill>
                  <a:srgbClr val="FF6600"/>
                </a:solidFill>
              </a:rPr>
              <a:t>Preparation</a:t>
            </a:r>
            <a:endParaRPr lang="en-GB" sz="3200" dirty="0">
              <a:solidFill>
                <a:srgbClr val="FF6600"/>
              </a:solidFill>
            </a:endParaRP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smtClean="0"/>
          </a:p>
        </p:txBody>
      </p:sp>
      <p:pic>
        <p:nvPicPr>
          <p:cNvPr id="4" name="Picture 3"/>
          <p:cNvPicPr>
            <a:picLocks noChangeAspect="1"/>
          </p:cNvPicPr>
          <p:nvPr/>
        </p:nvPicPr>
        <p:blipFill>
          <a:blip r:embed="rId3"/>
          <a:stretch>
            <a:fillRect/>
          </a:stretch>
        </p:blipFill>
        <p:spPr>
          <a:xfrm>
            <a:off x="6460901" y="2329685"/>
            <a:ext cx="2142185" cy="1727160"/>
          </a:xfrm>
          <a:prstGeom prst="rect">
            <a:avLst/>
          </a:prstGeom>
        </p:spPr>
      </p:pic>
      <p:sp>
        <p:nvSpPr>
          <p:cNvPr id="7" name="Rectangle 6"/>
          <p:cNvSpPr/>
          <p:nvPr/>
        </p:nvSpPr>
        <p:spPr>
          <a:xfrm>
            <a:off x="3415994" y="1254465"/>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Outliers removed from original data set</a:t>
            </a:r>
            <a:endParaRPr lang="en-GB" dirty="0"/>
          </a:p>
        </p:txBody>
      </p:sp>
      <p:sp>
        <p:nvSpPr>
          <p:cNvPr id="14" name="TextBox 13"/>
          <p:cNvSpPr txBox="1"/>
          <p:nvPr/>
        </p:nvSpPr>
        <p:spPr>
          <a:xfrm>
            <a:off x="6300664" y="1532585"/>
            <a:ext cx="3032224" cy="646331"/>
          </a:xfrm>
          <a:prstGeom prst="rect">
            <a:avLst/>
          </a:prstGeom>
          <a:noFill/>
        </p:spPr>
        <p:txBody>
          <a:bodyPr wrap="square" rtlCol="0">
            <a:spAutoFit/>
          </a:bodyPr>
          <a:lstStyle/>
          <a:p>
            <a:r>
              <a:rPr lang="en-GB" dirty="0" smtClean="0"/>
              <a:t>           Cleaned Data: </a:t>
            </a:r>
          </a:p>
          <a:p>
            <a:r>
              <a:rPr lang="en-GB" dirty="0" smtClean="0"/>
              <a:t>bank-additional-full data set</a:t>
            </a:r>
            <a:endParaRPr lang="en-GB" dirty="0"/>
          </a:p>
        </p:txBody>
      </p:sp>
      <p:sp>
        <p:nvSpPr>
          <p:cNvPr id="13" name="Rectangle 12"/>
          <p:cNvSpPr/>
          <p:nvPr/>
        </p:nvSpPr>
        <p:spPr>
          <a:xfrm>
            <a:off x="3580327" y="4485611"/>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Missing values, unknown values dealt with and removed from the data set.</a:t>
            </a:r>
            <a:endParaRPr lang="en-GB" dirty="0"/>
          </a:p>
        </p:txBody>
      </p:sp>
      <p:sp>
        <p:nvSpPr>
          <p:cNvPr id="16" name="Rectangle 15"/>
          <p:cNvSpPr/>
          <p:nvPr/>
        </p:nvSpPr>
        <p:spPr>
          <a:xfrm>
            <a:off x="9672034" y="2813686"/>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Duplicates removed from the original data set</a:t>
            </a:r>
            <a:endParaRPr lang="en-GB" dirty="0"/>
          </a:p>
        </p:txBody>
      </p:sp>
      <p:cxnSp>
        <p:nvCxnSpPr>
          <p:cNvPr id="18" name="Straight Arrow Connector 17"/>
          <p:cNvCxnSpPr>
            <a:stCxn id="7" idx="3"/>
          </p:cNvCxnSpPr>
          <p:nvPr/>
        </p:nvCxnSpPr>
        <p:spPr>
          <a:xfrm>
            <a:off x="5566766" y="2223865"/>
            <a:ext cx="894135" cy="8155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flipV="1">
            <a:off x="5731099" y="4056845"/>
            <a:ext cx="1133340" cy="13981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16" idx="1"/>
          </p:cNvCxnSpPr>
          <p:nvPr/>
        </p:nvCxnSpPr>
        <p:spPr>
          <a:xfrm>
            <a:off x="8603086" y="3193265"/>
            <a:ext cx="1068948" cy="589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48" y="746666"/>
            <a:ext cx="10515600" cy="696473"/>
          </a:xfrm>
        </p:spPr>
        <p:txBody>
          <a:bodyPr>
            <a:normAutofit/>
          </a:bodyPr>
          <a:lstStyle/>
          <a:p>
            <a:r>
              <a:rPr lang="en-US" sz="3200" dirty="0">
                <a:solidFill>
                  <a:schemeClr val="accent2">
                    <a:lumMod val="75000"/>
                  </a:schemeClr>
                </a:solidFill>
              </a:rPr>
              <a:t>Target vector share before and after Imputation</a:t>
            </a:r>
            <a:endParaRPr lang="en-IN" sz="3200"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40866" y="1818665"/>
            <a:ext cx="5006774" cy="2514818"/>
          </a:xfrm>
          <a:prstGeom prst="rect">
            <a:avLst/>
          </a:prstGeom>
        </p:spPr>
      </p:pic>
      <p:pic>
        <p:nvPicPr>
          <p:cNvPr id="6" name="Picture 5"/>
          <p:cNvPicPr>
            <a:picLocks noChangeAspect="1"/>
          </p:cNvPicPr>
          <p:nvPr/>
        </p:nvPicPr>
        <p:blipFill>
          <a:blip r:embed="rId3"/>
          <a:stretch>
            <a:fillRect/>
          </a:stretch>
        </p:blipFill>
        <p:spPr>
          <a:xfrm>
            <a:off x="6225023" y="1443139"/>
            <a:ext cx="5966977" cy="3901778"/>
          </a:xfrm>
          <a:prstGeom prst="rect">
            <a:avLst/>
          </a:prstGeom>
        </p:spPr>
      </p:pic>
      <p:pic>
        <p:nvPicPr>
          <p:cNvPr id="7" name="Picture 6"/>
          <p:cNvPicPr>
            <a:picLocks noChangeAspect="1"/>
          </p:cNvPicPr>
          <p:nvPr/>
        </p:nvPicPr>
        <p:blipFill>
          <a:blip r:embed="rId4"/>
          <a:stretch>
            <a:fillRect/>
          </a:stretch>
        </p:blipFill>
        <p:spPr>
          <a:xfrm>
            <a:off x="591332" y="4343829"/>
            <a:ext cx="2552921" cy="2377646"/>
          </a:xfrm>
          <a:prstGeom prst="rect">
            <a:avLst/>
          </a:prstGeom>
        </p:spPr>
      </p:pic>
      <p:pic>
        <p:nvPicPr>
          <p:cNvPr id="8" name="Picture 7"/>
          <p:cNvPicPr>
            <a:picLocks noChangeAspect="1"/>
          </p:cNvPicPr>
          <p:nvPr/>
        </p:nvPicPr>
        <p:blipFill>
          <a:blip r:embed="rId5"/>
          <a:stretch>
            <a:fillRect/>
          </a:stretch>
        </p:blipFill>
        <p:spPr>
          <a:xfrm>
            <a:off x="388132" y="40947"/>
            <a:ext cx="3279932" cy="854979"/>
          </a:xfrm>
          <a:prstGeom prst="rect">
            <a:avLst/>
          </a:prstGeom>
        </p:spPr>
      </p:pic>
    </p:spTree>
    <p:extLst>
      <p:ext uri="{BB962C8B-B14F-4D97-AF65-F5344CB8AC3E}">
        <p14:creationId xmlns:p14="http://schemas.microsoft.com/office/powerpoint/2010/main" val="243761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AD63-4D4A-4EC7-B271-D90C9B526ED8}"/>
              </a:ext>
            </a:extLst>
          </p:cNvPr>
          <p:cNvSpPr>
            <a:spLocks noGrp="1"/>
          </p:cNvSpPr>
          <p:nvPr>
            <p:ph type="title"/>
          </p:nvPr>
        </p:nvSpPr>
        <p:spPr>
          <a:xfrm>
            <a:off x="838200" y="1002434"/>
            <a:ext cx="10515600" cy="576984"/>
          </a:xfrm>
        </p:spPr>
        <p:txBody>
          <a:bodyPr>
            <a:normAutofit fontScale="90000"/>
          </a:bodyPr>
          <a:lstStyle/>
          <a:p>
            <a:r>
              <a:rPr lang="en-US" b="1" dirty="0">
                <a:solidFill>
                  <a:schemeClr val="accent2"/>
                </a:solidFill>
              </a:rPr>
              <a:t>Correlation between features</a:t>
            </a:r>
          </a:p>
        </p:txBody>
      </p:sp>
      <p:sp>
        <p:nvSpPr>
          <p:cNvPr id="6" name="TextBox 5">
            <a:extLst>
              <a:ext uri="{FF2B5EF4-FFF2-40B4-BE49-F238E27FC236}">
                <a16:creationId xmlns:a16="http://schemas.microsoft.com/office/drawing/2014/main" id="{958AFB66-7DF7-49E0-AA67-6EF959D2A879}"/>
              </a:ext>
            </a:extLst>
          </p:cNvPr>
          <p:cNvSpPr txBox="1"/>
          <p:nvPr/>
        </p:nvSpPr>
        <p:spPr>
          <a:xfrm>
            <a:off x="8617226" y="2723321"/>
            <a:ext cx="2872409" cy="2462213"/>
          </a:xfrm>
          <a:prstGeom prst="rect">
            <a:avLst/>
          </a:prstGeom>
          <a:solidFill>
            <a:schemeClr val="accent2">
              <a:lumMod val="40000"/>
              <a:lumOff val="60000"/>
            </a:schemeClr>
          </a:solidFill>
        </p:spPr>
        <p:txBody>
          <a:bodyPr wrap="square" rtlCol="0">
            <a:spAutoFit/>
          </a:bodyPr>
          <a:lstStyle/>
          <a:p>
            <a:r>
              <a:rPr lang="en-US" sz="1400" dirty="0"/>
              <a:t>After transforming the three highly correlated features into one feature using PCA, the below image shows the </a:t>
            </a:r>
            <a:r>
              <a:rPr lang="en-US" sz="1400" dirty="0" err="1"/>
              <a:t>heatmap</a:t>
            </a:r>
            <a:r>
              <a:rPr lang="en-US" sz="1400" dirty="0"/>
              <a:t> of the Pearson’s Correlation matrix of the updated </a:t>
            </a:r>
            <a:r>
              <a:rPr lang="en-US" sz="1400" dirty="0" err="1"/>
              <a:t>dataframe</a:t>
            </a:r>
            <a:r>
              <a:rPr lang="en-US" sz="1400" dirty="0"/>
              <a:t>. It is evident from the similar correlation value between the new feature PC1 and y that the correlation problem has been solved without losing the information contained in the features</a:t>
            </a:r>
            <a:endParaRPr lang="en-US" sz="1400" b="1" dirty="0"/>
          </a:p>
        </p:txBody>
      </p:sp>
      <p:sp>
        <p:nvSpPr>
          <p:cNvPr id="3" name="Footer Placeholder 2">
            <a:extLst>
              <a:ext uri="{FF2B5EF4-FFF2-40B4-BE49-F238E27FC236}">
                <a16:creationId xmlns:a16="http://schemas.microsoft.com/office/drawing/2014/main" id="{B461C2B3-5D6D-4B04-B8DD-50FC0EAAC62E}"/>
              </a:ext>
            </a:extLst>
          </p:cNvPr>
          <p:cNvSpPr>
            <a:spLocks noGrp="1"/>
          </p:cNvSpPr>
          <p:nvPr>
            <p:ph type="ftr" sz="quarter" idx="11"/>
          </p:nvPr>
        </p:nvSpPr>
        <p:spPr/>
        <p:txBody>
          <a:bodyPr/>
          <a:lstStyle/>
          <a:p>
            <a:r>
              <a:rPr lang="en-US"/>
              <a:t>Prepared by Aftab Ara</a:t>
            </a:r>
          </a:p>
        </p:txBody>
      </p:sp>
      <p:pic>
        <p:nvPicPr>
          <p:cNvPr id="4" name="Picture 3"/>
          <p:cNvPicPr>
            <a:picLocks noChangeAspect="1"/>
          </p:cNvPicPr>
          <p:nvPr/>
        </p:nvPicPr>
        <p:blipFill>
          <a:blip r:embed="rId2"/>
          <a:stretch>
            <a:fillRect/>
          </a:stretch>
        </p:blipFill>
        <p:spPr>
          <a:xfrm>
            <a:off x="241069" y="1579418"/>
            <a:ext cx="7818798" cy="5278582"/>
          </a:xfrm>
          <a:prstGeom prst="rect">
            <a:avLst/>
          </a:prstGeom>
        </p:spPr>
      </p:pic>
      <p:sp>
        <p:nvSpPr>
          <p:cNvPr id="9" name="TextBox 8"/>
          <p:cNvSpPr txBox="1"/>
          <p:nvPr/>
        </p:nvSpPr>
        <p:spPr>
          <a:xfrm>
            <a:off x="838200" y="281134"/>
            <a:ext cx="6770254" cy="584775"/>
          </a:xfrm>
          <a:prstGeom prst="rect">
            <a:avLst/>
          </a:prstGeom>
          <a:noFill/>
        </p:spPr>
        <p:txBody>
          <a:bodyPr wrap="square" rtlCol="0">
            <a:spAutoFit/>
          </a:bodyPr>
          <a:lstStyle/>
          <a:p>
            <a:r>
              <a:rPr lang="en-GB" sz="3200" dirty="0">
                <a:solidFill>
                  <a:schemeClr val="accent2"/>
                </a:solidFill>
              </a:rPr>
              <a:t>Data </a:t>
            </a:r>
            <a:r>
              <a:rPr lang="en-GB" sz="3200" dirty="0" smtClean="0">
                <a:solidFill>
                  <a:schemeClr val="accent2"/>
                </a:solidFill>
              </a:rPr>
              <a:t>Preparation-EDA of Features</a:t>
            </a:r>
            <a:endParaRPr lang="en-GB" sz="3200" dirty="0">
              <a:solidFill>
                <a:schemeClr val="accent2"/>
              </a:solidFill>
            </a:endParaRPr>
          </a:p>
        </p:txBody>
      </p:sp>
    </p:spTree>
    <p:extLst>
      <p:ext uri="{BB962C8B-B14F-4D97-AF65-F5344CB8AC3E}">
        <p14:creationId xmlns:p14="http://schemas.microsoft.com/office/powerpoint/2010/main" val="86263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70409" y="231438"/>
            <a:ext cx="4534293" cy="3215919"/>
          </a:xfrm>
          <a:prstGeom prst="rect">
            <a:avLst/>
          </a:prstGeom>
        </p:spPr>
      </p:pic>
      <p:pic>
        <p:nvPicPr>
          <p:cNvPr id="6" name="Picture 5"/>
          <p:cNvPicPr>
            <a:picLocks noChangeAspect="1"/>
          </p:cNvPicPr>
          <p:nvPr/>
        </p:nvPicPr>
        <p:blipFill>
          <a:blip r:embed="rId3"/>
          <a:stretch>
            <a:fillRect/>
          </a:stretch>
        </p:blipFill>
        <p:spPr>
          <a:xfrm>
            <a:off x="282913" y="840508"/>
            <a:ext cx="5210139" cy="2905367"/>
          </a:xfrm>
          <a:prstGeom prst="rect">
            <a:avLst/>
          </a:prstGeom>
        </p:spPr>
      </p:pic>
      <p:pic>
        <p:nvPicPr>
          <p:cNvPr id="7" name="Picture 6"/>
          <p:cNvPicPr>
            <a:picLocks noChangeAspect="1"/>
          </p:cNvPicPr>
          <p:nvPr/>
        </p:nvPicPr>
        <p:blipFill>
          <a:blip r:embed="rId4"/>
          <a:stretch>
            <a:fillRect/>
          </a:stretch>
        </p:blipFill>
        <p:spPr>
          <a:xfrm>
            <a:off x="8022906" y="3517886"/>
            <a:ext cx="3429297" cy="3086367"/>
          </a:xfrm>
          <a:prstGeom prst="rect">
            <a:avLst/>
          </a:prstGeom>
        </p:spPr>
      </p:pic>
      <p:pic>
        <p:nvPicPr>
          <p:cNvPr id="8" name="Picture 7"/>
          <p:cNvPicPr>
            <a:picLocks noChangeAspect="1"/>
          </p:cNvPicPr>
          <p:nvPr/>
        </p:nvPicPr>
        <p:blipFill>
          <a:blip r:embed="rId5"/>
          <a:stretch>
            <a:fillRect/>
          </a:stretch>
        </p:blipFill>
        <p:spPr>
          <a:xfrm>
            <a:off x="3400708" y="3925454"/>
            <a:ext cx="4069701" cy="2932545"/>
          </a:xfrm>
          <a:prstGeom prst="rect">
            <a:avLst/>
          </a:prstGeom>
        </p:spPr>
      </p:pic>
      <p:sp>
        <p:nvSpPr>
          <p:cNvPr id="9" name="Rectangle 8"/>
          <p:cNvSpPr/>
          <p:nvPr/>
        </p:nvSpPr>
        <p:spPr>
          <a:xfrm>
            <a:off x="282913" y="4031809"/>
            <a:ext cx="2700920" cy="2585323"/>
          </a:xfrm>
          <a:prstGeom prst="rect">
            <a:avLst/>
          </a:prstGeom>
          <a:solidFill>
            <a:schemeClr val="accent2">
              <a:lumMod val="60000"/>
              <a:lumOff val="40000"/>
            </a:schemeClr>
          </a:solidFill>
        </p:spPr>
        <p:txBody>
          <a:bodyPr wrap="square">
            <a:spAutoFit/>
          </a:bodyPr>
          <a:lstStyle/>
          <a:p>
            <a:r>
              <a:rPr lang="en-US" dirty="0"/>
              <a:t>March had the most conversions for the bank's term deposit product despite only around 500 calls. The success may have been influenced by factors like interest rates, promotions, and sales representatives. </a:t>
            </a:r>
            <a:endParaRPr lang="en-IN" dirty="0"/>
          </a:p>
        </p:txBody>
      </p:sp>
      <p:sp>
        <p:nvSpPr>
          <p:cNvPr id="2" name="TextBox 1"/>
          <p:cNvSpPr txBox="1"/>
          <p:nvPr/>
        </p:nvSpPr>
        <p:spPr>
          <a:xfrm>
            <a:off x="369455" y="120073"/>
            <a:ext cx="6991927"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Numerical Features</a:t>
            </a:r>
            <a:endParaRPr lang="en-GB" sz="2800" dirty="0">
              <a:solidFill>
                <a:schemeClr val="accent2"/>
              </a:solidFill>
            </a:endParaRPr>
          </a:p>
        </p:txBody>
      </p:sp>
    </p:spTree>
    <p:extLst>
      <p:ext uri="{BB962C8B-B14F-4D97-AF65-F5344CB8AC3E}">
        <p14:creationId xmlns:p14="http://schemas.microsoft.com/office/powerpoint/2010/main" val="109712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9850" y="1518766"/>
            <a:ext cx="5090601" cy="3696020"/>
          </a:xfrm>
          <a:prstGeom prst="rect">
            <a:avLst/>
          </a:prstGeom>
        </p:spPr>
      </p:pic>
      <p:pic>
        <p:nvPicPr>
          <p:cNvPr id="6" name="Picture 5"/>
          <p:cNvPicPr>
            <a:picLocks noChangeAspect="1"/>
          </p:cNvPicPr>
          <p:nvPr/>
        </p:nvPicPr>
        <p:blipFill>
          <a:blip r:embed="rId3"/>
          <a:stretch>
            <a:fillRect/>
          </a:stretch>
        </p:blipFill>
        <p:spPr>
          <a:xfrm>
            <a:off x="6875651" y="1400195"/>
            <a:ext cx="4229467" cy="4077053"/>
          </a:xfrm>
          <a:prstGeom prst="rect">
            <a:avLst/>
          </a:prstGeom>
        </p:spPr>
      </p:pic>
      <p:sp>
        <p:nvSpPr>
          <p:cNvPr id="2" name="TextBox 1"/>
          <p:cNvSpPr txBox="1"/>
          <p:nvPr/>
        </p:nvSpPr>
        <p:spPr>
          <a:xfrm>
            <a:off x="840509" y="314036"/>
            <a:ext cx="6825673"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Numerical Features</a:t>
            </a:r>
            <a:endParaRPr lang="en-GB" sz="2800" dirty="0">
              <a:solidFill>
                <a:schemeClr val="accent2"/>
              </a:solidFill>
            </a:endParaRPr>
          </a:p>
        </p:txBody>
      </p:sp>
    </p:spTree>
    <p:extLst>
      <p:ext uri="{BB962C8B-B14F-4D97-AF65-F5344CB8AC3E}">
        <p14:creationId xmlns:p14="http://schemas.microsoft.com/office/powerpoint/2010/main" val="232148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CA63-C4B8-42EB-8FA8-C4DDDF6F1642}"/>
              </a:ext>
            </a:extLst>
          </p:cNvPr>
          <p:cNvSpPr>
            <a:spLocks noGrp="1"/>
          </p:cNvSpPr>
          <p:nvPr>
            <p:ph type="title"/>
          </p:nvPr>
        </p:nvSpPr>
        <p:spPr>
          <a:xfrm>
            <a:off x="671946" y="969818"/>
            <a:ext cx="10515600" cy="681114"/>
          </a:xfrm>
        </p:spPr>
        <p:txBody>
          <a:bodyPr>
            <a:normAutofit/>
          </a:bodyPr>
          <a:lstStyle/>
          <a:p>
            <a:r>
              <a:rPr lang="en-US" sz="2800" b="1" dirty="0">
                <a:solidFill>
                  <a:schemeClr val="accent2"/>
                </a:solidFill>
              </a:rPr>
              <a:t>Analysis of Outliners</a:t>
            </a:r>
          </a:p>
        </p:txBody>
      </p:sp>
      <p:sp>
        <p:nvSpPr>
          <p:cNvPr id="8" name="TextBox 7">
            <a:extLst>
              <a:ext uri="{FF2B5EF4-FFF2-40B4-BE49-F238E27FC236}">
                <a16:creationId xmlns:a16="http://schemas.microsoft.com/office/drawing/2014/main" id="{17D3BF17-1AA6-446F-A2B8-586EE8E5CBC7}"/>
              </a:ext>
            </a:extLst>
          </p:cNvPr>
          <p:cNvSpPr txBox="1"/>
          <p:nvPr/>
        </p:nvSpPr>
        <p:spPr>
          <a:xfrm>
            <a:off x="9681048" y="1650932"/>
            <a:ext cx="2182729" cy="1077218"/>
          </a:xfrm>
          <a:prstGeom prst="rect">
            <a:avLst/>
          </a:prstGeom>
          <a:solidFill>
            <a:schemeClr val="accent2">
              <a:lumMod val="60000"/>
              <a:lumOff val="40000"/>
            </a:schemeClr>
          </a:solidFill>
        </p:spPr>
        <p:txBody>
          <a:bodyPr wrap="square" rtlCol="0">
            <a:spAutoFit/>
          </a:bodyPr>
          <a:lstStyle/>
          <a:p>
            <a:r>
              <a:rPr lang="en-US" sz="1600" dirty="0"/>
              <a:t>The boxplots </a:t>
            </a:r>
            <a:r>
              <a:rPr lang="en-US" sz="1600" dirty="0" smtClean="0"/>
              <a:t> </a:t>
            </a:r>
            <a:r>
              <a:rPr lang="en-US" sz="1600" dirty="0"/>
              <a:t>reveal that majority of the outliers were successfully remove</a:t>
            </a:r>
            <a:endParaRPr lang="en-US" sz="1600" b="1" dirty="0"/>
          </a:p>
        </p:txBody>
      </p:sp>
      <p:sp>
        <p:nvSpPr>
          <p:cNvPr id="3" name="Footer Placeholder 2">
            <a:extLst>
              <a:ext uri="{FF2B5EF4-FFF2-40B4-BE49-F238E27FC236}">
                <a16:creationId xmlns:a16="http://schemas.microsoft.com/office/drawing/2014/main" id="{48BBEADA-C2CC-4A97-BD8B-E8FCEABFD130}"/>
              </a:ext>
            </a:extLst>
          </p:cNvPr>
          <p:cNvSpPr>
            <a:spLocks noGrp="1"/>
          </p:cNvSpPr>
          <p:nvPr>
            <p:ph type="ftr" sz="quarter" idx="11"/>
          </p:nvPr>
        </p:nvSpPr>
        <p:spPr/>
        <p:txBody>
          <a:bodyPr/>
          <a:lstStyle/>
          <a:p>
            <a:r>
              <a:rPr lang="en-US"/>
              <a:t>Prepared by Aftab Ara</a:t>
            </a:r>
          </a:p>
        </p:txBody>
      </p:sp>
      <p:pic>
        <p:nvPicPr>
          <p:cNvPr id="5" name="Picture 4"/>
          <p:cNvPicPr>
            <a:picLocks noChangeAspect="1"/>
          </p:cNvPicPr>
          <p:nvPr/>
        </p:nvPicPr>
        <p:blipFill>
          <a:blip r:embed="rId2"/>
          <a:stretch>
            <a:fillRect/>
          </a:stretch>
        </p:blipFill>
        <p:spPr>
          <a:xfrm>
            <a:off x="468954" y="1650932"/>
            <a:ext cx="9212094" cy="5188322"/>
          </a:xfrm>
          <a:prstGeom prst="rect">
            <a:avLst/>
          </a:prstGeom>
        </p:spPr>
      </p:pic>
      <p:sp>
        <p:nvSpPr>
          <p:cNvPr id="6" name="Rectangle 5"/>
          <p:cNvSpPr/>
          <p:nvPr/>
        </p:nvSpPr>
        <p:spPr>
          <a:xfrm>
            <a:off x="9681048" y="3399591"/>
            <a:ext cx="2277979" cy="3139321"/>
          </a:xfrm>
          <a:prstGeom prst="rect">
            <a:avLst/>
          </a:prstGeom>
          <a:solidFill>
            <a:schemeClr val="accent2">
              <a:lumMod val="60000"/>
              <a:lumOff val="40000"/>
            </a:schemeClr>
          </a:solidFill>
        </p:spPr>
        <p:txBody>
          <a:bodyPr wrap="square">
            <a:spAutoFit/>
          </a:bodyPr>
          <a:lstStyle/>
          <a:p>
            <a:r>
              <a:rPr lang="en-US" dirty="0"/>
              <a:t>For the ‘</a:t>
            </a:r>
            <a:r>
              <a:rPr lang="en-US" dirty="0" err="1"/>
              <a:t>pdays</a:t>
            </a:r>
            <a:r>
              <a:rPr lang="en-US" dirty="0"/>
              <a:t>’ column, it was found that the outliers were due to 999 values, which were placeholders for missing data. Since more than 95% of the values are 999, we will drop the ‘</a:t>
            </a:r>
            <a:r>
              <a:rPr lang="en-US" dirty="0" err="1"/>
              <a:t>pdays</a:t>
            </a:r>
            <a:r>
              <a:rPr lang="en-US" dirty="0"/>
              <a:t>’ column entirely</a:t>
            </a:r>
            <a:endParaRPr lang="en-IN" dirty="0"/>
          </a:p>
        </p:txBody>
      </p:sp>
      <p:sp>
        <p:nvSpPr>
          <p:cNvPr id="4" name="TextBox 3"/>
          <p:cNvSpPr txBox="1"/>
          <p:nvPr/>
        </p:nvSpPr>
        <p:spPr>
          <a:xfrm>
            <a:off x="671946" y="259929"/>
            <a:ext cx="8564418"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Numerical Features</a:t>
            </a:r>
            <a:endParaRPr lang="en-GB" sz="2800" dirty="0">
              <a:solidFill>
                <a:schemeClr val="accent2"/>
              </a:solidFill>
            </a:endParaRPr>
          </a:p>
        </p:txBody>
      </p:sp>
    </p:spTree>
    <p:extLst>
      <p:ext uri="{BB962C8B-B14F-4D97-AF65-F5344CB8AC3E}">
        <p14:creationId xmlns:p14="http://schemas.microsoft.com/office/powerpoint/2010/main" val="411522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0B62-EC6B-44F6-83F9-5B283A66A680}"/>
              </a:ext>
            </a:extLst>
          </p:cNvPr>
          <p:cNvSpPr>
            <a:spLocks noGrp="1"/>
          </p:cNvSpPr>
          <p:nvPr>
            <p:ph type="title"/>
          </p:nvPr>
        </p:nvSpPr>
        <p:spPr>
          <a:xfrm>
            <a:off x="838200" y="711200"/>
            <a:ext cx="10515600" cy="554600"/>
          </a:xfrm>
        </p:spPr>
        <p:txBody>
          <a:bodyPr>
            <a:normAutofit/>
          </a:bodyPr>
          <a:lstStyle/>
          <a:p>
            <a:r>
              <a:rPr lang="en-US" sz="2800" dirty="0">
                <a:solidFill>
                  <a:schemeClr val="accent2"/>
                </a:solidFill>
              </a:rPr>
              <a:t>Visualizing distributions for each category of target variable: </a:t>
            </a:r>
            <a:endParaRPr lang="en-US" sz="2800" b="1" dirty="0">
              <a:solidFill>
                <a:schemeClr val="accent2"/>
              </a:solidFill>
            </a:endParaRPr>
          </a:p>
        </p:txBody>
      </p:sp>
      <p:sp>
        <p:nvSpPr>
          <p:cNvPr id="8" name="TextBox 7">
            <a:extLst>
              <a:ext uri="{FF2B5EF4-FFF2-40B4-BE49-F238E27FC236}">
                <a16:creationId xmlns:a16="http://schemas.microsoft.com/office/drawing/2014/main" id="{3D154D45-F108-406A-80E2-52B27227B738}"/>
              </a:ext>
            </a:extLst>
          </p:cNvPr>
          <p:cNvSpPr txBox="1"/>
          <p:nvPr/>
        </p:nvSpPr>
        <p:spPr>
          <a:xfrm>
            <a:off x="838200" y="5045626"/>
            <a:ext cx="11013184" cy="1169551"/>
          </a:xfrm>
          <a:prstGeom prst="rect">
            <a:avLst/>
          </a:prstGeom>
          <a:solidFill>
            <a:schemeClr val="accent2">
              <a:lumMod val="40000"/>
              <a:lumOff val="60000"/>
            </a:schemeClr>
          </a:solidFill>
        </p:spPr>
        <p:txBody>
          <a:bodyPr wrap="square" rtlCol="0">
            <a:spAutoFit/>
          </a:bodyPr>
          <a:lstStyle/>
          <a:p>
            <a:r>
              <a:rPr lang="en-US" sz="1400" dirty="0"/>
              <a:t>Observations 1: </a:t>
            </a:r>
            <a:endParaRPr lang="en-US" sz="1400" dirty="0" smtClean="0"/>
          </a:p>
          <a:p>
            <a:r>
              <a:rPr lang="en-US" sz="1400" dirty="0" smtClean="0"/>
              <a:t> </a:t>
            </a:r>
            <a:r>
              <a:rPr lang="en-US" sz="1400" dirty="0"/>
              <a:t>Age: Most of the calls were made to people aged 25-50. </a:t>
            </a:r>
            <a:endParaRPr lang="en-US" sz="1400" dirty="0" smtClean="0"/>
          </a:p>
          <a:p>
            <a:r>
              <a:rPr lang="en-US" sz="1400" dirty="0" smtClean="0"/>
              <a:t>Percentage </a:t>
            </a:r>
            <a:r>
              <a:rPr lang="en-US" sz="1400" dirty="0"/>
              <a:t>of subscriptions seems to be approximately constant across all ages. </a:t>
            </a:r>
            <a:endParaRPr lang="en-US" sz="1400" dirty="0" smtClean="0"/>
          </a:p>
          <a:p>
            <a:r>
              <a:rPr lang="en-US" sz="1400" dirty="0" smtClean="0"/>
              <a:t>Duration</a:t>
            </a:r>
            <a:r>
              <a:rPr lang="en-US" sz="1400" dirty="0"/>
              <a:t>: As expected, percentage of subscriptions increases with the increase in call duration. </a:t>
            </a:r>
            <a:endParaRPr lang="en-US" sz="1400" dirty="0" smtClean="0"/>
          </a:p>
          <a:p>
            <a:r>
              <a:rPr lang="en-US" sz="1400" dirty="0" smtClean="0"/>
              <a:t>Campaign</a:t>
            </a:r>
            <a:r>
              <a:rPr lang="en-US" sz="1400" dirty="0"/>
              <a:t>: There seems to be almost no subscriptions for more than 4 contacts in the current campaign </a:t>
            </a:r>
            <a:endParaRPr lang="en-US" sz="1400" dirty="0" smtClean="0"/>
          </a:p>
        </p:txBody>
      </p:sp>
      <p:pic>
        <p:nvPicPr>
          <p:cNvPr id="4" name="Picture 3"/>
          <p:cNvPicPr>
            <a:picLocks noChangeAspect="1"/>
          </p:cNvPicPr>
          <p:nvPr/>
        </p:nvPicPr>
        <p:blipFill>
          <a:blip r:embed="rId2"/>
          <a:stretch>
            <a:fillRect/>
          </a:stretch>
        </p:blipFill>
        <p:spPr>
          <a:xfrm>
            <a:off x="569296" y="1690688"/>
            <a:ext cx="3469303" cy="2930050"/>
          </a:xfrm>
          <a:prstGeom prst="rect">
            <a:avLst/>
          </a:prstGeom>
        </p:spPr>
      </p:pic>
      <p:pic>
        <p:nvPicPr>
          <p:cNvPr id="5" name="Picture 4"/>
          <p:cNvPicPr>
            <a:picLocks noChangeAspect="1"/>
          </p:cNvPicPr>
          <p:nvPr/>
        </p:nvPicPr>
        <p:blipFill>
          <a:blip r:embed="rId3"/>
          <a:stretch>
            <a:fillRect/>
          </a:stretch>
        </p:blipFill>
        <p:spPr>
          <a:xfrm>
            <a:off x="4038600" y="1485732"/>
            <a:ext cx="3755859" cy="3135006"/>
          </a:xfrm>
          <a:prstGeom prst="rect">
            <a:avLst/>
          </a:prstGeom>
        </p:spPr>
      </p:pic>
      <p:pic>
        <p:nvPicPr>
          <p:cNvPr id="6" name="Picture 5"/>
          <p:cNvPicPr>
            <a:picLocks noChangeAspect="1"/>
          </p:cNvPicPr>
          <p:nvPr/>
        </p:nvPicPr>
        <p:blipFill>
          <a:blip r:embed="rId4"/>
          <a:stretch>
            <a:fillRect/>
          </a:stretch>
        </p:blipFill>
        <p:spPr>
          <a:xfrm>
            <a:off x="8016037" y="1485732"/>
            <a:ext cx="3835347" cy="3131785"/>
          </a:xfrm>
          <a:prstGeom prst="rect">
            <a:avLst/>
          </a:prstGeom>
        </p:spPr>
      </p:pic>
      <p:sp>
        <p:nvSpPr>
          <p:cNvPr id="3" name="TextBox 2"/>
          <p:cNvSpPr txBox="1"/>
          <p:nvPr/>
        </p:nvSpPr>
        <p:spPr>
          <a:xfrm>
            <a:off x="914400" y="182880"/>
            <a:ext cx="9492343"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Categorical </a:t>
            </a:r>
            <a:r>
              <a:rPr lang="en-GB" sz="2800" dirty="0">
                <a:solidFill>
                  <a:schemeClr val="accent2"/>
                </a:solidFill>
              </a:rPr>
              <a:t>Features</a:t>
            </a:r>
          </a:p>
        </p:txBody>
      </p:sp>
    </p:spTree>
    <p:extLst>
      <p:ext uri="{BB962C8B-B14F-4D97-AF65-F5344CB8AC3E}">
        <p14:creationId xmlns:p14="http://schemas.microsoft.com/office/powerpoint/2010/main" val="301105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0D6F890-1FC3-4B09-9844-5448358E1B2A}"/>
              </a:ext>
            </a:extLst>
          </p:cNvPr>
          <p:cNvSpPr>
            <a:spLocks noChangeArrowheads="1"/>
          </p:cNvSpPr>
          <p:nvPr/>
        </p:nvSpPr>
        <p:spPr bwMode="auto">
          <a:xfrm>
            <a:off x="467139" y="2288462"/>
            <a:ext cx="636104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FF6600"/>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74B0386-4FBA-4186-AE2D-D247BEB8362D}"/>
              </a:ext>
            </a:extLst>
          </p:cNvPr>
          <p:cNvSpPr>
            <a:spLocks noChangeArrowheads="1"/>
          </p:cNvSpPr>
          <p:nvPr/>
        </p:nvSpPr>
        <p:spPr bwMode="auto">
          <a:xfrm>
            <a:off x="367748" y="4015540"/>
            <a:ext cx="669897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accent2"/>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67139" y="1448547"/>
            <a:ext cx="3344972" cy="2705492"/>
          </a:xfrm>
          <a:prstGeom prst="rect">
            <a:avLst/>
          </a:prstGeom>
        </p:spPr>
      </p:pic>
      <p:sp>
        <p:nvSpPr>
          <p:cNvPr id="6" name="Rectangle 5"/>
          <p:cNvSpPr/>
          <p:nvPr/>
        </p:nvSpPr>
        <p:spPr>
          <a:xfrm>
            <a:off x="700391" y="5140063"/>
            <a:ext cx="10418324" cy="1477328"/>
          </a:xfrm>
          <a:prstGeom prst="rect">
            <a:avLst/>
          </a:prstGeom>
          <a:solidFill>
            <a:schemeClr val="accent2">
              <a:lumMod val="60000"/>
              <a:lumOff val="40000"/>
            </a:schemeClr>
          </a:solidFill>
        </p:spPr>
        <p:txBody>
          <a:bodyPr wrap="square">
            <a:spAutoFit/>
          </a:bodyPr>
          <a:lstStyle/>
          <a:p>
            <a:r>
              <a:rPr lang="en-US" dirty="0"/>
              <a:t>Previous: Data is heavily skewed to number of contacts = 1. Percentage of conversion seems to be consistent with overall value. </a:t>
            </a:r>
          </a:p>
          <a:p>
            <a:r>
              <a:rPr lang="en-US" dirty="0" err="1"/>
              <a:t>cons.price.idx</a:t>
            </a:r>
            <a:r>
              <a:rPr lang="en-US" dirty="0"/>
              <a:t>, </a:t>
            </a:r>
            <a:r>
              <a:rPr lang="en-US" dirty="0" err="1"/>
              <a:t>cons.conf.index</a:t>
            </a:r>
            <a:r>
              <a:rPr lang="en-US" dirty="0"/>
              <a:t> and PC1: </a:t>
            </a:r>
            <a:endParaRPr lang="en-US" dirty="0" smtClean="0"/>
          </a:p>
          <a:p>
            <a:r>
              <a:rPr lang="en-US" dirty="0" smtClean="0"/>
              <a:t>There </a:t>
            </a:r>
            <a:r>
              <a:rPr lang="en-US" dirty="0"/>
              <a:t>seems to be some correlation with target variable. But the trend is not clear, this may be clearer when coupled with month and year values. </a:t>
            </a:r>
            <a:endParaRPr lang="en-US" b="1" dirty="0"/>
          </a:p>
        </p:txBody>
      </p:sp>
      <p:pic>
        <p:nvPicPr>
          <p:cNvPr id="7" name="Picture 6"/>
          <p:cNvPicPr>
            <a:picLocks noChangeAspect="1"/>
          </p:cNvPicPr>
          <p:nvPr/>
        </p:nvPicPr>
        <p:blipFill>
          <a:blip r:embed="rId3"/>
          <a:stretch>
            <a:fillRect/>
          </a:stretch>
        </p:blipFill>
        <p:spPr>
          <a:xfrm>
            <a:off x="4235116" y="1479540"/>
            <a:ext cx="3689684" cy="2516067"/>
          </a:xfrm>
          <a:prstGeom prst="rect">
            <a:avLst/>
          </a:prstGeom>
        </p:spPr>
      </p:pic>
      <p:pic>
        <p:nvPicPr>
          <p:cNvPr id="9" name="Picture 8"/>
          <p:cNvPicPr>
            <a:picLocks noChangeAspect="1"/>
          </p:cNvPicPr>
          <p:nvPr/>
        </p:nvPicPr>
        <p:blipFill>
          <a:blip r:embed="rId4"/>
          <a:stretch>
            <a:fillRect/>
          </a:stretch>
        </p:blipFill>
        <p:spPr>
          <a:xfrm>
            <a:off x="8346587" y="1421382"/>
            <a:ext cx="3380191" cy="2594158"/>
          </a:xfrm>
          <a:prstGeom prst="rect">
            <a:avLst/>
          </a:prstGeom>
        </p:spPr>
      </p:pic>
      <p:sp>
        <p:nvSpPr>
          <p:cNvPr id="2" name="TextBox 1"/>
          <p:cNvSpPr txBox="1"/>
          <p:nvPr/>
        </p:nvSpPr>
        <p:spPr>
          <a:xfrm>
            <a:off x="700391" y="290249"/>
            <a:ext cx="8820727"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Categorical Features</a:t>
            </a:r>
            <a:endParaRPr lang="en-GB" sz="2800" dirty="0">
              <a:solidFill>
                <a:schemeClr val="accent2"/>
              </a:solidFill>
            </a:endParaRPr>
          </a:p>
        </p:txBody>
      </p:sp>
    </p:spTree>
    <p:extLst>
      <p:ext uri="{BB962C8B-B14F-4D97-AF65-F5344CB8AC3E}">
        <p14:creationId xmlns:p14="http://schemas.microsoft.com/office/powerpoint/2010/main" val="365783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5311-C8A7-499D-8BF7-2CE03841B189}"/>
              </a:ext>
            </a:extLst>
          </p:cNvPr>
          <p:cNvSpPr>
            <a:spLocks noGrp="1"/>
          </p:cNvSpPr>
          <p:nvPr>
            <p:ph type="title"/>
          </p:nvPr>
        </p:nvSpPr>
        <p:spPr>
          <a:xfrm>
            <a:off x="385617" y="799788"/>
            <a:ext cx="10515600" cy="628073"/>
          </a:xfrm>
        </p:spPr>
        <p:txBody>
          <a:bodyPr>
            <a:normAutofit/>
          </a:bodyPr>
          <a:lstStyle/>
          <a:p>
            <a:r>
              <a:rPr lang="en-US" sz="2800" dirty="0">
                <a:solidFill>
                  <a:schemeClr val="accent2"/>
                </a:solidFill>
              </a:rPr>
              <a:t>Visualizing distributions for each category of target variable: </a:t>
            </a:r>
            <a:endParaRPr lang="en-US" sz="2800" b="1" dirty="0">
              <a:solidFill>
                <a:schemeClr val="accent2"/>
              </a:solidFill>
            </a:endParaRPr>
          </a:p>
        </p:txBody>
      </p:sp>
      <p:sp>
        <p:nvSpPr>
          <p:cNvPr id="5" name="TextBox 4">
            <a:extLst>
              <a:ext uri="{FF2B5EF4-FFF2-40B4-BE49-F238E27FC236}">
                <a16:creationId xmlns:a16="http://schemas.microsoft.com/office/drawing/2014/main" id="{8B613F99-9632-4967-9475-59D5BFE24754}"/>
              </a:ext>
            </a:extLst>
          </p:cNvPr>
          <p:cNvSpPr txBox="1"/>
          <p:nvPr/>
        </p:nvSpPr>
        <p:spPr>
          <a:xfrm>
            <a:off x="7491663" y="1427861"/>
            <a:ext cx="4237359" cy="5078313"/>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dirty="0"/>
              <a:t>job: '</a:t>
            </a:r>
            <a:r>
              <a:rPr lang="en-US" dirty="0" err="1"/>
              <a:t>admin','blue</a:t>
            </a:r>
            <a:r>
              <a:rPr lang="en-US" dirty="0"/>
              <a:t>-collar' and 'technician' jobs were contacted most. 'Retired' and 'Student' categories gave the highest percentage of subscriptions </a:t>
            </a:r>
            <a:endParaRPr lang="en-US" dirty="0" smtClean="0"/>
          </a:p>
          <a:p>
            <a:pPr marL="285750" indent="-285750">
              <a:buFont typeface="Arial" panose="020B0604020202020204" pitchFamily="34" charset="0"/>
              <a:buChar char="•"/>
            </a:pPr>
            <a:r>
              <a:rPr lang="en-US" dirty="0" smtClean="0"/>
              <a:t> </a:t>
            </a:r>
            <a:r>
              <a:rPr lang="en-US" dirty="0"/>
              <a:t>marital: most of the people contacted were married. The percentage of subscriptions didn't seem to change much with marital status </a:t>
            </a:r>
            <a:r>
              <a:rPr lang="en-US" dirty="0" smtClean="0"/>
              <a:t></a:t>
            </a:r>
          </a:p>
          <a:p>
            <a:pPr marL="285750" indent="-285750">
              <a:buFont typeface="Arial" panose="020B0604020202020204" pitchFamily="34" charset="0"/>
              <a:buChar char="•"/>
            </a:pPr>
            <a:r>
              <a:rPr lang="en-US" dirty="0" smtClean="0"/>
              <a:t> </a:t>
            </a:r>
            <a:r>
              <a:rPr lang="en-US" dirty="0"/>
              <a:t>education: most of the people contacted had either 'university. degree' or 'high. school' as their highest level of education. Though, 'illiterate' customers gave the highest percentage of subscriptions </a:t>
            </a:r>
            <a:endParaRPr lang="en-US" dirty="0" smtClean="0"/>
          </a:p>
          <a:p>
            <a:pPr marL="285750" indent="-285750">
              <a:buFont typeface="Arial" panose="020B0604020202020204" pitchFamily="34" charset="0"/>
              <a:buChar char="•"/>
            </a:pPr>
            <a:r>
              <a:rPr lang="en-US" dirty="0" smtClean="0"/>
              <a:t> </a:t>
            </a:r>
            <a:r>
              <a:rPr lang="en-US" dirty="0"/>
              <a:t>housing: There is no imbalance observed with respect to housing. The percentage of subscription also seems to be constant.</a:t>
            </a:r>
            <a:endParaRPr lang="en-US" b="1" dirty="0"/>
          </a:p>
        </p:txBody>
      </p:sp>
      <p:pic>
        <p:nvPicPr>
          <p:cNvPr id="4" name="Picture 3"/>
          <p:cNvPicPr>
            <a:picLocks noChangeAspect="1"/>
          </p:cNvPicPr>
          <p:nvPr/>
        </p:nvPicPr>
        <p:blipFill>
          <a:blip r:embed="rId2"/>
          <a:stretch>
            <a:fillRect/>
          </a:stretch>
        </p:blipFill>
        <p:spPr>
          <a:xfrm>
            <a:off x="0" y="1690688"/>
            <a:ext cx="7255509" cy="4815486"/>
          </a:xfrm>
          <a:prstGeom prst="rect">
            <a:avLst/>
          </a:prstGeom>
        </p:spPr>
      </p:pic>
      <p:sp>
        <p:nvSpPr>
          <p:cNvPr id="3" name="TextBox 2"/>
          <p:cNvSpPr txBox="1"/>
          <p:nvPr/>
        </p:nvSpPr>
        <p:spPr>
          <a:xfrm>
            <a:off x="350982" y="92364"/>
            <a:ext cx="9134763"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Categorical Features</a:t>
            </a:r>
            <a:endParaRPr lang="en-GB" sz="2800" dirty="0">
              <a:solidFill>
                <a:schemeClr val="accent2"/>
              </a:solidFill>
            </a:endParaRPr>
          </a:p>
        </p:txBody>
      </p:sp>
    </p:spTree>
    <p:extLst>
      <p:ext uri="{BB962C8B-B14F-4D97-AF65-F5344CB8AC3E}">
        <p14:creationId xmlns:p14="http://schemas.microsoft.com/office/powerpoint/2010/main" val="285830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CD0F8A-7CE3-41DD-9446-5D69A03D10E9}"/>
              </a:ext>
            </a:extLst>
          </p:cNvPr>
          <p:cNvSpPr txBox="1"/>
          <p:nvPr/>
        </p:nvSpPr>
        <p:spPr>
          <a:xfrm>
            <a:off x="8372034" y="3403187"/>
            <a:ext cx="3560323" cy="3323987"/>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smtClean="0"/>
              <a:t>Loan</a:t>
            </a:r>
            <a:r>
              <a:rPr lang="en-US" sz="1400" dirty="0"/>
              <a:t>: Most of the people contacted didn't have a personal loan. People without personal loan did seem to be more likely to subscribe but the difference between the two categories is small. </a:t>
            </a:r>
            <a:endParaRPr lang="en-US" sz="1400" dirty="0" smtClean="0"/>
          </a:p>
          <a:p>
            <a:pPr marL="285750" indent="-285750">
              <a:buFont typeface="Arial" panose="020B0604020202020204" pitchFamily="34" charset="0"/>
              <a:buChar char="•"/>
            </a:pPr>
            <a:r>
              <a:rPr lang="en-US" sz="1400" dirty="0" smtClean="0"/>
              <a:t> Contact</a:t>
            </a:r>
            <a:r>
              <a:rPr lang="en-US" sz="1400" dirty="0"/>
              <a:t>: most of the people were contacted through a cellphone. This did result in a significantly higher percentage of subscriptions. </a:t>
            </a:r>
            <a:endParaRPr lang="en-US" sz="1400" dirty="0" smtClean="0"/>
          </a:p>
          <a:p>
            <a:pPr marL="285750" indent="-285750">
              <a:buFont typeface="Arial" panose="020B0604020202020204" pitchFamily="34" charset="0"/>
              <a:buChar char="•"/>
            </a:pPr>
            <a:r>
              <a:rPr lang="en-US" sz="1400" dirty="0" smtClean="0"/>
              <a:t> Month</a:t>
            </a:r>
            <a:r>
              <a:rPr lang="en-US" sz="1400" dirty="0"/>
              <a:t>: Most of the contacts were made in the second quarter. Some months gave a significantly higher percentage of subscriptions than other months, but the trend is not very clear and there may be other factors at play here. </a:t>
            </a:r>
            <a:endParaRPr lang="en-US" sz="1400" b="1" dirty="0"/>
          </a:p>
        </p:txBody>
      </p:sp>
      <p:pic>
        <p:nvPicPr>
          <p:cNvPr id="5" name="Picture 4"/>
          <p:cNvPicPr>
            <a:picLocks noChangeAspect="1"/>
          </p:cNvPicPr>
          <p:nvPr/>
        </p:nvPicPr>
        <p:blipFill>
          <a:blip r:embed="rId2"/>
          <a:stretch>
            <a:fillRect/>
          </a:stretch>
        </p:blipFill>
        <p:spPr>
          <a:xfrm>
            <a:off x="91764" y="708297"/>
            <a:ext cx="8153400" cy="4849326"/>
          </a:xfrm>
          <a:prstGeom prst="rect">
            <a:avLst/>
          </a:prstGeom>
        </p:spPr>
      </p:pic>
      <p:pic>
        <p:nvPicPr>
          <p:cNvPr id="8" name="Picture 7"/>
          <p:cNvPicPr>
            <a:picLocks noChangeAspect="1"/>
          </p:cNvPicPr>
          <p:nvPr/>
        </p:nvPicPr>
        <p:blipFill>
          <a:blip r:embed="rId3"/>
          <a:stretch>
            <a:fillRect/>
          </a:stretch>
        </p:blipFill>
        <p:spPr>
          <a:xfrm>
            <a:off x="7934766" y="675280"/>
            <a:ext cx="3997591" cy="2457680"/>
          </a:xfrm>
          <a:prstGeom prst="rect">
            <a:avLst/>
          </a:prstGeom>
        </p:spPr>
      </p:pic>
      <p:sp>
        <p:nvSpPr>
          <p:cNvPr id="9" name="TextBox 8">
            <a:extLst>
              <a:ext uri="{FF2B5EF4-FFF2-40B4-BE49-F238E27FC236}">
                <a16:creationId xmlns:a16="http://schemas.microsoft.com/office/drawing/2014/main" id="{2ECD0F8A-7CE3-41DD-9446-5D69A03D10E9}"/>
              </a:ext>
            </a:extLst>
          </p:cNvPr>
          <p:cNvSpPr txBox="1"/>
          <p:nvPr/>
        </p:nvSpPr>
        <p:spPr>
          <a:xfrm>
            <a:off x="427368" y="5557623"/>
            <a:ext cx="7482192" cy="1169551"/>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err="1"/>
              <a:t>day_of_week</a:t>
            </a:r>
            <a:r>
              <a:rPr lang="en-US" sz="1400" dirty="0"/>
              <a:t>: Number of contacts and percentage of subscriptions doesn't seem to change much with day of the week. </a:t>
            </a:r>
            <a:endParaRPr lang="en-US" sz="1400" dirty="0" smtClean="0"/>
          </a:p>
          <a:p>
            <a:pPr marL="285750" indent="-285750">
              <a:buFont typeface="Arial" panose="020B0604020202020204" pitchFamily="34" charset="0"/>
              <a:buChar char="•"/>
            </a:pPr>
            <a:r>
              <a:rPr lang="en-US" sz="1400" dirty="0" smtClean="0"/>
              <a:t> Outcome</a:t>
            </a:r>
            <a:r>
              <a:rPr lang="en-US" sz="1400" dirty="0"/>
              <a:t>: The outcome of previous campaigns was "nonexistent" for most of the contacts. Although, the success of previous campaigns did seem to positively impact the subscriptions of current campaign</a:t>
            </a:r>
            <a:endParaRPr lang="en-US" sz="1400" b="1" dirty="0"/>
          </a:p>
        </p:txBody>
      </p:sp>
      <p:sp>
        <p:nvSpPr>
          <p:cNvPr id="2" name="TextBox 1"/>
          <p:cNvSpPr txBox="1"/>
          <p:nvPr/>
        </p:nvSpPr>
        <p:spPr>
          <a:xfrm>
            <a:off x="682365" y="197153"/>
            <a:ext cx="7689669" cy="523220"/>
          </a:xfrm>
          <a:prstGeom prst="rect">
            <a:avLst/>
          </a:prstGeom>
          <a:noFill/>
        </p:spPr>
        <p:txBody>
          <a:bodyPr wrap="square" rtlCol="0">
            <a:spAutoFit/>
          </a:bodyPr>
          <a:lstStyle/>
          <a:p>
            <a:r>
              <a:rPr lang="en-GB" sz="2800" dirty="0">
                <a:solidFill>
                  <a:schemeClr val="accent2"/>
                </a:solidFill>
              </a:rPr>
              <a:t>Data Preparation-EDA of </a:t>
            </a:r>
            <a:r>
              <a:rPr lang="en-GB" sz="2800" dirty="0" smtClean="0">
                <a:solidFill>
                  <a:schemeClr val="accent2"/>
                </a:solidFill>
              </a:rPr>
              <a:t>Categorical Features</a:t>
            </a:r>
            <a:endParaRPr lang="en-GB" sz="2800" dirty="0">
              <a:solidFill>
                <a:schemeClr val="accent2"/>
              </a:solidFill>
            </a:endParaRPr>
          </a:p>
        </p:txBody>
      </p:sp>
    </p:spTree>
    <p:extLst>
      <p:ext uri="{BB962C8B-B14F-4D97-AF65-F5344CB8AC3E}">
        <p14:creationId xmlns:p14="http://schemas.microsoft.com/office/powerpoint/2010/main" val="282844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pic>
        <p:nvPicPr>
          <p:cNvPr id="4" name="Picture 3"/>
          <p:cNvPicPr>
            <a:picLocks noChangeAspect="1"/>
          </p:cNvPicPr>
          <p:nvPr/>
        </p:nvPicPr>
        <p:blipFill>
          <a:blip r:embed="rId2"/>
          <a:stretch>
            <a:fillRect/>
          </a:stretch>
        </p:blipFill>
        <p:spPr>
          <a:xfrm>
            <a:off x="509625" y="1947898"/>
            <a:ext cx="11484036" cy="3314768"/>
          </a:xfrm>
          <a:prstGeom prst="rect">
            <a:avLst/>
          </a:prstGeom>
        </p:spPr>
      </p:pic>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4ED2-5031-415E-84A7-52B419700E4A}"/>
              </a:ext>
            </a:extLst>
          </p:cNvPr>
          <p:cNvSpPr>
            <a:spLocks noGrp="1"/>
          </p:cNvSpPr>
          <p:nvPr>
            <p:ph type="title"/>
          </p:nvPr>
        </p:nvSpPr>
        <p:spPr/>
        <p:txBody>
          <a:bodyPr/>
          <a:lstStyle/>
          <a:p>
            <a:r>
              <a:rPr lang="en-US" sz="3200" dirty="0" smtClean="0">
                <a:solidFill>
                  <a:schemeClr val="accent2">
                    <a:lumMod val="75000"/>
                  </a:schemeClr>
                </a:solidFill>
              </a:rPr>
              <a:t>Hypothesis </a:t>
            </a:r>
            <a:r>
              <a:rPr lang="en-US" sz="3200" dirty="0">
                <a:solidFill>
                  <a:schemeClr val="accent2">
                    <a:lumMod val="75000"/>
                  </a:schemeClr>
                </a:solidFill>
              </a:rPr>
              <a:t>testing: Testing correlation between month and economical indicators: </a:t>
            </a:r>
            <a:endParaRPr lang="en-US" sz="3200" b="1"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49463" y="2276951"/>
            <a:ext cx="9304420" cy="3537097"/>
          </a:xfrm>
          <a:prstGeom prst="rect">
            <a:avLst/>
          </a:prstGeom>
        </p:spPr>
      </p:pic>
    </p:spTree>
    <p:extLst>
      <p:ext uri="{BB962C8B-B14F-4D97-AF65-F5344CB8AC3E}">
        <p14:creationId xmlns:p14="http://schemas.microsoft.com/office/powerpoint/2010/main" val="35468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564" y="0"/>
            <a:ext cx="11115499" cy="2192521"/>
          </a:xfrm>
          <a:prstGeom prst="rect">
            <a:avLst/>
          </a:prstGeom>
        </p:spPr>
      </p:pic>
      <p:pic>
        <p:nvPicPr>
          <p:cNvPr id="5" name="Picture 4"/>
          <p:cNvPicPr>
            <a:picLocks noChangeAspect="1"/>
          </p:cNvPicPr>
          <p:nvPr/>
        </p:nvPicPr>
        <p:blipFill>
          <a:blip r:embed="rId3"/>
          <a:stretch>
            <a:fillRect/>
          </a:stretch>
        </p:blipFill>
        <p:spPr>
          <a:xfrm>
            <a:off x="275442" y="2192522"/>
            <a:ext cx="11241741" cy="2203015"/>
          </a:xfrm>
          <a:prstGeom prst="rect">
            <a:avLst/>
          </a:prstGeom>
        </p:spPr>
      </p:pic>
      <p:pic>
        <p:nvPicPr>
          <p:cNvPr id="6" name="Picture 5"/>
          <p:cNvPicPr>
            <a:picLocks noChangeAspect="1"/>
          </p:cNvPicPr>
          <p:nvPr/>
        </p:nvPicPr>
        <p:blipFill>
          <a:blip r:embed="rId4"/>
          <a:stretch>
            <a:fillRect/>
          </a:stretch>
        </p:blipFill>
        <p:spPr>
          <a:xfrm>
            <a:off x="235130" y="4577810"/>
            <a:ext cx="11218933" cy="2192522"/>
          </a:xfrm>
          <a:prstGeom prst="rect">
            <a:avLst/>
          </a:prstGeom>
        </p:spPr>
      </p:pic>
    </p:spTree>
    <p:extLst>
      <p:ext uri="{BB962C8B-B14F-4D97-AF65-F5344CB8AC3E}">
        <p14:creationId xmlns:p14="http://schemas.microsoft.com/office/powerpoint/2010/main" val="351616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2735877" cy="584775"/>
          </a:xfrm>
          <a:prstGeom prst="rect">
            <a:avLst/>
          </a:prstGeom>
        </p:spPr>
        <p:txBody>
          <a:bodyPr wrap="none">
            <a:spAutoFit/>
          </a:bodyPr>
          <a:lstStyle/>
          <a:p>
            <a:r>
              <a:rPr lang="en-GB" sz="3200" dirty="0">
                <a:solidFill>
                  <a:srgbClr val="FF6600"/>
                </a:solidFill>
              </a:rPr>
              <a:t>Data </a:t>
            </a:r>
            <a:r>
              <a:rPr lang="en-GB" sz="3200" dirty="0" smtClean="0">
                <a:solidFill>
                  <a:srgbClr val="FF6600"/>
                </a:solidFill>
              </a:rPr>
              <a:t>Modelling</a:t>
            </a:r>
            <a:endParaRPr lang="en-GB" sz="3200" dirty="0">
              <a:solidFill>
                <a:srgbClr val="FF6600"/>
              </a:solidFill>
            </a:endParaRP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smtClean="0"/>
          </a:p>
        </p:txBody>
      </p:sp>
      <p:sp>
        <p:nvSpPr>
          <p:cNvPr id="8" name="TextBox 7"/>
          <p:cNvSpPr txBox="1"/>
          <p:nvPr/>
        </p:nvSpPr>
        <p:spPr>
          <a:xfrm>
            <a:off x="3415994" y="667546"/>
            <a:ext cx="8406812" cy="5355312"/>
          </a:xfrm>
          <a:prstGeom prst="rect">
            <a:avLst/>
          </a:prstGeom>
          <a:noFill/>
        </p:spPr>
        <p:txBody>
          <a:bodyPr wrap="square" rtlCol="0">
            <a:spAutoFit/>
          </a:bodyPr>
          <a:lstStyle/>
          <a:p>
            <a:r>
              <a:rPr lang="en-GB" dirty="0" smtClean="0"/>
              <a:t>Model </a:t>
            </a:r>
            <a:r>
              <a:rPr lang="en-GB" dirty="0"/>
              <a:t>Evaluation plays a crucial role in the model development process, where it helps to find the best model that fit and represents the data set in question. These models are assessed based on their performance. </a:t>
            </a:r>
            <a:endParaRPr lang="en-GB" dirty="0" smtClean="0"/>
          </a:p>
          <a:p>
            <a:endParaRPr lang="en-GB" dirty="0"/>
          </a:p>
          <a:p>
            <a:endParaRPr lang="en-GB" dirty="0" smtClean="0"/>
          </a:p>
          <a:p>
            <a:r>
              <a:rPr lang="en-GB" dirty="0" smtClean="0"/>
              <a:t>Data </a:t>
            </a:r>
            <a:r>
              <a:rPr lang="en-GB" dirty="0"/>
              <a:t>mining is an iterative process; hence the generated modelling results should be evaluated against the business objectives, and sometimes should the accuracy of the mining model be poor, the whole mining process needs to be revisited starting from the business point and understanding of the data. </a:t>
            </a:r>
            <a:endParaRPr lang="en-GB" dirty="0" smtClean="0"/>
          </a:p>
          <a:p>
            <a:endParaRPr lang="en-GB" dirty="0"/>
          </a:p>
          <a:p>
            <a:endParaRPr lang="en-GB" dirty="0" smtClean="0"/>
          </a:p>
          <a:p>
            <a:r>
              <a:rPr lang="en-GB" dirty="0" smtClean="0"/>
              <a:t>We </a:t>
            </a:r>
            <a:r>
              <a:rPr lang="en-GB" dirty="0"/>
              <a:t>will be using a set of evaluation metrics to assist in the process of accessing the performance of these classifiers. </a:t>
            </a:r>
          </a:p>
          <a:p>
            <a:pPr marL="285750" indent="-285750">
              <a:buFont typeface="Arial" panose="020B0604020202020204" pitchFamily="34" charset="0"/>
              <a:buChar char="•"/>
            </a:pPr>
            <a:r>
              <a:rPr lang="en-GB" dirty="0" smtClean="0"/>
              <a:t>Accuracy </a:t>
            </a:r>
          </a:p>
          <a:p>
            <a:pPr marL="285750" indent="-285750">
              <a:buFont typeface="Arial" panose="020B0604020202020204" pitchFamily="34" charset="0"/>
              <a:buChar char="•"/>
            </a:pPr>
            <a:r>
              <a:rPr lang="en-GB" dirty="0" smtClean="0"/>
              <a:t>Precision </a:t>
            </a:r>
          </a:p>
          <a:p>
            <a:pPr marL="285750" indent="-285750">
              <a:buFont typeface="Arial" panose="020B0604020202020204" pitchFamily="34" charset="0"/>
              <a:buChar char="•"/>
            </a:pPr>
            <a:r>
              <a:rPr lang="en-GB" dirty="0" smtClean="0"/>
              <a:t>F1 Score</a:t>
            </a:r>
          </a:p>
          <a:p>
            <a:pPr marL="285750" indent="-285750">
              <a:buFont typeface="Arial" panose="020B0604020202020204" pitchFamily="34" charset="0"/>
              <a:buChar char="•"/>
            </a:pPr>
            <a:r>
              <a:rPr lang="en-GB" dirty="0" smtClean="0"/>
              <a:t>Lift and Gain</a:t>
            </a:r>
          </a:p>
          <a:p>
            <a:pPr marL="285750" indent="-285750">
              <a:buFont typeface="Arial" panose="020B0604020202020204" pitchFamily="34" charset="0"/>
              <a:buChar char="•"/>
            </a:pPr>
            <a:r>
              <a:rPr lang="en-GB" dirty="0" smtClean="0"/>
              <a:t>KS Statistics</a:t>
            </a:r>
          </a:p>
          <a:p>
            <a:pPr marL="285750" indent="-285750">
              <a:buFont typeface="Arial" panose="020B0604020202020204" pitchFamily="34" charset="0"/>
              <a:buChar char="•"/>
            </a:pPr>
            <a:r>
              <a:rPr lang="en-GB" dirty="0" smtClean="0"/>
              <a:t>AUC-ROC</a:t>
            </a:r>
            <a:endParaRPr lang="en-GB" dirty="0"/>
          </a:p>
        </p:txBody>
      </p:sp>
    </p:spTree>
    <p:extLst>
      <p:ext uri="{BB962C8B-B14F-4D97-AF65-F5344CB8AC3E}">
        <p14:creationId xmlns:p14="http://schemas.microsoft.com/office/powerpoint/2010/main" val="1250280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4038863" cy="584775"/>
          </a:xfrm>
          <a:prstGeom prst="rect">
            <a:avLst/>
          </a:prstGeom>
        </p:spPr>
        <p:txBody>
          <a:bodyPr wrap="none">
            <a:spAutoFit/>
          </a:bodyPr>
          <a:lstStyle/>
          <a:p>
            <a:r>
              <a:rPr lang="en-GB" sz="3200" dirty="0">
                <a:solidFill>
                  <a:srgbClr val="FF6600"/>
                </a:solidFill>
              </a:rPr>
              <a:t>Recommended Models</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sp>
        <p:nvSpPr>
          <p:cNvPr id="7" name="TextBox 6">
            <a:extLst>
              <a:ext uri="{FF2B5EF4-FFF2-40B4-BE49-F238E27FC236}">
                <a16:creationId xmlns:a16="http://schemas.microsoft.com/office/drawing/2014/main" id="{AB004D54-61DF-EB04-3FF0-2B3A7256AE57}"/>
              </a:ext>
            </a:extLst>
          </p:cNvPr>
          <p:cNvSpPr txBox="1"/>
          <p:nvPr/>
        </p:nvSpPr>
        <p:spPr>
          <a:xfrm>
            <a:off x="3415994" y="762009"/>
            <a:ext cx="8406812" cy="923330"/>
          </a:xfrm>
          <a:prstGeom prst="rect">
            <a:avLst/>
          </a:prstGeom>
          <a:noFill/>
        </p:spPr>
        <p:txBody>
          <a:bodyPr wrap="square">
            <a:spAutoFit/>
          </a:bodyPr>
          <a:lstStyle/>
          <a:p>
            <a:r>
              <a:rPr lang="en-GB" sz="1800" b="1" dirty="0">
                <a:solidFill>
                  <a:schemeClr val="accent2">
                    <a:lumMod val="75000"/>
                  </a:schemeClr>
                </a:solidFill>
              </a:rPr>
              <a:t>We have 8 categorical Variables and 7 numeric variables in the data after cleaning the data in week 10. We can make these models in the upcoming weeks:</a:t>
            </a:r>
            <a:r>
              <a:rPr lang="en-IN" sz="1800" dirty="0">
                <a:solidFill>
                  <a:schemeClr val="accent2">
                    <a:lumMod val="75000"/>
                  </a:schemeClr>
                </a:solidFill>
              </a:rPr>
              <a:t/>
            </a:r>
            <a:br>
              <a:rPr lang="en-IN" sz="1800" dirty="0">
                <a:solidFill>
                  <a:schemeClr val="accent2">
                    <a:lumMod val="75000"/>
                  </a:schemeClr>
                </a:solidFill>
              </a:rPr>
            </a:br>
            <a:endParaRPr lang="en-AE" dirty="0"/>
          </a:p>
        </p:txBody>
      </p:sp>
      <p:sp>
        <p:nvSpPr>
          <p:cNvPr id="9" name="Rectangle 8">
            <a:extLst>
              <a:ext uri="{FF2B5EF4-FFF2-40B4-BE49-F238E27FC236}">
                <a16:creationId xmlns:a16="http://schemas.microsoft.com/office/drawing/2014/main" id="{809C399F-76A3-5E11-E81A-DF0413B0AEB0}"/>
              </a:ext>
            </a:extLst>
          </p:cNvPr>
          <p:cNvSpPr/>
          <p:nvPr/>
        </p:nvSpPr>
        <p:spPr>
          <a:xfrm>
            <a:off x="3415994" y="1616016"/>
            <a:ext cx="8406812" cy="923779"/>
          </a:xfrm>
          <a:prstGeom prst="rect">
            <a:avLst/>
          </a:prstGeom>
          <a:solidFill>
            <a:schemeClr val="accent2">
              <a:lumMod val="60000"/>
              <a:lumOff val="40000"/>
            </a:schemeClr>
          </a:solidFill>
        </p:spPr>
        <p:txBody>
          <a:bodyPr wrap="square">
            <a:spAutoFit/>
          </a:bodyPr>
          <a:lstStyle/>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Logistic regression</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Logistic regression is a simple but effective model for binary classification problems. It is easy to interpret and can be used to understand the relationship between the features and the target variable.</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simple and easy-to-understand model.</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relatively fast to train.</a:t>
            </a:r>
          </a:p>
        </p:txBody>
      </p:sp>
      <p:sp>
        <p:nvSpPr>
          <p:cNvPr id="10" name="Rectangle 9">
            <a:extLst>
              <a:ext uri="{FF2B5EF4-FFF2-40B4-BE49-F238E27FC236}">
                <a16:creationId xmlns:a16="http://schemas.microsoft.com/office/drawing/2014/main" id="{687B90B7-5701-CB33-9FB0-0D8F1FCDE1D3}"/>
              </a:ext>
            </a:extLst>
          </p:cNvPr>
          <p:cNvSpPr/>
          <p:nvPr/>
        </p:nvSpPr>
        <p:spPr>
          <a:xfrm>
            <a:off x="3415994" y="2539795"/>
            <a:ext cx="8406812" cy="4179029"/>
          </a:xfrm>
          <a:prstGeom prst="rect">
            <a:avLst/>
          </a:prstGeom>
          <a:solidFill>
            <a:schemeClr val="accent2">
              <a:lumMod val="60000"/>
              <a:lumOff val="40000"/>
            </a:schemeClr>
          </a:solidFill>
        </p:spPr>
        <p:txBody>
          <a:bodyPr wrap="square">
            <a:spAutoFit/>
          </a:bodyPr>
          <a:lstStyle/>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Random forest</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Random forest is a more complex model that can be used for both classification and regression problems. It is an ensemble model that combines multiple decision trees to improve the accuracy of the predictions. Random forests are also relatively easy to interpret and can be used to understand the relationship between the features and the target variable.</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powerful model that can achieve high accuracy.</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relatively robust to overfitting.</a:t>
            </a:r>
            <a:endParaRPr lang="en-IN" sz="1100" dirty="0">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Decision tree</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Decision trees are a simple but effective model for classification problems. They can be used to predict the target variable by creating a decision tree that branches out based on the features. Decision trees are also relatively easy to interpret.</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simple and easy-to-understand model.</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can be used for both classification and regression problems.</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100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can be used to identify important features.</a:t>
            </a:r>
            <a:endParaRPr lang="en-IN" sz="1100" dirty="0">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err="1">
                <a:solidFill>
                  <a:srgbClr val="1F1F1F"/>
                </a:solidFill>
                <a:latin typeface="Arial" panose="020B0604020202020204" pitchFamily="34" charset="0"/>
                <a:ea typeface="Arial" panose="020B0604020202020204" pitchFamily="34" charset="0"/>
                <a:cs typeface="Arial" panose="020B0604020202020204" pitchFamily="34" charset="0"/>
              </a:rPr>
              <a:t>XGBoost</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a:t>
            </a:r>
            <a:r>
              <a:rPr lang="en-GB" sz="1200" dirty="0" err="1">
                <a:solidFill>
                  <a:srgbClr val="1F1F1F"/>
                </a:solidFill>
                <a:latin typeface="Arial" panose="020B0604020202020204" pitchFamily="34" charset="0"/>
                <a:ea typeface="Arial" panose="020B0604020202020204" pitchFamily="34" charset="0"/>
                <a:cs typeface="Arial" panose="020B0604020202020204" pitchFamily="34" charset="0"/>
              </a:rPr>
              <a:t>XGBoost</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is a powerful gradient-boosting algorithm that can be used for both classification and regression problems. It is known for its accuracy and speed. </a:t>
            </a:r>
            <a:r>
              <a:rPr lang="en-GB" sz="1200" dirty="0" err="1">
                <a:solidFill>
                  <a:srgbClr val="1F1F1F"/>
                </a:solidFill>
                <a:latin typeface="Arial" panose="020B0604020202020204" pitchFamily="34" charset="0"/>
                <a:ea typeface="Arial" panose="020B0604020202020204" pitchFamily="34" charset="0"/>
                <a:cs typeface="Arial" panose="020B0604020202020204" pitchFamily="34" charset="0"/>
              </a:rPr>
              <a:t>XGBoost</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can be difficult to interpret, but it can be used to understand the relationship between the features and the target variable by looking at the feature importance scores.</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powerful model that can achieve high accuracy.</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relatively robust to overfitting.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15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4038863" cy="584775"/>
          </a:xfrm>
          <a:prstGeom prst="rect">
            <a:avLst/>
          </a:prstGeom>
        </p:spPr>
        <p:txBody>
          <a:bodyPr wrap="none">
            <a:spAutoFit/>
          </a:bodyPr>
          <a:lstStyle/>
          <a:p>
            <a:r>
              <a:rPr lang="en-GB" sz="3200" dirty="0">
                <a:solidFill>
                  <a:srgbClr val="FF6600"/>
                </a:solidFill>
              </a:rPr>
              <a:t>Recommended Models</a:t>
            </a: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a:p>
        </p:txBody>
      </p:sp>
      <p:sp>
        <p:nvSpPr>
          <p:cNvPr id="7" name="TextBox 6">
            <a:extLst>
              <a:ext uri="{FF2B5EF4-FFF2-40B4-BE49-F238E27FC236}">
                <a16:creationId xmlns:a16="http://schemas.microsoft.com/office/drawing/2014/main" id="{AB004D54-61DF-EB04-3FF0-2B3A7256AE57}"/>
              </a:ext>
            </a:extLst>
          </p:cNvPr>
          <p:cNvSpPr txBox="1"/>
          <p:nvPr/>
        </p:nvSpPr>
        <p:spPr>
          <a:xfrm>
            <a:off x="3415994" y="762009"/>
            <a:ext cx="8406812" cy="923330"/>
          </a:xfrm>
          <a:prstGeom prst="rect">
            <a:avLst/>
          </a:prstGeom>
          <a:noFill/>
        </p:spPr>
        <p:txBody>
          <a:bodyPr wrap="square">
            <a:spAutoFit/>
          </a:bodyPr>
          <a:lstStyle/>
          <a:p>
            <a:r>
              <a:rPr lang="en-GB" sz="1800" b="1" dirty="0">
                <a:solidFill>
                  <a:schemeClr val="accent2">
                    <a:lumMod val="75000"/>
                  </a:schemeClr>
                </a:solidFill>
              </a:rPr>
              <a:t>We have 8 categorical Variables and 7 numeric variables in the data after cleaning the data in week 10. We can make these models in the upcoming weeks:</a:t>
            </a:r>
            <a:r>
              <a:rPr lang="en-IN" sz="1800" dirty="0">
                <a:solidFill>
                  <a:schemeClr val="accent2">
                    <a:lumMod val="75000"/>
                  </a:schemeClr>
                </a:solidFill>
              </a:rPr>
              <a:t/>
            </a:r>
            <a:br>
              <a:rPr lang="en-IN" sz="1800" dirty="0">
                <a:solidFill>
                  <a:schemeClr val="accent2">
                    <a:lumMod val="75000"/>
                  </a:schemeClr>
                </a:solidFill>
              </a:rPr>
            </a:br>
            <a:endParaRPr lang="en-AE" dirty="0"/>
          </a:p>
        </p:txBody>
      </p:sp>
      <p:sp>
        <p:nvSpPr>
          <p:cNvPr id="4" name="Rectangle 3">
            <a:extLst>
              <a:ext uri="{FF2B5EF4-FFF2-40B4-BE49-F238E27FC236}">
                <a16:creationId xmlns:a16="http://schemas.microsoft.com/office/drawing/2014/main" id="{6DC86540-3067-3654-21B2-FD5F8D2D9802}"/>
              </a:ext>
            </a:extLst>
          </p:cNvPr>
          <p:cNvSpPr/>
          <p:nvPr/>
        </p:nvSpPr>
        <p:spPr>
          <a:xfrm>
            <a:off x="3527431" y="1685339"/>
            <a:ext cx="8076965" cy="4805611"/>
          </a:xfrm>
          <a:prstGeom prst="rect">
            <a:avLst/>
          </a:prstGeom>
          <a:solidFill>
            <a:schemeClr val="accent2">
              <a:lumMod val="60000"/>
              <a:lumOff val="40000"/>
            </a:schemeClr>
          </a:solidFill>
        </p:spPr>
        <p:txBody>
          <a:bodyPr wrap="square">
            <a:spAutoFit/>
          </a:bodyPr>
          <a:lstStyle/>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KNN</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KNN is a non-parametric model that can be used for both classification and regression problems. It works by finding the K most similar data points to a new data point and then predicting the label of the new data point based on the labels of the K nearest neighbours. KNN is relatively simple to implement and can be used to understand the relationship between the features and the target variable by looking at the K nearest neighbours of a new data point.</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simple and easy-to-understand model.</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relatively fast to train.</a:t>
            </a:r>
            <a:endParaRPr lang="en-IN" sz="1100" dirty="0">
              <a:latin typeface="Arial" panose="020B0604020202020204" pitchFamily="34" charset="0"/>
              <a:ea typeface="Arial" panose="020B0604020202020204" pitchFamily="34" charset="0"/>
              <a:cs typeface="Arial" panose="020B0604020202020204" pitchFamily="34" charset="0"/>
            </a:endParaRPr>
          </a:p>
          <a:p>
            <a:pPr marR="228600">
              <a:lnSpc>
                <a:spcPct val="115000"/>
              </a:lnSpc>
              <a:spcAft>
                <a:spcPts val="0"/>
              </a:spcAft>
            </a:pPr>
            <a:r>
              <a:rPr lang="en-GB" sz="1100" dirty="0">
                <a:latin typeface="Arial" panose="020B0604020202020204" pitchFamily="34" charset="0"/>
                <a:ea typeface="Arial" panose="020B0604020202020204" pitchFamily="34" charset="0"/>
              </a:rPr>
              <a:t> </a:t>
            </a:r>
            <a:endParaRPr lang="en-IN" sz="1100" dirty="0">
              <a:latin typeface="Arial" panose="020B0604020202020204" pitchFamily="34" charset="0"/>
              <a:ea typeface="Arial" panose="020B0604020202020204" pitchFamily="34" charset="0"/>
            </a:endParaRPr>
          </a:p>
          <a:p>
            <a:pPr marL="342900" marR="228600" lvl="0" indent="-342900" fontAlgn="base">
              <a:lnSpc>
                <a:spcPct val="115000"/>
              </a:lnSpc>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Gradient boosting</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Gradient boosting is an ensemble learning method that can be used for both classification and regression problems. It works by iteratively adding new models to correct the errors made by previous models. Gradient boosting can be difficult to interpret, but it can be used to understand the relationship between the features and the target variable by looking at the feature importance scores.</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a powerful model that can achieve high accuracy.</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It is relatively robust to overfitting.</a:t>
            </a:r>
            <a:endParaRPr lang="en-IN" sz="1100" dirty="0">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lnSpc>
                <a:spcPct val="115000"/>
              </a:lnSpc>
              <a:spcBef>
                <a:spcPts val="600"/>
              </a:spcBef>
              <a:spcAft>
                <a:spcPts val="0"/>
              </a:spcAft>
              <a:buClr>
                <a:srgbClr val="1F1F1F"/>
              </a:buClr>
              <a:buSzPts val="1200"/>
              <a:buFont typeface="Arial" panose="020B0604020202020204" pitchFamily="34" charset="0"/>
              <a:buChar char="●"/>
            </a:pPr>
            <a:r>
              <a:rPr lang="en-GB" sz="1200" b="1" dirty="0">
                <a:solidFill>
                  <a:srgbClr val="1F1F1F"/>
                </a:solidFill>
                <a:latin typeface="Arial" panose="020B0604020202020204" pitchFamily="34" charset="0"/>
                <a:ea typeface="Arial" panose="020B0604020202020204" pitchFamily="34" charset="0"/>
                <a:cs typeface="Arial" panose="020B0604020202020204" pitchFamily="34" charset="0"/>
              </a:rPr>
              <a:t>Voting classifiers</a:t>
            </a: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 Voting classifiers are a type of ensemble learning method that combines the predictions of multiple models to make a final prediction. Voting classifiers can be used to improve the accuracy of the predictions by reducing the variance of the individual models. Voting classifiers can be hard or soft. Hard-voting classifiers make a single prediction for each data point while soft-voting classifiers assign a probability to each class for each data point.</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They can improve the accuracy of predictions by combining the predictions of multiple models.</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They can be used to reduce the variance of predictions.</a:t>
            </a:r>
            <a:endParaRPr lang="en-IN" sz="1100" dirty="0">
              <a:latin typeface="Arial" panose="020B0604020202020204" pitchFamily="34" charset="0"/>
              <a:ea typeface="Arial" panose="020B0604020202020204" pitchFamily="34" charset="0"/>
              <a:cs typeface="Arial" panose="020B0604020202020204" pitchFamily="34" charset="0"/>
            </a:endParaRPr>
          </a:p>
          <a:p>
            <a:pPr marL="742950" marR="228600" lvl="1" indent="-285750" fontAlgn="base">
              <a:lnSpc>
                <a:spcPct val="115000"/>
              </a:lnSpc>
              <a:spcAft>
                <a:spcPts val="1400"/>
              </a:spcAft>
              <a:buClr>
                <a:srgbClr val="000000"/>
              </a:buClr>
              <a:buSzPts val="1100"/>
              <a:buFont typeface="+mj-lt"/>
              <a:buAutoNum type="alphaLcPeriod"/>
            </a:pPr>
            <a:r>
              <a:rPr lang="en-GB" sz="1200" dirty="0">
                <a:solidFill>
                  <a:srgbClr val="1F1F1F"/>
                </a:solidFill>
                <a:latin typeface="Arial" panose="020B0604020202020204" pitchFamily="34" charset="0"/>
                <a:ea typeface="Arial" panose="020B0604020202020204" pitchFamily="34" charset="0"/>
                <a:cs typeface="Arial" panose="020B0604020202020204" pitchFamily="34" charset="0"/>
              </a:rPr>
              <a:t>They can be used to improve the robustness of predictions to overfitting.</a:t>
            </a:r>
            <a:endParaRPr lang="en-IN" sz="11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0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3" name="Rectangle 2"/>
          <p:cNvSpPr/>
          <p:nvPr/>
        </p:nvSpPr>
        <p:spPr>
          <a:xfrm>
            <a:off x="5479030" y="2469270"/>
            <a:ext cx="4456989" cy="1323439"/>
          </a:xfrm>
          <a:prstGeom prst="rect">
            <a:avLst/>
          </a:prstGeom>
        </p:spPr>
        <p:txBody>
          <a:bodyPr wrap="none">
            <a:spAutoFit/>
          </a:bodyPr>
          <a:lstStyle/>
          <a:p>
            <a:r>
              <a:rPr lang="en-GB" sz="8000" dirty="0">
                <a:solidFill>
                  <a:srgbClr val="FF6600"/>
                </a:solidFill>
              </a:rPr>
              <a:t>Thank You</a:t>
            </a:r>
          </a:p>
        </p:txBody>
      </p:sp>
    </p:spTree>
    <p:extLst>
      <p:ext uri="{BB962C8B-B14F-4D97-AF65-F5344CB8AC3E}">
        <p14:creationId xmlns:p14="http://schemas.microsoft.com/office/powerpoint/2010/main" val="16788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3" name="TextBox 2"/>
          <p:cNvSpPr txBox="1"/>
          <p:nvPr/>
        </p:nvSpPr>
        <p:spPr>
          <a:xfrm>
            <a:off x="574766" y="2598003"/>
            <a:ext cx="2534194" cy="830997"/>
          </a:xfrm>
          <a:prstGeom prst="rect">
            <a:avLst/>
          </a:prstGeom>
          <a:noFill/>
        </p:spPr>
        <p:txBody>
          <a:bodyPr wrap="square" rtlCol="0">
            <a:spAutoFit/>
          </a:bodyPr>
          <a:lstStyle/>
          <a:p>
            <a:r>
              <a:rPr lang="en-GB" sz="4800" dirty="0" smtClean="0">
                <a:solidFill>
                  <a:srgbClr val="FF6600"/>
                </a:solidFill>
              </a:rPr>
              <a:t>Agenda</a:t>
            </a:r>
            <a:endParaRPr lang="en-GB" sz="4800" dirty="0">
              <a:solidFill>
                <a:srgbClr val="FF6600"/>
              </a:solidFill>
            </a:endParaRPr>
          </a:p>
        </p:txBody>
      </p:sp>
      <p:sp>
        <p:nvSpPr>
          <p:cNvPr id="4" name="Rectangle 3"/>
          <p:cNvSpPr/>
          <p:nvPr/>
        </p:nvSpPr>
        <p:spPr>
          <a:xfrm>
            <a:off x="4251254" y="1269008"/>
            <a:ext cx="6096000" cy="3847207"/>
          </a:xfrm>
          <a:prstGeom prst="rect">
            <a:avLst/>
          </a:prstGeom>
        </p:spPr>
        <p:txBody>
          <a:bodyPr>
            <a:spAutoFit/>
          </a:bodyPr>
          <a:lstStyle/>
          <a:p>
            <a:pPr marL="285750" indent="-285750">
              <a:buFont typeface="Arial" panose="020B0604020202020204" pitchFamily="34" charset="0"/>
              <a:buChar char="•"/>
            </a:pPr>
            <a:r>
              <a:rPr lang="en-GB" sz="3200" dirty="0">
                <a:solidFill>
                  <a:srgbClr val="FF6600"/>
                </a:solidFill>
              </a:rPr>
              <a:t>Executive </a:t>
            </a:r>
            <a:r>
              <a:rPr lang="en-GB" sz="3200" dirty="0" smtClean="0">
                <a:solidFill>
                  <a:srgbClr val="FF6600"/>
                </a:solidFill>
              </a:rPr>
              <a:t>Summary</a:t>
            </a:r>
          </a:p>
          <a:p>
            <a:pPr marL="285750" indent="-285750">
              <a:buFont typeface="Arial" panose="020B0604020202020204" pitchFamily="34" charset="0"/>
              <a:buChar char="•"/>
            </a:pPr>
            <a:r>
              <a:rPr lang="en-GB" sz="3200" dirty="0" smtClean="0">
                <a:solidFill>
                  <a:srgbClr val="FF6600"/>
                </a:solidFill>
              </a:rPr>
              <a:t>Business Understanding</a:t>
            </a:r>
          </a:p>
          <a:p>
            <a:pPr marL="285750" indent="-285750">
              <a:buFont typeface="Arial" panose="020B0604020202020204" pitchFamily="34" charset="0"/>
              <a:buChar char="•"/>
            </a:pPr>
            <a:r>
              <a:rPr lang="en-GB" sz="3200" dirty="0" smtClean="0">
                <a:solidFill>
                  <a:srgbClr val="FF6600"/>
                </a:solidFill>
              </a:rPr>
              <a:t>Business Objective</a:t>
            </a:r>
            <a:endParaRPr lang="en-GB" sz="3200" dirty="0">
              <a:solidFill>
                <a:srgbClr val="FF6600"/>
              </a:solidFill>
            </a:endParaRPr>
          </a:p>
          <a:p>
            <a:pPr marL="285750" indent="-285750">
              <a:buFont typeface="Arial" panose="020B0604020202020204" pitchFamily="34" charset="0"/>
              <a:buChar char="•"/>
            </a:pPr>
            <a:r>
              <a:rPr lang="en-GB" sz="3200" dirty="0">
                <a:solidFill>
                  <a:srgbClr val="FF6600"/>
                </a:solidFill>
              </a:rPr>
              <a:t>Data understanding</a:t>
            </a:r>
          </a:p>
          <a:p>
            <a:pPr marL="285750" indent="-285750">
              <a:buFont typeface="Arial" panose="020B0604020202020204" pitchFamily="34" charset="0"/>
              <a:buChar char="•"/>
            </a:pPr>
            <a:r>
              <a:rPr lang="en-GB" sz="3200" dirty="0" smtClean="0">
                <a:solidFill>
                  <a:srgbClr val="FF6600"/>
                </a:solidFill>
              </a:rPr>
              <a:t>Data </a:t>
            </a:r>
            <a:r>
              <a:rPr lang="en-GB" sz="3200" dirty="0">
                <a:solidFill>
                  <a:srgbClr val="FF6600"/>
                </a:solidFill>
              </a:rPr>
              <a:t>Preparation</a:t>
            </a:r>
          </a:p>
          <a:p>
            <a:pPr marL="285750" indent="-285750">
              <a:buFont typeface="Arial" panose="020B0604020202020204" pitchFamily="34" charset="0"/>
              <a:buChar char="•"/>
            </a:pPr>
            <a:r>
              <a:rPr lang="en-GB" sz="3200" dirty="0" smtClean="0">
                <a:solidFill>
                  <a:srgbClr val="FF6600"/>
                </a:solidFill>
              </a:rPr>
              <a:t>Data Model </a:t>
            </a:r>
            <a:r>
              <a:rPr lang="en-GB" sz="3200" dirty="0">
                <a:solidFill>
                  <a:srgbClr val="FF6600"/>
                </a:solidFill>
              </a:rPr>
              <a:t>Building </a:t>
            </a:r>
            <a:endParaRPr lang="en-GB" sz="3200" dirty="0" smtClean="0">
              <a:solidFill>
                <a:srgbClr val="FF6600"/>
              </a:solidFill>
            </a:endParaRPr>
          </a:p>
          <a:p>
            <a:pPr marL="285750" indent="-285750">
              <a:buFont typeface="Arial" panose="020B0604020202020204" pitchFamily="34" charset="0"/>
              <a:buChar char="•"/>
            </a:pPr>
            <a:r>
              <a:rPr lang="en-GB" sz="3200" dirty="0" smtClean="0">
                <a:solidFill>
                  <a:srgbClr val="FF6600"/>
                </a:solidFill>
              </a:rPr>
              <a:t>Model </a:t>
            </a:r>
            <a:r>
              <a:rPr lang="en-GB" sz="3200" dirty="0">
                <a:solidFill>
                  <a:srgbClr val="FF6600"/>
                </a:solidFill>
              </a:rPr>
              <a:t>Selection</a:t>
            </a:r>
          </a:p>
          <a:p>
            <a:endParaRPr lang="en-GB" sz="2000" dirty="0">
              <a:solidFill>
                <a:srgbClr val="FF6600"/>
              </a:solidFill>
            </a:endParaRPr>
          </a:p>
        </p:txBody>
      </p:sp>
    </p:spTree>
    <p:extLst>
      <p:ext uri="{BB962C8B-B14F-4D97-AF65-F5344CB8AC3E}">
        <p14:creationId xmlns:p14="http://schemas.microsoft.com/office/powerpoint/2010/main" val="54485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7" name="Rectangle 6"/>
          <p:cNvSpPr/>
          <p:nvPr/>
        </p:nvSpPr>
        <p:spPr>
          <a:xfrm>
            <a:off x="3393960" y="1502715"/>
            <a:ext cx="7926324" cy="2862322"/>
          </a:xfrm>
          <a:prstGeom prst="rect">
            <a:avLst/>
          </a:prstGeom>
        </p:spPr>
        <p:txBody>
          <a:bodyPr wrap="square">
            <a:spAutoFit/>
          </a:bodyPr>
          <a:lstStyle/>
          <a:p>
            <a:r>
              <a:rPr lang="en-GB" dirty="0"/>
              <a:t>The </a:t>
            </a:r>
            <a:r>
              <a:rPr lang="en-GB" dirty="0" smtClean="0"/>
              <a:t>Client:</a:t>
            </a:r>
          </a:p>
          <a:p>
            <a:r>
              <a:rPr lang="en-GB"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a:t>
            </a:r>
            <a:r>
              <a:rPr lang="en-GB" dirty="0" smtClean="0"/>
              <a:t>subscribed</a:t>
            </a:r>
          </a:p>
          <a:p>
            <a:endParaRPr lang="en-GB" dirty="0"/>
          </a:p>
          <a:p>
            <a:r>
              <a:rPr lang="en-GB"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p:txBody>
      </p:sp>
      <p:sp>
        <p:nvSpPr>
          <p:cNvPr id="8" name="Rectangle 7"/>
          <p:cNvSpPr/>
          <p:nvPr/>
        </p:nvSpPr>
        <p:spPr>
          <a:xfrm>
            <a:off x="3393960" y="507774"/>
            <a:ext cx="3446713" cy="584775"/>
          </a:xfrm>
          <a:prstGeom prst="rect">
            <a:avLst/>
          </a:prstGeom>
        </p:spPr>
        <p:txBody>
          <a:bodyPr wrap="none">
            <a:spAutoFit/>
          </a:bodyPr>
          <a:lstStyle/>
          <a:p>
            <a:r>
              <a:rPr lang="en-GB" sz="3200" dirty="0">
                <a:solidFill>
                  <a:srgbClr val="FF6600"/>
                </a:solidFill>
              </a:rPr>
              <a:t>Executive Summary</a:t>
            </a:r>
          </a:p>
        </p:txBody>
      </p:sp>
    </p:spTree>
    <p:extLst>
      <p:ext uri="{BB962C8B-B14F-4D97-AF65-F5344CB8AC3E}">
        <p14:creationId xmlns:p14="http://schemas.microsoft.com/office/powerpoint/2010/main" val="368882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4" name="Rectangle 3"/>
          <p:cNvSpPr/>
          <p:nvPr/>
        </p:nvSpPr>
        <p:spPr>
          <a:xfrm>
            <a:off x="5397321" y="2398440"/>
            <a:ext cx="4146997" cy="72320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Business Understanding</a:t>
            </a:r>
            <a:endParaRPr lang="en-GB" dirty="0"/>
          </a:p>
        </p:txBody>
      </p:sp>
      <p:sp>
        <p:nvSpPr>
          <p:cNvPr id="7" name="Rectangle 6"/>
          <p:cNvSpPr/>
          <p:nvPr/>
        </p:nvSpPr>
        <p:spPr>
          <a:xfrm>
            <a:off x="5397321" y="3517648"/>
            <a:ext cx="4146997" cy="740632"/>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Data Understanding</a:t>
            </a:r>
            <a:endParaRPr lang="en-GB" dirty="0"/>
          </a:p>
        </p:txBody>
      </p:sp>
      <p:sp>
        <p:nvSpPr>
          <p:cNvPr id="8" name="Rectangle 7"/>
          <p:cNvSpPr/>
          <p:nvPr/>
        </p:nvSpPr>
        <p:spPr>
          <a:xfrm>
            <a:off x="5397321" y="4600719"/>
            <a:ext cx="4146997" cy="670523"/>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r>
              <a:rPr lang="en-GB" dirty="0" smtClean="0"/>
              <a:t>                     Data Preparation</a:t>
            </a:r>
            <a:endParaRPr lang="en-GB" dirty="0"/>
          </a:p>
        </p:txBody>
      </p:sp>
      <p:sp>
        <p:nvSpPr>
          <p:cNvPr id="9" name="Rectangle 8"/>
          <p:cNvSpPr/>
          <p:nvPr/>
        </p:nvSpPr>
        <p:spPr>
          <a:xfrm>
            <a:off x="5397321" y="5628985"/>
            <a:ext cx="4146997" cy="668783"/>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Data Modelling</a:t>
            </a:r>
            <a:endParaRPr lang="en-GB" dirty="0"/>
          </a:p>
        </p:txBody>
      </p:sp>
      <p:sp>
        <p:nvSpPr>
          <p:cNvPr id="10" name="Down Arrow 9"/>
          <p:cNvSpPr/>
          <p:nvPr/>
        </p:nvSpPr>
        <p:spPr>
          <a:xfrm>
            <a:off x="7305541" y="3193086"/>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7330226" y="4302899"/>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7330228" y="5301851"/>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3142445" y="167425"/>
            <a:ext cx="8937938" cy="1692771"/>
          </a:xfrm>
          <a:prstGeom prst="rect">
            <a:avLst/>
          </a:prstGeom>
          <a:noFill/>
        </p:spPr>
        <p:txBody>
          <a:bodyPr wrap="square" rtlCol="0">
            <a:spAutoFit/>
          </a:bodyPr>
          <a:lstStyle/>
          <a:p>
            <a:r>
              <a:rPr lang="en-GB" sz="3200" b="1" dirty="0">
                <a:solidFill>
                  <a:schemeClr val="accent2"/>
                </a:solidFill>
              </a:rPr>
              <a:t>CRISPS-DM Methodology: </a:t>
            </a:r>
            <a:endParaRPr lang="en-GB" sz="3200" b="1" dirty="0" smtClean="0">
              <a:solidFill>
                <a:schemeClr val="accent2"/>
              </a:solidFill>
            </a:endParaRPr>
          </a:p>
          <a:p>
            <a:r>
              <a:rPr lang="en-GB" dirty="0" smtClean="0"/>
              <a:t>The </a:t>
            </a:r>
            <a:r>
              <a:rPr lang="en-GB" dirty="0"/>
              <a:t>cross-industry standard practice for data mining process has been extensively used to carry out most data analysis or mining project. The CRISP-DM data mining methodology published in 2000 which outline the steps the needs to be adhered to when performing a data mining process to achieve the outmost results.</a:t>
            </a:r>
          </a:p>
        </p:txBody>
      </p:sp>
    </p:spTree>
    <p:extLst>
      <p:ext uri="{BB962C8B-B14F-4D97-AF65-F5344CB8AC3E}">
        <p14:creationId xmlns:p14="http://schemas.microsoft.com/office/powerpoint/2010/main" val="370256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61243" y="77192"/>
            <a:ext cx="4170757" cy="584775"/>
          </a:xfrm>
          <a:prstGeom prst="rect">
            <a:avLst/>
          </a:prstGeom>
        </p:spPr>
        <p:txBody>
          <a:bodyPr wrap="none">
            <a:spAutoFit/>
          </a:bodyPr>
          <a:lstStyle/>
          <a:p>
            <a:pPr algn="just"/>
            <a:r>
              <a:rPr lang="en-US" sz="3200" dirty="0">
                <a:solidFill>
                  <a:srgbClr val="FF6600"/>
                </a:solidFill>
              </a:rPr>
              <a:t>Business Understanding</a:t>
            </a:r>
          </a:p>
        </p:txBody>
      </p:sp>
      <p:sp>
        <p:nvSpPr>
          <p:cNvPr id="3" name="Rectangle 2"/>
          <p:cNvSpPr/>
          <p:nvPr/>
        </p:nvSpPr>
        <p:spPr>
          <a:xfrm>
            <a:off x="3879625" y="4685473"/>
            <a:ext cx="6096000" cy="523220"/>
          </a:xfrm>
          <a:prstGeom prst="rect">
            <a:avLst/>
          </a:prstGeom>
        </p:spPr>
        <p:txBody>
          <a:bodyPr>
            <a:spAutoFit/>
          </a:bodyPr>
          <a:lstStyle/>
          <a:p>
            <a:endParaRPr lang="en-GB" sz="1400" dirty="0"/>
          </a:p>
          <a:p>
            <a:endParaRPr lang="en-GB" sz="1400" dirty="0"/>
          </a:p>
        </p:txBody>
      </p:sp>
      <p:sp>
        <p:nvSpPr>
          <p:cNvPr id="4" name="Rectangle 3"/>
          <p:cNvSpPr/>
          <p:nvPr/>
        </p:nvSpPr>
        <p:spPr>
          <a:xfrm>
            <a:off x="3800807" y="507774"/>
            <a:ext cx="7755500" cy="3631763"/>
          </a:xfrm>
          <a:prstGeom prst="rect">
            <a:avLst/>
          </a:prstGeom>
        </p:spPr>
        <p:txBody>
          <a:bodyPr wrap="square">
            <a:spAutoFit/>
          </a:bodyPr>
          <a:lstStyle/>
          <a:p>
            <a:endParaRPr lang="en-GB" sz="1400" dirty="0"/>
          </a:p>
          <a:p>
            <a:r>
              <a:rPr lang="en-GB" dirty="0"/>
              <a:t>In this problem statement, the marketing strategy involves promoting the term deposit product to potential customers through various channels such as tele marketing, SMS, email marketing, etc. The aim of the marketing strategy is to reach out to a large number of customers and convince them to purchase the product. </a:t>
            </a:r>
            <a:endParaRPr lang="en-GB" dirty="0" smtClean="0"/>
          </a:p>
          <a:p>
            <a:endParaRPr lang="en-GB" dirty="0" smtClean="0"/>
          </a:p>
          <a:p>
            <a:r>
              <a:rPr lang="en-GB" dirty="0" smtClean="0"/>
              <a:t>However</a:t>
            </a:r>
            <a:r>
              <a:rPr lang="en-GB" dirty="0"/>
              <a:t>, it can be a costly and resource-intensive process to target every customer. Therefore, ABC Bank wants to develop a machine learning model that can help them identify the customers who are more likely to buy the product. This way, the marketing efforts can be focused on these shortlisted customers, which can significantly increase the chances of success while reducing marketing costs and resources</a:t>
            </a:r>
            <a:endParaRPr lang="en-GB" dirty="0" smtClean="0"/>
          </a:p>
        </p:txBody>
      </p:sp>
      <p:sp>
        <p:nvSpPr>
          <p:cNvPr id="7" name="Rectangle 6"/>
          <p:cNvSpPr/>
          <p:nvPr/>
        </p:nvSpPr>
        <p:spPr>
          <a:xfrm>
            <a:off x="3819188" y="4331530"/>
            <a:ext cx="7737119" cy="1754326"/>
          </a:xfrm>
          <a:prstGeom prst="rect">
            <a:avLst/>
          </a:prstGeom>
        </p:spPr>
        <p:txBody>
          <a:bodyPr wrap="square">
            <a:spAutoFit/>
          </a:bodyPr>
          <a:lstStyle/>
          <a:p>
            <a:r>
              <a:rPr lang="en-GB" dirty="0"/>
              <a:t>By leveraging the insights gained from the machine learning model, ABC Bank can optimize their marketing campaigns, tailor their marketing messages to specific customers, and improve their overall customer acquisition strategy. The bank can also use the model to identify the most effective marketing channels for each customer segment, such as email marketing for younger customers and tele marketing for older customers, for example</a:t>
            </a:r>
          </a:p>
        </p:txBody>
      </p:sp>
    </p:spTree>
    <p:extLst>
      <p:ext uri="{BB962C8B-B14F-4D97-AF65-F5344CB8AC3E}">
        <p14:creationId xmlns:p14="http://schemas.microsoft.com/office/powerpoint/2010/main" val="198951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79625" y="215386"/>
            <a:ext cx="3404265" cy="584775"/>
          </a:xfrm>
          <a:prstGeom prst="rect">
            <a:avLst/>
          </a:prstGeom>
        </p:spPr>
        <p:txBody>
          <a:bodyPr wrap="none">
            <a:spAutoFit/>
          </a:bodyPr>
          <a:lstStyle/>
          <a:p>
            <a:pPr algn="just"/>
            <a:r>
              <a:rPr lang="en-US" sz="3200" dirty="0">
                <a:solidFill>
                  <a:srgbClr val="FF6600"/>
                </a:solidFill>
              </a:rPr>
              <a:t>Business </a:t>
            </a:r>
            <a:r>
              <a:rPr lang="en-US" sz="3200" dirty="0" smtClean="0">
                <a:solidFill>
                  <a:srgbClr val="FF6600"/>
                </a:solidFill>
              </a:rPr>
              <a:t>Objective:</a:t>
            </a:r>
            <a:endParaRPr lang="en-US" sz="3200" dirty="0">
              <a:solidFill>
                <a:srgbClr val="FF6600"/>
              </a:solidFill>
            </a:endParaRPr>
          </a:p>
        </p:txBody>
      </p:sp>
      <p:sp>
        <p:nvSpPr>
          <p:cNvPr id="3" name="Rectangle 2"/>
          <p:cNvSpPr/>
          <p:nvPr/>
        </p:nvSpPr>
        <p:spPr>
          <a:xfrm>
            <a:off x="3879625" y="2828835"/>
            <a:ext cx="7376510" cy="1200329"/>
          </a:xfrm>
          <a:prstGeom prst="rect">
            <a:avLst/>
          </a:prstGeom>
        </p:spPr>
        <p:txBody>
          <a:bodyPr wrap="square">
            <a:spAutoFit/>
          </a:bodyPr>
          <a:lstStyle/>
          <a:p>
            <a:r>
              <a:rPr lang="en-GB" dirty="0"/>
              <a:t>Overall, the goal of the marketing strategy is to increase the customer base and revenue of ABC Bank by targeting the right customers with the right product at the right time, while maximizing the return on investment of their marketing efforts.</a:t>
            </a:r>
          </a:p>
        </p:txBody>
      </p:sp>
      <p:sp>
        <p:nvSpPr>
          <p:cNvPr id="4" name="Rectangle 3"/>
          <p:cNvSpPr/>
          <p:nvPr/>
        </p:nvSpPr>
        <p:spPr>
          <a:xfrm>
            <a:off x="3879625" y="897345"/>
            <a:ext cx="7376510" cy="1415772"/>
          </a:xfrm>
          <a:prstGeom prst="rect">
            <a:avLst/>
          </a:prstGeom>
        </p:spPr>
        <p:txBody>
          <a:bodyPr wrap="square">
            <a:spAutoFit/>
          </a:bodyPr>
          <a:lstStyle/>
          <a:p>
            <a:r>
              <a:rPr lang="en-GB" dirty="0"/>
              <a:t>Bank wants to use ML model to shortlist customer whose chances of buying the product is more so that their marketing channel (tele marketing, SMS/email marketing </a:t>
            </a:r>
            <a:r>
              <a:rPr lang="en-GB" dirty="0" smtClean="0"/>
              <a:t>etc.)  </a:t>
            </a:r>
            <a:r>
              <a:rPr lang="en-GB" dirty="0"/>
              <a:t>can focus only to those customers whose chances of buying the product is more.</a:t>
            </a:r>
          </a:p>
          <a:p>
            <a:endParaRPr lang="en-GB" sz="1400" dirty="0"/>
          </a:p>
        </p:txBody>
      </p:sp>
    </p:spTree>
    <p:extLst>
      <p:ext uri="{BB962C8B-B14F-4D97-AF65-F5344CB8AC3E}">
        <p14:creationId xmlns:p14="http://schemas.microsoft.com/office/powerpoint/2010/main" val="776978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512757" cy="584775"/>
          </a:xfrm>
          <a:prstGeom prst="rect">
            <a:avLst/>
          </a:prstGeom>
        </p:spPr>
        <p:txBody>
          <a:bodyPr wrap="none">
            <a:spAutoFit/>
          </a:bodyPr>
          <a:lstStyle/>
          <a:p>
            <a:r>
              <a:rPr lang="en-GB" sz="3200" dirty="0">
                <a:solidFill>
                  <a:srgbClr val="FF6600"/>
                </a:solidFill>
              </a:rPr>
              <a:t>Data Understanding</a:t>
            </a:r>
          </a:p>
        </p:txBody>
      </p:sp>
      <p:sp>
        <p:nvSpPr>
          <p:cNvPr id="3" name="Rectangle 2"/>
          <p:cNvSpPr/>
          <p:nvPr/>
        </p:nvSpPr>
        <p:spPr>
          <a:xfrm>
            <a:off x="3415994" y="667546"/>
            <a:ext cx="8084840" cy="1138773"/>
          </a:xfrm>
          <a:prstGeom prst="rect">
            <a:avLst/>
          </a:prstGeom>
        </p:spPr>
        <p:txBody>
          <a:bodyPr wrap="square">
            <a:spAutoFit/>
          </a:bodyPr>
          <a:lstStyle/>
          <a:p>
            <a:r>
              <a:rPr lang="en-GB" dirty="0" smtClean="0"/>
              <a:t>The </a:t>
            </a:r>
            <a:r>
              <a:rPr lang="en-GB" dirty="0"/>
              <a:t>dataset chosen for further analysis and for ML model creation will be </a:t>
            </a:r>
            <a:r>
              <a:rPr lang="en-GB" dirty="0" smtClean="0"/>
              <a:t>bank-additional</a:t>
            </a:r>
            <a:r>
              <a:rPr lang="en-GB" dirty="0"/>
              <a:t>-</a:t>
            </a:r>
            <a:r>
              <a:rPr lang="en-GB" dirty="0" smtClean="0"/>
              <a:t>ull.csv </a:t>
            </a:r>
            <a:r>
              <a:rPr lang="en-GB" dirty="0"/>
              <a:t>because it seems to be ideal for the purpose of this project since it is more recent and has </a:t>
            </a:r>
            <a:r>
              <a:rPr lang="en-GB" dirty="0" smtClean="0"/>
              <a:t>more </a:t>
            </a:r>
            <a:r>
              <a:rPr lang="en-GB" dirty="0"/>
              <a:t>variables, which helps us to build an efficient model.</a:t>
            </a:r>
          </a:p>
          <a:p>
            <a:endParaRPr lang="en-GB" sz="1400" dirty="0" smtClean="0"/>
          </a:p>
        </p:txBody>
      </p:sp>
      <p:pic>
        <p:nvPicPr>
          <p:cNvPr id="4" name="Picture 3"/>
          <p:cNvPicPr>
            <a:picLocks noChangeAspect="1"/>
          </p:cNvPicPr>
          <p:nvPr/>
        </p:nvPicPr>
        <p:blipFill>
          <a:blip r:embed="rId3"/>
          <a:stretch>
            <a:fillRect/>
          </a:stretch>
        </p:blipFill>
        <p:spPr>
          <a:xfrm>
            <a:off x="3415994" y="1806319"/>
            <a:ext cx="4219575" cy="1733550"/>
          </a:xfrm>
          <a:prstGeom prst="rect">
            <a:avLst/>
          </a:prstGeom>
        </p:spPr>
      </p:pic>
      <p:sp>
        <p:nvSpPr>
          <p:cNvPr id="7" name="TextBox 6"/>
          <p:cNvSpPr txBox="1"/>
          <p:nvPr/>
        </p:nvSpPr>
        <p:spPr>
          <a:xfrm>
            <a:off x="3415994" y="3915177"/>
            <a:ext cx="8587116" cy="1477328"/>
          </a:xfrm>
          <a:prstGeom prst="rect">
            <a:avLst/>
          </a:prstGeom>
          <a:noFill/>
        </p:spPr>
        <p:txBody>
          <a:bodyPr wrap="square" rtlCol="0">
            <a:spAutoFit/>
          </a:bodyPr>
          <a:lstStyle/>
          <a:p>
            <a:r>
              <a:rPr lang="en-GB"/>
              <a:t>In this stage the main objective includes cleaning the data, dealing with missing and unknown values, reducing data dimensionality, transforming data values, and sometimes reformatting the data to suite the desired mining solution. Other operations performed under this stage includes data aggregation, normalisation, and attribute creation i.e., making new variables to tackle specific business queries.</a:t>
            </a:r>
            <a:endParaRPr lang="en-GB" dirty="0"/>
          </a:p>
        </p:txBody>
      </p:sp>
    </p:spTree>
    <p:extLst>
      <p:ext uri="{BB962C8B-B14F-4D97-AF65-F5344CB8AC3E}">
        <p14:creationId xmlns:p14="http://schemas.microsoft.com/office/powerpoint/2010/main" val="64736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AF071C6F-AB83-47A2-A9BC-C84CA8FFD9DF}"/>
              </a:ext>
            </a:extLst>
          </p:cNvPr>
          <p:cNvSpPr>
            <a:spLocks noChangeArrowheads="1"/>
          </p:cNvSpPr>
          <p:nvPr/>
        </p:nvSpPr>
        <p:spPr bwMode="auto">
          <a:xfrm>
            <a:off x="954157" y="2926282"/>
            <a:ext cx="487017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0" y="1583203"/>
            <a:ext cx="6438453" cy="4096558"/>
          </a:xfrm>
          <a:prstGeom prst="rect">
            <a:avLst/>
          </a:prstGeom>
        </p:spPr>
      </p:pic>
      <p:pic>
        <p:nvPicPr>
          <p:cNvPr id="6" name="Picture 5"/>
          <p:cNvPicPr>
            <a:picLocks noChangeAspect="1"/>
          </p:cNvPicPr>
          <p:nvPr/>
        </p:nvPicPr>
        <p:blipFill>
          <a:blip r:embed="rId3"/>
          <a:stretch>
            <a:fillRect/>
          </a:stretch>
        </p:blipFill>
        <p:spPr>
          <a:xfrm>
            <a:off x="6438453" y="1422387"/>
            <a:ext cx="5121156" cy="3061343"/>
          </a:xfrm>
          <a:prstGeom prst="rect">
            <a:avLst/>
          </a:prstGeom>
        </p:spPr>
      </p:pic>
      <p:pic>
        <p:nvPicPr>
          <p:cNvPr id="7" name="Picture 6"/>
          <p:cNvPicPr>
            <a:picLocks noChangeAspect="1"/>
          </p:cNvPicPr>
          <p:nvPr/>
        </p:nvPicPr>
        <p:blipFill>
          <a:blip r:embed="rId4"/>
          <a:stretch>
            <a:fillRect/>
          </a:stretch>
        </p:blipFill>
        <p:spPr>
          <a:xfrm>
            <a:off x="6316791" y="4483730"/>
            <a:ext cx="5364480" cy="2355179"/>
          </a:xfrm>
          <a:prstGeom prst="rect">
            <a:avLst/>
          </a:prstGeom>
        </p:spPr>
      </p:pic>
      <p:sp>
        <p:nvSpPr>
          <p:cNvPr id="8" name="TextBox 7"/>
          <p:cNvSpPr txBox="1"/>
          <p:nvPr/>
        </p:nvSpPr>
        <p:spPr>
          <a:xfrm>
            <a:off x="263236" y="729689"/>
            <a:ext cx="5273964" cy="923330"/>
          </a:xfrm>
          <a:prstGeom prst="rect">
            <a:avLst/>
          </a:prstGeom>
          <a:noFill/>
        </p:spPr>
        <p:txBody>
          <a:bodyPr wrap="square" rtlCol="0">
            <a:spAutoFit/>
          </a:bodyPr>
          <a:lstStyle/>
          <a:p>
            <a:r>
              <a:rPr lang="en-GB" dirty="0"/>
              <a:t>Below images display the meta-data of the data that we will be using along with the meta-data of it’s attributes.</a:t>
            </a:r>
          </a:p>
        </p:txBody>
      </p:sp>
      <p:pic>
        <p:nvPicPr>
          <p:cNvPr id="11" name="Picture 10"/>
          <p:cNvPicPr>
            <a:picLocks noChangeAspect="1"/>
          </p:cNvPicPr>
          <p:nvPr/>
        </p:nvPicPr>
        <p:blipFill>
          <a:blip r:embed="rId5"/>
          <a:stretch>
            <a:fillRect/>
          </a:stretch>
        </p:blipFill>
        <p:spPr>
          <a:xfrm>
            <a:off x="191306" y="97507"/>
            <a:ext cx="3773751" cy="853514"/>
          </a:xfrm>
          <a:prstGeom prst="rect">
            <a:avLst/>
          </a:prstGeom>
        </p:spPr>
      </p:pic>
    </p:spTree>
    <p:extLst>
      <p:ext uri="{BB962C8B-B14F-4D97-AF65-F5344CB8AC3E}">
        <p14:creationId xmlns:p14="http://schemas.microsoft.com/office/powerpoint/2010/main" val="3068345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2408</TotalTime>
  <Words>1860</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vector share before and after Imputation</vt:lpstr>
      <vt:lpstr>Correlation between features</vt:lpstr>
      <vt:lpstr>PowerPoint Presentation</vt:lpstr>
      <vt:lpstr>PowerPoint Presentation</vt:lpstr>
      <vt:lpstr>Analysis of Outliners</vt:lpstr>
      <vt:lpstr>Visualizing distributions for each category of target variable: </vt:lpstr>
      <vt:lpstr>PowerPoint Presentation</vt:lpstr>
      <vt:lpstr>Visualizing distributions for each category of target variable: </vt:lpstr>
      <vt:lpstr>PowerPoint Presentation</vt:lpstr>
      <vt:lpstr>Hypothesis testing: Testing correlation between month and economical indicators: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TALEHOUSE</cp:lastModifiedBy>
  <cp:revision>125</cp:revision>
  <dcterms:created xsi:type="dcterms:W3CDTF">2021-02-21T18:57:37Z</dcterms:created>
  <dcterms:modified xsi:type="dcterms:W3CDTF">2023-05-16T20:58:17Z</dcterms:modified>
</cp:coreProperties>
</file>