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90" r:id="rId3"/>
    <p:sldId id="267" r:id="rId4"/>
    <p:sldId id="269" r:id="rId5"/>
    <p:sldId id="291" r:id="rId6"/>
    <p:sldId id="273" r:id="rId7"/>
    <p:sldId id="292" r:id="rId8"/>
    <p:sldId id="285" r:id="rId9"/>
    <p:sldId id="275" r:id="rId10"/>
    <p:sldId id="293" r:id="rId11"/>
    <p:sldId id="294" r:id="rId12"/>
    <p:sldId id="296" r:id="rId13"/>
    <p:sldId id="295" r:id="rId14"/>
    <p:sldId id="297" r:id="rId15"/>
    <p:sldId id="298" r:id="rId16"/>
    <p:sldId id="301" r:id="rId17"/>
    <p:sldId id="302" r:id="rId18"/>
    <p:sldId id="299" r:id="rId19"/>
    <p:sldId id="283"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0" d="100"/>
          <a:sy n="70" d="100"/>
        </p:scale>
        <p:origin x="113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1CAEE3-BEF7-48B0-8F88-C1B9AABC53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AE"/>
        </a:p>
      </dgm:t>
    </dgm:pt>
    <dgm:pt modelId="{ED30E944-F126-4DC6-92E9-948335889B1B}">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Opportunities</a:t>
          </a:r>
          <a:endParaRPr lang="en-AE" dirty="0"/>
        </a:p>
      </dgm:t>
    </dgm:pt>
    <dgm:pt modelId="{4141A1B2-F0E2-47EA-98DA-0EAAAB6CD1F9}" type="parTrans" cxnId="{82133B94-C80B-4BBA-825B-A3913DBE2EA1}">
      <dgm:prSet/>
      <dgm:spPr/>
      <dgm:t>
        <a:bodyPr/>
        <a:lstStyle/>
        <a:p>
          <a:endParaRPr lang="en-AE"/>
        </a:p>
      </dgm:t>
    </dgm:pt>
    <dgm:pt modelId="{BB7490B9-6478-46BF-A7CD-9076067591FC}" type="sibTrans" cxnId="{82133B94-C80B-4BBA-825B-A3913DBE2EA1}">
      <dgm:prSet/>
      <dgm:spPr/>
      <dgm:t>
        <a:bodyPr/>
        <a:lstStyle/>
        <a:p>
          <a:endParaRPr lang="en-AE"/>
        </a:p>
      </dgm:t>
    </dgm:pt>
    <dgm:pt modelId="{F6392616-0609-4DEE-A051-124F9C304992}">
      <dgm:prSet phldrT="[Text]"/>
      <dgm:spPr/>
      <dgm:t>
        <a:bodyPr/>
        <a:lstStyle/>
        <a:p>
          <a:r>
            <a:rPr lang="en-US" b="1" dirty="0"/>
            <a:t>Market Growth: </a:t>
          </a:r>
          <a:r>
            <a:rPr lang="en-US" b="0" i="0" dirty="0"/>
            <a:t>The private cab industry in the USA grew rapidly during this time period. According to a report by Statista, the revenue of the US ride-hailing market was estimated to be $14.3 billion in 2016 and grew to $36.5 billion in 2018, representing a compound annual growth rate of 46.5%.</a:t>
          </a:r>
          <a:endParaRPr lang="en-AE" dirty="0"/>
        </a:p>
      </dgm:t>
    </dgm:pt>
    <dgm:pt modelId="{3EE2D29D-77C0-4692-8373-34617EB34731}" type="parTrans" cxnId="{A840CA2D-7951-46F5-BC0B-D17FA77DF4E6}">
      <dgm:prSet/>
      <dgm:spPr/>
      <dgm:t>
        <a:bodyPr/>
        <a:lstStyle/>
        <a:p>
          <a:endParaRPr lang="en-AE"/>
        </a:p>
      </dgm:t>
    </dgm:pt>
    <dgm:pt modelId="{2F02DC14-C66B-4850-9D26-0EEE5F152571}" type="sibTrans" cxnId="{A840CA2D-7951-46F5-BC0B-D17FA77DF4E6}">
      <dgm:prSet/>
      <dgm:spPr/>
      <dgm:t>
        <a:bodyPr/>
        <a:lstStyle/>
        <a:p>
          <a:endParaRPr lang="en-AE"/>
        </a:p>
      </dgm:t>
    </dgm:pt>
    <dgm:pt modelId="{8702A83A-37F6-443A-8708-4A7EAD08AA0F}">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Challenges</a:t>
          </a:r>
          <a:endParaRPr lang="en-AE" dirty="0"/>
        </a:p>
      </dgm:t>
    </dgm:pt>
    <dgm:pt modelId="{23EF92E0-E22F-427B-B870-2F65EAD59E11}" type="parTrans" cxnId="{B3AF60B7-D78F-497E-93D3-692D43EB8FF3}">
      <dgm:prSet/>
      <dgm:spPr/>
      <dgm:t>
        <a:bodyPr/>
        <a:lstStyle/>
        <a:p>
          <a:endParaRPr lang="en-AE"/>
        </a:p>
      </dgm:t>
    </dgm:pt>
    <dgm:pt modelId="{FB624F1D-99FD-4483-8B1B-C93EFD4BD65C}" type="sibTrans" cxnId="{B3AF60B7-D78F-497E-93D3-692D43EB8FF3}">
      <dgm:prSet/>
      <dgm:spPr/>
      <dgm:t>
        <a:bodyPr/>
        <a:lstStyle/>
        <a:p>
          <a:endParaRPr lang="en-AE"/>
        </a:p>
      </dgm:t>
    </dgm:pt>
    <dgm:pt modelId="{A3B5AF37-D2E4-4082-96DD-25FA85A0AA88}">
      <dgm:prSet phldrT="[Text]"/>
      <dgm:spPr/>
      <dgm:t>
        <a:bodyPr/>
        <a:lstStyle/>
        <a:p>
          <a:r>
            <a:rPr lang="en-US" b="1" dirty="0"/>
            <a:t>Intense Competition: </a:t>
          </a:r>
          <a:r>
            <a:rPr lang="en-US" dirty="0"/>
            <a:t>With growing demand came in intense competition between private companies. </a:t>
          </a:r>
          <a:r>
            <a:rPr lang="en-US" b="0" i="0" dirty="0"/>
            <a:t>According to data from Certify, a travel and expense management software company, in 2016, Uber was the most expensed ride-sharing service for business travel, accounting for 43% of all ride receipts, while taxis represented only 14% of receipts.</a:t>
          </a:r>
          <a:endParaRPr lang="en-AE" dirty="0"/>
        </a:p>
      </dgm:t>
    </dgm:pt>
    <dgm:pt modelId="{AED2D604-A0F6-4802-AD97-10F79E8FDA7C}" type="parTrans" cxnId="{C3D526A2-058B-40B3-BC56-40E9A4675F7E}">
      <dgm:prSet/>
      <dgm:spPr/>
      <dgm:t>
        <a:bodyPr/>
        <a:lstStyle/>
        <a:p>
          <a:endParaRPr lang="en-AE"/>
        </a:p>
      </dgm:t>
    </dgm:pt>
    <dgm:pt modelId="{D9037AC2-D803-4D9C-B2F1-CF2866BB1981}" type="sibTrans" cxnId="{C3D526A2-058B-40B3-BC56-40E9A4675F7E}">
      <dgm:prSet/>
      <dgm:spPr/>
      <dgm:t>
        <a:bodyPr/>
        <a:lstStyle/>
        <a:p>
          <a:endParaRPr lang="en-AE"/>
        </a:p>
      </dgm:t>
    </dgm:pt>
    <dgm:pt modelId="{9457497E-7F54-48B1-9824-EDDCCF9BC7DB}">
      <dgm:prSet phldrT="[Text]"/>
      <dgm:spPr/>
      <dgm:t>
        <a:bodyPr/>
        <a:lstStyle/>
        <a:p>
          <a:r>
            <a:rPr lang="en-US" b="1" dirty="0"/>
            <a:t>Technological advancements: </a:t>
          </a:r>
          <a:r>
            <a:rPr lang="en-US" dirty="0"/>
            <a:t>Cab companies started leveraging technology to improve their services, increase efficiency, and reduce costs. For example, some companies started using GPS systems to optimize routes, mobile apps to book cabs, and digital payment systems to enhance convenience.</a:t>
          </a:r>
          <a:endParaRPr lang="en-AE" dirty="0"/>
        </a:p>
      </dgm:t>
    </dgm:pt>
    <dgm:pt modelId="{C2504D8A-2FDB-4082-9CB0-56C29BA4652F}" type="parTrans" cxnId="{51715E29-7A45-472E-A801-FF765137A731}">
      <dgm:prSet/>
      <dgm:spPr/>
      <dgm:t>
        <a:bodyPr/>
        <a:lstStyle/>
        <a:p>
          <a:endParaRPr lang="en-AE"/>
        </a:p>
      </dgm:t>
    </dgm:pt>
    <dgm:pt modelId="{EA18859D-C99F-47DB-A330-85B3EA51FC51}" type="sibTrans" cxnId="{51715E29-7A45-472E-A801-FF765137A731}">
      <dgm:prSet/>
      <dgm:spPr/>
      <dgm:t>
        <a:bodyPr/>
        <a:lstStyle/>
        <a:p>
          <a:endParaRPr lang="en-AE"/>
        </a:p>
      </dgm:t>
    </dgm:pt>
    <dgm:pt modelId="{DD76F3D6-B74F-4955-9CFF-3321A0C90E3B}">
      <dgm:prSet phldrT="[Text]"/>
      <dgm:spPr/>
      <dgm:t>
        <a:bodyPr/>
        <a:lstStyle/>
        <a:p>
          <a:r>
            <a:rPr lang="en-US" b="1" dirty="0"/>
            <a:t>Deregulation:</a:t>
          </a:r>
          <a:r>
            <a:rPr lang="en-US" dirty="0"/>
            <a:t> In some cities, the deregulation of the cab industry led to increased competition and lower prices, which made cab services more accessible to customers.</a:t>
          </a:r>
          <a:br>
            <a:rPr lang="en-US" dirty="0"/>
          </a:br>
          <a:endParaRPr lang="en-AE" dirty="0"/>
        </a:p>
      </dgm:t>
    </dgm:pt>
    <dgm:pt modelId="{C353C726-3F62-4860-AF9A-1A5389CC50F8}" type="parTrans" cxnId="{844A3401-DB1C-4428-9C39-26981ADED219}">
      <dgm:prSet/>
      <dgm:spPr/>
      <dgm:t>
        <a:bodyPr/>
        <a:lstStyle/>
        <a:p>
          <a:endParaRPr lang="en-AE"/>
        </a:p>
      </dgm:t>
    </dgm:pt>
    <dgm:pt modelId="{25844259-C14E-4B5C-8492-EDEB42DECC92}" type="sibTrans" cxnId="{844A3401-DB1C-4428-9C39-26981ADED219}">
      <dgm:prSet/>
      <dgm:spPr/>
      <dgm:t>
        <a:bodyPr/>
        <a:lstStyle/>
        <a:p>
          <a:endParaRPr lang="en-AE"/>
        </a:p>
      </dgm:t>
    </dgm:pt>
    <dgm:pt modelId="{D075BF1A-2E51-4CE7-A510-1CEB222FAA17}">
      <dgm:prSet phldrT="[Text]"/>
      <dgm:spPr/>
      <dgm:t>
        <a:bodyPr/>
        <a:lstStyle/>
        <a:p>
          <a:endParaRPr lang="en-AE" dirty="0"/>
        </a:p>
      </dgm:t>
    </dgm:pt>
    <dgm:pt modelId="{E72532B2-E840-401C-B0DF-BED9D8A57518}" type="parTrans" cxnId="{4234CB10-9534-494E-9920-26F6CBF2B9F2}">
      <dgm:prSet/>
      <dgm:spPr/>
      <dgm:t>
        <a:bodyPr/>
        <a:lstStyle/>
        <a:p>
          <a:endParaRPr lang="en-AE"/>
        </a:p>
      </dgm:t>
    </dgm:pt>
    <dgm:pt modelId="{8849032F-73F7-4731-A739-33640300DBD4}" type="sibTrans" cxnId="{4234CB10-9534-494E-9920-26F6CBF2B9F2}">
      <dgm:prSet/>
      <dgm:spPr/>
      <dgm:t>
        <a:bodyPr/>
        <a:lstStyle/>
        <a:p>
          <a:endParaRPr lang="en-AE"/>
        </a:p>
      </dgm:t>
    </dgm:pt>
    <dgm:pt modelId="{3B33AECD-6C58-4895-9A97-F460CF9BBD5C}">
      <dgm:prSet phldrT="[Text]"/>
      <dgm:spPr/>
      <dgm:t>
        <a:bodyPr/>
        <a:lstStyle/>
        <a:p>
          <a:r>
            <a:rPr lang="en-US" b="1" dirty="0"/>
            <a:t>Regulation: </a:t>
          </a:r>
          <a:r>
            <a:rPr lang="en-US" dirty="0"/>
            <a:t>Some cities introduced stricter regulations for ride-sharing services, which made it more difficult for cab companies to compete on a level playing field.</a:t>
          </a:r>
          <a:endParaRPr lang="en-AE" dirty="0"/>
        </a:p>
      </dgm:t>
    </dgm:pt>
    <dgm:pt modelId="{937982BB-6E21-4847-8375-3387BD41A569}" type="parTrans" cxnId="{4E91052B-B977-418D-813F-430F0E51AA9E}">
      <dgm:prSet/>
      <dgm:spPr/>
      <dgm:t>
        <a:bodyPr/>
        <a:lstStyle/>
        <a:p>
          <a:endParaRPr lang="en-AE"/>
        </a:p>
      </dgm:t>
    </dgm:pt>
    <dgm:pt modelId="{19FA9C6A-4105-4C6F-B0D3-0752A96EEBDB}" type="sibTrans" cxnId="{4E91052B-B977-418D-813F-430F0E51AA9E}">
      <dgm:prSet/>
      <dgm:spPr/>
      <dgm:t>
        <a:bodyPr/>
        <a:lstStyle/>
        <a:p>
          <a:endParaRPr lang="en-AE"/>
        </a:p>
      </dgm:t>
    </dgm:pt>
    <dgm:pt modelId="{5B9BEB5C-B882-4478-88A4-3E93C865AB25}">
      <dgm:prSet phldrT="[Text]"/>
      <dgm:spPr/>
      <dgm:t>
        <a:bodyPr/>
        <a:lstStyle/>
        <a:p>
          <a:r>
            <a:rPr lang="en-US" b="1" dirty="0"/>
            <a:t>Rising costs: </a:t>
          </a:r>
          <a:r>
            <a:rPr lang="en-US" dirty="0"/>
            <a:t>Cab companies faced rising costs, such as higher insurance premiums and fuel costs, which impacted their profitability.</a:t>
          </a:r>
          <a:endParaRPr lang="en-AE" dirty="0"/>
        </a:p>
      </dgm:t>
    </dgm:pt>
    <dgm:pt modelId="{0A28D4F3-441C-4CC3-8EAD-F769495924CF}" type="parTrans" cxnId="{91A7C7E3-CFA4-46AF-95FD-5F5699114432}">
      <dgm:prSet/>
      <dgm:spPr/>
      <dgm:t>
        <a:bodyPr/>
        <a:lstStyle/>
        <a:p>
          <a:endParaRPr lang="en-AE"/>
        </a:p>
      </dgm:t>
    </dgm:pt>
    <dgm:pt modelId="{0999ADC5-F9E3-462B-9A8B-078C8DD5C5C5}" type="sibTrans" cxnId="{91A7C7E3-CFA4-46AF-95FD-5F5699114432}">
      <dgm:prSet/>
      <dgm:spPr/>
      <dgm:t>
        <a:bodyPr/>
        <a:lstStyle/>
        <a:p>
          <a:endParaRPr lang="en-AE"/>
        </a:p>
      </dgm:t>
    </dgm:pt>
    <dgm:pt modelId="{698CAB8F-F1C6-4599-99AC-1D4464D75947}" type="pres">
      <dgm:prSet presAssocID="{A11CAEE3-BEF7-48B0-8F88-C1B9AABC5324}" presName="linear" presStyleCnt="0">
        <dgm:presLayoutVars>
          <dgm:animLvl val="lvl"/>
          <dgm:resizeHandles val="exact"/>
        </dgm:presLayoutVars>
      </dgm:prSet>
      <dgm:spPr/>
    </dgm:pt>
    <dgm:pt modelId="{6DE7A4B4-D818-4D8F-891D-984DF3C3C841}" type="pres">
      <dgm:prSet presAssocID="{ED30E944-F126-4DC6-92E9-948335889B1B}" presName="parentText" presStyleLbl="node1" presStyleIdx="0" presStyleCnt="2" custLinFactNeighborY="-913">
        <dgm:presLayoutVars>
          <dgm:chMax val="0"/>
          <dgm:bulletEnabled val="1"/>
        </dgm:presLayoutVars>
      </dgm:prSet>
      <dgm:spPr/>
    </dgm:pt>
    <dgm:pt modelId="{1EE8A1A1-4C59-4315-A99E-8B3CCCA12FB0}" type="pres">
      <dgm:prSet presAssocID="{ED30E944-F126-4DC6-92E9-948335889B1B}" presName="childText" presStyleLbl="revTx" presStyleIdx="0" presStyleCnt="2">
        <dgm:presLayoutVars>
          <dgm:bulletEnabled val="1"/>
        </dgm:presLayoutVars>
      </dgm:prSet>
      <dgm:spPr/>
    </dgm:pt>
    <dgm:pt modelId="{7FE11963-9F66-423C-9E95-BD2956945BD0}" type="pres">
      <dgm:prSet presAssocID="{8702A83A-37F6-443A-8708-4A7EAD08AA0F}" presName="parentText" presStyleLbl="node1" presStyleIdx="1" presStyleCnt="2" custLinFactNeighborY="-4250">
        <dgm:presLayoutVars>
          <dgm:chMax val="0"/>
          <dgm:bulletEnabled val="1"/>
        </dgm:presLayoutVars>
      </dgm:prSet>
      <dgm:spPr/>
    </dgm:pt>
    <dgm:pt modelId="{20B574AF-B296-456A-A32F-C3C87F70F2A1}" type="pres">
      <dgm:prSet presAssocID="{8702A83A-37F6-443A-8708-4A7EAD08AA0F}" presName="childText" presStyleLbl="revTx" presStyleIdx="1" presStyleCnt="2">
        <dgm:presLayoutVars>
          <dgm:bulletEnabled val="1"/>
        </dgm:presLayoutVars>
      </dgm:prSet>
      <dgm:spPr/>
    </dgm:pt>
  </dgm:ptLst>
  <dgm:cxnLst>
    <dgm:cxn modelId="{844A3401-DB1C-4428-9C39-26981ADED219}" srcId="{ED30E944-F126-4DC6-92E9-948335889B1B}" destId="{DD76F3D6-B74F-4955-9CFF-3321A0C90E3B}" srcOrd="2" destOrd="0" parTransId="{C353C726-3F62-4860-AF9A-1A5389CC50F8}" sibTransId="{25844259-C14E-4B5C-8492-EDEB42DECC92}"/>
    <dgm:cxn modelId="{4234CB10-9534-494E-9920-26F6CBF2B9F2}" srcId="{8702A83A-37F6-443A-8708-4A7EAD08AA0F}" destId="{D075BF1A-2E51-4CE7-A510-1CEB222FAA17}" srcOrd="3" destOrd="0" parTransId="{E72532B2-E840-401C-B0DF-BED9D8A57518}" sibTransId="{8849032F-73F7-4731-A739-33640300DBD4}"/>
    <dgm:cxn modelId="{51715E29-7A45-472E-A801-FF765137A731}" srcId="{ED30E944-F126-4DC6-92E9-948335889B1B}" destId="{9457497E-7F54-48B1-9824-EDDCCF9BC7DB}" srcOrd="1" destOrd="0" parTransId="{C2504D8A-2FDB-4082-9CB0-56C29BA4652F}" sibTransId="{EA18859D-C99F-47DB-A330-85B3EA51FC51}"/>
    <dgm:cxn modelId="{4E91052B-B977-418D-813F-430F0E51AA9E}" srcId="{8702A83A-37F6-443A-8708-4A7EAD08AA0F}" destId="{3B33AECD-6C58-4895-9A97-F460CF9BBD5C}" srcOrd="1" destOrd="0" parTransId="{937982BB-6E21-4847-8375-3387BD41A569}" sibTransId="{19FA9C6A-4105-4C6F-B0D3-0752A96EEBDB}"/>
    <dgm:cxn modelId="{A840CA2D-7951-46F5-BC0B-D17FA77DF4E6}" srcId="{ED30E944-F126-4DC6-92E9-948335889B1B}" destId="{F6392616-0609-4DEE-A051-124F9C304992}" srcOrd="0" destOrd="0" parTransId="{3EE2D29D-77C0-4692-8373-34617EB34731}" sibTransId="{2F02DC14-C66B-4850-9D26-0EEE5F152571}"/>
    <dgm:cxn modelId="{209CAC5B-9A6B-4935-B4EA-62A3A9F19C2D}" type="presOf" srcId="{A3B5AF37-D2E4-4082-96DD-25FA85A0AA88}" destId="{20B574AF-B296-456A-A32F-C3C87F70F2A1}" srcOrd="0" destOrd="0" presId="urn:microsoft.com/office/officeart/2005/8/layout/vList2"/>
    <dgm:cxn modelId="{E02E5860-5479-4B84-9F16-BCFD3C34D928}" type="presOf" srcId="{9457497E-7F54-48B1-9824-EDDCCF9BC7DB}" destId="{1EE8A1A1-4C59-4315-A99E-8B3CCCA12FB0}" srcOrd="0" destOrd="1" presId="urn:microsoft.com/office/officeart/2005/8/layout/vList2"/>
    <dgm:cxn modelId="{07AD564F-1ADF-42CD-BCEE-7A26A11E7FB0}" type="presOf" srcId="{3B33AECD-6C58-4895-9A97-F460CF9BBD5C}" destId="{20B574AF-B296-456A-A32F-C3C87F70F2A1}" srcOrd="0" destOrd="1" presId="urn:microsoft.com/office/officeart/2005/8/layout/vList2"/>
    <dgm:cxn modelId="{FB311C50-5111-4210-B5A6-67EBA3BD6D71}" type="presOf" srcId="{ED30E944-F126-4DC6-92E9-948335889B1B}" destId="{6DE7A4B4-D818-4D8F-891D-984DF3C3C841}" srcOrd="0" destOrd="0" presId="urn:microsoft.com/office/officeart/2005/8/layout/vList2"/>
    <dgm:cxn modelId="{42D1C859-FED0-4C12-8090-3CD6B294E979}" type="presOf" srcId="{DD76F3D6-B74F-4955-9CFF-3321A0C90E3B}" destId="{1EE8A1A1-4C59-4315-A99E-8B3CCCA12FB0}" srcOrd="0" destOrd="2" presId="urn:microsoft.com/office/officeart/2005/8/layout/vList2"/>
    <dgm:cxn modelId="{82133B94-C80B-4BBA-825B-A3913DBE2EA1}" srcId="{A11CAEE3-BEF7-48B0-8F88-C1B9AABC5324}" destId="{ED30E944-F126-4DC6-92E9-948335889B1B}" srcOrd="0" destOrd="0" parTransId="{4141A1B2-F0E2-47EA-98DA-0EAAAB6CD1F9}" sibTransId="{BB7490B9-6478-46BF-A7CD-9076067591FC}"/>
    <dgm:cxn modelId="{F8FD0398-E4C6-4D7F-B06E-A442A8AF09C1}" type="presOf" srcId="{A11CAEE3-BEF7-48B0-8F88-C1B9AABC5324}" destId="{698CAB8F-F1C6-4599-99AC-1D4464D75947}" srcOrd="0" destOrd="0" presId="urn:microsoft.com/office/officeart/2005/8/layout/vList2"/>
    <dgm:cxn modelId="{29ACE6A0-BDAF-4F6F-A819-5A5E5E101301}" type="presOf" srcId="{F6392616-0609-4DEE-A051-124F9C304992}" destId="{1EE8A1A1-4C59-4315-A99E-8B3CCCA12FB0}" srcOrd="0" destOrd="0" presId="urn:microsoft.com/office/officeart/2005/8/layout/vList2"/>
    <dgm:cxn modelId="{C3D526A2-058B-40B3-BC56-40E9A4675F7E}" srcId="{8702A83A-37F6-443A-8708-4A7EAD08AA0F}" destId="{A3B5AF37-D2E4-4082-96DD-25FA85A0AA88}" srcOrd="0" destOrd="0" parTransId="{AED2D604-A0F6-4802-AD97-10F79E8FDA7C}" sibTransId="{D9037AC2-D803-4D9C-B2F1-CF2866BB1981}"/>
    <dgm:cxn modelId="{2F40EBA9-2537-4AF4-8FEC-5DFEE84D504C}" type="presOf" srcId="{D075BF1A-2E51-4CE7-A510-1CEB222FAA17}" destId="{20B574AF-B296-456A-A32F-C3C87F70F2A1}" srcOrd="0" destOrd="3" presId="urn:microsoft.com/office/officeart/2005/8/layout/vList2"/>
    <dgm:cxn modelId="{147F85AA-11A9-439E-BC1D-E9C2767AA9F1}" type="presOf" srcId="{5B9BEB5C-B882-4478-88A4-3E93C865AB25}" destId="{20B574AF-B296-456A-A32F-C3C87F70F2A1}" srcOrd="0" destOrd="2" presId="urn:microsoft.com/office/officeart/2005/8/layout/vList2"/>
    <dgm:cxn modelId="{B3AF60B7-D78F-497E-93D3-692D43EB8FF3}" srcId="{A11CAEE3-BEF7-48B0-8F88-C1B9AABC5324}" destId="{8702A83A-37F6-443A-8708-4A7EAD08AA0F}" srcOrd="1" destOrd="0" parTransId="{23EF92E0-E22F-427B-B870-2F65EAD59E11}" sibTransId="{FB624F1D-99FD-4483-8B1B-C93EFD4BD65C}"/>
    <dgm:cxn modelId="{91A7C7E3-CFA4-46AF-95FD-5F5699114432}" srcId="{8702A83A-37F6-443A-8708-4A7EAD08AA0F}" destId="{5B9BEB5C-B882-4478-88A4-3E93C865AB25}" srcOrd="2" destOrd="0" parTransId="{0A28D4F3-441C-4CC3-8EAD-F769495924CF}" sibTransId="{0999ADC5-F9E3-462B-9A8B-078C8DD5C5C5}"/>
    <dgm:cxn modelId="{B156BBFB-44DC-4908-8A37-32CAA58F86FB}" type="presOf" srcId="{8702A83A-37F6-443A-8708-4A7EAD08AA0F}" destId="{7FE11963-9F66-423C-9E95-BD2956945BD0}" srcOrd="0" destOrd="0" presId="urn:microsoft.com/office/officeart/2005/8/layout/vList2"/>
    <dgm:cxn modelId="{4AE742D7-735F-4A68-B030-62AEDB5E8D15}" type="presParOf" srcId="{698CAB8F-F1C6-4599-99AC-1D4464D75947}" destId="{6DE7A4B4-D818-4D8F-891D-984DF3C3C841}" srcOrd="0" destOrd="0" presId="urn:microsoft.com/office/officeart/2005/8/layout/vList2"/>
    <dgm:cxn modelId="{F5287726-E44E-4EB6-B202-73E059F94658}" type="presParOf" srcId="{698CAB8F-F1C6-4599-99AC-1D4464D75947}" destId="{1EE8A1A1-4C59-4315-A99E-8B3CCCA12FB0}" srcOrd="1" destOrd="0" presId="urn:microsoft.com/office/officeart/2005/8/layout/vList2"/>
    <dgm:cxn modelId="{54F716E2-DF29-4BF7-BAF2-C50F69A84878}" type="presParOf" srcId="{698CAB8F-F1C6-4599-99AC-1D4464D75947}" destId="{7FE11963-9F66-423C-9E95-BD2956945BD0}" srcOrd="2" destOrd="0" presId="urn:microsoft.com/office/officeart/2005/8/layout/vList2"/>
    <dgm:cxn modelId="{E2A3E625-DC42-4EBC-ACB9-5C9B4664B91F}" type="presParOf" srcId="{698CAB8F-F1C6-4599-99AC-1D4464D75947}" destId="{20B574AF-B296-456A-A32F-C3C87F70F2A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7A4B4-D818-4D8F-891D-984DF3C3C841}">
      <dsp:nvSpPr>
        <dsp:cNvPr id="0" name=""/>
        <dsp:cNvSpPr/>
      </dsp:nvSpPr>
      <dsp:spPr>
        <a:xfrm>
          <a:off x="0" y="0"/>
          <a:ext cx="10138004" cy="503685"/>
        </a:xfrm>
        <a:prstGeom prst="roundRect">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Opportunities</a:t>
          </a:r>
          <a:endParaRPr lang="en-AE" sz="2100" kern="1200" dirty="0"/>
        </a:p>
      </dsp:txBody>
      <dsp:txXfrm>
        <a:off x="24588" y="24588"/>
        <a:ext cx="10088828" cy="454509"/>
      </dsp:txXfrm>
    </dsp:sp>
    <dsp:sp modelId="{1EE8A1A1-4C59-4315-A99E-8B3CCCA12FB0}">
      <dsp:nvSpPr>
        <dsp:cNvPr id="0" name=""/>
        <dsp:cNvSpPr/>
      </dsp:nvSpPr>
      <dsp:spPr>
        <a:xfrm>
          <a:off x="0" y="514098"/>
          <a:ext cx="10138004" cy="217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88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Market Growth: </a:t>
          </a:r>
          <a:r>
            <a:rPr lang="en-US" sz="1600" b="0" i="0" kern="1200" dirty="0"/>
            <a:t>The private cab industry in the USA grew rapidly during this time period. According to a report by Statista, the revenue of the US ride-hailing market was estimated to be $14.3 billion in 2016 and grew to $36.5 billion in 2018, representing a compound annual growth rate of 46.5%.</a:t>
          </a:r>
          <a:endParaRPr lang="en-AE" sz="1600" kern="1200" dirty="0"/>
        </a:p>
        <a:p>
          <a:pPr marL="171450" lvl="1" indent="-171450" algn="l" defTabSz="711200">
            <a:lnSpc>
              <a:spcPct val="90000"/>
            </a:lnSpc>
            <a:spcBef>
              <a:spcPct val="0"/>
            </a:spcBef>
            <a:spcAft>
              <a:spcPct val="20000"/>
            </a:spcAft>
            <a:buChar char="•"/>
          </a:pPr>
          <a:r>
            <a:rPr lang="en-US" sz="1600" b="1" kern="1200" dirty="0"/>
            <a:t>Technological advancements: </a:t>
          </a:r>
          <a:r>
            <a:rPr lang="en-US" sz="1600" kern="1200" dirty="0"/>
            <a:t>Cab companies started leveraging technology to improve their services, increase efficiency, and reduce costs. For example, some companies started using GPS systems to optimize routes, mobile apps to book cabs, and digital payment systems to enhance convenience.</a:t>
          </a:r>
          <a:endParaRPr lang="en-AE" sz="1600" kern="1200" dirty="0"/>
        </a:p>
        <a:p>
          <a:pPr marL="171450" lvl="1" indent="-171450" algn="l" defTabSz="711200">
            <a:lnSpc>
              <a:spcPct val="90000"/>
            </a:lnSpc>
            <a:spcBef>
              <a:spcPct val="0"/>
            </a:spcBef>
            <a:spcAft>
              <a:spcPct val="20000"/>
            </a:spcAft>
            <a:buChar char="•"/>
          </a:pPr>
          <a:r>
            <a:rPr lang="en-US" sz="1600" b="1" kern="1200" dirty="0"/>
            <a:t>Deregulation:</a:t>
          </a:r>
          <a:r>
            <a:rPr lang="en-US" sz="1600" kern="1200" dirty="0"/>
            <a:t> In some cities, the deregulation of the cab industry led to increased competition and lower prices, which made cab services more accessible to customers.</a:t>
          </a:r>
          <a:br>
            <a:rPr lang="en-US" sz="1600" kern="1200" dirty="0"/>
          </a:br>
          <a:endParaRPr lang="en-AE" sz="1600" kern="1200" dirty="0"/>
        </a:p>
      </dsp:txBody>
      <dsp:txXfrm>
        <a:off x="0" y="514098"/>
        <a:ext cx="10138004" cy="2173500"/>
      </dsp:txXfrm>
    </dsp:sp>
    <dsp:sp modelId="{7FE11963-9F66-423C-9E95-BD2956945BD0}">
      <dsp:nvSpPr>
        <dsp:cNvPr id="0" name=""/>
        <dsp:cNvSpPr/>
      </dsp:nvSpPr>
      <dsp:spPr>
        <a:xfrm>
          <a:off x="0" y="2593377"/>
          <a:ext cx="10138004" cy="503685"/>
        </a:xfrm>
        <a:prstGeom prst="roundRect">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Challenges</a:t>
          </a:r>
          <a:endParaRPr lang="en-AE" sz="2100" kern="1200" dirty="0"/>
        </a:p>
      </dsp:txBody>
      <dsp:txXfrm>
        <a:off x="24588" y="2617965"/>
        <a:ext cx="10088828" cy="454509"/>
      </dsp:txXfrm>
    </dsp:sp>
    <dsp:sp modelId="{20B574AF-B296-456A-A32F-C3C87F70F2A1}">
      <dsp:nvSpPr>
        <dsp:cNvPr id="0" name=""/>
        <dsp:cNvSpPr/>
      </dsp:nvSpPr>
      <dsp:spPr>
        <a:xfrm>
          <a:off x="0" y="3191283"/>
          <a:ext cx="10138004" cy="221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88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Intense Competition: </a:t>
          </a:r>
          <a:r>
            <a:rPr lang="en-US" sz="1600" kern="1200" dirty="0"/>
            <a:t>With growing demand came in intense competition between private companies. </a:t>
          </a:r>
          <a:r>
            <a:rPr lang="en-US" sz="1600" b="0" i="0" kern="1200" dirty="0"/>
            <a:t>According to data from Certify, a travel and expense management software company, in 2016, Uber was the most expensed ride-sharing service for business travel, accounting for 43% of all ride receipts, while taxis represented only 14% of receipts.</a:t>
          </a:r>
          <a:endParaRPr lang="en-AE" sz="1600" kern="1200" dirty="0"/>
        </a:p>
        <a:p>
          <a:pPr marL="171450" lvl="1" indent="-171450" algn="l" defTabSz="711200">
            <a:lnSpc>
              <a:spcPct val="90000"/>
            </a:lnSpc>
            <a:spcBef>
              <a:spcPct val="0"/>
            </a:spcBef>
            <a:spcAft>
              <a:spcPct val="20000"/>
            </a:spcAft>
            <a:buChar char="•"/>
          </a:pPr>
          <a:r>
            <a:rPr lang="en-US" sz="1600" b="1" kern="1200" dirty="0"/>
            <a:t>Regulation: </a:t>
          </a:r>
          <a:r>
            <a:rPr lang="en-US" sz="1600" kern="1200" dirty="0"/>
            <a:t>Some cities introduced stricter regulations for ride-sharing services, which made it more difficult for cab companies to compete on a level playing field.</a:t>
          </a:r>
          <a:endParaRPr lang="en-AE" sz="1600" kern="1200" dirty="0"/>
        </a:p>
        <a:p>
          <a:pPr marL="171450" lvl="1" indent="-171450" algn="l" defTabSz="711200">
            <a:lnSpc>
              <a:spcPct val="90000"/>
            </a:lnSpc>
            <a:spcBef>
              <a:spcPct val="0"/>
            </a:spcBef>
            <a:spcAft>
              <a:spcPct val="20000"/>
            </a:spcAft>
            <a:buChar char="•"/>
          </a:pPr>
          <a:r>
            <a:rPr lang="en-US" sz="1600" b="1" kern="1200" dirty="0"/>
            <a:t>Rising costs: </a:t>
          </a:r>
          <a:r>
            <a:rPr lang="en-US" sz="1600" kern="1200" dirty="0"/>
            <a:t>Cab companies faced rising costs, such as higher insurance premiums and fuel costs, which impacted their profitability.</a:t>
          </a:r>
          <a:endParaRPr lang="en-AE" sz="1600" kern="1200" dirty="0"/>
        </a:p>
        <a:p>
          <a:pPr marL="171450" lvl="1" indent="-171450" algn="l" defTabSz="711200">
            <a:lnSpc>
              <a:spcPct val="90000"/>
            </a:lnSpc>
            <a:spcBef>
              <a:spcPct val="0"/>
            </a:spcBef>
            <a:spcAft>
              <a:spcPct val="20000"/>
            </a:spcAft>
            <a:buChar char="•"/>
          </a:pPr>
          <a:endParaRPr lang="en-AE" sz="1600" kern="1200" dirty="0"/>
        </a:p>
      </dsp:txBody>
      <dsp:txXfrm>
        <a:off x="0" y="3191283"/>
        <a:ext cx="10138004" cy="22169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C37D4-5BFE-45C1-980D-3B15B198F93C}" type="datetimeFigureOut">
              <a:rPr lang="en-AE" smtClean="0"/>
              <a:t>30/05/2023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5FAD0-93E4-43C0-B765-45C04F1E1F8B}" type="slidenum">
              <a:rPr lang="en-AE" smtClean="0"/>
              <a:t>‹#›</a:t>
            </a:fld>
            <a:endParaRPr lang="en-AE"/>
          </a:p>
        </p:txBody>
      </p:sp>
    </p:spTree>
    <p:extLst>
      <p:ext uri="{BB962C8B-B14F-4D97-AF65-F5344CB8AC3E}">
        <p14:creationId xmlns:p14="http://schemas.microsoft.com/office/powerpoint/2010/main" val="350033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23179" b="24123"/>
          <a:stretch/>
        </p:blipFill>
        <p:spPr>
          <a:xfrm>
            <a:off x="9730354" y="0"/>
            <a:ext cx="2325467" cy="1225484"/>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35837" y="220803"/>
            <a:ext cx="7076640" cy="5416868"/>
          </a:xfrm>
          <a:prstGeom prst="rect">
            <a:avLst/>
          </a:prstGeom>
          <a:solidFill>
            <a:srgbClr val="3B3B3B"/>
          </a:solidFill>
        </p:spPr>
        <p:txBody>
          <a:bodyPr wrap="square" rtlCol="0">
            <a:spAutoFit/>
          </a:bodyPr>
          <a:lstStyle/>
          <a:p>
            <a:r>
              <a:rPr lang="en-US" sz="6600" dirty="0">
                <a:solidFill>
                  <a:srgbClr val="FF6600"/>
                </a:solidFill>
              </a:rPr>
              <a:t>Bank Marketing Campaign Success Prediction</a:t>
            </a:r>
          </a:p>
          <a:p>
            <a:r>
              <a:rPr lang="en-US" sz="4000" dirty="0">
                <a:solidFill>
                  <a:schemeClr val="bg1"/>
                </a:solidFill>
              </a:rPr>
              <a:t>Data Glacier Internship Group Project</a:t>
            </a:r>
          </a:p>
          <a:p>
            <a:endParaRPr lang="en-US" sz="4000" dirty="0">
              <a:solidFill>
                <a:schemeClr val="bg1"/>
              </a:solidFill>
            </a:endParaRPr>
          </a:p>
          <a:p>
            <a:r>
              <a:rPr lang="en-US" sz="2800" b="1" dirty="0">
                <a:solidFill>
                  <a:schemeClr val="bg1"/>
                </a:solidFill>
              </a:rPr>
              <a:t>30</a:t>
            </a:r>
            <a:r>
              <a:rPr lang="en-US" sz="2800" b="1" baseline="30000" dirty="0">
                <a:solidFill>
                  <a:schemeClr val="bg1"/>
                </a:solidFill>
              </a:rPr>
              <a:t>th</a:t>
            </a:r>
            <a:r>
              <a:rPr lang="en-US" sz="2800" b="1" dirty="0">
                <a:solidFill>
                  <a:schemeClr val="bg1"/>
                </a:solidFill>
              </a:rPr>
              <a:t> May 2023</a:t>
            </a:r>
          </a:p>
        </p:txBody>
      </p:sp>
      <p:sp>
        <p:nvSpPr>
          <p:cNvPr id="2" name="TextBox 1">
            <a:extLst>
              <a:ext uri="{FF2B5EF4-FFF2-40B4-BE49-F238E27FC236}">
                <a16:creationId xmlns:a16="http://schemas.microsoft.com/office/drawing/2014/main" id="{C1B47EE0-F666-4657-9F32-B60AEC1300A2}"/>
              </a:ext>
            </a:extLst>
          </p:cNvPr>
          <p:cNvSpPr txBox="1"/>
          <p:nvPr/>
        </p:nvSpPr>
        <p:spPr>
          <a:xfrm>
            <a:off x="8372883" y="6084553"/>
            <a:ext cx="3578737" cy="523220"/>
          </a:xfrm>
          <a:prstGeom prst="rect">
            <a:avLst/>
          </a:prstGeom>
          <a:noFill/>
        </p:spPr>
        <p:txBody>
          <a:bodyPr wrap="none" rtlCol="0">
            <a:spAutoFit/>
          </a:bodyPr>
          <a:lstStyle/>
          <a:p>
            <a:r>
              <a:rPr lang="en-US" sz="2800" i="1" dirty="0">
                <a:solidFill>
                  <a:schemeClr val="bg1"/>
                </a:solidFill>
              </a:rPr>
              <a:t>By: Campaign Catalysts</a:t>
            </a:r>
            <a:endParaRPr lang="en-AE" sz="2800" i="1"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EDA Results: Observations for Numerical features</a:t>
            </a:r>
          </a:p>
        </p:txBody>
      </p:sp>
      <p:sp>
        <p:nvSpPr>
          <p:cNvPr id="3" name="TextBox 2">
            <a:extLst>
              <a:ext uri="{FF2B5EF4-FFF2-40B4-BE49-F238E27FC236}">
                <a16:creationId xmlns:a16="http://schemas.microsoft.com/office/drawing/2014/main" id="{B91AE07E-E952-D716-0E30-E9500FAAF009}"/>
              </a:ext>
            </a:extLst>
          </p:cNvPr>
          <p:cNvSpPr txBox="1"/>
          <p:nvPr/>
        </p:nvSpPr>
        <p:spPr>
          <a:xfrm>
            <a:off x="1621411" y="1291471"/>
            <a:ext cx="8672660" cy="4524315"/>
          </a:xfrm>
          <a:prstGeom prst="rect">
            <a:avLst/>
          </a:prstGeom>
          <a:noFill/>
        </p:spPr>
        <p:txBody>
          <a:bodyPr wrap="square" rtlCol="0">
            <a:spAutoFit/>
          </a:bodyPr>
          <a:lstStyle/>
          <a:p>
            <a:r>
              <a:rPr lang="en-US" b="1" dirty="0">
                <a:effectLst/>
              </a:rPr>
              <a:t>Observations:</a:t>
            </a:r>
          </a:p>
          <a:p>
            <a:endParaRPr lang="en-US" b="0" dirty="0">
              <a:effectLst/>
            </a:endParaRPr>
          </a:p>
          <a:p>
            <a:pPr marL="285750" indent="-285750">
              <a:buFont typeface="Arial" panose="020B0604020202020204" pitchFamily="34" charset="0"/>
              <a:buChar char="•"/>
            </a:pPr>
            <a:r>
              <a:rPr lang="en-US" b="1" dirty="0">
                <a:effectLst/>
              </a:rPr>
              <a:t>Age: </a:t>
            </a:r>
            <a:r>
              <a:rPr lang="en-US" b="0" dirty="0">
                <a:effectLst/>
              </a:rPr>
              <a:t>Most of the calls were made to people aged 25-50. Percentage of subscriptions seems to be approximately constant across all ages.</a:t>
            </a:r>
            <a:br>
              <a:rPr lang="en-US" b="0" dirty="0">
                <a:effectLst/>
              </a:rPr>
            </a:br>
            <a:endParaRPr lang="en-US" b="0" dirty="0">
              <a:effectLst/>
            </a:endParaRPr>
          </a:p>
          <a:p>
            <a:pPr marL="285750" indent="-285750">
              <a:buFont typeface="Arial" panose="020B0604020202020204" pitchFamily="34" charset="0"/>
              <a:buChar char="•"/>
            </a:pPr>
            <a:r>
              <a:rPr lang="en-US" b="1" dirty="0">
                <a:effectLst/>
              </a:rPr>
              <a:t>Duration:</a:t>
            </a:r>
            <a:r>
              <a:rPr lang="en-US" b="0" dirty="0">
                <a:effectLst/>
              </a:rPr>
              <a:t> As expected, percentage of subscriptions increases with the increase in call duration.</a:t>
            </a:r>
            <a:br>
              <a:rPr lang="en-US" b="0" dirty="0">
                <a:effectLst/>
              </a:rPr>
            </a:br>
            <a:endParaRPr lang="en-US" b="0" dirty="0">
              <a:effectLst/>
            </a:endParaRPr>
          </a:p>
          <a:p>
            <a:pPr marL="285750" indent="-285750">
              <a:buFont typeface="Arial" panose="020B0604020202020204" pitchFamily="34" charset="0"/>
              <a:buChar char="•"/>
            </a:pPr>
            <a:r>
              <a:rPr lang="en-US" b="1" dirty="0">
                <a:effectLst/>
              </a:rPr>
              <a:t>Campaign: </a:t>
            </a:r>
            <a:r>
              <a:rPr lang="en-US" b="0" dirty="0">
                <a:effectLst/>
              </a:rPr>
              <a:t>There seems to be almost no subscriptions for more than 4 contacts in the current campaign.</a:t>
            </a:r>
            <a:br>
              <a:rPr lang="en-US" b="0" dirty="0">
                <a:effectLst/>
              </a:rPr>
            </a:br>
            <a:endParaRPr lang="en-US" b="0" dirty="0">
              <a:effectLst/>
            </a:endParaRPr>
          </a:p>
          <a:p>
            <a:pPr marL="285750" indent="-285750">
              <a:buFont typeface="Arial" panose="020B0604020202020204" pitchFamily="34" charset="0"/>
              <a:buChar char="•"/>
            </a:pPr>
            <a:r>
              <a:rPr lang="en-US" b="1" dirty="0">
                <a:effectLst/>
              </a:rPr>
              <a:t>Previous:</a:t>
            </a:r>
            <a:r>
              <a:rPr lang="en-US" b="0" dirty="0">
                <a:effectLst/>
              </a:rPr>
              <a:t> Data is heavily skewed to number of contacts = 1. Percentage of conversion seems to be consistent with overall value.</a:t>
            </a:r>
            <a:br>
              <a:rPr lang="en-US" b="0" dirty="0">
                <a:effectLst/>
              </a:rPr>
            </a:br>
            <a:endParaRPr lang="en-US" b="0" dirty="0">
              <a:effectLst/>
            </a:endParaRPr>
          </a:p>
          <a:p>
            <a:pPr marL="285750" indent="-285750">
              <a:buFont typeface="Arial" panose="020B0604020202020204" pitchFamily="34" charset="0"/>
              <a:buChar char="•"/>
            </a:pPr>
            <a:r>
              <a:rPr lang="en-US" b="1" dirty="0">
                <a:effectLst/>
              </a:rPr>
              <a:t>PC1 and PC2: </a:t>
            </a:r>
            <a:r>
              <a:rPr lang="en-US" b="0" dirty="0">
                <a:effectLst/>
              </a:rPr>
              <a:t>There seems to be some correlation with target variable. But the trend is not clear, this may be clearer when coupled with month and year values.</a:t>
            </a:r>
          </a:p>
        </p:txBody>
      </p:sp>
    </p:spTree>
    <p:extLst>
      <p:ext uri="{BB962C8B-B14F-4D97-AF65-F5344CB8AC3E}">
        <p14:creationId xmlns:p14="http://schemas.microsoft.com/office/powerpoint/2010/main" val="268672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EDA Results: Distribution of Categorical features</a:t>
            </a:r>
          </a:p>
        </p:txBody>
      </p:sp>
      <p:pic>
        <p:nvPicPr>
          <p:cNvPr id="37" name="Picture 36" descr="A picture containing text, screenshot, diagram, plot&#10;&#10;Description automatically generated">
            <a:extLst>
              <a:ext uri="{FF2B5EF4-FFF2-40B4-BE49-F238E27FC236}">
                <a16:creationId xmlns:a16="http://schemas.microsoft.com/office/drawing/2014/main" id="{8A9CF1F4-A6B6-FFED-4BA2-DF8571E5F7CD}"/>
              </a:ext>
            </a:extLst>
          </p:cNvPr>
          <p:cNvPicPr>
            <a:picLocks noChangeAspect="1"/>
          </p:cNvPicPr>
          <p:nvPr/>
        </p:nvPicPr>
        <p:blipFill rotWithShape="1">
          <a:blip r:embed="rId2">
            <a:extLst>
              <a:ext uri="{28A0092B-C50C-407E-A947-70E740481C1C}">
                <a14:useLocalDpi xmlns:a14="http://schemas.microsoft.com/office/drawing/2010/main" val="0"/>
              </a:ext>
            </a:extLst>
          </a:blip>
          <a:srcRect l="2634" t="8351" r="7736"/>
          <a:stretch/>
        </p:blipFill>
        <p:spPr>
          <a:xfrm>
            <a:off x="1352145" y="3397835"/>
            <a:ext cx="5243208" cy="3482337"/>
          </a:xfrm>
          <a:prstGeom prst="rect">
            <a:avLst/>
          </a:prstGeom>
        </p:spPr>
      </p:pic>
      <p:pic>
        <p:nvPicPr>
          <p:cNvPr id="39" name="Picture 38" descr="A picture containing text, screenshot, rectangle, software&#10;&#10;Description automatically generated">
            <a:extLst>
              <a:ext uri="{FF2B5EF4-FFF2-40B4-BE49-F238E27FC236}">
                <a16:creationId xmlns:a16="http://schemas.microsoft.com/office/drawing/2014/main" id="{5E2C17D7-D9CA-55DA-FA2E-41F30F3045BC}"/>
              </a:ext>
            </a:extLst>
          </p:cNvPr>
          <p:cNvPicPr>
            <a:picLocks noChangeAspect="1"/>
          </p:cNvPicPr>
          <p:nvPr/>
        </p:nvPicPr>
        <p:blipFill rotWithShape="1">
          <a:blip r:embed="rId3">
            <a:extLst>
              <a:ext uri="{28A0092B-C50C-407E-A947-70E740481C1C}">
                <a14:useLocalDpi xmlns:a14="http://schemas.microsoft.com/office/drawing/2010/main" val="0"/>
              </a:ext>
            </a:extLst>
          </a:blip>
          <a:srcRect l="2552" r="8111"/>
          <a:stretch/>
        </p:blipFill>
        <p:spPr>
          <a:xfrm>
            <a:off x="3628417" y="675574"/>
            <a:ext cx="3793787" cy="2792044"/>
          </a:xfrm>
          <a:prstGeom prst="rect">
            <a:avLst/>
          </a:prstGeom>
        </p:spPr>
      </p:pic>
      <p:pic>
        <p:nvPicPr>
          <p:cNvPr id="43" name="Picture 42" descr="A picture containing screenshot, text, rectangle, diagram&#10;&#10;Description automatically generated">
            <a:extLst>
              <a:ext uri="{FF2B5EF4-FFF2-40B4-BE49-F238E27FC236}">
                <a16:creationId xmlns:a16="http://schemas.microsoft.com/office/drawing/2014/main" id="{660B5FE7-0930-F8B5-91C8-7BF050534071}"/>
              </a:ext>
            </a:extLst>
          </p:cNvPr>
          <p:cNvPicPr>
            <a:picLocks noChangeAspect="1"/>
          </p:cNvPicPr>
          <p:nvPr/>
        </p:nvPicPr>
        <p:blipFill rotWithShape="1">
          <a:blip r:embed="rId4">
            <a:extLst>
              <a:ext uri="{28A0092B-C50C-407E-A947-70E740481C1C}">
                <a14:useLocalDpi xmlns:a14="http://schemas.microsoft.com/office/drawing/2010/main" val="0"/>
              </a:ext>
            </a:extLst>
          </a:blip>
          <a:srcRect l="3653" t="6826" r="9286"/>
          <a:stretch/>
        </p:blipFill>
        <p:spPr>
          <a:xfrm>
            <a:off x="0" y="843390"/>
            <a:ext cx="3628417" cy="2523837"/>
          </a:xfrm>
          <a:prstGeom prst="rect">
            <a:avLst/>
          </a:prstGeom>
        </p:spPr>
      </p:pic>
      <p:pic>
        <p:nvPicPr>
          <p:cNvPr id="46" name="Picture 45" descr="A picture containing text, screenshot, plot, rectangle&#10;&#10;Description automatically generated">
            <a:extLst>
              <a:ext uri="{FF2B5EF4-FFF2-40B4-BE49-F238E27FC236}">
                <a16:creationId xmlns:a16="http://schemas.microsoft.com/office/drawing/2014/main" id="{7FFA33C4-0080-8728-901C-3EBCED4A58CF}"/>
              </a:ext>
            </a:extLst>
          </p:cNvPr>
          <p:cNvPicPr>
            <a:picLocks noChangeAspect="1"/>
          </p:cNvPicPr>
          <p:nvPr/>
        </p:nvPicPr>
        <p:blipFill rotWithShape="1">
          <a:blip r:embed="rId5">
            <a:extLst>
              <a:ext uri="{28A0092B-C50C-407E-A947-70E740481C1C}">
                <a14:useLocalDpi xmlns:a14="http://schemas.microsoft.com/office/drawing/2010/main" val="0"/>
              </a:ext>
            </a:extLst>
          </a:blip>
          <a:srcRect l="5792" t="11206" r="8534" b="1560"/>
          <a:stretch/>
        </p:blipFill>
        <p:spPr>
          <a:xfrm>
            <a:off x="7471102" y="1128409"/>
            <a:ext cx="4720898" cy="5165387"/>
          </a:xfrm>
          <a:prstGeom prst="rect">
            <a:avLst/>
          </a:prstGeom>
        </p:spPr>
      </p:pic>
    </p:spTree>
    <p:extLst>
      <p:ext uri="{BB962C8B-B14F-4D97-AF65-F5344CB8AC3E}">
        <p14:creationId xmlns:p14="http://schemas.microsoft.com/office/powerpoint/2010/main" val="3953428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EDA Results: Distribution of Categorical features</a:t>
            </a:r>
          </a:p>
        </p:txBody>
      </p:sp>
      <p:pic>
        <p:nvPicPr>
          <p:cNvPr id="6" name="Picture 5" descr="A picture containing text, screenshot, rectangle, design&#10;&#10;Description automatically generated">
            <a:extLst>
              <a:ext uri="{FF2B5EF4-FFF2-40B4-BE49-F238E27FC236}">
                <a16:creationId xmlns:a16="http://schemas.microsoft.com/office/drawing/2014/main" id="{ADEAE63E-9D5F-674D-3D93-DC19EB30E32A}"/>
              </a:ext>
            </a:extLst>
          </p:cNvPr>
          <p:cNvPicPr>
            <a:picLocks noChangeAspect="1"/>
          </p:cNvPicPr>
          <p:nvPr/>
        </p:nvPicPr>
        <p:blipFill rotWithShape="1">
          <a:blip r:embed="rId2">
            <a:extLst>
              <a:ext uri="{28A0092B-C50C-407E-A947-70E740481C1C}">
                <a14:useLocalDpi xmlns:a14="http://schemas.microsoft.com/office/drawing/2010/main" val="0"/>
              </a:ext>
            </a:extLst>
          </a:blip>
          <a:srcRect l="3875" t="8746" r="8734"/>
          <a:stretch/>
        </p:blipFill>
        <p:spPr>
          <a:xfrm>
            <a:off x="4292935" y="4299962"/>
            <a:ext cx="3566868" cy="2295251"/>
          </a:xfrm>
          <a:prstGeom prst="rect">
            <a:avLst/>
          </a:prstGeom>
        </p:spPr>
      </p:pic>
      <p:pic>
        <p:nvPicPr>
          <p:cNvPr id="27" name="Picture 26" descr="A picture containing text, screenshot, rectangle, diagram&#10;&#10;Description automatically generated">
            <a:extLst>
              <a:ext uri="{FF2B5EF4-FFF2-40B4-BE49-F238E27FC236}">
                <a16:creationId xmlns:a16="http://schemas.microsoft.com/office/drawing/2014/main" id="{C57013FF-BFE3-A09B-730C-41F88D18614C}"/>
              </a:ext>
            </a:extLst>
          </p:cNvPr>
          <p:cNvPicPr>
            <a:picLocks noChangeAspect="1"/>
          </p:cNvPicPr>
          <p:nvPr/>
        </p:nvPicPr>
        <p:blipFill rotWithShape="1">
          <a:blip r:embed="rId3">
            <a:extLst>
              <a:ext uri="{28A0092B-C50C-407E-A947-70E740481C1C}">
                <a14:useLocalDpi xmlns:a14="http://schemas.microsoft.com/office/drawing/2010/main" val="0"/>
              </a:ext>
            </a:extLst>
          </a:blip>
          <a:srcRect l="4370" t="7323" r="6795"/>
          <a:stretch/>
        </p:blipFill>
        <p:spPr>
          <a:xfrm>
            <a:off x="1" y="4044098"/>
            <a:ext cx="4292934" cy="2806981"/>
          </a:xfrm>
          <a:prstGeom prst="rect">
            <a:avLst/>
          </a:prstGeom>
        </p:spPr>
      </p:pic>
      <p:pic>
        <p:nvPicPr>
          <p:cNvPr id="29" name="Picture 28" descr="A picture containing text, screenshot, rectangle, square&#10;&#10;Description automatically generated">
            <a:extLst>
              <a:ext uri="{FF2B5EF4-FFF2-40B4-BE49-F238E27FC236}">
                <a16:creationId xmlns:a16="http://schemas.microsoft.com/office/drawing/2014/main" id="{0D9A8C80-A2A0-DFA0-EE0C-19E4791801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508" t="11628" r="9571" b="2340"/>
          <a:stretch/>
        </p:blipFill>
        <p:spPr>
          <a:xfrm>
            <a:off x="0" y="636956"/>
            <a:ext cx="3663476" cy="2991461"/>
          </a:xfrm>
          <a:prstGeom prst="rect">
            <a:avLst/>
          </a:prstGeom>
        </p:spPr>
      </p:pic>
      <p:pic>
        <p:nvPicPr>
          <p:cNvPr id="31" name="Picture 30" descr="A picture containing text, screenshot, diagram, rectangle&#10;&#10;Description automatically generated">
            <a:extLst>
              <a:ext uri="{FF2B5EF4-FFF2-40B4-BE49-F238E27FC236}">
                <a16:creationId xmlns:a16="http://schemas.microsoft.com/office/drawing/2014/main" id="{0B8F329F-1B7E-D386-4281-55BAD2437229}"/>
              </a:ext>
            </a:extLst>
          </p:cNvPr>
          <p:cNvPicPr>
            <a:picLocks noChangeAspect="1"/>
          </p:cNvPicPr>
          <p:nvPr/>
        </p:nvPicPr>
        <p:blipFill rotWithShape="1">
          <a:blip r:embed="rId5">
            <a:extLst>
              <a:ext uri="{28A0092B-C50C-407E-A947-70E740481C1C}">
                <a14:useLocalDpi xmlns:a14="http://schemas.microsoft.com/office/drawing/2010/main" val="0"/>
              </a:ext>
            </a:extLst>
          </a:blip>
          <a:srcRect l="5307" t="11229" r="8647"/>
          <a:stretch/>
        </p:blipFill>
        <p:spPr>
          <a:xfrm>
            <a:off x="7908863" y="1214553"/>
            <a:ext cx="4292934" cy="4428893"/>
          </a:xfrm>
          <a:prstGeom prst="rect">
            <a:avLst/>
          </a:prstGeom>
        </p:spPr>
      </p:pic>
      <p:pic>
        <p:nvPicPr>
          <p:cNvPr id="35" name="Picture 34" descr="A picture containing text, screenshot, rectangle, diagram&#10;&#10;Description automatically generated">
            <a:extLst>
              <a:ext uri="{FF2B5EF4-FFF2-40B4-BE49-F238E27FC236}">
                <a16:creationId xmlns:a16="http://schemas.microsoft.com/office/drawing/2014/main" id="{6184C20B-FE05-641F-A9C6-4AD3EDCCC3C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823" t="11273" r="9371" b="2954"/>
          <a:stretch/>
        </p:blipFill>
        <p:spPr>
          <a:xfrm>
            <a:off x="3806033" y="636956"/>
            <a:ext cx="3950476" cy="3082565"/>
          </a:xfrm>
          <a:prstGeom prst="rect">
            <a:avLst/>
          </a:prstGeom>
        </p:spPr>
      </p:pic>
    </p:spTree>
    <p:extLst>
      <p:ext uri="{BB962C8B-B14F-4D97-AF65-F5344CB8AC3E}">
        <p14:creationId xmlns:p14="http://schemas.microsoft.com/office/powerpoint/2010/main" val="117837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EDA Results: % of subscriptions for each category</a:t>
            </a:r>
          </a:p>
        </p:txBody>
      </p:sp>
      <p:graphicFrame>
        <p:nvGraphicFramePr>
          <p:cNvPr id="4" name="Table 4">
            <a:extLst>
              <a:ext uri="{FF2B5EF4-FFF2-40B4-BE49-F238E27FC236}">
                <a16:creationId xmlns:a16="http://schemas.microsoft.com/office/drawing/2014/main" id="{8D774E5E-787D-2BBB-8B26-E4397888BD5B}"/>
              </a:ext>
            </a:extLst>
          </p:cNvPr>
          <p:cNvGraphicFramePr>
            <a:graphicFrameLocks noGrp="1"/>
          </p:cNvGraphicFramePr>
          <p:nvPr>
            <p:extLst>
              <p:ext uri="{D42A27DB-BD31-4B8C-83A1-F6EECF244321}">
                <p14:modId xmlns:p14="http://schemas.microsoft.com/office/powerpoint/2010/main" val="582248451"/>
              </p:ext>
            </p:extLst>
          </p:nvPr>
        </p:nvGraphicFramePr>
        <p:xfrm>
          <a:off x="957344" y="927055"/>
          <a:ext cx="10628199" cy="5322913"/>
        </p:xfrm>
        <a:graphic>
          <a:graphicData uri="http://schemas.openxmlformats.org/drawingml/2006/table">
            <a:tbl>
              <a:tblPr firstRow="1" bandRow="1">
                <a:tableStyleId>{073A0DAA-6AF3-43AB-8588-CEC1D06C72B9}</a:tableStyleId>
              </a:tblPr>
              <a:tblGrid>
                <a:gridCol w="2389171">
                  <a:extLst>
                    <a:ext uri="{9D8B030D-6E8A-4147-A177-3AD203B41FA5}">
                      <a16:colId xmlns:a16="http://schemas.microsoft.com/office/drawing/2014/main" val="1599262617"/>
                    </a:ext>
                  </a:extLst>
                </a:gridCol>
                <a:gridCol w="8239028">
                  <a:extLst>
                    <a:ext uri="{9D8B030D-6E8A-4147-A177-3AD203B41FA5}">
                      <a16:colId xmlns:a16="http://schemas.microsoft.com/office/drawing/2014/main" val="723460935"/>
                    </a:ext>
                  </a:extLst>
                </a:gridCol>
              </a:tblGrid>
              <a:tr h="412060">
                <a:tc>
                  <a:txBody>
                    <a:bodyPr/>
                    <a:lstStyle/>
                    <a:p>
                      <a:r>
                        <a:rPr lang="en-US" dirty="0"/>
                        <a:t>Feature name</a:t>
                      </a:r>
                      <a:endParaRPr lang="en-AE" dirty="0"/>
                    </a:p>
                  </a:txBody>
                  <a:tcPr/>
                </a:tc>
                <a:tc>
                  <a:txBody>
                    <a:bodyPr/>
                    <a:lstStyle/>
                    <a:p>
                      <a:r>
                        <a:rPr lang="en-US" dirty="0"/>
                        <a:t>% of subscriptions for each category</a:t>
                      </a:r>
                      <a:endParaRPr lang="en-AE" dirty="0"/>
                    </a:p>
                  </a:txBody>
                  <a:tcPr/>
                </a:tc>
                <a:extLst>
                  <a:ext uri="{0D108BD9-81ED-4DB2-BD59-A6C34878D82A}">
                    <a16:rowId xmlns:a16="http://schemas.microsoft.com/office/drawing/2014/main" val="199901252"/>
                  </a:ext>
                </a:extLst>
              </a:tr>
              <a:tr h="1016039">
                <a:tc>
                  <a:txBody>
                    <a:bodyPr/>
                    <a:lstStyle/>
                    <a:p>
                      <a:r>
                        <a:rPr lang="en-US" dirty="0"/>
                        <a:t>job</a:t>
                      </a:r>
                      <a:endParaRPr lang="en-AE" dirty="0"/>
                    </a:p>
                  </a:txBody>
                  <a:tcPr/>
                </a:tc>
                <a:tc>
                  <a:txBody>
                    <a:bodyPr/>
                    <a:lstStyle/>
                    <a:p>
                      <a:r>
                        <a:rPr lang="en-US" sz="1800" b="0" dirty="0">
                          <a:effectLst/>
                        </a:rPr>
                        <a:t>housemaid: 9.062 % ; services: 6.102 %  ; admin.: 11.116 % ; blue-collar: 4.458 %  ; technician: 8.806 % ; retired: 24.092 % ; management: 9.220 % ; unemployed: 13.377 % ; self-employed: 8.091 % ; entrepreneur: 5.998 % ; student: 30.494 % </a:t>
                      </a:r>
                      <a:endParaRPr lang="en-US" sz="1800" b="0" i="0" dirty="0">
                        <a:effectLst/>
                      </a:endParaRPr>
                    </a:p>
                  </a:txBody>
                  <a:tcPr/>
                </a:tc>
                <a:extLst>
                  <a:ext uri="{0D108BD9-81ED-4DB2-BD59-A6C34878D82A}">
                    <a16:rowId xmlns:a16="http://schemas.microsoft.com/office/drawing/2014/main" val="2017163091"/>
                  </a:ext>
                </a:extLst>
              </a:tr>
              <a:tr h="412060">
                <a:tc>
                  <a:txBody>
                    <a:bodyPr/>
                    <a:lstStyle/>
                    <a:p>
                      <a:r>
                        <a:rPr lang="en-US" dirty="0"/>
                        <a:t>marital</a:t>
                      </a:r>
                      <a:endParaRPr lang="en-AE" dirty="0"/>
                    </a:p>
                  </a:txBody>
                  <a:tcPr/>
                </a:tc>
                <a:tc>
                  <a:txBody>
                    <a:bodyPr/>
                    <a:lstStyle/>
                    <a:p>
                      <a:r>
                        <a:rPr lang="en-US" sz="1800" b="0" dirty="0">
                          <a:effectLst/>
                        </a:rPr>
                        <a:t>married: 8.128 % ; single: 12.133 % ; divorced: 8.467 %</a:t>
                      </a:r>
                      <a:endParaRPr lang="en-US" sz="1800" b="0" i="0" dirty="0">
                        <a:effectLst/>
                      </a:endParaRPr>
                    </a:p>
                  </a:txBody>
                  <a:tcPr/>
                </a:tc>
                <a:extLst>
                  <a:ext uri="{0D108BD9-81ED-4DB2-BD59-A6C34878D82A}">
                    <a16:rowId xmlns:a16="http://schemas.microsoft.com/office/drawing/2014/main" val="229891334"/>
                  </a:ext>
                </a:extLst>
              </a:tr>
              <a:tr h="711227">
                <a:tc>
                  <a:txBody>
                    <a:bodyPr/>
                    <a:lstStyle/>
                    <a:p>
                      <a:r>
                        <a:rPr lang="en-US" dirty="0"/>
                        <a:t>education</a:t>
                      </a:r>
                    </a:p>
                  </a:txBody>
                  <a:tcPr/>
                </a:tc>
                <a:tc>
                  <a:txBody>
                    <a:bodyPr/>
                    <a:lstStyle/>
                    <a:p>
                      <a:r>
                        <a:rPr lang="en-US" sz="1800" b="0" dirty="0">
                          <a:effectLst/>
                        </a:rPr>
                        <a:t> basic.4y: 9.375 %  ; </a:t>
                      </a:r>
                      <a:r>
                        <a:rPr lang="en-US" sz="1800" b="0" dirty="0" err="1">
                          <a:effectLst/>
                        </a:rPr>
                        <a:t>high.school</a:t>
                      </a:r>
                      <a:r>
                        <a:rPr lang="en-US" sz="1800" b="0" dirty="0">
                          <a:effectLst/>
                        </a:rPr>
                        <a:t>: 9.139 % ; basic.6y: 5.439 % ; basic.9y: 5.416 % ; </a:t>
                      </a:r>
                      <a:r>
                        <a:rPr lang="en-US" sz="1800" b="0" dirty="0" err="1">
                          <a:effectLst/>
                        </a:rPr>
                        <a:t>professional.course</a:t>
                      </a:r>
                      <a:r>
                        <a:rPr lang="en-US" sz="1800" b="0" dirty="0">
                          <a:effectLst/>
                        </a:rPr>
                        <a:t>: 9.582 % ; </a:t>
                      </a:r>
                      <a:r>
                        <a:rPr lang="en-US" sz="1800" b="0" dirty="0" err="1">
                          <a:effectLst/>
                        </a:rPr>
                        <a:t>university.degree</a:t>
                      </a:r>
                      <a:r>
                        <a:rPr lang="en-US" sz="1800" b="0" dirty="0">
                          <a:effectLst/>
                        </a:rPr>
                        <a:t>: 11.937 % ; illiterate: 18.750 % </a:t>
                      </a:r>
                      <a:endParaRPr lang="en-AE" dirty="0"/>
                    </a:p>
                  </a:txBody>
                  <a:tcPr/>
                </a:tc>
                <a:extLst>
                  <a:ext uri="{0D108BD9-81ED-4DB2-BD59-A6C34878D82A}">
                    <a16:rowId xmlns:a16="http://schemas.microsoft.com/office/drawing/2014/main" val="1295307587"/>
                  </a:ext>
                </a:extLst>
              </a:tr>
              <a:tr h="412060">
                <a:tc>
                  <a:txBody>
                    <a:bodyPr/>
                    <a:lstStyle/>
                    <a:p>
                      <a:r>
                        <a:rPr lang="en-US" dirty="0"/>
                        <a:t>housing</a:t>
                      </a:r>
                    </a:p>
                  </a:txBody>
                  <a:tcPr/>
                </a:tc>
                <a:tc>
                  <a:txBody>
                    <a:bodyPr/>
                    <a:lstStyle/>
                    <a:p>
                      <a:r>
                        <a:rPr lang="en-US" sz="1800" b="0" dirty="0">
                          <a:effectLst/>
                        </a:rPr>
                        <a:t>no: 8.784 % ; yes: 9.724 %</a:t>
                      </a:r>
                      <a:endParaRPr lang="en-AE" dirty="0"/>
                    </a:p>
                  </a:txBody>
                  <a:tcPr/>
                </a:tc>
                <a:extLst>
                  <a:ext uri="{0D108BD9-81ED-4DB2-BD59-A6C34878D82A}">
                    <a16:rowId xmlns:a16="http://schemas.microsoft.com/office/drawing/2014/main" val="2245824668"/>
                  </a:ext>
                </a:extLst>
              </a:tr>
              <a:tr h="412060">
                <a:tc>
                  <a:txBody>
                    <a:bodyPr/>
                    <a:lstStyle/>
                    <a:p>
                      <a:r>
                        <a:rPr lang="en-US" dirty="0"/>
                        <a:t>loan</a:t>
                      </a:r>
                    </a:p>
                  </a:txBody>
                  <a:tcPr/>
                </a:tc>
                <a:tc>
                  <a:txBody>
                    <a:bodyPr/>
                    <a:lstStyle/>
                    <a:p>
                      <a:r>
                        <a:rPr lang="en-US" sz="1800" b="0" dirty="0">
                          <a:effectLst/>
                        </a:rPr>
                        <a:t>no: 9.387 % ; yes: 8.791 % </a:t>
                      </a:r>
                      <a:endParaRPr lang="en-AE" dirty="0"/>
                    </a:p>
                  </a:txBody>
                  <a:tcPr/>
                </a:tc>
                <a:extLst>
                  <a:ext uri="{0D108BD9-81ED-4DB2-BD59-A6C34878D82A}">
                    <a16:rowId xmlns:a16="http://schemas.microsoft.com/office/drawing/2014/main" val="2189324722"/>
                  </a:ext>
                </a:extLst>
              </a:tr>
              <a:tr h="412060">
                <a:tc>
                  <a:txBody>
                    <a:bodyPr/>
                    <a:lstStyle/>
                    <a:p>
                      <a:r>
                        <a:rPr lang="en-US" dirty="0"/>
                        <a:t>contact</a:t>
                      </a:r>
                    </a:p>
                  </a:txBody>
                  <a:tcPr/>
                </a:tc>
                <a:tc>
                  <a:txBody>
                    <a:bodyPr/>
                    <a:lstStyle/>
                    <a:p>
                      <a:r>
                        <a:rPr lang="en-US" sz="1800" b="0" dirty="0">
                          <a:effectLst/>
                        </a:rPr>
                        <a:t>telephone: 3.334 % ; cellular: 12.637 % </a:t>
                      </a:r>
                      <a:endParaRPr lang="en-AE" dirty="0"/>
                    </a:p>
                  </a:txBody>
                  <a:tcPr/>
                </a:tc>
                <a:extLst>
                  <a:ext uri="{0D108BD9-81ED-4DB2-BD59-A6C34878D82A}">
                    <a16:rowId xmlns:a16="http://schemas.microsoft.com/office/drawing/2014/main" val="2664767633"/>
                  </a:ext>
                </a:extLst>
              </a:tr>
              <a:tr h="711227">
                <a:tc>
                  <a:txBody>
                    <a:bodyPr/>
                    <a:lstStyle/>
                    <a:p>
                      <a:r>
                        <a:rPr lang="en-US" dirty="0"/>
                        <a:t>month</a:t>
                      </a:r>
                    </a:p>
                  </a:txBody>
                  <a:tcPr/>
                </a:tc>
                <a:tc>
                  <a:txBody>
                    <a:bodyPr/>
                    <a:lstStyle/>
                    <a:p>
                      <a:r>
                        <a:rPr lang="en-US" sz="1800" b="0" dirty="0">
                          <a:effectLst/>
                        </a:rPr>
                        <a:t>may: 4.361 % ; </a:t>
                      </a:r>
                      <a:r>
                        <a:rPr lang="en-US" sz="1800" b="0" dirty="0" err="1">
                          <a:effectLst/>
                        </a:rPr>
                        <a:t>jun</a:t>
                      </a:r>
                      <a:r>
                        <a:rPr lang="en-US" sz="1800" b="0" dirty="0">
                          <a:effectLst/>
                        </a:rPr>
                        <a:t>: 9.052 % ; </a:t>
                      </a:r>
                      <a:r>
                        <a:rPr lang="en-US" sz="1800" b="0" dirty="0" err="1">
                          <a:effectLst/>
                        </a:rPr>
                        <a:t>jul</a:t>
                      </a:r>
                      <a:r>
                        <a:rPr lang="en-US" sz="1800" b="0" dirty="0">
                          <a:effectLst/>
                        </a:rPr>
                        <a:t>: 6.159 % ; </a:t>
                      </a:r>
                      <a:r>
                        <a:rPr lang="en-US" sz="1800" b="0" dirty="0" err="1">
                          <a:effectLst/>
                        </a:rPr>
                        <a:t>aug</a:t>
                      </a:r>
                      <a:r>
                        <a:rPr lang="en-US" sz="1800" b="0" dirty="0">
                          <a:effectLst/>
                        </a:rPr>
                        <a:t>: 8.734 % ; oct: 43.175 % ; </a:t>
                      </a:r>
                      <a:r>
                        <a:rPr lang="en-US" sz="1800" b="0" dirty="0" err="1">
                          <a:effectLst/>
                        </a:rPr>
                        <a:t>nov</a:t>
                      </a:r>
                      <a:r>
                        <a:rPr lang="en-US" sz="1800" b="0" dirty="0">
                          <a:effectLst/>
                        </a:rPr>
                        <a:t>: 8.115 % ; dec: 48.193 % ; mar: 50.289 % ; </a:t>
                      </a:r>
                      <a:r>
                        <a:rPr lang="en-US" sz="1800" b="0" dirty="0" err="1">
                          <a:effectLst/>
                        </a:rPr>
                        <a:t>apr</a:t>
                      </a:r>
                      <a:r>
                        <a:rPr lang="en-US" sz="1800" b="0" dirty="0">
                          <a:effectLst/>
                        </a:rPr>
                        <a:t>: 18.100 % ; </a:t>
                      </a:r>
                      <a:r>
                        <a:rPr lang="en-US" sz="1800" b="0" dirty="0" err="1">
                          <a:effectLst/>
                        </a:rPr>
                        <a:t>sep</a:t>
                      </a:r>
                      <a:r>
                        <a:rPr lang="en-US" sz="1800" b="0" dirty="0">
                          <a:effectLst/>
                        </a:rPr>
                        <a:t>: 43.536 % </a:t>
                      </a:r>
                      <a:endParaRPr lang="en-AE" dirty="0"/>
                    </a:p>
                  </a:txBody>
                  <a:tcPr/>
                </a:tc>
                <a:extLst>
                  <a:ext uri="{0D108BD9-81ED-4DB2-BD59-A6C34878D82A}">
                    <a16:rowId xmlns:a16="http://schemas.microsoft.com/office/drawing/2014/main" val="3232638031"/>
                  </a:ext>
                </a:extLst>
              </a:tr>
              <a:tr h="412060">
                <a:tc>
                  <a:txBody>
                    <a:bodyPr/>
                    <a:lstStyle/>
                    <a:p>
                      <a:r>
                        <a:rPr lang="en-US" dirty="0" err="1"/>
                        <a:t>day_of_week</a:t>
                      </a:r>
                      <a:endParaRPr lang="en-US" dirty="0"/>
                    </a:p>
                  </a:txBody>
                  <a:tcPr/>
                </a:tc>
                <a:tc>
                  <a:txBody>
                    <a:bodyPr/>
                    <a:lstStyle/>
                    <a:p>
                      <a:r>
                        <a:rPr lang="en-US" sz="1800" b="0" dirty="0" err="1">
                          <a:effectLst/>
                        </a:rPr>
                        <a:t>mon</a:t>
                      </a:r>
                      <a:r>
                        <a:rPr lang="en-US" sz="1800" b="0" dirty="0">
                          <a:effectLst/>
                        </a:rPr>
                        <a:t>: 8.294 % ; </a:t>
                      </a:r>
                      <a:r>
                        <a:rPr lang="en-US" sz="1800" b="0" dirty="0" err="1">
                          <a:effectLst/>
                        </a:rPr>
                        <a:t>tue</a:t>
                      </a:r>
                      <a:r>
                        <a:rPr lang="en-US" sz="1800" b="0" dirty="0">
                          <a:effectLst/>
                        </a:rPr>
                        <a:t>: 9.874 % ; wed: 9.339 % ; </a:t>
                      </a:r>
                      <a:r>
                        <a:rPr lang="en-US" sz="1800" b="0" dirty="0" err="1">
                          <a:effectLst/>
                        </a:rPr>
                        <a:t>thu</a:t>
                      </a:r>
                      <a:r>
                        <a:rPr lang="en-US" sz="1800" b="0" dirty="0">
                          <a:effectLst/>
                        </a:rPr>
                        <a:t>: 10.034 % ; </a:t>
                      </a:r>
                      <a:r>
                        <a:rPr lang="en-US" sz="1800" b="0" dirty="0" err="1">
                          <a:effectLst/>
                        </a:rPr>
                        <a:t>fri</a:t>
                      </a:r>
                      <a:r>
                        <a:rPr lang="en-US" sz="1800" b="0" dirty="0">
                          <a:effectLst/>
                        </a:rPr>
                        <a:t>: 8.953 % </a:t>
                      </a:r>
                      <a:endParaRPr lang="en-AE" dirty="0"/>
                    </a:p>
                  </a:txBody>
                  <a:tcPr/>
                </a:tc>
                <a:extLst>
                  <a:ext uri="{0D108BD9-81ED-4DB2-BD59-A6C34878D82A}">
                    <a16:rowId xmlns:a16="http://schemas.microsoft.com/office/drawing/2014/main" val="1069706454"/>
                  </a:ext>
                </a:extLst>
              </a:tr>
              <a:tr h="412060">
                <a:tc>
                  <a:txBody>
                    <a:bodyPr/>
                    <a:lstStyle/>
                    <a:p>
                      <a:r>
                        <a:rPr lang="en-US" dirty="0" err="1"/>
                        <a:t>poutcome</a:t>
                      </a:r>
                      <a:endParaRPr lang="en-US" dirty="0"/>
                    </a:p>
                  </a:txBody>
                  <a:tcPr/>
                </a:tc>
                <a:tc>
                  <a:txBody>
                    <a:bodyPr/>
                    <a:lstStyle/>
                    <a:p>
                      <a:r>
                        <a:rPr lang="en-US" sz="1800" b="0" dirty="0">
                          <a:effectLst/>
                        </a:rPr>
                        <a:t>nonexistent: 6.701 % ; failure: 12.325 % ; success: 64.397 %</a:t>
                      </a:r>
                      <a:endParaRPr lang="en-AE" dirty="0"/>
                    </a:p>
                  </a:txBody>
                  <a:tcPr/>
                </a:tc>
                <a:extLst>
                  <a:ext uri="{0D108BD9-81ED-4DB2-BD59-A6C34878D82A}">
                    <a16:rowId xmlns:a16="http://schemas.microsoft.com/office/drawing/2014/main" val="1865228149"/>
                  </a:ext>
                </a:extLst>
              </a:tr>
            </a:tbl>
          </a:graphicData>
        </a:graphic>
      </p:graphicFrame>
    </p:spTree>
    <p:extLst>
      <p:ext uri="{BB962C8B-B14F-4D97-AF65-F5344CB8AC3E}">
        <p14:creationId xmlns:p14="http://schemas.microsoft.com/office/powerpoint/2010/main" val="3733566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EDA Results: Observations for Categorical features</a:t>
            </a:r>
          </a:p>
        </p:txBody>
      </p:sp>
      <p:sp>
        <p:nvSpPr>
          <p:cNvPr id="3" name="TextBox 2">
            <a:extLst>
              <a:ext uri="{FF2B5EF4-FFF2-40B4-BE49-F238E27FC236}">
                <a16:creationId xmlns:a16="http://schemas.microsoft.com/office/drawing/2014/main" id="{B91AE07E-E952-D716-0E30-E9500FAAF009}"/>
              </a:ext>
            </a:extLst>
          </p:cNvPr>
          <p:cNvSpPr txBox="1"/>
          <p:nvPr/>
        </p:nvSpPr>
        <p:spPr>
          <a:xfrm>
            <a:off x="430490" y="886119"/>
            <a:ext cx="11331019" cy="5478423"/>
          </a:xfrm>
          <a:prstGeom prst="rect">
            <a:avLst/>
          </a:prstGeom>
          <a:noFill/>
        </p:spPr>
        <p:txBody>
          <a:bodyPr wrap="square" rtlCol="0">
            <a:spAutoFit/>
          </a:bodyPr>
          <a:lstStyle/>
          <a:p>
            <a:r>
              <a:rPr lang="en-US" sz="1400" b="1" dirty="0">
                <a:effectLst/>
              </a:rPr>
              <a:t>Observations:</a:t>
            </a:r>
          </a:p>
          <a:p>
            <a:endParaRPr lang="en-US" sz="1400" b="0" dirty="0">
              <a:effectLst/>
            </a:endParaRPr>
          </a:p>
          <a:p>
            <a:pPr marL="285750" indent="-285750">
              <a:buFont typeface="Arial" panose="020B0604020202020204" pitchFamily="34" charset="0"/>
              <a:buChar char="•"/>
            </a:pPr>
            <a:r>
              <a:rPr lang="en-US" sz="1400" b="1" dirty="0">
                <a:effectLst/>
              </a:rPr>
              <a:t>job: </a:t>
            </a:r>
            <a:r>
              <a:rPr lang="en-US" sz="1400" b="0" dirty="0">
                <a:effectLst/>
              </a:rPr>
              <a:t>'</a:t>
            </a:r>
            <a:r>
              <a:rPr lang="en-US" sz="1400" b="0" dirty="0" err="1">
                <a:effectLst/>
              </a:rPr>
              <a:t>admin','blue</a:t>
            </a:r>
            <a:r>
              <a:rPr lang="en-US" sz="1400" b="0" dirty="0">
                <a:effectLst/>
              </a:rPr>
              <a:t>-collar' and 'technician' jobs were contacted most. 'Retired' and 'Student' categories gave the highest percentage of subscriptions</a:t>
            </a:r>
            <a:br>
              <a:rPr lang="en-US" sz="1400" b="0" dirty="0">
                <a:effectLst/>
              </a:rPr>
            </a:br>
            <a:endParaRPr lang="en-US" sz="1400" b="0" dirty="0">
              <a:effectLst/>
            </a:endParaRPr>
          </a:p>
          <a:p>
            <a:pPr marL="285750" indent="-285750">
              <a:buFont typeface="Arial" panose="020B0604020202020204" pitchFamily="34" charset="0"/>
              <a:buChar char="•"/>
            </a:pPr>
            <a:r>
              <a:rPr lang="en-US" sz="1400" b="1" dirty="0">
                <a:effectLst/>
              </a:rPr>
              <a:t>marital: </a:t>
            </a:r>
            <a:r>
              <a:rPr lang="en-US" sz="1400" b="0" dirty="0">
                <a:effectLst/>
              </a:rPr>
              <a:t>most of the people contacted were married. The percentage of subscriptions didn't seem to change much with marital status</a:t>
            </a:r>
            <a:br>
              <a:rPr lang="en-US" sz="1400" b="0" dirty="0">
                <a:effectLst/>
              </a:rPr>
            </a:br>
            <a:endParaRPr lang="en-US" sz="1400" b="0" dirty="0">
              <a:effectLst/>
            </a:endParaRPr>
          </a:p>
          <a:p>
            <a:pPr marL="285750" indent="-285750">
              <a:buFont typeface="Arial" panose="020B0604020202020204" pitchFamily="34" charset="0"/>
              <a:buChar char="•"/>
            </a:pPr>
            <a:r>
              <a:rPr lang="en-US" sz="1400" b="1" dirty="0">
                <a:effectLst/>
              </a:rPr>
              <a:t>education:</a:t>
            </a:r>
            <a:r>
              <a:rPr lang="en-US" sz="1400" b="0" dirty="0">
                <a:effectLst/>
              </a:rPr>
              <a:t> most of the people contacted had either '</a:t>
            </a:r>
            <a:r>
              <a:rPr lang="en-US" sz="1400" b="0" dirty="0" err="1">
                <a:effectLst/>
              </a:rPr>
              <a:t>university.degree</a:t>
            </a:r>
            <a:r>
              <a:rPr lang="en-US" sz="1400" b="0" dirty="0">
                <a:effectLst/>
              </a:rPr>
              <a:t>' or '</a:t>
            </a:r>
            <a:r>
              <a:rPr lang="en-US" sz="1400" b="0" dirty="0" err="1">
                <a:effectLst/>
              </a:rPr>
              <a:t>high.school</a:t>
            </a:r>
            <a:r>
              <a:rPr lang="en-US" sz="1400" b="0" dirty="0">
                <a:effectLst/>
              </a:rPr>
              <a:t>' as their highest level of education. Though, 'illiterate' customers gave the highest percentage of subscriptions</a:t>
            </a:r>
            <a:br>
              <a:rPr lang="en-US" sz="1400" b="0" dirty="0">
                <a:effectLst/>
              </a:rPr>
            </a:br>
            <a:endParaRPr lang="en-US" sz="1400" b="0" dirty="0">
              <a:effectLst/>
            </a:endParaRPr>
          </a:p>
          <a:p>
            <a:pPr marL="285750" indent="-285750">
              <a:buFont typeface="Arial" panose="020B0604020202020204" pitchFamily="34" charset="0"/>
              <a:buChar char="•"/>
            </a:pPr>
            <a:r>
              <a:rPr lang="en-US" sz="1400" b="1" dirty="0">
                <a:effectLst/>
              </a:rPr>
              <a:t>housing:</a:t>
            </a:r>
            <a:r>
              <a:rPr lang="en-US" sz="1400" b="0" dirty="0">
                <a:effectLst/>
              </a:rPr>
              <a:t> There is no imbalance observed with respect to housing. The percentage of subscription also seems to be constant.</a:t>
            </a:r>
            <a:br>
              <a:rPr lang="en-US" sz="1400" b="0" dirty="0">
                <a:effectLst/>
              </a:rPr>
            </a:br>
            <a:endParaRPr lang="en-US" sz="1400" b="0" dirty="0">
              <a:effectLst/>
            </a:endParaRPr>
          </a:p>
          <a:p>
            <a:pPr marL="285750" indent="-285750">
              <a:buFont typeface="Arial" panose="020B0604020202020204" pitchFamily="34" charset="0"/>
              <a:buChar char="•"/>
            </a:pPr>
            <a:r>
              <a:rPr lang="en-US" sz="1400" b="1" dirty="0">
                <a:effectLst/>
              </a:rPr>
              <a:t>loan:</a:t>
            </a:r>
            <a:r>
              <a:rPr lang="en-US" sz="1400" b="0" dirty="0">
                <a:effectLst/>
              </a:rPr>
              <a:t> Most of the people contacted didn't have a personal loan. People without personal loan did seem to be more likely to subscribe but the difference between the two categories is small.</a:t>
            </a:r>
            <a:br>
              <a:rPr lang="en-US" sz="1400" b="0" dirty="0">
                <a:effectLst/>
              </a:rPr>
            </a:br>
            <a:endParaRPr lang="en-US" sz="1400" b="0" dirty="0">
              <a:effectLst/>
            </a:endParaRPr>
          </a:p>
          <a:p>
            <a:pPr marL="285750" indent="-285750">
              <a:buFont typeface="Arial" panose="020B0604020202020204" pitchFamily="34" charset="0"/>
              <a:buChar char="•"/>
            </a:pPr>
            <a:r>
              <a:rPr lang="en-US" sz="1400" b="1" dirty="0">
                <a:effectLst/>
              </a:rPr>
              <a:t>contact:</a:t>
            </a:r>
            <a:r>
              <a:rPr lang="en-US" sz="1400" b="0" dirty="0">
                <a:effectLst/>
              </a:rPr>
              <a:t> most of the people were contacted through a cellphone. This did result in a significantly higher percentage of subscriptions.</a:t>
            </a:r>
            <a:br>
              <a:rPr lang="en-US" sz="1400" b="0" dirty="0">
                <a:effectLst/>
              </a:rPr>
            </a:br>
            <a:endParaRPr lang="en-US" sz="1400" b="0" dirty="0">
              <a:effectLst/>
            </a:endParaRPr>
          </a:p>
          <a:p>
            <a:pPr marL="285750" indent="-285750">
              <a:buFont typeface="Arial" panose="020B0604020202020204" pitchFamily="34" charset="0"/>
              <a:buChar char="•"/>
            </a:pPr>
            <a:r>
              <a:rPr lang="en-US" sz="1400" b="1" dirty="0">
                <a:effectLst/>
              </a:rPr>
              <a:t>month:</a:t>
            </a:r>
            <a:r>
              <a:rPr lang="en-US" sz="1400" b="0" dirty="0">
                <a:effectLst/>
              </a:rPr>
              <a:t> During the months of January and February, there were no significant calls reported. However, the highest number of calls were recorded in May, which is likely attributed to the beginning of a new financial year and the customary annual increments for employees. Most of the contacts were made in the second quarter. Some months gave a significantly higher percentage of subscriptions than other months, but the trend is not very clear and there may be other factors at play here.</a:t>
            </a:r>
            <a:br>
              <a:rPr lang="en-US" sz="1400" b="0" dirty="0">
                <a:effectLst/>
              </a:rPr>
            </a:br>
            <a:endParaRPr lang="en-US" sz="1400" b="0" dirty="0">
              <a:effectLst/>
            </a:endParaRPr>
          </a:p>
          <a:p>
            <a:pPr marL="285750" indent="-285750">
              <a:buFont typeface="Arial" panose="020B0604020202020204" pitchFamily="34" charset="0"/>
              <a:buChar char="•"/>
            </a:pPr>
            <a:r>
              <a:rPr lang="en-US" sz="1400" b="1" dirty="0" err="1">
                <a:effectLst/>
              </a:rPr>
              <a:t>day_of_week</a:t>
            </a:r>
            <a:r>
              <a:rPr lang="en-US" sz="1400" b="1" dirty="0">
                <a:effectLst/>
              </a:rPr>
              <a:t>:</a:t>
            </a:r>
            <a:r>
              <a:rPr lang="en-US" sz="1400" b="0" dirty="0">
                <a:effectLst/>
              </a:rPr>
              <a:t> Number of contacts and percentage of subscriptions doesn't seem to change much with day of the week.</a:t>
            </a:r>
            <a:br>
              <a:rPr lang="en-US" sz="1400" b="0" dirty="0">
                <a:effectLst/>
              </a:rPr>
            </a:br>
            <a:endParaRPr lang="en-US" sz="1400" b="0" dirty="0">
              <a:effectLst/>
            </a:endParaRPr>
          </a:p>
          <a:p>
            <a:pPr marL="285750" indent="-285750">
              <a:buFont typeface="Arial" panose="020B0604020202020204" pitchFamily="34" charset="0"/>
              <a:buChar char="•"/>
            </a:pPr>
            <a:r>
              <a:rPr lang="en-US" sz="1400" b="1" dirty="0" err="1">
                <a:effectLst/>
              </a:rPr>
              <a:t>poutcome</a:t>
            </a:r>
            <a:r>
              <a:rPr lang="en-US" sz="1400" b="1" dirty="0">
                <a:effectLst/>
              </a:rPr>
              <a:t>:</a:t>
            </a:r>
            <a:r>
              <a:rPr lang="en-US" sz="1400" b="0" dirty="0">
                <a:effectLst/>
              </a:rPr>
              <a:t> The outcome of previous campaigns was "nonexistent" for most of the contacts. Although, the success of previous campaigns did seem to positively impact the subscriptions of current campaign.</a:t>
            </a:r>
          </a:p>
        </p:txBody>
      </p:sp>
    </p:spTree>
    <p:extLst>
      <p:ext uri="{BB962C8B-B14F-4D97-AF65-F5344CB8AC3E}">
        <p14:creationId xmlns:p14="http://schemas.microsoft.com/office/powerpoint/2010/main" val="95645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ML Model Training: Yash Doshi’s Summary</a:t>
            </a:r>
          </a:p>
        </p:txBody>
      </p:sp>
      <p:graphicFrame>
        <p:nvGraphicFramePr>
          <p:cNvPr id="6" name="Table 5">
            <a:extLst>
              <a:ext uri="{FF2B5EF4-FFF2-40B4-BE49-F238E27FC236}">
                <a16:creationId xmlns:a16="http://schemas.microsoft.com/office/drawing/2014/main" id="{05172A1B-FA0A-A4D6-5EF7-163A5E8A614E}"/>
              </a:ext>
            </a:extLst>
          </p:cNvPr>
          <p:cNvGraphicFramePr>
            <a:graphicFrameLocks noGrp="1"/>
          </p:cNvGraphicFramePr>
          <p:nvPr>
            <p:extLst>
              <p:ext uri="{D42A27DB-BD31-4B8C-83A1-F6EECF244321}">
                <p14:modId xmlns:p14="http://schemas.microsoft.com/office/powerpoint/2010/main" val="1514637316"/>
              </p:ext>
            </p:extLst>
          </p:nvPr>
        </p:nvGraphicFramePr>
        <p:xfrm>
          <a:off x="84843" y="1229008"/>
          <a:ext cx="7670010" cy="5461588"/>
        </p:xfrm>
        <a:graphic>
          <a:graphicData uri="http://schemas.openxmlformats.org/drawingml/2006/table">
            <a:tbl>
              <a:tblPr/>
              <a:tblGrid>
                <a:gridCol w="1307246">
                  <a:extLst>
                    <a:ext uri="{9D8B030D-6E8A-4147-A177-3AD203B41FA5}">
                      <a16:colId xmlns:a16="http://schemas.microsoft.com/office/drawing/2014/main" val="3182541872"/>
                    </a:ext>
                  </a:extLst>
                </a:gridCol>
                <a:gridCol w="964612">
                  <a:extLst>
                    <a:ext uri="{9D8B030D-6E8A-4147-A177-3AD203B41FA5}">
                      <a16:colId xmlns:a16="http://schemas.microsoft.com/office/drawing/2014/main" val="1548482399"/>
                    </a:ext>
                  </a:extLst>
                </a:gridCol>
                <a:gridCol w="961534">
                  <a:extLst>
                    <a:ext uri="{9D8B030D-6E8A-4147-A177-3AD203B41FA5}">
                      <a16:colId xmlns:a16="http://schemas.microsoft.com/office/drawing/2014/main" val="1536990570"/>
                    </a:ext>
                  </a:extLst>
                </a:gridCol>
                <a:gridCol w="829559">
                  <a:extLst>
                    <a:ext uri="{9D8B030D-6E8A-4147-A177-3AD203B41FA5}">
                      <a16:colId xmlns:a16="http://schemas.microsoft.com/office/drawing/2014/main" val="4161827314"/>
                    </a:ext>
                  </a:extLst>
                </a:gridCol>
                <a:gridCol w="970961">
                  <a:extLst>
                    <a:ext uri="{9D8B030D-6E8A-4147-A177-3AD203B41FA5}">
                      <a16:colId xmlns:a16="http://schemas.microsoft.com/office/drawing/2014/main" val="3846839466"/>
                    </a:ext>
                  </a:extLst>
                </a:gridCol>
                <a:gridCol w="1310325">
                  <a:extLst>
                    <a:ext uri="{9D8B030D-6E8A-4147-A177-3AD203B41FA5}">
                      <a16:colId xmlns:a16="http://schemas.microsoft.com/office/drawing/2014/main" val="1003050220"/>
                    </a:ext>
                  </a:extLst>
                </a:gridCol>
                <a:gridCol w="1325773">
                  <a:extLst>
                    <a:ext uri="{9D8B030D-6E8A-4147-A177-3AD203B41FA5}">
                      <a16:colId xmlns:a16="http://schemas.microsoft.com/office/drawing/2014/main" val="3476296786"/>
                    </a:ext>
                  </a:extLst>
                </a:gridCol>
              </a:tblGrid>
              <a:tr h="234665">
                <a:tc gridSpan="7">
                  <a:txBody>
                    <a:bodyPr/>
                    <a:lstStyle/>
                    <a:p>
                      <a:pPr algn="ctr" fontAlgn="b"/>
                      <a:r>
                        <a:rPr lang="en-US" sz="1400" b="1" i="0" u="none" strike="noStrike" dirty="0">
                          <a:solidFill>
                            <a:srgbClr val="FFFFFF"/>
                          </a:solidFill>
                          <a:effectLst/>
                          <a:latin typeface="Calibri" panose="020F0502020204030204" pitchFamily="34" charset="0"/>
                        </a:rPr>
                        <a:t>Validation Statistics</a:t>
                      </a:r>
                    </a:p>
                  </a:txBody>
                  <a:tcPr anchor="ctr">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l" fontAlgn="b"/>
                      <a:endParaRPr lang="en-US" sz="1100" b="1" i="0" u="none" strike="noStrike">
                        <a:solidFill>
                          <a:srgbClr val="FFFFFF"/>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l" fontAlgn="b"/>
                      <a:endParaRPr lang="en-US" sz="1100" b="1" i="0" u="none" strike="noStrike">
                        <a:solidFill>
                          <a:srgbClr val="FFFFFF"/>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l" fontAlgn="b"/>
                      <a:endParaRPr lang="en-US" sz="1100" b="1" i="0" u="none" strike="noStrike">
                        <a:solidFill>
                          <a:srgbClr val="FFFFFF"/>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l" fontAlgn="b"/>
                      <a:endParaRPr lang="en-US" sz="1100" b="1" i="0" u="none" strike="noStrike" dirty="0">
                        <a:solidFill>
                          <a:srgbClr val="FFFFFF"/>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l" fontAlgn="b"/>
                      <a:endParaRPr lang="en-US" sz="1100" b="1" i="0" u="none" strike="noStrike">
                        <a:solidFill>
                          <a:srgbClr val="FFFFFF"/>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l" fontAlgn="b"/>
                      <a:endParaRPr lang="en-US" sz="1100" b="1" i="0" u="none" strike="noStrike" dirty="0">
                        <a:solidFill>
                          <a:srgbClr val="FFFFFF"/>
                        </a:solidFill>
                        <a:effectLst/>
                        <a:latin typeface="Calibri" panose="020F0502020204030204" pitchFamily="34" charset="0"/>
                      </a:endParaRP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15913352"/>
                  </a:ext>
                </a:extLst>
              </a:tr>
              <a:tr h="461237">
                <a:tc>
                  <a:txBody>
                    <a:bodyPr/>
                    <a:lstStyle/>
                    <a:p>
                      <a:pPr algn="ctr" fontAlgn="b"/>
                      <a:r>
                        <a:rPr lang="en-US" sz="1400" b="1" i="0" u="none" strike="noStrike" dirty="0">
                          <a:solidFill>
                            <a:srgbClr val="FFFFFF"/>
                          </a:solidFill>
                          <a:effectLst/>
                          <a:latin typeface="Calibri" panose="020F0502020204030204" pitchFamily="34" charset="0"/>
                        </a:rPr>
                        <a:t>Model</a:t>
                      </a:r>
                    </a:p>
                  </a:txBody>
                  <a:tcPr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Accuracy</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Precision</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a:solidFill>
                            <a:srgbClr val="FFFFFF"/>
                          </a:solidFill>
                          <a:effectLst/>
                          <a:latin typeface="Calibri" panose="020F0502020204030204" pitchFamily="34" charset="0"/>
                        </a:rPr>
                        <a:t>Recall</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F1-Score</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ROC-AUC Score</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Time taken (seconds)</a:t>
                      </a:r>
                    </a:p>
                  </a:txBody>
                  <a:tcPr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140330924"/>
                  </a:ext>
                </a:extLst>
              </a:tr>
              <a:tr h="631683">
                <a:tc>
                  <a:txBody>
                    <a:bodyPr/>
                    <a:lstStyle/>
                    <a:p>
                      <a:pPr algn="l" fontAlgn="b"/>
                      <a:r>
                        <a:rPr lang="en-US" sz="1200" b="0" i="0" u="none" strike="noStrike" dirty="0">
                          <a:solidFill>
                            <a:srgbClr val="000000"/>
                          </a:solidFill>
                          <a:effectLst/>
                          <a:latin typeface="Calibri" panose="020F0502020204030204" pitchFamily="34" charset="0"/>
                        </a:rPr>
                        <a:t>Logistic Regression</a:t>
                      </a:r>
                    </a:p>
                  </a:txBody>
                  <a:tcPr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0.8748246</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0.8559474</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0.899215</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0.8770479</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0.874994532</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9.955815315</a:t>
                      </a:r>
                    </a:p>
                  </a:txBody>
                  <a:tcPr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96587613"/>
                  </a:ext>
                </a:extLst>
              </a:tr>
              <a:tr h="631683">
                <a:tc>
                  <a:txBody>
                    <a:bodyPr/>
                    <a:lstStyle/>
                    <a:p>
                      <a:pPr algn="l" fontAlgn="b"/>
                      <a:r>
                        <a:rPr lang="en-US" sz="1200" b="0" i="0" u="none" strike="noStrike">
                          <a:solidFill>
                            <a:srgbClr val="000000"/>
                          </a:solidFill>
                          <a:effectLst/>
                          <a:latin typeface="Calibri" panose="020F0502020204030204" pitchFamily="34" charset="0"/>
                        </a:rPr>
                        <a:t>Decision Tree Classifier</a:t>
                      </a:r>
                    </a:p>
                  </a:txBody>
                  <a:tcPr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0.9474669</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0.9425109</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0.952276</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0.9473684</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0.947500377</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6.898710489</a:t>
                      </a:r>
                    </a:p>
                  </a:txBody>
                  <a:tcPr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42762955"/>
                  </a:ext>
                </a:extLst>
              </a:tr>
              <a:tr h="631683">
                <a:tc>
                  <a:txBody>
                    <a:bodyPr/>
                    <a:lstStyle/>
                    <a:p>
                      <a:pPr algn="l" fontAlgn="b"/>
                      <a:r>
                        <a:rPr lang="en-US" sz="1200" b="0" i="0" u="none" strike="noStrike" dirty="0">
                          <a:solidFill>
                            <a:srgbClr val="000000"/>
                          </a:solidFill>
                          <a:effectLst/>
                          <a:latin typeface="Calibri" panose="020F0502020204030204" pitchFamily="34" charset="0"/>
                        </a:rPr>
                        <a:t>Random Forest Classifier</a:t>
                      </a:r>
                    </a:p>
                  </a:txBody>
                  <a:tcPr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0.9657054</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0.9740966</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0.956358</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0.9651458</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0.965640264</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224.9213924</a:t>
                      </a:r>
                    </a:p>
                  </a:txBody>
                  <a:tcPr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17780585"/>
                  </a:ext>
                </a:extLst>
              </a:tr>
              <a:tr h="424265">
                <a:tc>
                  <a:txBody>
                    <a:bodyPr/>
                    <a:lstStyle/>
                    <a:p>
                      <a:pPr algn="l" fontAlgn="b"/>
                      <a:r>
                        <a:rPr lang="en-US" sz="1200" b="0" i="0" u="none" strike="noStrike">
                          <a:solidFill>
                            <a:srgbClr val="000000"/>
                          </a:solidFill>
                          <a:effectLst/>
                          <a:latin typeface="Calibri" panose="020F0502020204030204" pitchFamily="34" charset="0"/>
                        </a:rPr>
                        <a:t>KNN Classifier</a:t>
                      </a:r>
                    </a:p>
                  </a:txBody>
                  <a:tcPr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0.9186282</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0.8601569</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0.99843</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0.92415</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0.919184111</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18.17452931</a:t>
                      </a:r>
                    </a:p>
                  </a:txBody>
                  <a:tcPr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705614218"/>
                  </a:ext>
                </a:extLst>
              </a:tr>
              <a:tr h="424265">
                <a:tc>
                  <a:txBody>
                    <a:bodyPr/>
                    <a:lstStyle/>
                    <a:p>
                      <a:pPr algn="l" fontAlgn="b"/>
                      <a:r>
                        <a:rPr lang="en-US" sz="1200" b="0" i="0" u="none" strike="noStrike">
                          <a:solidFill>
                            <a:srgbClr val="000000"/>
                          </a:solidFill>
                          <a:effectLst/>
                          <a:latin typeface="Calibri" panose="020F0502020204030204" pitchFamily="34" charset="0"/>
                        </a:rPr>
                        <a:t>XGBoost Classifier</a:t>
                      </a:r>
                    </a:p>
                  </a:txBody>
                  <a:tcPr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0.9653936</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0.9731715</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0.956672</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0.9648512</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0.965332854</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56.66882825</a:t>
                      </a:r>
                    </a:p>
                  </a:txBody>
                  <a:tcPr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4836685"/>
                  </a:ext>
                </a:extLst>
              </a:tr>
              <a:tr h="631683">
                <a:tc>
                  <a:txBody>
                    <a:bodyPr/>
                    <a:lstStyle/>
                    <a:p>
                      <a:pPr algn="l" fontAlgn="b"/>
                      <a:r>
                        <a:rPr lang="en-US" sz="1200" b="0" i="0" u="none" strike="noStrike">
                          <a:solidFill>
                            <a:srgbClr val="000000"/>
                          </a:solidFill>
                          <a:effectLst/>
                          <a:latin typeface="Calibri" panose="020F0502020204030204" pitchFamily="34" charset="0"/>
                        </a:rPr>
                        <a:t>Gradient Boosting Classifier</a:t>
                      </a:r>
                    </a:p>
                  </a:txBody>
                  <a:tcPr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0.9614965</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0.9696292</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0.952276</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0.9608744</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0.961432265</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496.8134048</a:t>
                      </a:r>
                    </a:p>
                  </a:txBody>
                  <a:tcPr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51449296"/>
                  </a:ext>
                </a:extLst>
              </a:tr>
              <a:tr h="631683">
                <a:tc>
                  <a:txBody>
                    <a:bodyPr/>
                    <a:lstStyle/>
                    <a:p>
                      <a:pPr algn="l" fontAlgn="b"/>
                      <a:r>
                        <a:rPr lang="en-US" sz="1200" b="0" i="0" u="none" strike="noStrike">
                          <a:solidFill>
                            <a:srgbClr val="000000"/>
                          </a:solidFill>
                          <a:effectLst/>
                          <a:latin typeface="Calibri" panose="020F0502020204030204" pitchFamily="34" charset="0"/>
                        </a:rPr>
                        <a:t>Voting Classifier (Soft)</a:t>
                      </a:r>
                    </a:p>
                  </a:txBody>
                  <a:tcPr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0.9625877</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0.9529376</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0.972684</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0.9627098</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0.962658019</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60.23903847</a:t>
                      </a:r>
                    </a:p>
                  </a:txBody>
                  <a:tcPr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74559185"/>
                  </a:ext>
                </a:extLst>
              </a:tr>
              <a:tr h="631683">
                <a:tc>
                  <a:txBody>
                    <a:bodyPr/>
                    <a:lstStyle/>
                    <a:p>
                      <a:pPr algn="l" fontAlgn="b"/>
                      <a:r>
                        <a:rPr lang="en-US" sz="1200" b="0" i="0" u="none" strike="noStrike">
                          <a:solidFill>
                            <a:srgbClr val="000000"/>
                          </a:solidFill>
                          <a:effectLst/>
                          <a:latin typeface="Calibri" panose="020F0502020204030204" pitchFamily="34" charset="0"/>
                        </a:rPr>
                        <a:t>Voting Classifier (Hard)</a:t>
                      </a:r>
                    </a:p>
                  </a:txBody>
                  <a:tcPr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0.9630553</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0.9626491</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0.962951</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0.9628002</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0.963054615</a:t>
                      </a:r>
                    </a:p>
                  </a:txBody>
                  <a:tcPr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61.30061078</a:t>
                      </a:r>
                    </a:p>
                  </a:txBody>
                  <a:tcPr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301003927"/>
                  </a:ext>
                </a:extLst>
              </a:tr>
            </a:tbl>
          </a:graphicData>
        </a:graphic>
      </p:graphicFrame>
      <p:sp>
        <p:nvSpPr>
          <p:cNvPr id="7" name="TextBox 6">
            <a:extLst>
              <a:ext uri="{FF2B5EF4-FFF2-40B4-BE49-F238E27FC236}">
                <a16:creationId xmlns:a16="http://schemas.microsoft.com/office/drawing/2014/main" id="{1654E406-0487-53DD-757A-75C1C19FA80F}"/>
              </a:ext>
            </a:extLst>
          </p:cNvPr>
          <p:cNvSpPr txBox="1"/>
          <p:nvPr/>
        </p:nvSpPr>
        <p:spPr>
          <a:xfrm>
            <a:off x="113122" y="859676"/>
            <a:ext cx="6561055" cy="369332"/>
          </a:xfrm>
          <a:prstGeom prst="rect">
            <a:avLst/>
          </a:prstGeom>
          <a:noFill/>
        </p:spPr>
        <p:txBody>
          <a:bodyPr wrap="square" rtlCol="0">
            <a:spAutoFit/>
          </a:bodyPr>
          <a:lstStyle/>
          <a:p>
            <a:r>
              <a:rPr lang="en-US" b="1" dirty="0"/>
              <a:t>Preprocessing steps: </a:t>
            </a:r>
            <a:r>
              <a:rPr lang="en-US" dirty="0"/>
              <a:t>One-hot encoding and ADASYN Over-sampling</a:t>
            </a:r>
            <a:endParaRPr lang="en-AE" dirty="0"/>
          </a:p>
        </p:txBody>
      </p:sp>
      <p:pic>
        <p:nvPicPr>
          <p:cNvPr id="9" name="Picture 8">
            <a:extLst>
              <a:ext uri="{FF2B5EF4-FFF2-40B4-BE49-F238E27FC236}">
                <a16:creationId xmlns:a16="http://schemas.microsoft.com/office/drawing/2014/main" id="{9DBC1CCE-737D-753C-F3B4-BEDDAF728714}"/>
              </a:ext>
            </a:extLst>
          </p:cNvPr>
          <p:cNvPicPr>
            <a:picLocks noChangeAspect="1"/>
          </p:cNvPicPr>
          <p:nvPr/>
        </p:nvPicPr>
        <p:blipFill>
          <a:blip r:embed="rId2"/>
          <a:stretch>
            <a:fillRect/>
          </a:stretch>
        </p:blipFill>
        <p:spPr>
          <a:xfrm>
            <a:off x="7875541" y="3512320"/>
            <a:ext cx="4231616" cy="1832677"/>
          </a:xfrm>
          <a:prstGeom prst="rect">
            <a:avLst/>
          </a:prstGeom>
        </p:spPr>
      </p:pic>
      <p:sp>
        <p:nvSpPr>
          <p:cNvPr id="10" name="TextBox 9">
            <a:extLst>
              <a:ext uri="{FF2B5EF4-FFF2-40B4-BE49-F238E27FC236}">
                <a16:creationId xmlns:a16="http://schemas.microsoft.com/office/drawing/2014/main" id="{71A8FA46-A798-BBA4-F8D7-7907721FE898}"/>
              </a:ext>
            </a:extLst>
          </p:cNvPr>
          <p:cNvSpPr txBox="1"/>
          <p:nvPr/>
        </p:nvSpPr>
        <p:spPr>
          <a:xfrm>
            <a:off x="8205539" y="3059668"/>
            <a:ext cx="3571619" cy="369332"/>
          </a:xfrm>
          <a:prstGeom prst="rect">
            <a:avLst/>
          </a:prstGeom>
          <a:noFill/>
        </p:spPr>
        <p:txBody>
          <a:bodyPr wrap="none" rtlCol="0">
            <a:spAutoFit/>
          </a:bodyPr>
          <a:lstStyle/>
          <a:p>
            <a:r>
              <a:rPr lang="en-US" b="1" dirty="0"/>
              <a:t>Testing Statistics for the best model</a:t>
            </a:r>
            <a:endParaRPr lang="en-AE" b="1" dirty="0"/>
          </a:p>
        </p:txBody>
      </p:sp>
    </p:spTree>
    <p:extLst>
      <p:ext uri="{BB962C8B-B14F-4D97-AF65-F5344CB8AC3E}">
        <p14:creationId xmlns:p14="http://schemas.microsoft.com/office/powerpoint/2010/main" val="212805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ML Model Training: Yash Jadwani’s Summary</a:t>
            </a:r>
          </a:p>
        </p:txBody>
      </p:sp>
      <p:sp>
        <p:nvSpPr>
          <p:cNvPr id="7" name="TextBox 6">
            <a:extLst>
              <a:ext uri="{FF2B5EF4-FFF2-40B4-BE49-F238E27FC236}">
                <a16:creationId xmlns:a16="http://schemas.microsoft.com/office/drawing/2014/main" id="{1654E406-0487-53DD-757A-75C1C19FA80F}"/>
              </a:ext>
            </a:extLst>
          </p:cNvPr>
          <p:cNvSpPr txBox="1"/>
          <p:nvPr/>
        </p:nvSpPr>
        <p:spPr>
          <a:xfrm>
            <a:off x="113122" y="859676"/>
            <a:ext cx="6561055" cy="369332"/>
          </a:xfrm>
          <a:prstGeom prst="rect">
            <a:avLst/>
          </a:prstGeom>
          <a:noFill/>
        </p:spPr>
        <p:txBody>
          <a:bodyPr wrap="square" rtlCol="0">
            <a:spAutoFit/>
          </a:bodyPr>
          <a:lstStyle/>
          <a:p>
            <a:r>
              <a:rPr lang="en-US" b="1" dirty="0"/>
              <a:t>Preprocessing steps: </a:t>
            </a:r>
            <a:r>
              <a:rPr lang="en-US" dirty="0"/>
              <a:t>Label encoding and SMOTE Over-sampling</a:t>
            </a:r>
            <a:endParaRPr lang="en-AE" dirty="0"/>
          </a:p>
        </p:txBody>
      </p:sp>
      <p:graphicFrame>
        <p:nvGraphicFramePr>
          <p:cNvPr id="3" name="Table 2">
            <a:extLst>
              <a:ext uri="{FF2B5EF4-FFF2-40B4-BE49-F238E27FC236}">
                <a16:creationId xmlns:a16="http://schemas.microsoft.com/office/drawing/2014/main" id="{13F12850-03D1-8B19-5104-E055D7E3C4EE}"/>
              </a:ext>
            </a:extLst>
          </p:cNvPr>
          <p:cNvGraphicFramePr>
            <a:graphicFrameLocks noGrp="1"/>
          </p:cNvGraphicFramePr>
          <p:nvPr>
            <p:extLst>
              <p:ext uri="{D42A27DB-BD31-4B8C-83A1-F6EECF244321}">
                <p14:modId xmlns:p14="http://schemas.microsoft.com/office/powerpoint/2010/main" val="1506069859"/>
              </p:ext>
            </p:extLst>
          </p:nvPr>
        </p:nvGraphicFramePr>
        <p:xfrm>
          <a:off x="185515" y="1229008"/>
          <a:ext cx="7571812" cy="5399400"/>
        </p:xfrm>
        <a:graphic>
          <a:graphicData uri="http://schemas.openxmlformats.org/drawingml/2006/table">
            <a:tbl>
              <a:tblPr/>
              <a:tblGrid>
                <a:gridCol w="1354601">
                  <a:extLst>
                    <a:ext uri="{9D8B030D-6E8A-4147-A177-3AD203B41FA5}">
                      <a16:colId xmlns:a16="http://schemas.microsoft.com/office/drawing/2014/main" val="3264855720"/>
                    </a:ext>
                  </a:extLst>
                </a:gridCol>
                <a:gridCol w="888173">
                  <a:extLst>
                    <a:ext uri="{9D8B030D-6E8A-4147-A177-3AD203B41FA5}">
                      <a16:colId xmlns:a16="http://schemas.microsoft.com/office/drawing/2014/main" val="3527818853"/>
                    </a:ext>
                  </a:extLst>
                </a:gridCol>
                <a:gridCol w="888173">
                  <a:extLst>
                    <a:ext uri="{9D8B030D-6E8A-4147-A177-3AD203B41FA5}">
                      <a16:colId xmlns:a16="http://schemas.microsoft.com/office/drawing/2014/main" val="1473899750"/>
                    </a:ext>
                  </a:extLst>
                </a:gridCol>
                <a:gridCol w="888173">
                  <a:extLst>
                    <a:ext uri="{9D8B030D-6E8A-4147-A177-3AD203B41FA5}">
                      <a16:colId xmlns:a16="http://schemas.microsoft.com/office/drawing/2014/main" val="4291080730"/>
                    </a:ext>
                  </a:extLst>
                </a:gridCol>
                <a:gridCol w="888173">
                  <a:extLst>
                    <a:ext uri="{9D8B030D-6E8A-4147-A177-3AD203B41FA5}">
                      <a16:colId xmlns:a16="http://schemas.microsoft.com/office/drawing/2014/main" val="1243603714"/>
                    </a:ext>
                  </a:extLst>
                </a:gridCol>
                <a:gridCol w="888173">
                  <a:extLst>
                    <a:ext uri="{9D8B030D-6E8A-4147-A177-3AD203B41FA5}">
                      <a16:colId xmlns:a16="http://schemas.microsoft.com/office/drawing/2014/main" val="308570068"/>
                    </a:ext>
                  </a:extLst>
                </a:gridCol>
                <a:gridCol w="888173">
                  <a:extLst>
                    <a:ext uri="{9D8B030D-6E8A-4147-A177-3AD203B41FA5}">
                      <a16:colId xmlns:a16="http://schemas.microsoft.com/office/drawing/2014/main" val="3077666106"/>
                    </a:ext>
                  </a:extLst>
                </a:gridCol>
                <a:gridCol w="888173">
                  <a:extLst>
                    <a:ext uri="{9D8B030D-6E8A-4147-A177-3AD203B41FA5}">
                      <a16:colId xmlns:a16="http://schemas.microsoft.com/office/drawing/2014/main" val="402834260"/>
                    </a:ext>
                  </a:extLst>
                </a:gridCol>
              </a:tblGrid>
              <a:tr h="364423">
                <a:tc rowSpan="2">
                  <a:txBody>
                    <a:bodyPr/>
                    <a:lstStyle/>
                    <a:p>
                      <a:pPr algn="ctr" fontAlgn="b"/>
                      <a:r>
                        <a:rPr lang="en-US" sz="1400" b="1" i="0" u="none" strike="noStrike" dirty="0">
                          <a:solidFill>
                            <a:srgbClr val="FFFFFF"/>
                          </a:solidFill>
                          <a:effectLst/>
                          <a:latin typeface="Calibri" panose="020F0502020204030204" pitchFamily="34" charset="0"/>
                        </a:rPr>
                        <a:t>Model</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rowSpan="2">
                  <a:txBody>
                    <a:bodyPr/>
                    <a:lstStyle/>
                    <a:p>
                      <a:pPr algn="ctr" fontAlgn="b"/>
                      <a:r>
                        <a:rPr lang="en-US" sz="1400" b="1" i="0" u="none" strike="noStrike" dirty="0">
                          <a:solidFill>
                            <a:srgbClr val="FFFFFF"/>
                          </a:solidFill>
                          <a:effectLst/>
                          <a:latin typeface="Calibri" panose="020F0502020204030204" pitchFamily="34" charset="0"/>
                        </a:rPr>
                        <a:t>Training Accuracy</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gridSpan="6">
                  <a:txBody>
                    <a:bodyPr/>
                    <a:lstStyle/>
                    <a:p>
                      <a:pPr algn="ctr" fontAlgn="b"/>
                      <a:r>
                        <a:rPr lang="en-US" sz="1400" b="1" i="0" u="none" strike="noStrike" dirty="0">
                          <a:solidFill>
                            <a:srgbClr val="FFFFFF"/>
                          </a:solidFill>
                          <a:effectLst/>
                          <a:latin typeface="Calibri" panose="020F0502020204030204" pitchFamily="34" charset="0"/>
                        </a:rPr>
                        <a:t>Test Statics</a:t>
                      </a: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ctr" fontAlgn="b"/>
                      <a:endParaRPr lang="en-US" sz="1400" b="1" i="0" u="none" strike="noStrike" dirty="0">
                        <a:solidFill>
                          <a:srgbClr val="FFFFFF"/>
                        </a:solidFill>
                        <a:effectLst/>
                        <a:latin typeface="Calibri" panose="020F0502020204030204" pitchFamily="34" charset="0"/>
                      </a:endParaRP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ctr" fontAlgn="b"/>
                      <a:endParaRPr lang="en-US" sz="1400" b="1" i="0" u="none" strike="noStrike" dirty="0">
                        <a:solidFill>
                          <a:srgbClr val="FFFFFF"/>
                        </a:solidFill>
                        <a:effectLst/>
                        <a:latin typeface="Calibri" panose="020F0502020204030204" pitchFamily="34" charset="0"/>
                      </a:endParaRP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ctr" fontAlgn="b"/>
                      <a:endParaRPr lang="en-US" sz="1400" b="1" i="0" u="none" strike="noStrike" dirty="0">
                        <a:solidFill>
                          <a:srgbClr val="FFFFFF"/>
                        </a:solidFill>
                        <a:effectLst/>
                        <a:latin typeface="Calibri" panose="020F0502020204030204" pitchFamily="34" charset="0"/>
                      </a:endParaRP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ctr" fontAlgn="b"/>
                      <a:endParaRPr lang="en-US" sz="1400" b="1" i="0" u="none" strike="noStrike" dirty="0">
                        <a:solidFill>
                          <a:srgbClr val="FFFFFF"/>
                        </a:solidFill>
                        <a:effectLst/>
                        <a:latin typeface="Calibri" panose="020F0502020204030204" pitchFamily="34" charset="0"/>
                      </a:endParaRP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hMerge="1">
                  <a:txBody>
                    <a:bodyPr/>
                    <a:lstStyle/>
                    <a:p>
                      <a:pPr algn="ctr" fontAlgn="b"/>
                      <a:endParaRPr lang="en-US" sz="1400" b="1" i="0" u="none" strike="noStrike" dirty="0">
                        <a:solidFill>
                          <a:srgbClr val="FFFFFF"/>
                        </a:solidFill>
                        <a:effectLst/>
                        <a:latin typeface="Calibri" panose="020F0502020204030204" pitchFamily="34" charset="0"/>
                      </a:endParaRP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4163097938"/>
                  </a:ext>
                </a:extLst>
              </a:tr>
              <a:tr h="849437">
                <a:tc vMerge="1">
                  <a:txBody>
                    <a:bodyPr/>
                    <a:lstStyle/>
                    <a:p>
                      <a:pPr algn="ctr" fontAlgn="b"/>
                      <a:r>
                        <a:rPr lang="en-US" sz="1400" b="1" i="0" u="none" strike="noStrike" dirty="0">
                          <a:solidFill>
                            <a:srgbClr val="FFFFFF"/>
                          </a:solidFill>
                          <a:effectLst/>
                          <a:latin typeface="Calibri" panose="020F0502020204030204" pitchFamily="34" charset="0"/>
                        </a:rPr>
                        <a:t>Model</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vMerge="1">
                  <a:txBody>
                    <a:bodyPr/>
                    <a:lstStyle/>
                    <a:p>
                      <a:pPr algn="ctr" fontAlgn="b"/>
                      <a:r>
                        <a:rPr lang="en-US" sz="1400" b="1" i="0" u="none" strike="noStrike" dirty="0">
                          <a:solidFill>
                            <a:srgbClr val="FFFFFF"/>
                          </a:solidFill>
                          <a:effectLst/>
                          <a:latin typeface="Calibri" panose="020F0502020204030204" pitchFamily="34" charset="0"/>
                        </a:rPr>
                        <a:t>Training Accuracy</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Accuracy</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Precision</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Recall</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F1-Score</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ROC-AUC Score</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Correct label predicted (7418)</a:t>
                      </a: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4286765203"/>
                  </a:ext>
                </a:extLst>
              </a:tr>
              <a:tr h="499094">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Logistic Regression</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AE" sz="1200" b="0" i="0" u="none" strike="noStrike" kern="1200" dirty="0">
                          <a:solidFill>
                            <a:srgbClr val="000000"/>
                          </a:solidFill>
                          <a:effectLst/>
                          <a:latin typeface="Calibri" panose="020F0502020204030204" pitchFamily="34" charset="0"/>
                          <a:ea typeface="+mn-ea"/>
                          <a:cs typeface="+mn-cs"/>
                        </a:rPr>
                        <a:t>0.8698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0.84</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0.33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0.77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0.47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6204</a:t>
                      </a: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232461390"/>
                  </a:ext>
                </a:extLst>
              </a:tr>
              <a:tr h="548751">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Random Forest Classifier</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endParaRPr lang="en-AE" sz="1200" b="0" i="0" u="none" strike="noStrike" kern="1200" dirty="0">
                        <a:solidFill>
                          <a:srgbClr val="000000"/>
                        </a:solidFill>
                        <a:effectLst/>
                        <a:latin typeface="Calibri" panose="020F0502020204030204" pitchFamily="34" charset="0"/>
                        <a:ea typeface="+mn-ea"/>
                        <a:cs typeface="+mn-cs"/>
                      </a:endParaRPr>
                    </a:p>
                    <a:p>
                      <a:pPr algn="ctr" fontAlgn="b"/>
                      <a:r>
                        <a:rPr lang="en-AE" sz="1200" b="0" i="0" u="none" strike="noStrike" kern="1200" dirty="0">
                          <a:solidFill>
                            <a:srgbClr val="000000"/>
                          </a:solidFill>
                          <a:effectLst/>
                          <a:latin typeface="Calibri" panose="020F0502020204030204" pitchFamily="34" charset="0"/>
                          <a:ea typeface="+mn-ea"/>
                          <a:cs typeface="+mn-cs"/>
                        </a:rPr>
                        <a:t>0.9517</a:t>
                      </a:r>
                    </a:p>
                    <a:p>
                      <a:pPr algn="ctr" fontAlgn="b"/>
                      <a:endParaRPr lang="en-AE" sz="1200" b="0" i="0" u="none" strike="noStrike" kern="1200" dirty="0">
                        <a:solidFill>
                          <a:srgbClr val="000000"/>
                        </a:solidFill>
                        <a:effectLst/>
                        <a:latin typeface="Calibri" panose="020F0502020204030204" pitchFamily="34" charset="0"/>
                        <a:ea typeface="+mn-ea"/>
                        <a:cs typeface="+mn-cs"/>
                      </a:endParaRP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0.93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0.60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0.63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0.62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0.80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6873</a:t>
                      </a: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882891706"/>
                  </a:ext>
                </a:extLst>
              </a:tr>
              <a:tr h="499094">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Decision Tree</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AE" sz="1200" b="0" i="0" u="none" strike="noStrike" kern="1200" dirty="0">
                          <a:solidFill>
                            <a:srgbClr val="000000"/>
                          </a:solidFill>
                          <a:effectLst/>
                          <a:latin typeface="Calibri" panose="020F0502020204030204" pitchFamily="34" charset="0"/>
                          <a:ea typeface="+mn-ea"/>
                          <a:cs typeface="+mn-cs"/>
                        </a:rPr>
                        <a:t>0.9352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0.90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0.48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0.53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0.50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0.73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6691</a:t>
                      </a: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25412244"/>
                  </a:ext>
                </a:extLst>
              </a:tr>
              <a:tr h="466613">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Xg Boost</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AE" sz="1200" b="0" i="0" u="none" strike="noStrike" kern="1200" dirty="0">
                          <a:solidFill>
                            <a:srgbClr val="000000"/>
                          </a:solidFill>
                          <a:effectLst/>
                          <a:latin typeface="Calibri" panose="020F0502020204030204" pitchFamily="34" charset="0"/>
                          <a:ea typeface="+mn-ea"/>
                          <a:cs typeface="+mn-cs"/>
                        </a:rPr>
                        <a:t>0.9411</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0.93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0.60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0.62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0.61</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0.79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6874</a:t>
                      </a: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339719514"/>
                  </a:ext>
                </a:extLst>
              </a:tr>
              <a:tr h="548751">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K Nearest Neighbors</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AE" sz="1200" b="0" i="0" u="none" strike="noStrike" kern="1200" dirty="0">
                          <a:solidFill>
                            <a:srgbClr val="000000"/>
                          </a:solidFill>
                          <a:effectLst/>
                          <a:latin typeface="Calibri" panose="020F0502020204030204" pitchFamily="34" charset="0"/>
                          <a:ea typeface="+mn-ea"/>
                          <a:cs typeface="+mn-cs"/>
                        </a:rPr>
                        <a:t>0.9163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200" b="0" i="0" u="none" strike="noStrike" kern="1200" dirty="0">
                          <a:solidFill>
                            <a:srgbClr val="000000"/>
                          </a:solidFill>
                          <a:effectLst/>
                          <a:latin typeface="Calibri" panose="020F0502020204030204" pitchFamily="34" charset="0"/>
                          <a:ea typeface="+mn-ea"/>
                          <a:cs typeface="+mn-cs"/>
                        </a:rPr>
                        <a:t>0.83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0.32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0.70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0.44</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0.78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endParaRPr lang="en-GB" sz="1200" b="0" i="0" u="none" strike="noStrike" kern="1200" dirty="0">
                        <a:solidFill>
                          <a:srgbClr val="000000"/>
                        </a:solidFill>
                        <a:effectLst/>
                        <a:latin typeface="Calibri" panose="020F0502020204030204" pitchFamily="34" charset="0"/>
                        <a:ea typeface="+mn-ea"/>
                        <a:cs typeface="+mn-cs"/>
                      </a:endParaRPr>
                    </a:p>
                    <a:p>
                      <a:pPr algn="ctr" fontAlgn="b"/>
                      <a:r>
                        <a:rPr lang="en-GB" sz="1200" b="0" i="0" u="none" strike="noStrike" kern="1200" dirty="0">
                          <a:solidFill>
                            <a:srgbClr val="000000"/>
                          </a:solidFill>
                          <a:effectLst/>
                          <a:latin typeface="Calibri" panose="020F0502020204030204" pitchFamily="34" charset="0"/>
                          <a:ea typeface="+mn-ea"/>
                          <a:cs typeface="+mn-cs"/>
                        </a:rPr>
                        <a:t>6191</a:t>
                      </a:r>
                    </a:p>
                    <a:p>
                      <a:pPr algn="ctr" fontAlgn="b"/>
                      <a:endParaRPr lang="en-GB" sz="1200" b="0" i="0" u="none" strike="noStrike" kern="1200" dirty="0">
                        <a:solidFill>
                          <a:srgbClr val="000000"/>
                        </a:solidFill>
                        <a:effectLst/>
                        <a:latin typeface="Calibri" panose="020F0502020204030204" pitchFamily="34" charset="0"/>
                        <a:ea typeface="+mn-ea"/>
                        <a:cs typeface="+mn-cs"/>
                      </a:endParaRP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66095690"/>
                  </a:ext>
                </a:extLst>
              </a:tr>
              <a:tr h="499094">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Gradient Boosting</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AE" sz="1200" b="0" i="0" u="none" strike="noStrike" kern="1200" dirty="0">
                          <a:solidFill>
                            <a:srgbClr val="000000"/>
                          </a:solidFill>
                          <a:effectLst/>
                          <a:latin typeface="Calibri" panose="020F0502020204030204" pitchFamily="34" charset="0"/>
                          <a:ea typeface="+mn-ea"/>
                          <a:cs typeface="+mn-cs"/>
                        </a:rPr>
                        <a:t>0.9281</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0.90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0.47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0.79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0.59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0.85</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6668</a:t>
                      </a: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072999860"/>
                  </a:ext>
                </a:extLst>
              </a:tr>
              <a:tr h="548751">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Voting Classifier(Hard)</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AE" sz="1200" b="0" i="0" u="none" strike="noStrike" kern="1200" dirty="0">
                          <a:solidFill>
                            <a:srgbClr val="000000"/>
                          </a:solidFill>
                          <a:effectLst/>
                          <a:latin typeface="Calibri" panose="020F0502020204030204" pitchFamily="34" charset="0"/>
                          <a:ea typeface="+mn-ea"/>
                          <a:cs typeface="+mn-cs"/>
                        </a:rPr>
                        <a:t>0.9480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0.93</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0.60</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0.61</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0.61</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0.78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6872</a:t>
                      </a:r>
                    </a:p>
                    <a:p>
                      <a:pPr algn="ctr" fontAlgn="b"/>
                      <a:endParaRPr lang="en-GB" sz="1200" b="0" i="0" u="none" strike="noStrike" kern="1200" dirty="0">
                        <a:solidFill>
                          <a:srgbClr val="000000"/>
                        </a:solidFill>
                        <a:effectLst/>
                        <a:latin typeface="Calibri" panose="020F0502020204030204" pitchFamily="34" charset="0"/>
                        <a:ea typeface="+mn-ea"/>
                        <a:cs typeface="+mn-cs"/>
                      </a:endParaRP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122234724"/>
                  </a:ext>
                </a:extLst>
              </a:tr>
              <a:tr h="548751">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Voting Classifier(Soft)</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AE" sz="1200" b="0" i="0" u="none" strike="noStrike" kern="1200" dirty="0">
                          <a:solidFill>
                            <a:srgbClr val="000000"/>
                          </a:solidFill>
                          <a:effectLst/>
                          <a:latin typeface="Calibri" panose="020F0502020204030204" pitchFamily="34" charset="0"/>
                          <a:ea typeface="+mn-ea"/>
                          <a:cs typeface="+mn-cs"/>
                        </a:rPr>
                        <a:t>0.9449</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0.92</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0.56</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0.58</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0.57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0.77</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b"/>
                      <a:r>
                        <a:rPr lang="en-GB" sz="1200" b="0" i="0" u="none" strike="noStrike" kern="1200" dirty="0">
                          <a:solidFill>
                            <a:srgbClr val="000000"/>
                          </a:solidFill>
                          <a:effectLst/>
                          <a:latin typeface="Calibri" panose="020F0502020204030204" pitchFamily="34" charset="0"/>
                          <a:ea typeface="+mn-ea"/>
                          <a:cs typeface="+mn-cs"/>
                        </a:rPr>
                        <a:t>6815</a:t>
                      </a:r>
                    </a:p>
                  </a:txBody>
                  <a:tcPr marL="7620" marR="7620" marT="7620" marB="0" anchor="ctr">
                    <a:lnL>
                      <a:noFill/>
                    </a:lnL>
                    <a:lnR w="6350" cap="flat" cmpd="sng" algn="ctr">
                      <a:no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74350737"/>
                  </a:ext>
                </a:extLst>
              </a:tr>
            </a:tbl>
          </a:graphicData>
        </a:graphic>
      </p:graphicFrame>
      <p:pic>
        <p:nvPicPr>
          <p:cNvPr id="4" name="Picture 3">
            <a:extLst>
              <a:ext uri="{FF2B5EF4-FFF2-40B4-BE49-F238E27FC236}">
                <a16:creationId xmlns:a16="http://schemas.microsoft.com/office/drawing/2014/main" id="{2FC361DB-8006-6DF2-148D-81A9597B882B}"/>
              </a:ext>
            </a:extLst>
          </p:cNvPr>
          <p:cNvPicPr>
            <a:picLocks noChangeAspect="1"/>
          </p:cNvPicPr>
          <p:nvPr/>
        </p:nvPicPr>
        <p:blipFill>
          <a:blip r:embed="rId2"/>
          <a:stretch>
            <a:fillRect/>
          </a:stretch>
        </p:blipFill>
        <p:spPr>
          <a:xfrm>
            <a:off x="7973538" y="2280974"/>
            <a:ext cx="4218462" cy="3376248"/>
          </a:xfrm>
          <a:prstGeom prst="rect">
            <a:avLst/>
          </a:prstGeom>
        </p:spPr>
      </p:pic>
    </p:spTree>
    <p:extLst>
      <p:ext uri="{BB962C8B-B14F-4D97-AF65-F5344CB8AC3E}">
        <p14:creationId xmlns:p14="http://schemas.microsoft.com/office/powerpoint/2010/main" val="170557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ML Model Training: Harold Wilson’s Summary</a:t>
            </a:r>
          </a:p>
        </p:txBody>
      </p:sp>
      <p:sp>
        <p:nvSpPr>
          <p:cNvPr id="7" name="TextBox 6">
            <a:extLst>
              <a:ext uri="{FF2B5EF4-FFF2-40B4-BE49-F238E27FC236}">
                <a16:creationId xmlns:a16="http://schemas.microsoft.com/office/drawing/2014/main" id="{1654E406-0487-53DD-757A-75C1C19FA80F}"/>
              </a:ext>
            </a:extLst>
          </p:cNvPr>
          <p:cNvSpPr txBox="1"/>
          <p:nvPr/>
        </p:nvSpPr>
        <p:spPr>
          <a:xfrm>
            <a:off x="0" y="636956"/>
            <a:ext cx="6561055" cy="369332"/>
          </a:xfrm>
          <a:prstGeom prst="rect">
            <a:avLst/>
          </a:prstGeom>
          <a:noFill/>
        </p:spPr>
        <p:txBody>
          <a:bodyPr wrap="square" rtlCol="0">
            <a:spAutoFit/>
          </a:bodyPr>
          <a:lstStyle/>
          <a:p>
            <a:r>
              <a:rPr lang="en-US" b="1" dirty="0"/>
              <a:t>Preprocessing steps: </a:t>
            </a:r>
            <a:r>
              <a:rPr lang="en-US" dirty="0"/>
              <a:t>One-hot encoding and SMOTE Over-sampling</a:t>
            </a:r>
            <a:endParaRPr lang="en-AE" dirty="0"/>
          </a:p>
        </p:txBody>
      </p:sp>
      <p:sp>
        <p:nvSpPr>
          <p:cNvPr id="8" name="TextBox 7"/>
          <p:cNvSpPr txBox="1"/>
          <p:nvPr/>
        </p:nvSpPr>
        <p:spPr>
          <a:xfrm>
            <a:off x="7152202" y="3113655"/>
            <a:ext cx="4752304" cy="3139321"/>
          </a:xfrm>
          <a:prstGeom prst="rect">
            <a:avLst/>
          </a:prstGeom>
          <a:noFill/>
        </p:spPr>
        <p:txBody>
          <a:bodyPr wrap="square" rtlCol="0">
            <a:spAutoFit/>
          </a:bodyPr>
          <a:lstStyle/>
          <a:p>
            <a:r>
              <a:rPr lang="en-GB" dirty="0"/>
              <a:t>The XGB Classifier produce quite a good and stable performance in terms of the evaluation metrics, with the highest recall score which was able to correctly predict many of the customers more likely to buy a bank product in less than a minute of operation time. The insights gained from the ML model, will allow ABC Bank to optimize  their marketing campaigns, and tailor their marketing messages to specific customers,  thereby improving their overall customer acquisition strategy. </a:t>
            </a:r>
          </a:p>
        </p:txBody>
      </p:sp>
      <p:pic>
        <p:nvPicPr>
          <p:cNvPr id="9" name="Picture 8"/>
          <p:cNvPicPr>
            <a:picLocks noChangeAspect="1"/>
          </p:cNvPicPr>
          <p:nvPr/>
        </p:nvPicPr>
        <p:blipFill>
          <a:blip r:embed="rId2"/>
          <a:stretch>
            <a:fillRect/>
          </a:stretch>
        </p:blipFill>
        <p:spPr>
          <a:xfrm>
            <a:off x="126001" y="998916"/>
            <a:ext cx="9777853" cy="1945961"/>
          </a:xfrm>
          <a:prstGeom prst="rect">
            <a:avLst/>
          </a:prstGeom>
        </p:spPr>
      </p:pic>
      <p:pic>
        <p:nvPicPr>
          <p:cNvPr id="10" name="Picture 9"/>
          <p:cNvPicPr>
            <a:picLocks noChangeAspect="1"/>
          </p:cNvPicPr>
          <p:nvPr/>
        </p:nvPicPr>
        <p:blipFill>
          <a:blip r:embed="rId3"/>
          <a:stretch>
            <a:fillRect/>
          </a:stretch>
        </p:blipFill>
        <p:spPr>
          <a:xfrm>
            <a:off x="126001" y="3113655"/>
            <a:ext cx="6771649" cy="3551162"/>
          </a:xfrm>
          <a:prstGeom prst="rect">
            <a:avLst/>
          </a:prstGeom>
        </p:spPr>
      </p:pic>
    </p:spTree>
    <p:extLst>
      <p:ext uri="{BB962C8B-B14F-4D97-AF65-F5344CB8AC3E}">
        <p14:creationId xmlns:p14="http://schemas.microsoft.com/office/powerpoint/2010/main" val="2221656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ML Model Training: Anuj Singh’s Summary</a:t>
            </a:r>
          </a:p>
        </p:txBody>
      </p:sp>
      <p:sp>
        <p:nvSpPr>
          <p:cNvPr id="7" name="TextBox 6">
            <a:extLst>
              <a:ext uri="{FF2B5EF4-FFF2-40B4-BE49-F238E27FC236}">
                <a16:creationId xmlns:a16="http://schemas.microsoft.com/office/drawing/2014/main" id="{1654E406-0487-53DD-757A-75C1C19FA80F}"/>
              </a:ext>
            </a:extLst>
          </p:cNvPr>
          <p:cNvSpPr txBox="1"/>
          <p:nvPr/>
        </p:nvSpPr>
        <p:spPr>
          <a:xfrm>
            <a:off x="113122" y="859676"/>
            <a:ext cx="6561055" cy="369332"/>
          </a:xfrm>
          <a:prstGeom prst="rect">
            <a:avLst/>
          </a:prstGeom>
          <a:noFill/>
        </p:spPr>
        <p:txBody>
          <a:bodyPr wrap="square" rtlCol="0">
            <a:spAutoFit/>
          </a:bodyPr>
          <a:lstStyle/>
          <a:p>
            <a:r>
              <a:rPr lang="en-US" b="1" dirty="0"/>
              <a:t>Preprocessing steps: </a:t>
            </a:r>
            <a:r>
              <a:rPr lang="en-US" dirty="0"/>
              <a:t>Label encoding and ADASYN Over-sampling</a:t>
            </a:r>
            <a:endParaRPr lang="en-AE" dirty="0"/>
          </a:p>
        </p:txBody>
      </p:sp>
      <p:graphicFrame>
        <p:nvGraphicFramePr>
          <p:cNvPr id="3" name="Table 2">
            <a:extLst>
              <a:ext uri="{FF2B5EF4-FFF2-40B4-BE49-F238E27FC236}">
                <a16:creationId xmlns:a16="http://schemas.microsoft.com/office/drawing/2014/main" id="{45B7474B-982E-CE9A-D220-0EDDD551D043}"/>
              </a:ext>
            </a:extLst>
          </p:cNvPr>
          <p:cNvGraphicFramePr>
            <a:graphicFrameLocks noGrp="1"/>
          </p:cNvGraphicFramePr>
          <p:nvPr>
            <p:extLst>
              <p:ext uri="{D42A27DB-BD31-4B8C-83A1-F6EECF244321}">
                <p14:modId xmlns:p14="http://schemas.microsoft.com/office/powerpoint/2010/main" val="3185802891"/>
              </p:ext>
            </p:extLst>
          </p:nvPr>
        </p:nvGraphicFramePr>
        <p:xfrm>
          <a:off x="1329180" y="1451728"/>
          <a:ext cx="9096866" cy="5079564"/>
        </p:xfrm>
        <a:graphic>
          <a:graphicData uri="http://schemas.openxmlformats.org/drawingml/2006/table">
            <a:tbl>
              <a:tblPr/>
              <a:tblGrid>
                <a:gridCol w="2045617">
                  <a:extLst>
                    <a:ext uri="{9D8B030D-6E8A-4147-A177-3AD203B41FA5}">
                      <a16:colId xmlns:a16="http://schemas.microsoft.com/office/drawing/2014/main" val="1395046958"/>
                    </a:ext>
                  </a:extLst>
                </a:gridCol>
                <a:gridCol w="1074655">
                  <a:extLst>
                    <a:ext uri="{9D8B030D-6E8A-4147-A177-3AD203B41FA5}">
                      <a16:colId xmlns:a16="http://schemas.microsoft.com/office/drawing/2014/main" val="1665545329"/>
                    </a:ext>
                  </a:extLst>
                </a:gridCol>
                <a:gridCol w="1225485">
                  <a:extLst>
                    <a:ext uri="{9D8B030D-6E8A-4147-A177-3AD203B41FA5}">
                      <a16:colId xmlns:a16="http://schemas.microsoft.com/office/drawing/2014/main" val="862671253"/>
                    </a:ext>
                  </a:extLst>
                </a:gridCol>
                <a:gridCol w="942681">
                  <a:extLst>
                    <a:ext uri="{9D8B030D-6E8A-4147-A177-3AD203B41FA5}">
                      <a16:colId xmlns:a16="http://schemas.microsoft.com/office/drawing/2014/main" val="3518615654"/>
                    </a:ext>
                  </a:extLst>
                </a:gridCol>
                <a:gridCol w="1140643">
                  <a:extLst>
                    <a:ext uri="{9D8B030D-6E8A-4147-A177-3AD203B41FA5}">
                      <a16:colId xmlns:a16="http://schemas.microsoft.com/office/drawing/2014/main" val="3499716363"/>
                    </a:ext>
                  </a:extLst>
                </a:gridCol>
                <a:gridCol w="1432874">
                  <a:extLst>
                    <a:ext uri="{9D8B030D-6E8A-4147-A177-3AD203B41FA5}">
                      <a16:colId xmlns:a16="http://schemas.microsoft.com/office/drawing/2014/main" val="2562499760"/>
                    </a:ext>
                  </a:extLst>
                </a:gridCol>
                <a:gridCol w="1234911">
                  <a:extLst>
                    <a:ext uri="{9D8B030D-6E8A-4147-A177-3AD203B41FA5}">
                      <a16:colId xmlns:a16="http://schemas.microsoft.com/office/drawing/2014/main" val="321616640"/>
                    </a:ext>
                  </a:extLst>
                </a:gridCol>
              </a:tblGrid>
              <a:tr h="0">
                <a:tc>
                  <a:txBody>
                    <a:bodyPr/>
                    <a:lstStyle/>
                    <a:p>
                      <a:pPr algn="ctr" fontAlgn="b"/>
                      <a:r>
                        <a:rPr lang="en-US" sz="1400" b="1" i="0" u="none" strike="noStrike" dirty="0">
                          <a:solidFill>
                            <a:srgbClr val="FFFFFF"/>
                          </a:solidFill>
                          <a:effectLst/>
                          <a:latin typeface="Calibri" panose="020F0502020204030204" pitchFamily="34" charset="0"/>
                        </a:rPr>
                        <a:t>Model</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Accuracy</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Precision</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Recall</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F1-Score</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ROC-AUC Score</a:t>
                      </a:r>
                    </a:p>
                  </a:txBody>
                  <a:tcPr marL="7620" marR="7620" marT="7620"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400" b="1" i="0" u="none" strike="noStrike" dirty="0">
                          <a:solidFill>
                            <a:srgbClr val="FFFFFF"/>
                          </a:solidFill>
                          <a:effectLst/>
                          <a:latin typeface="Calibri" panose="020F0502020204030204" pitchFamily="34" charset="0"/>
                        </a:rPr>
                        <a:t>Time taken (seconds)</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174754712"/>
                  </a:ext>
                </a:extLst>
              </a:tr>
              <a:tr h="621804">
                <a:tc>
                  <a:txBody>
                    <a:bodyPr/>
                    <a:lstStyle/>
                    <a:p>
                      <a:pPr algn="l" fontAlgn="b"/>
                      <a:r>
                        <a:rPr lang="en-US" sz="1200" b="0" i="0" u="none" strike="noStrike" dirty="0">
                          <a:solidFill>
                            <a:srgbClr val="000000"/>
                          </a:solidFill>
                          <a:effectLst/>
                          <a:latin typeface="Calibri" panose="020F0502020204030204" pitchFamily="34" charset="0"/>
                        </a:rPr>
                        <a:t>Logistic Regression</a:t>
                      </a:r>
                    </a:p>
                  </a:txBody>
                  <a:tcPr marL="137160" marR="137160" marT="137160" marB="13716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0.915754</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0.6148649</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0.320423</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0.4212963</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0.649590809</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2.526189089</a:t>
                      </a:r>
                    </a:p>
                  </a:txBody>
                  <a:tcPr marL="137160" marR="137160" marT="137160" marB="13716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383276464"/>
                  </a:ext>
                </a:extLst>
              </a:tr>
              <a:tr h="621804">
                <a:tc>
                  <a:txBody>
                    <a:bodyPr/>
                    <a:lstStyle/>
                    <a:p>
                      <a:pPr algn="l" fontAlgn="b"/>
                      <a:r>
                        <a:rPr lang="en-US" sz="1200" b="0" i="0" u="none" strike="noStrike">
                          <a:solidFill>
                            <a:srgbClr val="000000"/>
                          </a:solidFill>
                          <a:effectLst/>
                          <a:latin typeface="Calibri" panose="020F0502020204030204" pitchFamily="34" charset="0"/>
                        </a:rPr>
                        <a:t>Decision Tree Classifier</a:t>
                      </a:r>
                    </a:p>
                  </a:txBody>
                  <a:tcPr marL="137160" marR="137160" marT="137160" marB="13716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0.9165965</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0.6076696</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0.362676</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0.4542448</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0.668947493</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1.316695213</a:t>
                      </a:r>
                    </a:p>
                  </a:txBody>
                  <a:tcPr marL="137160" marR="137160" marT="137160" marB="13716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54621666"/>
                  </a:ext>
                </a:extLst>
              </a:tr>
              <a:tr h="621804">
                <a:tc>
                  <a:txBody>
                    <a:bodyPr/>
                    <a:lstStyle/>
                    <a:p>
                      <a:pPr algn="l" fontAlgn="b"/>
                      <a:r>
                        <a:rPr lang="en-US" sz="1200" b="0" i="0" u="none" strike="noStrike">
                          <a:solidFill>
                            <a:srgbClr val="000000"/>
                          </a:solidFill>
                          <a:effectLst/>
                          <a:latin typeface="Calibri" panose="020F0502020204030204" pitchFamily="34" charset="0"/>
                        </a:rPr>
                        <a:t>Random Forest Classifier</a:t>
                      </a:r>
                    </a:p>
                  </a:txBody>
                  <a:tcPr marL="137160" marR="137160" marT="137160" marB="13716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0.9262005</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0.6747312</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0.441901</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0.5340426</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0.709678112</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62.54643035</a:t>
                      </a:r>
                    </a:p>
                  </a:txBody>
                  <a:tcPr marL="137160" marR="137160" marT="137160" marB="13716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51796205"/>
                  </a:ext>
                </a:extLst>
              </a:tr>
              <a:tr h="417629">
                <a:tc>
                  <a:txBody>
                    <a:bodyPr/>
                    <a:lstStyle/>
                    <a:p>
                      <a:pPr algn="l" fontAlgn="b"/>
                      <a:r>
                        <a:rPr lang="en-US" sz="1200" b="0" i="0" u="none" strike="noStrike">
                          <a:solidFill>
                            <a:srgbClr val="000000"/>
                          </a:solidFill>
                          <a:effectLst/>
                          <a:latin typeface="Calibri" panose="020F0502020204030204" pitchFamily="34" charset="0"/>
                        </a:rPr>
                        <a:t>KNN Classifier</a:t>
                      </a:r>
                    </a:p>
                  </a:txBody>
                  <a:tcPr marL="137160" marR="137160" marT="137160" marB="13716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0.9063185</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0.524</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0.230634</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0.3202934</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0.604230633</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7.780421972</a:t>
                      </a:r>
                    </a:p>
                  </a:txBody>
                  <a:tcPr marL="137160" marR="137160" marT="137160" marB="13716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92162424"/>
                  </a:ext>
                </a:extLst>
              </a:tr>
              <a:tr h="417629">
                <a:tc>
                  <a:txBody>
                    <a:bodyPr/>
                    <a:lstStyle/>
                    <a:p>
                      <a:pPr algn="l" fontAlgn="b"/>
                      <a:r>
                        <a:rPr lang="en-US" sz="1200" b="0" i="0" u="none" strike="noStrike">
                          <a:solidFill>
                            <a:srgbClr val="000000"/>
                          </a:solidFill>
                          <a:effectLst/>
                          <a:latin typeface="Calibri" panose="020F0502020204030204" pitchFamily="34" charset="0"/>
                        </a:rPr>
                        <a:t>XGBoost Classifier</a:t>
                      </a:r>
                    </a:p>
                  </a:txBody>
                  <a:tcPr marL="137160" marR="137160" marT="137160" marB="13716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0.9278854</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0.6598174</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0.508803</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0.5745527</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0.740520283</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41.20754647</a:t>
                      </a:r>
                    </a:p>
                  </a:txBody>
                  <a:tcPr marL="137160" marR="137160" marT="137160" marB="13716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11798220"/>
                  </a:ext>
                </a:extLst>
              </a:tr>
              <a:tr h="621804">
                <a:tc>
                  <a:txBody>
                    <a:bodyPr/>
                    <a:lstStyle/>
                    <a:p>
                      <a:pPr algn="l" fontAlgn="b"/>
                      <a:r>
                        <a:rPr lang="en-US" sz="1200" b="0" i="0" u="none" strike="noStrike">
                          <a:solidFill>
                            <a:srgbClr val="000000"/>
                          </a:solidFill>
                          <a:effectLst/>
                          <a:latin typeface="Calibri" panose="020F0502020204030204" pitchFamily="34" charset="0"/>
                        </a:rPr>
                        <a:t>Gradient Boosting Classifier</a:t>
                      </a:r>
                    </a:p>
                  </a:txBody>
                  <a:tcPr marL="137160" marR="137160" marT="137160" marB="13716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0.9275484</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0.6627358</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0.494718</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0.5665323</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0.734037001</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93.62231922</a:t>
                      </a:r>
                    </a:p>
                  </a:txBody>
                  <a:tcPr marL="137160" marR="137160" marT="137160" marB="13716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409118595"/>
                  </a:ext>
                </a:extLst>
              </a:tr>
              <a:tr h="621804">
                <a:tc>
                  <a:txBody>
                    <a:bodyPr/>
                    <a:lstStyle/>
                    <a:p>
                      <a:pPr algn="l" fontAlgn="b"/>
                      <a:r>
                        <a:rPr lang="en-US" sz="1200" b="0" i="0" u="none" strike="noStrike">
                          <a:solidFill>
                            <a:srgbClr val="000000"/>
                          </a:solidFill>
                          <a:effectLst/>
                          <a:latin typeface="Calibri" panose="020F0502020204030204" pitchFamily="34" charset="0"/>
                        </a:rPr>
                        <a:t>Voting Classifier (Soft)</a:t>
                      </a:r>
                    </a:p>
                  </a:txBody>
                  <a:tcPr marL="137160" marR="137160" marT="137160" marB="13716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0.9262005</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0.6719577</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0.447183</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a:solidFill>
                            <a:srgbClr val="000000"/>
                          </a:solidFill>
                          <a:effectLst/>
                          <a:latin typeface="Calibri" panose="020F0502020204030204" pitchFamily="34" charset="0"/>
                        </a:rPr>
                        <a:t>0.5369979</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0.712039472</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AE" sz="1200" b="0" i="0" u="none" strike="noStrike" dirty="0">
                          <a:solidFill>
                            <a:srgbClr val="000000"/>
                          </a:solidFill>
                          <a:effectLst/>
                          <a:latin typeface="Calibri" panose="020F0502020204030204" pitchFamily="34" charset="0"/>
                        </a:rPr>
                        <a:t>28.39676476</a:t>
                      </a:r>
                    </a:p>
                  </a:txBody>
                  <a:tcPr marL="137160" marR="137160" marT="137160" marB="13716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49762694"/>
                  </a:ext>
                </a:extLst>
              </a:tr>
              <a:tr h="621804">
                <a:tc>
                  <a:txBody>
                    <a:bodyPr/>
                    <a:lstStyle/>
                    <a:p>
                      <a:pPr algn="l" fontAlgn="b"/>
                      <a:r>
                        <a:rPr lang="en-US" sz="1200" b="0" i="0" u="none" strike="noStrike">
                          <a:solidFill>
                            <a:srgbClr val="000000"/>
                          </a:solidFill>
                          <a:effectLst/>
                          <a:latin typeface="Calibri" panose="020F0502020204030204" pitchFamily="34" charset="0"/>
                        </a:rPr>
                        <a:t>Voting Classifier (Hard)</a:t>
                      </a:r>
                    </a:p>
                  </a:txBody>
                  <a:tcPr marL="137160" marR="137160" marT="137160" marB="13716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0.9258635</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0.6748634</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0.434859</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a:solidFill>
                            <a:srgbClr val="000000"/>
                          </a:solidFill>
                          <a:effectLst/>
                          <a:latin typeface="Calibri" panose="020F0502020204030204" pitchFamily="34" charset="0"/>
                        </a:rPr>
                        <a:t>0.5289079</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0.70634331</a:t>
                      </a:r>
                    </a:p>
                  </a:txBody>
                  <a:tcPr marL="137160" marR="137160" marT="137160" marB="13716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b"/>
                      <a:r>
                        <a:rPr lang="en-AE" sz="1200" b="0" i="0" u="none" strike="noStrike" dirty="0">
                          <a:solidFill>
                            <a:srgbClr val="000000"/>
                          </a:solidFill>
                          <a:effectLst/>
                          <a:latin typeface="Calibri" panose="020F0502020204030204" pitchFamily="34" charset="0"/>
                        </a:rPr>
                        <a:t>29.57933927</a:t>
                      </a:r>
                    </a:p>
                  </a:txBody>
                  <a:tcPr marL="137160" marR="137160" marT="137160" marB="13716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514402337"/>
                  </a:ext>
                </a:extLst>
              </a:tr>
            </a:tbl>
          </a:graphicData>
        </a:graphic>
      </p:graphicFrame>
    </p:spTree>
    <p:extLst>
      <p:ext uri="{BB962C8B-B14F-4D97-AF65-F5344CB8AC3E}">
        <p14:creationId xmlns:p14="http://schemas.microsoft.com/office/powerpoint/2010/main" val="75833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B7415-5B0F-3D7A-76D6-9E1162F7D07A}"/>
              </a:ext>
            </a:extLst>
          </p:cNvPr>
          <p:cNvSpPr txBox="1"/>
          <p:nvPr/>
        </p:nvSpPr>
        <p:spPr>
          <a:xfrm>
            <a:off x="0" y="59267"/>
            <a:ext cx="1219199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6600"/>
                </a:solidFill>
                <a:effectLst/>
                <a:uLnTx/>
                <a:uFillTx/>
                <a:latin typeface="Calibri" panose="020F0502020204030204"/>
                <a:ea typeface="+mn-ea"/>
                <a:cs typeface="+mn-cs"/>
              </a:rPr>
              <a:t>Final Recommendations</a:t>
            </a:r>
            <a:endParaRPr kumimoji="0" lang="en-AE" sz="4000" b="0" i="0" u="none" strike="noStrike" kern="1200" cap="none" spc="0" normalizeH="0" baseline="0" noProof="0" dirty="0">
              <a:ln>
                <a:noFill/>
              </a:ln>
              <a:solidFill>
                <a:srgbClr val="FF6600"/>
              </a:solidFill>
              <a:effectLst/>
              <a:uLnTx/>
              <a:uFillTx/>
              <a:latin typeface="Calibri" panose="020F0502020204030204"/>
              <a:ea typeface="+mn-ea"/>
              <a:cs typeface="+mn-cs"/>
            </a:endParaRPr>
          </a:p>
        </p:txBody>
      </p:sp>
      <p:graphicFrame>
        <p:nvGraphicFramePr>
          <p:cNvPr id="3" name="Table 2">
            <a:extLst>
              <a:ext uri="{FF2B5EF4-FFF2-40B4-BE49-F238E27FC236}">
                <a16:creationId xmlns:a16="http://schemas.microsoft.com/office/drawing/2014/main" id="{F60AB2EF-41AA-FF17-CC68-21343AE081A0}"/>
              </a:ext>
            </a:extLst>
          </p:cNvPr>
          <p:cNvGraphicFramePr>
            <a:graphicFrameLocks noGrp="1"/>
          </p:cNvGraphicFramePr>
          <p:nvPr>
            <p:extLst>
              <p:ext uri="{D42A27DB-BD31-4B8C-83A1-F6EECF244321}">
                <p14:modId xmlns:p14="http://schemas.microsoft.com/office/powerpoint/2010/main" val="1376648482"/>
              </p:ext>
            </p:extLst>
          </p:nvPr>
        </p:nvGraphicFramePr>
        <p:xfrm>
          <a:off x="402772" y="1765963"/>
          <a:ext cx="11419115" cy="3437683"/>
        </p:xfrm>
        <a:graphic>
          <a:graphicData uri="http://schemas.openxmlformats.org/drawingml/2006/table">
            <a:tbl>
              <a:tblPr>
                <a:tableStyleId>{125E5076-3810-47DD-B79F-674D7AD40C01}</a:tableStyleId>
              </a:tblPr>
              <a:tblGrid>
                <a:gridCol w="1422626">
                  <a:extLst>
                    <a:ext uri="{9D8B030D-6E8A-4147-A177-3AD203B41FA5}">
                      <a16:colId xmlns:a16="http://schemas.microsoft.com/office/drawing/2014/main" val="2109879181"/>
                    </a:ext>
                  </a:extLst>
                </a:gridCol>
                <a:gridCol w="1422626">
                  <a:extLst>
                    <a:ext uri="{9D8B030D-6E8A-4147-A177-3AD203B41FA5}">
                      <a16:colId xmlns:a16="http://schemas.microsoft.com/office/drawing/2014/main" val="3455586478"/>
                    </a:ext>
                  </a:extLst>
                </a:gridCol>
                <a:gridCol w="1549646">
                  <a:extLst>
                    <a:ext uri="{9D8B030D-6E8A-4147-A177-3AD203B41FA5}">
                      <a16:colId xmlns:a16="http://schemas.microsoft.com/office/drawing/2014/main" val="1894716173"/>
                    </a:ext>
                  </a:extLst>
                </a:gridCol>
                <a:gridCol w="1689369">
                  <a:extLst>
                    <a:ext uri="{9D8B030D-6E8A-4147-A177-3AD203B41FA5}">
                      <a16:colId xmlns:a16="http://schemas.microsoft.com/office/drawing/2014/main" val="843714836"/>
                    </a:ext>
                  </a:extLst>
                </a:gridCol>
                <a:gridCol w="724015">
                  <a:extLst>
                    <a:ext uri="{9D8B030D-6E8A-4147-A177-3AD203B41FA5}">
                      <a16:colId xmlns:a16="http://schemas.microsoft.com/office/drawing/2014/main" val="3460873167"/>
                    </a:ext>
                  </a:extLst>
                </a:gridCol>
                <a:gridCol w="711313">
                  <a:extLst>
                    <a:ext uri="{9D8B030D-6E8A-4147-A177-3AD203B41FA5}">
                      <a16:colId xmlns:a16="http://schemas.microsoft.com/office/drawing/2014/main" val="1861318003"/>
                    </a:ext>
                  </a:extLst>
                </a:gridCol>
                <a:gridCol w="609697">
                  <a:extLst>
                    <a:ext uri="{9D8B030D-6E8A-4147-A177-3AD203B41FA5}">
                      <a16:colId xmlns:a16="http://schemas.microsoft.com/office/drawing/2014/main" val="2123420178"/>
                    </a:ext>
                  </a:extLst>
                </a:gridCol>
                <a:gridCol w="660505">
                  <a:extLst>
                    <a:ext uri="{9D8B030D-6E8A-4147-A177-3AD203B41FA5}">
                      <a16:colId xmlns:a16="http://schemas.microsoft.com/office/drawing/2014/main" val="109642893"/>
                    </a:ext>
                  </a:extLst>
                </a:gridCol>
                <a:gridCol w="1092374">
                  <a:extLst>
                    <a:ext uri="{9D8B030D-6E8A-4147-A177-3AD203B41FA5}">
                      <a16:colId xmlns:a16="http://schemas.microsoft.com/office/drawing/2014/main" val="1160341645"/>
                    </a:ext>
                  </a:extLst>
                </a:gridCol>
                <a:gridCol w="1536944">
                  <a:extLst>
                    <a:ext uri="{9D8B030D-6E8A-4147-A177-3AD203B41FA5}">
                      <a16:colId xmlns:a16="http://schemas.microsoft.com/office/drawing/2014/main" val="3816408798"/>
                    </a:ext>
                  </a:extLst>
                </a:gridCol>
              </a:tblGrid>
              <a:tr h="454723">
                <a:tc>
                  <a:txBody>
                    <a:bodyPr/>
                    <a:lstStyle/>
                    <a:p>
                      <a:pPr algn="ctr" fontAlgn="b"/>
                      <a:r>
                        <a:rPr lang="en-US" sz="1300" b="1" u="none" strike="noStrike" dirty="0">
                          <a:effectLst/>
                        </a:rPr>
                        <a:t>Team Member</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tc>
                  <a:txBody>
                    <a:bodyPr/>
                    <a:lstStyle/>
                    <a:p>
                      <a:pPr algn="ctr" fontAlgn="b"/>
                      <a:r>
                        <a:rPr lang="en-US" sz="1300" b="1" u="none" strike="noStrike" dirty="0">
                          <a:effectLst/>
                        </a:rPr>
                        <a:t>Encoding Method</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tc>
                  <a:txBody>
                    <a:bodyPr/>
                    <a:lstStyle/>
                    <a:p>
                      <a:pPr algn="ctr" fontAlgn="b"/>
                      <a:r>
                        <a:rPr lang="en-US" sz="1300" b="1" u="none" strike="noStrike" dirty="0">
                          <a:effectLst/>
                        </a:rPr>
                        <a:t>Over-Sampling Method</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tc>
                  <a:txBody>
                    <a:bodyPr/>
                    <a:lstStyle/>
                    <a:p>
                      <a:pPr algn="ctr" fontAlgn="b"/>
                      <a:r>
                        <a:rPr lang="en-US" sz="1300" b="1" u="none" strike="noStrike" dirty="0">
                          <a:effectLst/>
                        </a:rPr>
                        <a:t>Best model name</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tc>
                  <a:txBody>
                    <a:bodyPr/>
                    <a:lstStyle/>
                    <a:p>
                      <a:pPr algn="ctr" fontAlgn="b"/>
                      <a:r>
                        <a:rPr lang="en-US" sz="1300" b="1" u="none" strike="noStrike" dirty="0">
                          <a:effectLst/>
                        </a:rPr>
                        <a:t>Accuracy</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tc>
                  <a:txBody>
                    <a:bodyPr/>
                    <a:lstStyle/>
                    <a:p>
                      <a:pPr algn="ctr" fontAlgn="b"/>
                      <a:r>
                        <a:rPr lang="en-US" sz="1300" b="1" u="none" strike="noStrike" dirty="0">
                          <a:effectLst/>
                        </a:rPr>
                        <a:t>Precision</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tc>
                  <a:txBody>
                    <a:bodyPr/>
                    <a:lstStyle/>
                    <a:p>
                      <a:pPr algn="ctr" fontAlgn="b"/>
                      <a:r>
                        <a:rPr lang="en-US" sz="1300" b="1" u="none" strike="noStrike" dirty="0">
                          <a:effectLst/>
                        </a:rPr>
                        <a:t>Recall</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tc>
                  <a:txBody>
                    <a:bodyPr/>
                    <a:lstStyle/>
                    <a:p>
                      <a:pPr algn="ctr" fontAlgn="b"/>
                      <a:r>
                        <a:rPr lang="en-US" sz="1300" b="1" u="none" strike="noStrike" dirty="0">
                          <a:effectLst/>
                        </a:rPr>
                        <a:t>f1-score</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tc>
                  <a:txBody>
                    <a:bodyPr/>
                    <a:lstStyle/>
                    <a:p>
                      <a:pPr algn="ctr" fontAlgn="b"/>
                      <a:r>
                        <a:rPr lang="en-US" sz="1300" b="1" u="none" strike="noStrike" dirty="0">
                          <a:effectLst/>
                        </a:rPr>
                        <a:t>ROC-AUC Score</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tc>
                  <a:txBody>
                    <a:bodyPr/>
                    <a:lstStyle/>
                    <a:p>
                      <a:pPr algn="ctr" fontAlgn="b"/>
                      <a:r>
                        <a:rPr lang="en-US" sz="1300" b="1" u="none" strike="noStrike" dirty="0">
                          <a:effectLst/>
                        </a:rPr>
                        <a:t>Training time (seconds)</a:t>
                      </a:r>
                      <a:endParaRPr lang="en-US" sz="1300" b="1" i="0" u="none" strike="noStrike" dirty="0">
                        <a:solidFill>
                          <a:srgbClr val="FFFFFF"/>
                        </a:solidFill>
                        <a:effectLst/>
                        <a:latin typeface="Calibri" panose="020F0502020204030204" pitchFamily="34" charset="0"/>
                      </a:endParaRPr>
                    </a:p>
                  </a:txBody>
                  <a:tcPr marL="7018" marR="7018" marT="7018" marB="0" anchor="ctr">
                    <a:solidFill>
                      <a:schemeClr val="accent1">
                        <a:lumMod val="50000"/>
                      </a:schemeClr>
                    </a:solidFill>
                  </a:tcPr>
                </a:tc>
                <a:extLst>
                  <a:ext uri="{0D108BD9-81ED-4DB2-BD59-A6C34878D82A}">
                    <a16:rowId xmlns:a16="http://schemas.microsoft.com/office/drawing/2014/main" val="1299619619"/>
                  </a:ext>
                </a:extLst>
              </a:tr>
              <a:tr h="720000">
                <a:tc>
                  <a:txBody>
                    <a:bodyPr/>
                    <a:lstStyle/>
                    <a:p>
                      <a:pPr algn="l" fontAlgn="b"/>
                      <a:r>
                        <a:rPr lang="en-US" sz="1200" u="none" strike="noStrike" dirty="0">
                          <a:effectLst/>
                        </a:rPr>
                        <a:t>Yash Doshi</a:t>
                      </a:r>
                      <a:endParaRPr lang="en-US"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tc>
                  <a:txBody>
                    <a:bodyPr/>
                    <a:lstStyle/>
                    <a:p>
                      <a:pPr algn="l" fontAlgn="b"/>
                      <a:r>
                        <a:rPr lang="en-US" sz="1200" u="none" strike="noStrike" dirty="0">
                          <a:effectLst/>
                        </a:rPr>
                        <a:t>One-Hot</a:t>
                      </a:r>
                      <a:endParaRPr lang="en-US"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tc>
                  <a:txBody>
                    <a:bodyPr/>
                    <a:lstStyle/>
                    <a:p>
                      <a:pPr algn="l" fontAlgn="b"/>
                      <a:r>
                        <a:rPr lang="en-US" sz="1200" u="none" strike="noStrike" dirty="0">
                          <a:effectLst/>
                        </a:rPr>
                        <a:t>ADASYN</a:t>
                      </a:r>
                      <a:endParaRPr lang="en-US"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tc>
                  <a:txBody>
                    <a:bodyPr/>
                    <a:lstStyle/>
                    <a:p>
                      <a:pPr algn="l" fontAlgn="b"/>
                      <a:r>
                        <a:rPr lang="en-US" sz="1200" u="none" strike="noStrike" dirty="0">
                          <a:effectLst/>
                        </a:rPr>
                        <a:t>Voting Classifier (Hard): </a:t>
                      </a:r>
                      <a:r>
                        <a:rPr lang="en-US" sz="1200" u="none" strike="noStrike" dirty="0" err="1">
                          <a:effectLst/>
                        </a:rPr>
                        <a:t>Logisitic</a:t>
                      </a:r>
                      <a:r>
                        <a:rPr lang="en-US" sz="1200" u="none" strike="noStrike" dirty="0">
                          <a:effectLst/>
                        </a:rPr>
                        <a:t> Regression, Random Forest Classifier, </a:t>
                      </a:r>
                      <a:r>
                        <a:rPr lang="en-US" sz="1200" u="none" strike="noStrike" dirty="0" err="1">
                          <a:effectLst/>
                        </a:rPr>
                        <a:t>XGBClassifier</a:t>
                      </a:r>
                      <a:endParaRPr lang="en-US"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tc>
                  <a:txBody>
                    <a:bodyPr/>
                    <a:lstStyle/>
                    <a:p>
                      <a:pPr algn="l" fontAlgn="b"/>
                      <a:r>
                        <a:rPr lang="en-AE" sz="1200" u="none" strike="noStrike" dirty="0">
                          <a:effectLst/>
                        </a:rPr>
                        <a:t>0.9645</a:t>
                      </a:r>
                      <a:endParaRPr lang="en-AE"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tc>
                  <a:txBody>
                    <a:bodyPr/>
                    <a:lstStyle/>
                    <a:p>
                      <a:pPr algn="l" fontAlgn="b"/>
                      <a:r>
                        <a:rPr lang="en-AE" sz="1200" u="none" strike="noStrike" dirty="0">
                          <a:effectLst/>
                        </a:rPr>
                        <a:t>0.9677</a:t>
                      </a:r>
                      <a:endParaRPr lang="en-AE"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tc>
                  <a:txBody>
                    <a:bodyPr/>
                    <a:lstStyle/>
                    <a:p>
                      <a:pPr algn="l" fontAlgn="b"/>
                      <a:r>
                        <a:rPr lang="en-AE" sz="1200" u="none" strike="noStrike" dirty="0">
                          <a:effectLst/>
                        </a:rPr>
                        <a:t>0.961</a:t>
                      </a:r>
                      <a:endParaRPr lang="en-AE"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tc>
                  <a:txBody>
                    <a:bodyPr/>
                    <a:lstStyle/>
                    <a:p>
                      <a:pPr algn="l" fontAlgn="b"/>
                      <a:r>
                        <a:rPr lang="en-AE" sz="1200" u="none" strike="noStrike" dirty="0">
                          <a:effectLst/>
                        </a:rPr>
                        <a:t>0.9641</a:t>
                      </a:r>
                      <a:endParaRPr lang="en-AE"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tc>
                  <a:txBody>
                    <a:bodyPr/>
                    <a:lstStyle/>
                    <a:p>
                      <a:pPr algn="l" fontAlgn="b"/>
                      <a:r>
                        <a:rPr lang="en-AE" sz="1200" u="none" strike="noStrike" dirty="0">
                          <a:effectLst/>
                        </a:rPr>
                        <a:t>0.9645</a:t>
                      </a:r>
                      <a:endParaRPr lang="en-AE"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tc>
                  <a:txBody>
                    <a:bodyPr/>
                    <a:lstStyle/>
                    <a:p>
                      <a:pPr algn="l" fontAlgn="b"/>
                      <a:r>
                        <a:rPr lang="en-AE" sz="1200" u="none" strike="noStrike" dirty="0">
                          <a:effectLst/>
                        </a:rPr>
                        <a:t>61.3</a:t>
                      </a:r>
                      <a:endParaRPr lang="en-AE" sz="1200" b="0" i="0" u="none" strike="noStrike" dirty="0">
                        <a:solidFill>
                          <a:srgbClr val="000000"/>
                        </a:solidFill>
                        <a:effectLst/>
                        <a:latin typeface="Calibri" panose="020F0502020204030204" pitchFamily="34" charset="0"/>
                      </a:endParaRPr>
                    </a:p>
                  </a:txBody>
                  <a:tcPr anchor="ctr">
                    <a:solidFill>
                      <a:schemeClr val="accent6">
                        <a:lumMod val="75000"/>
                      </a:schemeClr>
                    </a:solidFill>
                  </a:tcPr>
                </a:tc>
                <a:extLst>
                  <a:ext uri="{0D108BD9-81ED-4DB2-BD59-A6C34878D82A}">
                    <a16:rowId xmlns:a16="http://schemas.microsoft.com/office/drawing/2014/main" val="1138059659"/>
                  </a:ext>
                </a:extLst>
              </a:tr>
              <a:tr h="720000">
                <a:tc>
                  <a:txBody>
                    <a:bodyPr/>
                    <a:lstStyle/>
                    <a:p>
                      <a:pPr algn="l" fontAlgn="b"/>
                      <a:r>
                        <a:rPr lang="en-US" sz="1200" u="none" strike="noStrike">
                          <a:effectLst/>
                        </a:rPr>
                        <a:t>Yash Jadwani</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US" sz="1200" u="none" strike="noStrike">
                          <a:effectLst/>
                        </a:rPr>
                        <a:t>Label</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US" sz="1200" u="none" strike="noStrike">
                          <a:effectLst/>
                        </a:rPr>
                        <a:t>SMOTE</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US" sz="1200" u="none" strike="noStrike">
                          <a:effectLst/>
                        </a:rPr>
                        <a:t>Random Forest Classifier</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0.93</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0.6</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0.63</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0.62</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0.8</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dirty="0">
                          <a:effectLst/>
                        </a:rPr>
                        <a:t>47.54</a:t>
                      </a:r>
                      <a:endParaRPr lang="en-AE" sz="1200" b="0" i="0" u="none" strike="noStrike" dirty="0">
                        <a:solidFill>
                          <a:srgbClr val="000000"/>
                        </a:solidFill>
                        <a:effectLst/>
                        <a:latin typeface="Calibri" panose="020F0502020204030204" pitchFamily="34" charset="0"/>
                      </a:endParaRPr>
                    </a:p>
                  </a:txBody>
                  <a:tcPr anchor="ctr">
                    <a:solidFill>
                      <a:schemeClr val="accent5">
                        <a:lumMod val="75000"/>
                      </a:schemeClr>
                    </a:solidFill>
                  </a:tcPr>
                </a:tc>
                <a:extLst>
                  <a:ext uri="{0D108BD9-81ED-4DB2-BD59-A6C34878D82A}">
                    <a16:rowId xmlns:a16="http://schemas.microsoft.com/office/drawing/2014/main" val="1868880294"/>
                  </a:ext>
                </a:extLst>
              </a:tr>
              <a:tr h="720000">
                <a:tc>
                  <a:txBody>
                    <a:bodyPr/>
                    <a:lstStyle/>
                    <a:p>
                      <a:pPr algn="l" fontAlgn="b"/>
                      <a:r>
                        <a:rPr lang="en-US" sz="1200" u="none" strike="noStrike">
                          <a:effectLst/>
                        </a:rPr>
                        <a:t>Harold Wilson</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US" sz="1200" u="none" strike="noStrike">
                          <a:effectLst/>
                        </a:rPr>
                        <a:t>One-Hot</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US" sz="1200" u="none" strike="noStrike">
                          <a:effectLst/>
                        </a:rPr>
                        <a:t>SMOTE</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US" sz="1200" u="none" strike="noStrike">
                          <a:effectLst/>
                        </a:rPr>
                        <a:t>XGBoost Classifier</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0.93</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0.64</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0.53</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0.58</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a:effectLst/>
                        </a:rPr>
                        <a:t>0.75</a:t>
                      </a:r>
                      <a:endParaRPr lang="en-AE"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dirty="0">
                          <a:effectLst/>
                        </a:rPr>
                        <a:t>50.05</a:t>
                      </a:r>
                      <a:endParaRPr lang="en-AE" sz="1200" b="0" i="0" u="none" strike="noStrike" dirty="0">
                        <a:solidFill>
                          <a:srgbClr val="000000"/>
                        </a:solidFill>
                        <a:effectLst/>
                        <a:latin typeface="Calibri" panose="020F0502020204030204" pitchFamily="34" charset="0"/>
                      </a:endParaRPr>
                    </a:p>
                  </a:txBody>
                  <a:tcPr anchor="ctr">
                    <a:solidFill>
                      <a:schemeClr val="accent5">
                        <a:lumMod val="75000"/>
                      </a:schemeClr>
                    </a:solidFill>
                  </a:tcPr>
                </a:tc>
                <a:extLst>
                  <a:ext uri="{0D108BD9-81ED-4DB2-BD59-A6C34878D82A}">
                    <a16:rowId xmlns:a16="http://schemas.microsoft.com/office/drawing/2014/main" val="2593289753"/>
                  </a:ext>
                </a:extLst>
              </a:tr>
              <a:tr h="720000">
                <a:tc>
                  <a:txBody>
                    <a:bodyPr/>
                    <a:lstStyle/>
                    <a:p>
                      <a:pPr algn="l" fontAlgn="b"/>
                      <a:r>
                        <a:rPr lang="en-US" sz="1200" u="none" strike="noStrike">
                          <a:effectLst/>
                        </a:rPr>
                        <a:t>Anuj Singh</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US" sz="1200" u="none" strike="noStrike">
                          <a:effectLst/>
                        </a:rPr>
                        <a:t>Label</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US" sz="1200" u="none" strike="noStrike">
                          <a:effectLst/>
                        </a:rPr>
                        <a:t>ADASYN</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US" sz="1200" u="none" strike="noStrike">
                          <a:effectLst/>
                        </a:rPr>
                        <a:t>XGBoost Classifier</a:t>
                      </a:r>
                      <a:endParaRPr lang="en-US" sz="1200" b="0" i="0" u="none" strike="noStrike">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dirty="0">
                          <a:effectLst/>
                        </a:rPr>
                        <a:t>0.928</a:t>
                      </a:r>
                      <a:endParaRPr lang="en-AE" sz="1200" b="0" i="0" u="none" strike="noStrike" dirty="0">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dirty="0">
                          <a:effectLst/>
                        </a:rPr>
                        <a:t>0.6599</a:t>
                      </a:r>
                      <a:endParaRPr lang="en-AE" sz="1200" b="0" i="0" u="none" strike="noStrike" dirty="0">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dirty="0">
                          <a:effectLst/>
                        </a:rPr>
                        <a:t>0.509</a:t>
                      </a:r>
                      <a:endParaRPr lang="en-AE" sz="1200" b="0" i="0" u="none" strike="noStrike" dirty="0">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dirty="0">
                          <a:effectLst/>
                        </a:rPr>
                        <a:t>0.5745</a:t>
                      </a:r>
                      <a:endParaRPr lang="en-AE" sz="1200" b="0" i="0" u="none" strike="noStrike" dirty="0">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dirty="0">
                          <a:effectLst/>
                        </a:rPr>
                        <a:t>0.7405</a:t>
                      </a:r>
                      <a:endParaRPr lang="en-AE" sz="1200" b="0" i="0" u="none" strike="noStrike" dirty="0">
                        <a:solidFill>
                          <a:srgbClr val="000000"/>
                        </a:solidFill>
                        <a:effectLst/>
                        <a:latin typeface="Calibri" panose="020F0502020204030204" pitchFamily="34" charset="0"/>
                      </a:endParaRPr>
                    </a:p>
                  </a:txBody>
                  <a:tcPr anchor="ctr">
                    <a:solidFill>
                      <a:schemeClr val="accent5">
                        <a:lumMod val="75000"/>
                      </a:schemeClr>
                    </a:solidFill>
                  </a:tcPr>
                </a:tc>
                <a:tc>
                  <a:txBody>
                    <a:bodyPr/>
                    <a:lstStyle/>
                    <a:p>
                      <a:pPr algn="l" fontAlgn="b"/>
                      <a:r>
                        <a:rPr lang="en-AE" sz="1200" u="none" strike="noStrike" dirty="0">
                          <a:effectLst/>
                        </a:rPr>
                        <a:t>41.21</a:t>
                      </a:r>
                      <a:endParaRPr lang="en-AE" sz="1200" b="0" i="0" u="none" strike="noStrike" dirty="0">
                        <a:solidFill>
                          <a:srgbClr val="000000"/>
                        </a:solidFill>
                        <a:effectLst/>
                        <a:latin typeface="Calibri" panose="020F0502020204030204" pitchFamily="34" charset="0"/>
                      </a:endParaRPr>
                    </a:p>
                  </a:txBody>
                  <a:tcPr anchor="ctr">
                    <a:solidFill>
                      <a:schemeClr val="accent5">
                        <a:lumMod val="75000"/>
                      </a:schemeClr>
                    </a:solidFill>
                  </a:tcPr>
                </a:tc>
                <a:extLst>
                  <a:ext uri="{0D108BD9-81ED-4DB2-BD59-A6C34878D82A}">
                    <a16:rowId xmlns:a16="http://schemas.microsoft.com/office/drawing/2014/main" val="2150094490"/>
                  </a:ext>
                </a:extLst>
              </a:tr>
            </a:tbl>
          </a:graphicData>
        </a:graphic>
      </p:graphicFrame>
      <p:sp>
        <p:nvSpPr>
          <p:cNvPr id="4" name="TextBox 3">
            <a:extLst>
              <a:ext uri="{FF2B5EF4-FFF2-40B4-BE49-F238E27FC236}">
                <a16:creationId xmlns:a16="http://schemas.microsoft.com/office/drawing/2014/main" id="{56ED1FFD-5047-F70C-1E9D-77EE3C63F61A}"/>
              </a:ext>
            </a:extLst>
          </p:cNvPr>
          <p:cNvSpPr txBox="1"/>
          <p:nvPr/>
        </p:nvSpPr>
        <p:spPr>
          <a:xfrm>
            <a:off x="816429" y="1219200"/>
            <a:ext cx="5747657" cy="338554"/>
          </a:xfrm>
          <a:prstGeom prst="rect">
            <a:avLst/>
          </a:prstGeom>
          <a:noFill/>
        </p:spPr>
        <p:txBody>
          <a:bodyPr wrap="square" rtlCol="0">
            <a:spAutoFit/>
          </a:bodyPr>
          <a:lstStyle/>
          <a:p>
            <a:r>
              <a:rPr lang="en-US" sz="1600" dirty="0">
                <a:solidFill>
                  <a:schemeClr val="bg1"/>
                </a:solidFill>
              </a:rPr>
              <a:t>Statistics of the best model found by each team member:</a:t>
            </a:r>
            <a:endParaRPr lang="en-AE" sz="1600" dirty="0">
              <a:solidFill>
                <a:schemeClr val="bg1"/>
              </a:solidFill>
            </a:endParaRPr>
          </a:p>
        </p:txBody>
      </p:sp>
      <p:sp>
        <p:nvSpPr>
          <p:cNvPr id="5" name="TextBox 4">
            <a:extLst>
              <a:ext uri="{FF2B5EF4-FFF2-40B4-BE49-F238E27FC236}">
                <a16:creationId xmlns:a16="http://schemas.microsoft.com/office/drawing/2014/main" id="{071E6066-DA26-BBD2-CF63-3D74AF36EA29}"/>
              </a:ext>
            </a:extLst>
          </p:cNvPr>
          <p:cNvSpPr txBox="1"/>
          <p:nvPr/>
        </p:nvSpPr>
        <p:spPr>
          <a:xfrm>
            <a:off x="1311728" y="5670405"/>
            <a:ext cx="9568542" cy="369332"/>
          </a:xfrm>
          <a:prstGeom prst="rect">
            <a:avLst/>
          </a:prstGeom>
          <a:noFill/>
        </p:spPr>
        <p:txBody>
          <a:bodyPr wrap="square" rtlCol="0">
            <a:spAutoFit/>
          </a:bodyPr>
          <a:lstStyle/>
          <a:p>
            <a:r>
              <a:rPr lang="en-US" b="1" i="1" dirty="0">
                <a:solidFill>
                  <a:schemeClr val="bg1"/>
                </a:solidFill>
              </a:rPr>
              <a:t>Choosing Voting Classifier (Hard) as the best model since it provided the best testing statistics</a:t>
            </a:r>
            <a:endParaRPr lang="en-AE" b="1" i="1" dirty="0">
              <a:solidFill>
                <a:schemeClr val="bg1"/>
              </a:solidFill>
            </a:endParaRPr>
          </a:p>
        </p:txBody>
      </p:sp>
    </p:spTree>
    <p:extLst>
      <p:ext uri="{BB962C8B-B14F-4D97-AF65-F5344CB8AC3E}">
        <p14:creationId xmlns:p14="http://schemas.microsoft.com/office/powerpoint/2010/main" val="66854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0161" y="-5590163"/>
            <a:ext cx="1011676" cy="12191999"/>
          </a:xfrm>
          <a:solidFill>
            <a:srgbClr val="3B3B3B"/>
          </a:solidFill>
        </p:spPr>
        <p:txBody>
          <a:bodyPr vert="vert270" anchor="t" anchorCtr="0">
            <a:normAutofit fontScale="90000"/>
          </a:bodyPr>
          <a:lstStyle/>
          <a:p>
            <a:pPr>
              <a:lnSpc>
                <a:spcPct val="100000"/>
              </a:lnSpc>
            </a:pPr>
            <a:r>
              <a:rPr lang="en-US" b="1" dirty="0">
                <a:solidFill>
                  <a:srgbClr val="FF6600"/>
                </a:solidFill>
              </a:rPr>
              <a:t>Team Members</a:t>
            </a:r>
          </a:p>
        </p:txBody>
      </p:sp>
      <p:graphicFrame>
        <p:nvGraphicFramePr>
          <p:cNvPr id="6" name="Table 5">
            <a:extLst>
              <a:ext uri="{FF2B5EF4-FFF2-40B4-BE49-F238E27FC236}">
                <a16:creationId xmlns:a16="http://schemas.microsoft.com/office/drawing/2014/main" id="{B235DF9C-41D6-5CC0-4C06-D815BD67F9AA}"/>
              </a:ext>
            </a:extLst>
          </p:cNvPr>
          <p:cNvGraphicFramePr>
            <a:graphicFrameLocks noGrp="1"/>
          </p:cNvGraphicFramePr>
          <p:nvPr>
            <p:extLst>
              <p:ext uri="{D42A27DB-BD31-4B8C-83A1-F6EECF244321}">
                <p14:modId xmlns:p14="http://schemas.microsoft.com/office/powerpoint/2010/main" val="161538849"/>
              </p:ext>
            </p:extLst>
          </p:nvPr>
        </p:nvGraphicFramePr>
        <p:xfrm>
          <a:off x="437745" y="1614791"/>
          <a:ext cx="11468910" cy="4698458"/>
        </p:xfrm>
        <a:graphic>
          <a:graphicData uri="http://schemas.openxmlformats.org/drawingml/2006/table">
            <a:tbl>
              <a:tblPr firstRow="1" firstCol="1" bandRow="1">
                <a:tableStyleId>{073A0DAA-6AF3-43AB-8588-CEC1D06C72B9}</a:tableStyleId>
              </a:tblPr>
              <a:tblGrid>
                <a:gridCol w="1071913">
                  <a:extLst>
                    <a:ext uri="{9D8B030D-6E8A-4147-A177-3AD203B41FA5}">
                      <a16:colId xmlns:a16="http://schemas.microsoft.com/office/drawing/2014/main" val="2755566300"/>
                    </a:ext>
                  </a:extLst>
                </a:gridCol>
                <a:gridCol w="2460297">
                  <a:extLst>
                    <a:ext uri="{9D8B030D-6E8A-4147-A177-3AD203B41FA5}">
                      <a16:colId xmlns:a16="http://schemas.microsoft.com/office/drawing/2014/main" val="1900739310"/>
                    </a:ext>
                  </a:extLst>
                </a:gridCol>
                <a:gridCol w="3376813">
                  <a:extLst>
                    <a:ext uri="{9D8B030D-6E8A-4147-A177-3AD203B41FA5}">
                      <a16:colId xmlns:a16="http://schemas.microsoft.com/office/drawing/2014/main" val="2355937673"/>
                    </a:ext>
                  </a:extLst>
                </a:gridCol>
                <a:gridCol w="1538111">
                  <a:extLst>
                    <a:ext uri="{9D8B030D-6E8A-4147-A177-3AD203B41FA5}">
                      <a16:colId xmlns:a16="http://schemas.microsoft.com/office/drawing/2014/main" val="831934336"/>
                    </a:ext>
                  </a:extLst>
                </a:gridCol>
                <a:gridCol w="3021776">
                  <a:extLst>
                    <a:ext uri="{9D8B030D-6E8A-4147-A177-3AD203B41FA5}">
                      <a16:colId xmlns:a16="http://schemas.microsoft.com/office/drawing/2014/main" val="1541740617"/>
                    </a:ext>
                  </a:extLst>
                </a:gridCol>
              </a:tblGrid>
              <a:tr h="926610">
                <a:tc>
                  <a:txBody>
                    <a:bodyPr/>
                    <a:lstStyle/>
                    <a:p>
                      <a:pPr algn="ctr"/>
                      <a:r>
                        <a:rPr lang="en-US" sz="2000" kern="100" dirty="0" err="1">
                          <a:effectLst/>
                        </a:rPr>
                        <a:t>S.No</a:t>
                      </a:r>
                      <a:r>
                        <a:rPr lang="en-US" sz="2000" kern="100" dirty="0">
                          <a:effectLst/>
                        </a:rPr>
                        <a:t>.</a:t>
                      </a:r>
                      <a:endParaRPr lang="en-AE"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kern="100" dirty="0">
                          <a:effectLst/>
                        </a:rPr>
                        <a:t>Name</a:t>
                      </a:r>
                      <a:endParaRPr lang="en-AE"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kern="100" dirty="0">
                          <a:effectLst/>
                        </a:rPr>
                        <a:t>Email</a:t>
                      </a:r>
                      <a:endParaRPr lang="en-AE"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kern="100" dirty="0">
                          <a:effectLst/>
                        </a:rPr>
                        <a:t>Country</a:t>
                      </a:r>
                      <a:endParaRPr lang="en-AE"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2000" kern="100" dirty="0">
                          <a:effectLst/>
                        </a:rPr>
                        <a:t>College/ Company</a:t>
                      </a:r>
                      <a:endParaRPr lang="en-AE"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41744914"/>
                  </a:ext>
                </a:extLst>
              </a:tr>
              <a:tr h="926610">
                <a:tc>
                  <a:txBody>
                    <a:bodyPr/>
                    <a:lstStyle/>
                    <a:p>
                      <a:pPr algn="ctr"/>
                      <a:r>
                        <a:rPr lang="en-US" sz="1600" kern="100" dirty="0">
                          <a:effectLst/>
                        </a:rPr>
                        <a:t>1.</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dirty="0">
                          <a:effectLst/>
                        </a:rPr>
                        <a:t>Yash Jayesh Doshi</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dirty="0">
                          <a:effectLst/>
                        </a:rPr>
                        <a:t>yashjdoshi99@gmail.com</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dirty="0">
                          <a:effectLst/>
                        </a:rPr>
                        <a:t>UAE</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a:effectLst/>
                        </a:rPr>
                        <a:t>Orpheuss LLC</a:t>
                      </a:r>
                      <a:endParaRPr lang="en-AE"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4804964"/>
                  </a:ext>
                </a:extLst>
              </a:tr>
              <a:tr h="926610">
                <a:tc>
                  <a:txBody>
                    <a:bodyPr/>
                    <a:lstStyle/>
                    <a:p>
                      <a:pPr algn="ctr"/>
                      <a:r>
                        <a:rPr lang="en-US" sz="1600" kern="100" dirty="0">
                          <a:effectLst/>
                        </a:rPr>
                        <a:t>2.</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dirty="0">
                          <a:effectLst/>
                        </a:rPr>
                        <a:t>Anuj Singh</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a:effectLst/>
                        </a:rPr>
                        <a:t>dsanuj21@gmail.com</a:t>
                      </a:r>
                      <a:endParaRPr lang="en-AE"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dirty="0">
                          <a:effectLst/>
                        </a:rPr>
                        <a:t>India</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dirty="0">
                          <a:effectLst/>
                        </a:rPr>
                        <a:t>Mumbai University</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93003520"/>
                  </a:ext>
                </a:extLst>
              </a:tr>
              <a:tr h="959314">
                <a:tc>
                  <a:txBody>
                    <a:bodyPr/>
                    <a:lstStyle/>
                    <a:p>
                      <a:pPr algn="ctr"/>
                      <a:r>
                        <a:rPr lang="en-US" sz="1600" kern="100" dirty="0">
                          <a:effectLst/>
                        </a:rPr>
                        <a:t>3.</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a:effectLst/>
                        </a:rPr>
                        <a:t>Yash Jadwani</a:t>
                      </a:r>
                      <a:endParaRPr lang="en-AE"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a:effectLst/>
                        </a:rPr>
                        <a:t>yash.jadwani1998@gmail.com</a:t>
                      </a:r>
                      <a:endParaRPr lang="en-AE"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dirty="0">
                          <a:effectLst/>
                        </a:rPr>
                        <a:t>United Kingdom</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dirty="0">
                          <a:effectLst/>
                        </a:rPr>
                        <a:t>Kingston University</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37365938"/>
                  </a:ext>
                </a:extLst>
              </a:tr>
              <a:tr h="959314">
                <a:tc>
                  <a:txBody>
                    <a:bodyPr/>
                    <a:lstStyle/>
                    <a:p>
                      <a:pPr algn="ctr"/>
                      <a:r>
                        <a:rPr lang="en-US" sz="1600" kern="100" dirty="0">
                          <a:effectLst/>
                        </a:rPr>
                        <a:t>4.</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a:effectLst/>
                        </a:rPr>
                        <a:t>Harold Wilson</a:t>
                      </a:r>
                      <a:endParaRPr lang="en-AE"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a:effectLst/>
                        </a:rPr>
                        <a:t>haroldwilson537@gmail.com</a:t>
                      </a:r>
                      <a:endParaRPr lang="en-AE"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a:effectLst/>
                        </a:rPr>
                        <a:t>United Kingdom</a:t>
                      </a:r>
                      <a:endParaRPr lang="en-AE" sz="16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kern="100" dirty="0">
                          <a:effectLst/>
                        </a:rPr>
                        <a:t>University of Buckingham</a:t>
                      </a:r>
                      <a:endParaRPr lang="en-AE"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86496542"/>
                  </a:ext>
                </a:extLst>
              </a:tr>
            </a:tbl>
          </a:graphicData>
        </a:graphic>
      </p:graphicFrame>
    </p:spTree>
    <p:extLst>
      <p:ext uri="{BB962C8B-B14F-4D97-AF65-F5344CB8AC3E}">
        <p14:creationId xmlns:p14="http://schemas.microsoft.com/office/powerpoint/2010/main" val="87992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26" y="5109328"/>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3352799" y="2220088"/>
            <a:ext cx="5312095" cy="1569660"/>
          </a:xfrm>
          <a:prstGeom prst="rect">
            <a:avLst/>
          </a:prstGeom>
          <a:solidFill>
            <a:srgbClr val="3B3B3B"/>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dirty="0">
                <a:ln>
                  <a:noFill/>
                </a:ln>
                <a:solidFill>
                  <a:srgbClr val="FF6600"/>
                </a:solidFill>
                <a:effectLst/>
                <a:uLnTx/>
                <a:uFillTx/>
                <a:latin typeface="Calibri" panose="020F0502020204030204"/>
                <a:ea typeface="+mn-ea"/>
                <a:cs typeface="+mn-cs"/>
              </a:rPr>
              <a:t>Thank You</a:t>
            </a:r>
            <a:endParaRPr kumimoji="0" lang="en-US" sz="6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561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204275" y="1204274"/>
            <a:ext cx="6858002" cy="4449453"/>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891724" y="-442272"/>
            <a:ext cx="6858004" cy="774254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Description</a:t>
            </a:r>
          </a:p>
          <a:p>
            <a:pPr algn="just"/>
            <a:r>
              <a:rPr lang="en-US" sz="2800" dirty="0">
                <a:solidFill>
                  <a:srgbClr val="FF6600"/>
                </a:solidFill>
              </a:rPr>
              <a:t>	Business Understanding</a:t>
            </a:r>
          </a:p>
          <a:p>
            <a:pPr algn="just"/>
            <a:r>
              <a:rPr lang="en-US" sz="2800" dirty="0">
                <a:solidFill>
                  <a:srgbClr val="FF6600"/>
                </a:solidFill>
              </a:rPr>
              <a:t>	About the Data</a:t>
            </a:r>
          </a:p>
          <a:p>
            <a:pPr algn="just"/>
            <a:r>
              <a:rPr lang="en-US" sz="2800" dirty="0">
                <a:solidFill>
                  <a:srgbClr val="FF6600"/>
                </a:solidFill>
              </a:rPr>
              <a:t>	EDA Results</a:t>
            </a:r>
          </a:p>
          <a:p>
            <a:pPr algn="just"/>
            <a:r>
              <a:rPr lang="en-US" sz="2800" dirty="0">
                <a:solidFill>
                  <a:srgbClr val="FF6600"/>
                </a:solidFill>
              </a:rPr>
              <a:t>	ML Model training summary</a:t>
            </a:r>
          </a:p>
          <a:p>
            <a:pPr algn="just"/>
            <a:r>
              <a:rPr lang="en-US" sz="2800" dirty="0">
                <a:solidFill>
                  <a:srgbClr val="FF6600"/>
                </a:solidFill>
              </a:rPr>
              <a:t>	Final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B7415-5B0F-3D7A-76D6-9E1162F7D07A}"/>
              </a:ext>
            </a:extLst>
          </p:cNvPr>
          <p:cNvSpPr txBox="1"/>
          <p:nvPr/>
        </p:nvSpPr>
        <p:spPr>
          <a:xfrm>
            <a:off x="1" y="134681"/>
            <a:ext cx="12191999" cy="707886"/>
          </a:xfrm>
          <a:prstGeom prst="rect">
            <a:avLst/>
          </a:prstGeom>
          <a:noFill/>
        </p:spPr>
        <p:txBody>
          <a:bodyPr wrap="square" rtlCol="0">
            <a:spAutoFit/>
          </a:bodyPr>
          <a:lstStyle/>
          <a:p>
            <a:pPr algn="ctr"/>
            <a:r>
              <a:rPr lang="en-US" sz="4000" dirty="0">
                <a:solidFill>
                  <a:srgbClr val="FF6600"/>
                </a:solidFill>
              </a:rPr>
              <a:t>Problem Description</a:t>
            </a:r>
            <a:endParaRPr lang="en-AE" sz="4000" dirty="0">
              <a:solidFill>
                <a:srgbClr val="FF6600"/>
              </a:solidFill>
            </a:endParaRPr>
          </a:p>
        </p:txBody>
      </p:sp>
      <p:sp>
        <p:nvSpPr>
          <p:cNvPr id="10" name="TextBox 9">
            <a:extLst>
              <a:ext uri="{FF2B5EF4-FFF2-40B4-BE49-F238E27FC236}">
                <a16:creationId xmlns:a16="http://schemas.microsoft.com/office/drawing/2014/main" id="{0BFF4657-3E89-194A-5779-BE1EFA79EF80}"/>
              </a:ext>
            </a:extLst>
          </p:cNvPr>
          <p:cNvSpPr txBox="1"/>
          <p:nvPr/>
        </p:nvSpPr>
        <p:spPr>
          <a:xfrm>
            <a:off x="1828799" y="1868047"/>
            <a:ext cx="8534401" cy="2653803"/>
          </a:xfrm>
          <a:prstGeom prst="rect">
            <a:avLst/>
          </a:prstGeom>
          <a:noFill/>
        </p:spPr>
        <p:txBody>
          <a:bodyPr wrap="square" rtlCol="0">
            <a:spAutoFit/>
          </a:bodyPr>
          <a:lstStyle/>
          <a:p>
            <a:pPr marL="179705">
              <a:lnSpc>
                <a:spcPct val="107000"/>
              </a:lnSpc>
              <a:spcAft>
                <a:spcPts val="800"/>
              </a:spcAft>
            </a:pPr>
            <a:r>
              <a:rPr lang="en-US" sz="1800" dirty="0">
                <a:solidFill>
                  <a:schemeClr val="bg1"/>
                </a:solidFill>
                <a:effectLst/>
                <a:ea typeface="Times New Roman" panose="02020603050405020304" pitchFamily="18"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lang="en-AE" sz="1800" dirty="0">
              <a:solidFill>
                <a:schemeClr val="bg1"/>
              </a:solidFill>
              <a:effectLst/>
              <a:ea typeface="Times New Roman" panose="02020603050405020304" pitchFamily="18" charset="0"/>
            </a:endParaRPr>
          </a:p>
          <a:p>
            <a:pPr marL="179705">
              <a:lnSpc>
                <a:spcPct val="107000"/>
              </a:lnSpc>
              <a:spcAft>
                <a:spcPts val="800"/>
              </a:spcAft>
            </a:pPr>
            <a:r>
              <a:rPr lang="en-US" sz="1800" dirty="0">
                <a:solidFill>
                  <a:schemeClr val="bg1"/>
                </a:solidFill>
                <a:effectLst/>
                <a:ea typeface="Times New Roman" panose="02020603050405020304" pitchFamily="18" charset="0"/>
              </a:rPr>
              <a:t> </a:t>
            </a:r>
            <a:endParaRPr lang="en-AE" sz="1800" dirty="0">
              <a:solidFill>
                <a:schemeClr val="bg1"/>
              </a:solidFill>
              <a:effectLst/>
              <a:ea typeface="Times New Roman" panose="02020603050405020304" pitchFamily="18" charset="0"/>
            </a:endParaRPr>
          </a:p>
          <a:p>
            <a:pPr marL="179705">
              <a:lnSpc>
                <a:spcPct val="107000"/>
              </a:lnSpc>
              <a:spcAft>
                <a:spcPts val="800"/>
              </a:spcAft>
            </a:pPr>
            <a:r>
              <a:rPr lang="en-US" sz="1800" dirty="0">
                <a:solidFill>
                  <a:schemeClr val="bg1"/>
                </a:solidFill>
                <a:effectLst/>
                <a:ea typeface="Times New Roman" panose="02020603050405020304" pitchFamily="18" charset="0"/>
              </a:rPr>
              <a:t>Bank wants to use ML model to shortlist customer whose chances of buying the product is more so that their marketing channel (tele marketing, SMS/email marketing etc.) can focus only to those customers whose chances of buying the product is more.</a:t>
            </a:r>
            <a:endParaRPr lang="en-AE" sz="1800"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307330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5B7415-5B0F-3D7A-76D6-9E1162F7D07A}"/>
              </a:ext>
            </a:extLst>
          </p:cNvPr>
          <p:cNvSpPr txBox="1"/>
          <p:nvPr/>
        </p:nvSpPr>
        <p:spPr>
          <a:xfrm>
            <a:off x="1" y="134681"/>
            <a:ext cx="12191999" cy="707886"/>
          </a:xfrm>
          <a:prstGeom prst="rect">
            <a:avLst/>
          </a:prstGeom>
          <a:noFill/>
        </p:spPr>
        <p:txBody>
          <a:bodyPr wrap="square" rtlCol="0">
            <a:spAutoFit/>
          </a:bodyPr>
          <a:lstStyle/>
          <a:p>
            <a:pPr algn="ctr"/>
            <a:r>
              <a:rPr lang="en-US" sz="4000" dirty="0">
                <a:solidFill>
                  <a:srgbClr val="FF6600"/>
                </a:solidFill>
              </a:rPr>
              <a:t>Business Understanding</a:t>
            </a:r>
            <a:endParaRPr lang="en-AE" sz="4000" dirty="0">
              <a:solidFill>
                <a:srgbClr val="FF6600"/>
              </a:solidFill>
            </a:endParaRPr>
          </a:p>
        </p:txBody>
      </p:sp>
      <p:sp>
        <p:nvSpPr>
          <p:cNvPr id="10" name="TextBox 9">
            <a:extLst>
              <a:ext uri="{FF2B5EF4-FFF2-40B4-BE49-F238E27FC236}">
                <a16:creationId xmlns:a16="http://schemas.microsoft.com/office/drawing/2014/main" id="{0BFF4657-3E89-194A-5779-BE1EFA79EF80}"/>
              </a:ext>
            </a:extLst>
          </p:cNvPr>
          <p:cNvSpPr txBox="1"/>
          <p:nvPr/>
        </p:nvSpPr>
        <p:spPr>
          <a:xfrm>
            <a:off x="537328" y="1047915"/>
            <a:ext cx="11265031" cy="5277727"/>
          </a:xfrm>
          <a:prstGeom prst="rect">
            <a:avLst/>
          </a:prstGeom>
          <a:noFill/>
        </p:spPr>
        <p:txBody>
          <a:bodyPr wrap="square" rtlCol="0">
            <a:spAutoFit/>
          </a:bodyPr>
          <a:lstStyle/>
          <a:p>
            <a:pPr marL="179705">
              <a:lnSpc>
                <a:spcPct val="107000"/>
              </a:lnSpc>
              <a:spcAft>
                <a:spcPts val="800"/>
              </a:spcAft>
            </a:pPr>
            <a:r>
              <a:rPr lang="en-US" sz="1600" dirty="0">
                <a:solidFill>
                  <a:schemeClr val="bg1"/>
                </a:solidFill>
                <a:effectLst/>
                <a:latin typeface="Calibri" panose="020F0502020204030204" pitchFamily="34" charset="0"/>
                <a:ea typeface="Times New Roman" panose="02020603050405020304" pitchFamily="18" charset="0"/>
              </a:rPr>
              <a:t>In this problem statement, the marketing strategy involves promoting the term deposit product to potential customers through various channels such as tele marketing, SMS, email marketing, etc. The aim of the marketing strategy is to reach out to a large number of customers and convince them to purchase the product.</a:t>
            </a:r>
            <a:endParaRPr lang="en-AE" sz="1600" dirty="0">
              <a:solidFill>
                <a:schemeClr val="bg1"/>
              </a:solidFill>
              <a:effectLst/>
              <a:latin typeface="Times New Roman" panose="02020603050405020304" pitchFamily="18" charset="0"/>
              <a:ea typeface="Times New Roman" panose="02020603050405020304" pitchFamily="18" charset="0"/>
            </a:endParaRPr>
          </a:p>
          <a:p>
            <a:pPr marL="179705">
              <a:lnSpc>
                <a:spcPct val="107000"/>
              </a:lnSpc>
              <a:spcAft>
                <a:spcPts val="800"/>
              </a:spcAft>
            </a:pPr>
            <a:r>
              <a:rPr lang="en-US" sz="1600" dirty="0">
                <a:solidFill>
                  <a:schemeClr val="bg1"/>
                </a:solidFill>
                <a:effectLst/>
                <a:latin typeface="Calibri" panose="020F0502020204030204" pitchFamily="34" charset="0"/>
                <a:ea typeface="Times New Roman" panose="02020603050405020304" pitchFamily="18" charset="0"/>
              </a:rPr>
              <a:t> </a:t>
            </a:r>
            <a:endParaRPr lang="en-AE" sz="1600" dirty="0">
              <a:solidFill>
                <a:schemeClr val="bg1"/>
              </a:solidFill>
              <a:effectLst/>
              <a:latin typeface="Times New Roman" panose="02020603050405020304" pitchFamily="18" charset="0"/>
              <a:ea typeface="Times New Roman" panose="02020603050405020304" pitchFamily="18" charset="0"/>
            </a:endParaRPr>
          </a:p>
          <a:p>
            <a:pPr marL="179705">
              <a:lnSpc>
                <a:spcPct val="107000"/>
              </a:lnSpc>
              <a:spcAft>
                <a:spcPts val="800"/>
              </a:spcAft>
            </a:pPr>
            <a:r>
              <a:rPr lang="en-US" sz="1600" dirty="0">
                <a:solidFill>
                  <a:schemeClr val="bg1"/>
                </a:solidFill>
                <a:effectLst/>
                <a:latin typeface="Calibri" panose="020F0502020204030204" pitchFamily="34" charset="0"/>
                <a:ea typeface="Times New Roman" panose="02020603050405020304" pitchFamily="18" charset="0"/>
              </a:rPr>
              <a:t>However, it can be a costly and resource-intensive process to target every customer. Therefore, ABC Bank wants to develop a machine learning model that can help them identify the customers who are more likely to buy the product. This way, the marketing efforts can be focused on these shortlisted customers, which can significantly increase the chances of success while reducing marketing costs and resources.</a:t>
            </a:r>
            <a:endParaRPr lang="en-AE" sz="1600" dirty="0">
              <a:solidFill>
                <a:schemeClr val="bg1"/>
              </a:solidFill>
              <a:effectLst/>
              <a:latin typeface="Times New Roman" panose="02020603050405020304" pitchFamily="18" charset="0"/>
              <a:ea typeface="Times New Roman" panose="02020603050405020304" pitchFamily="18" charset="0"/>
            </a:endParaRPr>
          </a:p>
          <a:p>
            <a:pPr marL="179705">
              <a:lnSpc>
                <a:spcPct val="107000"/>
              </a:lnSpc>
              <a:spcAft>
                <a:spcPts val="800"/>
              </a:spcAft>
            </a:pPr>
            <a:r>
              <a:rPr lang="en-US" sz="1600" dirty="0">
                <a:solidFill>
                  <a:schemeClr val="bg1"/>
                </a:solidFill>
                <a:effectLst/>
                <a:latin typeface="Calibri" panose="020F0502020204030204" pitchFamily="34" charset="0"/>
                <a:ea typeface="Times New Roman" panose="02020603050405020304" pitchFamily="18" charset="0"/>
              </a:rPr>
              <a:t> </a:t>
            </a:r>
            <a:endParaRPr lang="en-AE" sz="1600" dirty="0">
              <a:solidFill>
                <a:schemeClr val="bg1"/>
              </a:solidFill>
              <a:effectLst/>
              <a:latin typeface="Times New Roman" panose="02020603050405020304" pitchFamily="18" charset="0"/>
              <a:ea typeface="Times New Roman" panose="02020603050405020304" pitchFamily="18" charset="0"/>
            </a:endParaRPr>
          </a:p>
          <a:p>
            <a:pPr marL="179705">
              <a:lnSpc>
                <a:spcPct val="107000"/>
              </a:lnSpc>
              <a:spcAft>
                <a:spcPts val="800"/>
              </a:spcAft>
            </a:pPr>
            <a:r>
              <a:rPr lang="en-US" sz="1600" dirty="0">
                <a:solidFill>
                  <a:schemeClr val="bg1"/>
                </a:solidFill>
                <a:effectLst/>
                <a:latin typeface="Calibri" panose="020F0502020204030204" pitchFamily="34" charset="0"/>
                <a:ea typeface="Times New Roman" panose="02020603050405020304" pitchFamily="18" charset="0"/>
              </a:rPr>
              <a:t>By leveraging the insights gained from the machine learning model, ABC Bank can optimize their marketing campaigns, tailor their marketing messages to specific customers, and improve their overall customer acquisition strategy. The bank can also use the model to identify the most effective marketing channels for each customer segment, such as email marketing for younger customers and tele marketing for older customers, for example.</a:t>
            </a:r>
            <a:endParaRPr lang="en-AE" sz="1600" dirty="0">
              <a:solidFill>
                <a:schemeClr val="bg1"/>
              </a:solidFill>
              <a:effectLst/>
              <a:latin typeface="Times New Roman" panose="02020603050405020304" pitchFamily="18" charset="0"/>
              <a:ea typeface="Times New Roman" panose="02020603050405020304" pitchFamily="18" charset="0"/>
            </a:endParaRPr>
          </a:p>
          <a:p>
            <a:pPr marL="179705">
              <a:lnSpc>
                <a:spcPct val="107000"/>
              </a:lnSpc>
              <a:spcAft>
                <a:spcPts val="800"/>
              </a:spcAft>
            </a:pPr>
            <a:r>
              <a:rPr lang="en-US" sz="1600" dirty="0">
                <a:solidFill>
                  <a:schemeClr val="bg1"/>
                </a:solidFill>
                <a:effectLst/>
                <a:latin typeface="Calibri" panose="020F0502020204030204" pitchFamily="34" charset="0"/>
                <a:ea typeface="Times New Roman" panose="02020603050405020304" pitchFamily="18" charset="0"/>
              </a:rPr>
              <a:t> </a:t>
            </a:r>
            <a:endParaRPr lang="en-AE" sz="1600" dirty="0">
              <a:solidFill>
                <a:schemeClr val="bg1"/>
              </a:solidFill>
              <a:effectLst/>
              <a:latin typeface="Times New Roman" panose="02020603050405020304" pitchFamily="18" charset="0"/>
              <a:ea typeface="Times New Roman" panose="02020603050405020304" pitchFamily="18" charset="0"/>
            </a:endParaRPr>
          </a:p>
          <a:p>
            <a:pPr marL="179705">
              <a:lnSpc>
                <a:spcPct val="107000"/>
              </a:lnSpc>
              <a:spcAft>
                <a:spcPts val="800"/>
              </a:spcAft>
            </a:pPr>
            <a:r>
              <a:rPr lang="en-US" sz="1600" dirty="0">
                <a:solidFill>
                  <a:schemeClr val="bg1"/>
                </a:solidFill>
                <a:effectLst/>
                <a:latin typeface="Calibri" panose="020F0502020204030204" pitchFamily="34" charset="0"/>
                <a:ea typeface="Times New Roman" panose="02020603050405020304" pitchFamily="18" charset="0"/>
              </a:rPr>
              <a:t>Overall, the goal of the marketing strategy is to increase the customer base and revenue of ABC Bank by targeting the right customers with the right product at the right time, while maximizing the return on investment of their marketing efforts.</a:t>
            </a:r>
            <a:endParaRPr lang="en-AE" sz="1600" dirty="0">
              <a:solidFill>
                <a:schemeClr val="bg1"/>
              </a:solidFill>
              <a:effectLst/>
              <a:latin typeface="Times New Roman" panose="02020603050405020304" pitchFamily="18" charset="0"/>
              <a:ea typeface="Times New Roman" panose="02020603050405020304" pitchFamily="18" charset="0"/>
            </a:endParaRPr>
          </a:p>
          <a:p>
            <a:pPr marL="179705">
              <a:lnSpc>
                <a:spcPct val="107000"/>
              </a:lnSpc>
              <a:spcAft>
                <a:spcPts val="800"/>
              </a:spcAft>
            </a:pPr>
            <a:endParaRPr lang="en-AE" sz="1600"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319640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20036" y="-5884362"/>
            <a:ext cx="767638" cy="12415106"/>
          </a:xfrm>
          <a:solidFill>
            <a:srgbClr val="3B3B3B"/>
          </a:solidFill>
          <a:ln>
            <a:noFill/>
          </a:ln>
        </p:spPr>
        <p:txBody>
          <a:bodyPr vert="vert270" anchor="t" anchorCtr="0">
            <a:noAutofit/>
          </a:bodyPr>
          <a:lstStyle/>
          <a:p>
            <a:r>
              <a:rPr lang="en-US" sz="4000" dirty="0">
                <a:solidFill>
                  <a:srgbClr val="FF6600"/>
                </a:solidFill>
                <a:latin typeface="+mn-lt"/>
              </a:rPr>
              <a:t>About the Data</a:t>
            </a:r>
          </a:p>
        </p:txBody>
      </p:sp>
      <p:pic>
        <p:nvPicPr>
          <p:cNvPr id="3" name="Picture 2">
            <a:extLst>
              <a:ext uri="{FF2B5EF4-FFF2-40B4-BE49-F238E27FC236}">
                <a16:creationId xmlns:a16="http://schemas.microsoft.com/office/drawing/2014/main" id="{59841176-DA2E-C1EA-3D30-EA840DD58A48}"/>
              </a:ext>
            </a:extLst>
          </p:cNvPr>
          <p:cNvPicPr>
            <a:picLocks noChangeAspect="1"/>
          </p:cNvPicPr>
          <p:nvPr/>
        </p:nvPicPr>
        <p:blipFill>
          <a:blip r:embed="rId2"/>
          <a:stretch>
            <a:fillRect/>
          </a:stretch>
        </p:blipFill>
        <p:spPr>
          <a:xfrm>
            <a:off x="3393143" y="1272862"/>
            <a:ext cx="5405714" cy="2201422"/>
          </a:xfrm>
          <a:prstGeom prst="rect">
            <a:avLst/>
          </a:prstGeom>
        </p:spPr>
      </p:pic>
      <p:pic>
        <p:nvPicPr>
          <p:cNvPr id="4" name="Picture 3">
            <a:extLst>
              <a:ext uri="{FF2B5EF4-FFF2-40B4-BE49-F238E27FC236}">
                <a16:creationId xmlns:a16="http://schemas.microsoft.com/office/drawing/2014/main" id="{BEA01662-CAB1-3D8C-C07E-40B1E45DCB59}"/>
              </a:ext>
            </a:extLst>
          </p:cNvPr>
          <p:cNvPicPr>
            <a:picLocks noChangeAspect="1"/>
          </p:cNvPicPr>
          <p:nvPr/>
        </p:nvPicPr>
        <p:blipFill>
          <a:blip r:embed="rId3"/>
          <a:stretch>
            <a:fillRect/>
          </a:stretch>
        </p:blipFill>
        <p:spPr>
          <a:xfrm>
            <a:off x="300489" y="3956526"/>
            <a:ext cx="11591021" cy="2020067"/>
          </a:xfrm>
          <a:prstGeom prst="rect">
            <a:avLst/>
          </a:prstGeom>
        </p:spPr>
      </p:pic>
    </p:spTree>
    <p:extLst>
      <p:ext uri="{BB962C8B-B14F-4D97-AF65-F5344CB8AC3E}">
        <p14:creationId xmlns:p14="http://schemas.microsoft.com/office/powerpoint/2010/main" val="209394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20036" y="-5884362"/>
            <a:ext cx="767638" cy="12415106"/>
          </a:xfrm>
          <a:solidFill>
            <a:srgbClr val="3B3B3B"/>
          </a:solidFill>
          <a:ln>
            <a:noFill/>
          </a:ln>
        </p:spPr>
        <p:txBody>
          <a:bodyPr vert="vert270" anchor="t" anchorCtr="0">
            <a:noAutofit/>
          </a:bodyPr>
          <a:lstStyle/>
          <a:p>
            <a:r>
              <a:rPr lang="en-US" sz="4000" dirty="0">
                <a:solidFill>
                  <a:srgbClr val="FF6600"/>
                </a:solidFill>
                <a:latin typeface="+mn-lt"/>
              </a:rPr>
              <a:t>About the Data</a:t>
            </a:r>
          </a:p>
        </p:txBody>
      </p:sp>
      <p:graphicFrame>
        <p:nvGraphicFramePr>
          <p:cNvPr id="5" name="Table 4">
            <a:extLst>
              <a:ext uri="{FF2B5EF4-FFF2-40B4-BE49-F238E27FC236}">
                <a16:creationId xmlns:a16="http://schemas.microsoft.com/office/drawing/2014/main" id="{78E49D80-F43A-F1DC-7529-4443AE1624EF}"/>
              </a:ext>
            </a:extLst>
          </p:cNvPr>
          <p:cNvGraphicFramePr>
            <a:graphicFrameLocks noGrp="1"/>
          </p:cNvGraphicFramePr>
          <p:nvPr>
            <p:extLst>
              <p:ext uri="{D42A27DB-BD31-4B8C-83A1-F6EECF244321}">
                <p14:modId xmlns:p14="http://schemas.microsoft.com/office/powerpoint/2010/main" val="4092110795"/>
              </p:ext>
            </p:extLst>
          </p:nvPr>
        </p:nvGraphicFramePr>
        <p:xfrm>
          <a:off x="301657" y="1031132"/>
          <a:ext cx="11741186" cy="5482783"/>
        </p:xfrm>
        <a:graphic>
          <a:graphicData uri="http://schemas.openxmlformats.org/drawingml/2006/table">
            <a:tbl>
              <a:tblPr firstRow="1" firstCol="1" bandRow="1">
                <a:tableStyleId>{8FD4443E-F989-4FC4-A0C8-D5A2AF1F390B}</a:tableStyleId>
              </a:tblPr>
              <a:tblGrid>
                <a:gridCol w="1800520">
                  <a:extLst>
                    <a:ext uri="{9D8B030D-6E8A-4147-A177-3AD203B41FA5}">
                      <a16:colId xmlns:a16="http://schemas.microsoft.com/office/drawing/2014/main" val="831181726"/>
                    </a:ext>
                  </a:extLst>
                </a:gridCol>
                <a:gridCol w="1809005">
                  <a:extLst>
                    <a:ext uri="{9D8B030D-6E8A-4147-A177-3AD203B41FA5}">
                      <a16:colId xmlns:a16="http://schemas.microsoft.com/office/drawing/2014/main" val="4177543869"/>
                    </a:ext>
                  </a:extLst>
                </a:gridCol>
                <a:gridCol w="1531560">
                  <a:extLst>
                    <a:ext uri="{9D8B030D-6E8A-4147-A177-3AD203B41FA5}">
                      <a16:colId xmlns:a16="http://schemas.microsoft.com/office/drawing/2014/main" val="4265189470"/>
                    </a:ext>
                  </a:extLst>
                </a:gridCol>
                <a:gridCol w="2156353">
                  <a:extLst>
                    <a:ext uri="{9D8B030D-6E8A-4147-A177-3AD203B41FA5}">
                      <a16:colId xmlns:a16="http://schemas.microsoft.com/office/drawing/2014/main" val="2338741724"/>
                    </a:ext>
                  </a:extLst>
                </a:gridCol>
                <a:gridCol w="2321325">
                  <a:extLst>
                    <a:ext uri="{9D8B030D-6E8A-4147-A177-3AD203B41FA5}">
                      <a16:colId xmlns:a16="http://schemas.microsoft.com/office/drawing/2014/main" val="2285892385"/>
                    </a:ext>
                  </a:extLst>
                </a:gridCol>
                <a:gridCol w="2122423">
                  <a:extLst>
                    <a:ext uri="{9D8B030D-6E8A-4147-A177-3AD203B41FA5}">
                      <a16:colId xmlns:a16="http://schemas.microsoft.com/office/drawing/2014/main" val="3121504528"/>
                    </a:ext>
                  </a:extLst>
                </a:gridCol>
              </a:tblGrid>
              <a:tr h="321148">
                <a:tc>
                  <a:txBody>
                    <a:bodyPr/>
                    <a:lstStyle/>
                    <a:p>
                      <a:pPr algn="ctr">
                        <a:lnSpc>
                          <a:spcPct val="107000"/>
                        </a:lnSpc>
                      </a:pPr>
                      <a:r>
                        <a:rPr lang="en-AE" sz="1400" kern="100" dirty="0">
                          <a:effectLst/>
                        </a:rPr>
                        <a:t>Feature Name</a:t>
                      </a:r>
                      <a:endParaRPr lang="en-AE"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ctr">
                        <a:lnSpc>
                          <a:spcPct val="107000"/>
                        </a:lnSpc>
                      </a:pPr>
                      <a:r>
                        <a:rPr lang="en-AE" sz="1400" kern="100" dirty="0">
                          <a:effectLst/>
                        </a:rPr>
                        <a:t>Data Type</a:t>
                      </a:r>
                      <a:endParaRPr lang="en-AE"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ctr">
                        <a:lnSpc>
                          <a:spcPct val="107000"/>
                        </a:lnSpc>
                      </a:pPr>
                      <a:r>
                        <a:rPr lang="en-AE" sz="1400" kern="100" dirty="0">
                          <a:effectLst/>
                        </a:rPr>
                        <a:t>Missing Values%</a:t>
                      </a:r>
                      <a:endParaRPr lang="en-AE"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ctr">
                        <a:lnSpc>
                          <a:spcPct val="107000"/>
                        </a:lnSpc>
                      </a:pPr>
                      <a:r>
                        <a:rPr lang="en-AE" sz="1400" kern="100" dirty="0">
                          <a:effectLst/>
                        </a:rPr>
                        <a:t>Unique Values%</a:t>
                      </a:r>
                      <a:endParaRPr lang="en-AE"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ctr">
                        <a:lnSpc>
                          <a:spcPct val="107000"/>
                        </a:lnSpc>
                      </a:pPr>
                      <a:r>
                        <a:rPr lang="en-AE" sz="1400" kern="100" dirty="0">
                          <a:effectLst/>
                        </a:rPr>
                        <a:t>Minimum Value</a:t>
                      </a:r>
                      <a:endParaRPr lang="en-AE"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ctr">
                        <a:lnSpc>
                          <a:spcPct val="107000"/>
                        </a:lnSpc>
                      </a:pPr>
                      <a:r>
                        <a:rPr lang="en-AE" sz="1400" kern="100" dirty="0">
                          <a:effectLst/>
                        </a:rPr>
                        <a:t>Maximum Value</a:t>
                      </a:r>
                      <a:endParaRPr lang="en-AE"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4112567989"/>
                  </a:ext>
                </a:extLst>
              </a:tr>
              <a:tr h="240861">
                <a:tc>
                  <a:txBody>
                    <a:bodyPr/>
                    <a:lstStyle/>
                    <a:p>
                      <a:pPr>
                        <a:lnSpc>
                          <a:spcPct val="107000"/>
                        </a:lnSpc>
                      </a:pPr>
                      <a:r>
                        <a:rPr lang="en-AE" sz="1200" kern="100" dirty="0">
                          <a:effectLst/>
                        </a:rPr>
                        <a:t>age</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int64</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17</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98</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3617105939"/>
                  </a:ext>
                </a:extLst>
              </a:tr>
              <a:tr h="240861">
                <a:tc>
                  <a:txBody>
                    <a:bodyPr/>
                    <a:lstStyle/>
                    <a:p>
                      <a:pPr>
                        <a:lnSpc>
                          <a:spcPct val="107000"/>
                        </a:lnSpc>
                      </a:pPr>
                      <a:r>
                        <a:rPr lang="en-AE" sz="1200" kern="100" dirty="0">
                          <a:effectLst/>
                        </a:rPr>
                        <a:t>job</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object</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admin.</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unknown</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2820283811"/>
                  </a:ext>
                </a:extLst>
              </a:tr>
              <a:tr h="240861">
                <a:tc>
                  <a:txBody>
                    <a:bodyPr/>
                    <a:lstStyle/>
                    <a:p>
                      <a:pPr>
                        <a:lnSpc>
                          <a:spcPct val="107000"/>
                        </a:lnSpc>
                      </a:pPr>
                      <a:r>
                        <a:rPr lang="en-AE" sz="1200" kern="100" dirty="0">
                          <a:effectLst/>
                        </a:rPr>
                        <a:t>marital</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object</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divorced</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unknown</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2565722812"/>
                  </a:ext>
                </a:extLst>
              </a:tr>
              <a:tr h="240861">
                <a:tc>
                  <a:txBody>
                    <a:bodyPr/>
                    <a:lstStyle/>
                    <a:p>
                      <a:pPr>
                        <a:lnSpc>
                          <a:spcPct val="107000"/>
                        </a:lnSpc>
                      </a:pPr>
                      <a:r>
                        <a:rPr lang="en-AE" sz="1200" kern="100" dirty="0">
                          <a:effectLst/>
                        </a:rPr>
                        <a:t>education</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object</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basic.4y</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unknown</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4003701532"/>
                  </a:ext>
                </a:extLst>
              </a:tr>
              <a:tr h="240861">
                <a:tc>
                  <a:txBody>
                    <a:bodyPr/>
                    <a:lstStyle/>
                    <a:p>
                      <a:pPr>
                        <a:lnSpc>
                          <a:spcPct val="107000"/>
                        </a:lnSpc>
                      </a:pPr>
                      <a:r>
                        <a:rPr lang="en-AE" sz="1200" kern="100" dirty="0">
                          <a:effectLst/>
                        </a:rPr>
                        <a:t>default</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object</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no</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yes</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3306109764"/>
                  </a:ext>
                </a:extLst>
              </a:tr>
              <a:tr h="240861">
                <a:tc>
                  <a:txBody>
                    <a:bodyPr/>
                    <a:lstStyle/>
                    <a:p>
                      <a:pPr>
                        <a:lnSpc>
                          <a:spcPct val="107000"/>
                        </a:lnSpc>
                      </a:pPr>
                      <a:r>
                        <a:rPr lang="en-AE" sz="1200" kern="100" dirty="0">
                          <a:effectLst/>
                        </a:rPr>
                        <a:t>housing</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object</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no</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yes</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2008211799"/>
                  </a:ext>
                </a:extLst>
              </a:tr>
              <a:tr h="240861">
                <a:tc>
                  <a:txBody>
                    <a:bodyPr/>
                    <a:lstStyle/>
                    <a:p>
                      <a:pPr>
                        <a:lnSpc>
                          <a:spcPct val="107000"/>
                        </a:lnSpc>
                      </a:pPr>
                      <a:r>
                        <a:rPr lang="en-AE" sz="1200" kern="100" dirty="0">
                          <a:effectLst/>
                        </a:rPr>
                        <a:t>loan</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object</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no</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yes</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689085521"/>
                  </a:ext>
                </a:extLst>
              </a:tr>
              <a:tr h="240861">
                <a:tc>
                  <a:txBody>
                    <a:bodyPr/>
                    <a:lstStyle/>
                    <a:p>
                      <a:pPr>
                        <a:lnSpc>
                          <a:spcPct val="107000"/>
                        </a:lnSpc>
                      </a:pPr>
                      <a:r>
                        <a:rPr lang="en-AE" sz="1200" kern="100" dirty="0">
                          <a:effectLst/>
                        </a:rPr>
                        <a:t>contact</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object</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cellular</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telephone</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3540398964"/>
                  </a:ext>
                </a:extLst>
              </a:tr>
              <a:tr h="240861">
                <a:tc>
                  <a:txBody>
                    <a:bodyPr/>
                    <a:lstStyle/>
                    <a:p>
                      <a:pPr>
                        <a:lnSpc>
                          <a:spcPct val="107000"/>
                        </a:lnSpc>
                      </a:pPr>
                      <a:r>
                        <a:rPr lang="en-AE" sz="1200" kern="100" dirty="0">
                          <a:effectLst/>
                        </a:rPr>
                        <a:t>month</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object</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err="1">
                          <a:effectLst/>
                        </a:rPr>
                        <a:t>apr</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sep</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2563361940"/>
                  </a:ext>
                </a:extLst>
              </a:tr>
              <a:tr h="275379">
                <a:tc>
                  <a:txBody>
                    <a:bodyPr/>
                    <a:lstStyle/>
                    <a:p>
                      <a:pPr>
                        <a:lnSpc>
                          <a:spcPct val="107000"/>
                        </a:lnSpc>
                      </a:pPr>
                      <a:r>
                        <a:rPr lang="en-AE" sz="1200" kern="100" dirty="0" err="1">
                          <a:effectLst/>
                        </a:rPr>
                        <a:t>day_of_week</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object</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fri</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wed</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472619606"/>
                  </a:ext>
                </a:extLst>
              </a:tr>
              <a:tr h="240861">
                <a:tc>
                  <a:txBody>
                    <a:bodyPr/>
                    <a:lstStyle/>
                    <a:p>
                      <a:pPr>
                        <a:lnSpc>
                          <a:spcPct val="107000"/>
                        </a:lnSpc>
                      </a:pPr>
                      <a:r>
                        <a:rPr lang="en-AE" sz="1200" kern="100" dirty="0">
                          <a:effectLst/>
                        </a:rPr>
                        <a:t>duration</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int64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3</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4918</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4001520426"/>
                  </a:ext>
                </a:extLst>
              </a:tr>
              <a:tr h="240861">
                <a:tc>
                  <a:txBody>
                    <a:bodyPr/>
                    <a:lstStyle/>
                    <a:p>
                      <a:pPr>
                        <a:lnSpc>
                          <a:spcPct val="107000"/>
                        </a:lnSpc>
                      </a:pPr>
                      <a:r>
                        <a:rPr lang="en-AE" sz="1200" kern="100" dirty="0">
                          <a:effectLst/>
                        </a:rPr>
                        <a:t>campaign</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int64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1</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56</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699881927"/>
                  </a:ext>
                </a:extLst>
              </a:tr>
              <a:tr h="240861">
                <a:tc>
                  <a:txBody>
                    <a:bodyPr/>
                    <a:lstStyle/>
                    <a:p>
                      <a:pPr>
                        <a:lnSpc>
                          <a:spcPct val="107000"/>
                        </a:lnSpc>
                      </a:pPr>
                      <a:r>
                        <a:rPr lang="en-AE" sz="1200" kern="100" dirty="0" err="1">
                          <a:effectLst/>
                        </a:rPr>
                        <a:t>pdays</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int64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999</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4140289020"/>
                  </a:ext>
                </a:extLst>
              </a:tr>
              <a:tr h="240861">
                <a:tc>
                  <a:txBody>
                    <a:bodyPr/>
                    <a:lstStyle/>
                    <a:p>
                      <a:pPr>
                        <a:lnSpc>
                          <a:spcPct val="107000"/>
                        </a:lnSpc>
                      </a:pPr>
                      <a:r>
                        <a:rPr lang="en-AE" sz="1200" kern="100" dirty="0">
                          <a:effectLst/>
                        </a:rPr>
                        <a:t>previous</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int64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0</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7</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2975424156"/>
                  </a:ext>
                </a:extLst>
              </a:tr>
              <a:tr h="240861">
                <a:tc>
                  <a:txBody>
                    <a:bodyPr/>
                    <a:lstStyle/>
                    <a:p>
                      <a:pPr>
                        <a:lnSpc>
                          <a:spcPct val="107000"/>
                        </a:lnSpc>
                      </a:pPr>
                      <a:r>
                        <a:rPr lang="en-AE" sz="1200" kern="100" dirty="0" err="1">
                          <a:effectLst/>
                        </a:rPr>
                        <a:t>poutcome</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object</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failure</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success</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88155865"/>
                  </a:ext>
                </a:extLst>
              </a:tr>
              <a:tr h="240861">
                <a:tc>
                  <a:txBody>
                    <a:bodyPr/>
                    <a:lstStyle/>
                    <a:p>
                      <a:pPr>
                        <a:lnSpc>
                          <a:spcPct val="107000"/>
                        </a:lnSpc>
                      </a:pPr>
                      <a:r>
                        <a:rPr lang="en-AE" sz="1200" kern="100" dirty="0" err="1">
                          <a:effectLst/>
                        </a:rPr>
                        <a:t>emp.var.rate</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float64</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NA</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-3.4</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1.4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965394212"/>
                  </a:ext>
                </a:extLst>
              </a:tr>
              <a:tr h="275379">
                <a:tc>
                  <a:txBody>
                    <a:bodyPr/>
                    <a:lstStyle/>
                    <a:p>
                      <a:pPr>
                        <a:lnSpc>
                          <a:spcPct val="107000"/>
                        </a:lnSpc>
                      </a:pPr>
                      <a:r>
                        <a:rPr lang="en-AE" sz="1200" kern="100" dirty="0" err="1">
                          <a:effectLst/>
                        </a:rPr>
                        <a:t>cons.price.idx</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float64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NA</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92.201</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94.767</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3515749267"/>
                  </a:ext>
                </a:extLst>
              </a:tr>
              <a:tr h="275379">
                <a:tc>
                  <a:txBody>
                    <a:bodyPr/>
                    <a:lstStyle/>
                    <a:p>
                      <a:pPr>
                        <a:lnSpc>
                          <a:spcPct val="107000"/>
                        </a:lnSpc>
                      </a:pPr>
                      <a:r>
                        <a:rPr lang="en-AE" sz="1200" kern="100" dirty="0" err="1">
                          <a:effectLst/>
                        </a:rPr>
                        <a:t>cons.conf.idx</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float64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NA</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-50.8</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-26.9</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486030490"/>
                  </a:ext>
                </a:extLst>
              </a:tr>
              <a:tr h="240861">
                <a:tc>
                  <a:txBody>
                    <a:bodyPr/>
                    <a:lstStyle/>
                    <a:p>
                      <a:pPr>
                        <a:lnSpc>
                          <a:spcPct val="107000"/>
                        </a:lnSpc>
                      </a:pPr>
                      <a:r>
                        <a:rPr lang="en-AE" sz="1200" kern="100" dirty="0">
                          <a:effectLst/>
                        </a:rPr>
                        <a:t>euribor3m</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float64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NA</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0.634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5.045</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3437874265"/>
                  </a:ext>
                </a:extLst>
              </a:tr>
              <a:tr h="240861">
                <a:tc>
                  <a:txBody>
                    <a:bodyPr/>
                    <a:lstStyle/>
                    <a:p>
                      <a:pPr>
                        <a:lnSpc>
                          <a:spcPct val="107000"/>
                        </a:lnSpc>
                      </a:pPr>
                      <a:r>
                        <a:rPr lang="en-AE" sz="1200" kern="100" dirty="0" err="1">
                          <a:effectLst/>
                        </a:rPr>
                        <a:t>nr.employed</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float64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NA</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4963.6</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5228.1</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2013537469"/>
                  </a:ext>
                </a:extLst>
              </a:tr>
              <a:tr h="240861">
                <a:tc>
                  <a:txBody>
                    <a:bodyPr/>
                    <a:lstStyle/>
                    <a:p>
                      <a:pPr>
                        <a:lnSpc>
                          <a:spcPct val="107000"/>
                        </a:lnSpc>
                      </a:pPr>
                      <a:r>
                        <a:rPr lang="en-US" sz="1200" kern="100" dirty="0">
                          <a:effectLst/>
                        </a:rPr>
                        <a:t>y </a:t>
                      </a:r>
                      <a:r>
                        <a:rPr lang="en-AE" sz="1200" kern="100" dirty="0">
                          <a:effectLst/>
                        </a:rPr>
                        <a:t>(target variable)</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int64</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a:effectLst/>
                        </a:rPr>
                        <a:t>0</a:t>
                      </a:r>
                      <a:endParaRPr lang="en-AE"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tc>
                  <a:txBody>
                    <a:bodyPr/>
                    <a:lstStyle/>
                    <a:p>
                      <a:pPr algn="l">
                        <a:lnSpc>
                          <a:spcPct val="107000"/>
                        </a:lnSpc>
                      </a:pPr>
                      <a:r>
                        <a:rPr lang="en-AE" sz="1200" kern="100" dirty="0">
                          <a:effectLst/>
                        </a:rPr>
                        <a:t>1</a:t>
                      </a:r>
                      <a:endParaRPr lang="en-AE"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1259" marR="41259" marT="0" marB="0" anchor="ctr"/>
                </a:tc>
                <a:extLst>
                  <a:ext uri="{0D108BD9-81ED-4DB2-BD59-A6C34878D82A}">
                    <a16:rowId xmlns:a16="http://schemas.microsoft.com/office/drawing/2014/main" val="3701593151"/>
                  </a:ext>
                </a:extLst>
              </a:tr>
            </a:tbl>
          </a:graphicData>
        </a:graphic>
      </p:graphicFrame>
    </p:spTree>
    <p:extLst>
      <p:ext uri="{BB962C8B-B14F-4D97-AF65-F5344CB8AC3E}">
        <p14:creationId xmlns:p14="http://schemas.microsoft.com/office/powerpoint/2010/main" val="215020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38889" y="-5903215"/>
            <a:ext cx="729931" cy="12415106"/>
          </a:xfrm>
          <a:solidFill>
            <a:srgbClr val="3B3B3B"/>
          </a:solidFill>
          <a:ln>
            <a:noFill/>
          </a:ln>
        </p:spPr>
        <p:txBody>
          <a:bodyPr vert="vert270" anchor="t" anchorCtr="0">
            <a:noAutofit/>
          </a:bodyPr>
          <a:lstStyle/>
          <a:p>
            <a:r>
              <a:rPr lang="en-US" sz="4000" dirty="0">
                <a:solidFill>
                  <a:srgbClr val="FF6600"/>
                </a:solidFill>
                <a:latin typeface="+mn-lt"/>
              </a:rPr>
              <a:t>Overall Business Analysis</a:t>
            </a:r>
          </a:p>
        </p:txBody>
      </p:sp>
      <p:graphicFrame>
        <p:nvGraphicFramePr>
          <p:cNvPr id="6" name="Diagram 5">
            <a:extLst>
              <a:ext uri="{FF2B5EF4-FFF2-40B4-BE49-F238E27FC236}">
                <a16:creationId xmlns:a16="http://schemas.microsoft.com/office/drawing/2014/main" id="{BE1E8EDC-6E79-0916-0B46-FF7A11A71D15}"/>
              </a:ext>
            </a:extLst>
          </p:cNvPr>
          <p:cNvGraphicFramePr/>
          <p:nvPr>
            <p:extLst>
              <p:ext uri="{D42A27DB-BD31-4B8C-83A1-F6EECF244321}">
                <p14:modId xmlns:p14="http://schemas.microsoft.com/office/powerpoint/2010/main" val="1779149441"/>
              </p:ext>
            </p:extLst>
          </p:nvPr>
        </p:nvGraphicFramePr>
        <p:xfrm>
          <a:off x="1108173" y="1059031"/>
          <a:ext cx="101380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88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755063" y="-5919389"/>
            <a:ext cx="697583" cy="12415106"/>
          </a:xfrm>
          <a:solidFill>
            <a:srgbClr val="3B3B3B"/>
          </a:solidFill>
          <a:ln>
            <a:noFill/>
          </a:ln>
        </p:spPr>
        <p:txBody>
          <a:bodyPr vert="vert270" anchor="t" anchorCtr="0">
            <a:noAutofit/>
          </a:bodyPr>
          <a:lstStyle/>
          <a:p>
            <a:r>
              <a:rPr lang="en-US" sz="4000" dirty="0">
                <a:solidFill>
                  <a:srgbClr val="FF6600"/>
                </a:solidFill>
                <a:latin typeface="+mn-lt"/>
              </a:rPr>
              <a:t>EDA Results: Distribution of Numerical features</a:t>
            </a:r>
          </a:p>
        </p:txBody>
      </p:sp>
      <p:pic>
        <p:nvPicPr>
          <p:cNvPr id="4" name="Picture 3" descr="A picture containing screenshot, plot, diagram, text&#10;&#10;Description automatically generated">
            <a:extLst>
              <a:ext uri="{FF2B5EF4-FFF2-40B4-BE49-F238E27FC236}">
                <a16:creationId xmlns:a16="http://schemas.microsoft.com/office/drawing/2014/main" id="{1E888679-413E-C924-7BE7-88DE64CF4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6956"/>
            <a:ext cx="3365369" cy="2988783"/>
          </a:xfrm>
          <a:prstGeom prst="rect">
            <a:avLst/>
          </a:prstGeom>
        </p:spPr>
      </p:pic>
      <p:pic>
        <p:nvPicPr>
          <p:cNvPr id="7" name="Picture 6" descr="A picture containing text, screenshot, diagram, plot&#10;&#10;Description automatically generated">
            <a:extLst>
              <a:ext uri="{FF2B5EF4-FFF2-40B4-BE49-F238E27FC236}">
                <a16:creationId xmlns:a16="http://schemas.microsoft.com/office/drawing/2014/main" id="{1F91BC88-A9CB-7AF7-DFBE-78FE49210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800" y="733260"/>
            <a:ext cx="3242817" cy="2879944"/>
          </a:xfrm>
          <a:prstGeom prst="rect">
            <a:avLst/>
          </a:prstGeom>
        </p:spPr>
      </p:pic>
      <p:pic>
        <p:nvPicPr>
          <p:cNvPr id="16" name="Picture 15" descr="A picture containing screenshot, plot, diagram, text&#10;&#10;Description automatically generated">
            <a:extLst>
              <a:ext uri="{FF2B5EF4-FFF2-40B4-BE49-F238E27FC236}">
                <a16:creationId xmlns:a16="http://schemas.microsoft.com/office/drawing/2014/main" id="{6A1A04BA-582C-A3E6-532C-B27281A36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8799"/>
            <a:ext cx="3669860" cy="3259201"/>
          </a:xfrm>
          <a:prstGeom prst="rect">
            <a:avLst/>
          </a:prstGeom>
        </p:spPr>
      </p:pic>
      <p:pic>
        <p:nvPicPr>
          <p:cNvPr id="18" name="Picture 17" descr="A picture containing screenshot, text, diagram, line&#10;&#10;Description automatically generated">
            <a:extLst>
              <a:ext uri="{FF2B5EF4-FFF2-40B4-BE49-F238E27FC236}">
                <a16:creationId xmlns:a16="http://schemas.microsoft.com/office/drawing/2014/main" id="{5F5D935B-C618-F2DC-78F8-CE4310AC1E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3594" y="3743516"/>
            <a:ext cx="3380804" cy="3002490"/>
          </a:xfrm>
          <a:prstGeom prst="rect">
            <a:avLst/>
          </a:prstGeom>
        </p:spPr>
      </p:pic>
      <p:pic>
        <p:nvPicPr>
          <p:cNvPr id="20" name="Picture 19" descr="A picture containing screenshot, text, diagram, line&#10;&#10;Description automatically generated">
            <a:extLst>
              <a:ext uri="{FF2B5EF4-FFF2-40B4-BE49-F238E27FC236}">
                <a16:creationId xmlns:a16="http://schemas.microsoft.com/office/drawing/2014/main" id="{C4BD24A3-DC2F-D6D7-801F-92F3C78F16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3048" y="701911"/>
            <a:ext cx="3261895" cy="2896888"/>
          </a:xfrm>
          <a:prstGeom prst="rect">
            <a:avLst/>
          </a:prstGeom>
        </p:spPr>
      </p:pic>
      <p:pic>
        <p:nvPicPr>
          <p:cNvPr id="22" name="Picture 21" descr="A picture containing text, screenshot, diagram, square">
            <a:extLst>
              <a:ext uri="{FF2B5EF4-FFF2-40B4-BE49-F238E27FC236}">
                <a16:creationId xmlns:a16="http://schemas.microsoft.com/office/drawing/2014/main" id="{746F494D-5428-7333-E74D-3AC6C86503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52800" y="3709508"/>
            <a:ext cx="3419097" cy="3036498"/>
          </a:xfrm>
          <a:prstGeom prst="rect">
            <a:avLst/>
          </a:prstGeom>
        </p:spPr>
      </p:pic>
    </p:spTree>
    <p:extLst>
      <p:ext uri="{BB962C8B-B14F-4D97-AF65-F5344CB8AC3E}">
        <p14:creationId xmlns:p14="http://schemas.microsoft.com/office/powerpoint/2010/main" val="1617818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3665</TotalTime>
  <Words>2151</Words>
  <Application>Microsoft Office PowerPoint</Application>
  <PresentationFormat>Widescreen</PresentationFormat>
  <Paragraphs>507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Team Members</vt:lpstr>
      <vt:lpstr>   Agenda</vt:lpstr>
      <vt:lpstr>PowerPoint Presentation</vt:lpstr>
      <vt:lpstr>PowerPoint Presentation</vt:lpstr>
      <vt:lpstr>About the Data</vt:lpstr>
      <vt:lpstr>About the Data</vt:lpstr>
      <vt:lpstr>Overall Business Analysis</vt:lpstr>
      <vt:lpstr>EDA Results: Distribution of Numerical features</vt:lpstr>
      <vt:lpstr>EDA Results: Observations for Numerical features</vt:lpstr>
      <vt:lpstr>EDA Results: Distribution of Categorical features</vt:lpstr>
      <vt:lpstr>EDA Results: Distribution of Categorical features</vt:lpstr>
      <vt:lpstr>EDA Results: % of subscriptions for each category</vt:lpstr>
      <vt:lpstr>EDA Results: Observations for Categorical features</vt:lpstr>
      <vt:lpstr>ML Model Training: Yash Doshi’s Summary</vt:lpstr>
      <vt:lpstr>ML Model Training: Yash Jadwani’s Summary</vt:lpstr>
      <vt:lpstr>ML Model Training: Harold Wilson’s Summary</vt:lpstr>
      <vt:lpstr>ML Model Training: Anuj Singh’s 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yash.doshi24799@outlook.com</dc:creator>
  <cp:lastModifiedBy>yash.doshi24799@outlook.com</cp:lastModifiedBy>
  <cp:revision>14</cp:revision>
  <dcterms:created xsi:type="dcterms:W3CDTF">2023-03-05T14:12:17Z</dcterms:created>
  <dcterms:modified xsi:type="dcterms:W3CDTF">2023-05-30T14:25:44Z</dcterms:modified>
</cp:coreProperties>
</file>