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8" r:id="rId7"/>
    <p:sldId id="409" r:id="rId8"/>
    <p:sldId id="401" r:id="rId9"/>
    <p:sldId id="410" r:id="rId10"/>
    <p:sldId id="402" r:id="rId11"/>
    <p:sldId id="403" r:id="rId12"/>
    <p:sldId id="411" r:id="rId13"/>
    <p:sldId id="412" r:id="rId14"/>
    <p:sldId id="413" r:id="rId15"/>
    <p:sldId id="414" r:id="rId16"/>
    <p:sldId id="415" r:id="rId17"/>
    <p:sldId id="416" r:id="rId18"/>
    <p:sldId id="407" r:id="rId19"/>
    <p:sldId id="4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it" initials="g" lastIdx="1" clrIdx="0">
    <p:extLst>
      <p:ext uri="{19B8F6BF-5375-455C-9EA6-DF929625EA0E}">
        <p15:presenceInfo xmlns:p15="http://schemas.microsoft.com/office/powerpoint/2012/main" userId="1b9ba54de9acc5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7" d="100"/>
          <a:sy n="87" d="100"/>
        </p:scale>
        <p:origin x="754"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5T01:48:36.335" idx="1">
    <p:pos x="3683" y="1121"/>
    <p:text>face detection
(© Facial Recognition using Haar Cascade and LBP</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50764238_An_Improved_Real-Time_Face_Recognition_System_at_Low_Resolution_Based_on_Local_Binary_Pattern_Histogram_Algorithm_and_CLAHE" TargetMode="External"/><Relationship Id="rId2" Type="http://schemas.openxmlformats.org/officeDocument/2006/relationships/hyperlink" Target="https://arxiv.org/ftp/arxiv/papers/1302/1302.6379.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2666285X21000728" TargetMode="External"/><Relationship Id="rId2" Type="http://schemas.openxmlformats.org/officeDocument/2006/relationships/hyperlink" Target="https://www.researchgate.net/publication/348605656_Comparison_between_attendance_system_implemented_through_haar_cascade_classifier_and_face_recognition_libra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51684" y="-22987"/>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701442" y="1438711"/>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AND ENGINEERING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031147" y="609110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rtl="0">
              <a:spcBef>
                <a:spcPts val="0"/>
              </a:spcBef>
              <a:spcAft>
                <a:spcPts val="0"/>
              </a:spcAft>
            </a:pPr>
            <a:r>
              <a:rPr lang="en-IN" sz="3200" b="1" i="1" u="none" strike="noStrike" dirty="0">
                <a:solidFill>
                  <a:srgbClr val="000000"/>
                </a:solidFill>
                <a:effectLst/>
                <a:latin typeface="Bahnschrift Condensed" panose="020B0502040204020203" pitchFamily="34" charset="0"/>
              </a:rPr>
              <a:t>Facial Recognition and Smart Card Scanner</a:t>
            </a:r>
            <a:r>
              <a:rPr lang="en-IN" sz="3200" b="1" i="1" u="none" strike="noStrike" dirty="0">
                <a:solidFill>
                  <a:srgbClr val="000000"/>
                </a:solidFill>
                <a:effectLst/>
                <a:latin typeface="+mn-lt"/>
              </a:rPr>
              <a:t> </a:t>
            </a:r>
            <a:endParaRPr lang="en-IN" sz="3200" b="0" dirty="0">
              <a:effectLst/>
              <a:latin typeface="+mn-lt"/>
            </a:endParaRPr>
          </a:p>
          <a:p>
            <a:br>
              <a:rPr lang="en-IN" sz="3200" dirty="0">
                <a:latin typeface="+mn-lt"/>
              </a:rPr>
            </a:br>
            <a:endParaRPr lang="en-US" sz="3200" dirty="0">
              <a:latin typeface="+mn-lt"/>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31761" y="4149566"/>
            <a:ext cx="4903819" cy="2708434"/>
          </a:xfrm>
          <a:prstGeom prst="rect">
            <a:avLst/>
          </a:prstGeom>
          <a:noFill/>
        </p:spPr>
        <p:txBody>
          <a:bodyPr wrap="square" rtlCol="0">
            <a:spAutoFit/>
          </a:bodyPr>
          <a:lstStyle/>
          <a:p>
            <a:r>
              <a:rPr lang="en-US" sz="2000" b="1" dirty="0"/>
              <a:t>Submitted by: </a:t>
            </a:r>
          </a:p>
          <a:p>
            <a:pPr rtl="0">
              <a:spcBef>
                <a:spcPts val="0"/>
              </a:spcBef>
              <a:spcAft>
                <a:spcPts val="0"/>
              </a:spcAft>
            </a:pPr>
            <a:r>
              <a:rPr lang="en-IN" sz="1800" b="1" i="0" u="none" strike="noStrike" dirty="0">
                <a:solidFill>
                  <a:srgbClr val="000000"/>
                </a:solidFill>
                <a:effectLst/>
                <a:latin typeface="Times New Roman" panose="02020603050405020304" pitchFamily="18" charset="0"/>
              </a:rPr>
              <a:t>Gunit Kumar Bedi - 19BCS3552</a:t>
            </a:r>
            <a:endParaRPr lang="en-IN" sz="2000"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Yash Jain - 19BCS3553</a:t>
            </a:r>
            <a:endParaRPr lang="en-IN" sz="2000"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Akhilesh Sharma - 19BCS3555</a:t>
            </a:r>
            <a:endParaRPr lang="en-IN" sz="2000"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Shishir Kumar Verma - 19BCS3560</a:t>
            </a:r>
            <a:endParaRPr lang="en-IN" sz="2000" b="0" dirty="0">
              <a:effectLst/>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rPr>
              <a:t>Tanvi </a:t>
            </a:r>
            <a:r>
              <a:rPr lang="en-IN" sz="1800" b="1" i="0" u="none" strike="noStrike" dirty="0" err="1">
                <a:solidFill>
                  <a:srgbClr val="000000"/>
                </a:solidFill>
                <a:effectLst/>
                <a:latin typeface="Times New Roman" panose="02020603050405020304" pitchFamily="18" charset="0"/>
              </a:rPr>
              <a:t>Dhimaan</a:t>
            </a:r>
            <a:r>
              <a:rPr lang="en-IN" sz="1800" b="1" i="0" u="none" strike="noStrike" dirty="0">
                <a:solidFill>
                  <a:srgbClr val="000000"/>
                </a:solidFill>
                <a:effectLst/>
                <a:latin typeface="Times New Roman" panose="02020603050405020304" pitchFamily="18" charset="0"/>
              </a:rPr>
              <a:t> - 19BCS3546</a:t>
            </a:r>
            <a:endParaRPr lang="en-IN" sz="2000" b="0" dirty="0">
              <a:effectLst/>
            </a:endParaRPr>
          </a:p>
          <a:p>
            <a:br>
              <a:rPr lang="en-IN" sz="2000" dirty="0"/>
            </a:br>
            <a:r>
              <a:rPr lang="en-US" sz="2000" dirty="0"/>
              <a:t>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Dilpreet</a:t>
            </a:r>
            <a:r>
              <a:rPr lang="en-US" sz="2000" dirty="0"/>
              <a:t> Kaur Arora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AFAD-2E88-4B04-B30B-D47E5CE3A849}"/>
              </a:ext>
            </a:extLst>
          </p:cNvPr>
          <p:cNvSpPr>
            <a:spLocks noGrp="1"/>
          </p:cNvSpPr>
          <p:nvPr>
            <p:ph type="title"/>
          </p:nvPr>
        </p:nvSpPr>
        <p:spPr/>
        <p:txBody>
          <a:bodyPr/>
          <a:lstStyle/>
          <a:p>
            <a:r>
              <a:rPr lang="en-IN" dirty="0"/>
              <a:t>Methodology Used</a:t>
            </a:r>
          </a:p>
        </p:txBody>
      </p:sp>
      <p:sp>
        <p:nvSpPr>
          <p:cNvPr id="4" name="Slide Number Placeholder 3">
            <a:extLst>
              <a:ext uri="{FF2B5EF4-FFF2-40B4-BE49-F238E27FC236}">
                <a16:creationId xmlns:a16="http://schemas.microsoft.com/office/drawing/2014/main" id="{5217597E-573C-44B8-9C77-7D376788C90F}"/>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1026" name="Picture 2">
            <a:extLst>
              <a:ext uri="{FF2B5EF4-FFF2-40B4-BE49-F238E27FC236}">
                <a16:creationId xmlns:a16="http://schemas.microsoft.com/office/drawing/2014/main" id="{1A7A7E02-5807-47CA-B2DA-E21CE3CBE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242" y="1779329"/>
            <a:ext cx="4691921" cy="329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7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2337-67D4-4201-AFCE-0FB579A6A832}"/>
              </a:ext>
            </a:extLst>
          </p:cNvPr>
          <p:cNvSpPr>
            <a:spLocks noGrp="1"/>
          </p:cNvSpPr>
          <p:nvPr>
            <p:ph type="title"/>
          </p:nvPr>
        </p:nvSpPr>
        <p:spPr/>
        <p:txBody>
          <a:bodyPr/>
          <a:lstStyle/>
          <a:p>
            <a:r>
              <a:rPr lang="en-IN" dirty="0"/>
              <a:t>Methodology used</a:t>
            </a:r>
          </a:p>
        </p:txBody>
      </p:sp>
      <p:sp>
        <p:nvSpPr>
          <p:cNvPr id="3" name="Content Placeholder 2">
            <a:extLst>
              <a:ext uri="{FF2B5EF4-FFF2-40B4-BE49-F238E27FC236}">
                <a16:creationId xmlns:a16="http://schemas.microsoft.com/office/drawing/2014/main" id="{65B15584-89B3-4191-9717-3838CDA96E97}"/>
              </a:ext>
            </a:extLst>
          </p:cNvPr>
          <p:cNvSpPr>
            <a:spLocks noGrp="1"/>
          </p:cNvSpPr>
          <p:nvPr>
            <p:ph idx="1"/>
          </p:nvPr>
        </p:nvSpPr>
        <p:spPr/>
        <p:txBody>
          <a:bodyPr/>
          <a:lstStyle/>
          <a:p>
            <a:pPr marL="0" indent="0" algn="just" rtl="0">
              <a:spcBef>
                <a:spcPts val="1800"/>
              </a:spcBef>
              <a:spcAft>
                <a:spcPts val="600"/>
              </a:spcAft>
              <a:buNone/>
            </a:pPr>
            <a:r>
              <a:rPr lang="en-IN" b="1" i="0" u="none" strike="noStrike" dirty="0">
                <a:solidFill>
                  <a:srgbClr val="202124"/>
                </a:solidFill>
                <a:effectLst/>
                <a:latin typeface="Times New Roman" panose="02020603050405020304" pitchFamily="18" charset="0"/>
              </a:rPr>
              <a:t>Haar Cascade Classifier</a:t>
            </a:r>
            <a:endParaRPr lang="en-IN" sz="4000" b="0" dirty="0">
              <a:effectLst/>
            </a:endParaRPr>
          </a:p>
          <a:p>
            <a:pPr algn="just" rtl="0" fontAlgn="base">
              <a:spcBef>
                <a:spcPts val="0"/>
              </a:spcBef>
              <a:spcAft>
                <a:spcPts val="0"/>
              </a:spcAft>
              <a:buFont typeface="+mj-lt"/>
              <a:buAutoNum type="arabicPeriod"/>
            </a:pPr>
            <a:r>
              <a:rPr lang="en-IN" b="0" i="0" u="none" strike="noStrike" dirty="0">
                <a:solidFill>
                  <a:srgbClr val="202124"/>
                </a:solidFill>
                <a:effectLst/>
                <a:latin typeface="Times New Roman" panose="02020603050405020304" pitchFamily="18" charset="0"/>
              </a:rPr>
              <a:t>Loading the input image using built in function </a:t>
            </a:r>
            <a:r>
              <a:rPr lang="en-IN" b="0" i="1" u="none" strike="noStrike" dirty="0">
                <a:solidFill>
                  <a:srgbClr val="202124"/>
                </a:solidFill>
                <a:effectLst/>
                <a:latin typeface="Times New Roman" panose="02020603050405020304" pitchFamily="18" charset="0"/>
              </a:rPr>
              <a:t>cv2.imread(</a:t>
            </a:r>
            <a:r>
              <a:rPr lang="en-IN" b="0" i="1" u="none" strike="noStrike" dirty="0" err="1">
                <a:solidFill>
                  <a:srgbClr val="202124"/>
                </a:solidFill>
                <a:effectLst/>
                <a:latin typeface="Times New Roman" panose="02020603050405020304" pitchFamily="18" charset="0"/>
              </a:rPr>
              <a:t>img_path</a:t>
            </a:r>
            <a:r>
              <a:rPr lang="en-IN" b="0" i="1" u="none" strike="noStrike" dirty="0">
                <a:solidFill>
                  <a:srgbClr val="202124"/>
                </a:solidFill>
                <a:effectLst/>
                <a:latin typeface="Times New Roman" panose="02020603050405020304" pitchFamily="18" charset="0"/>
              </a:rPr>
              <a:t>)</a:t>
            </a:r>
            <a:r>
              <a:rPr lang="en-IN" b="0" i="0" u="none" strike="noStrike" dirty="0">
                <a:solidFill>
                  <a:srgbClr val="202124"/>
                </a:solidFill>
                <a:effectLst/>
                <a:latin typeface="Times New Roman" panose="02020603050405020304" pitchFamily="18" charset="0"/>
              </a:rPr>
              <a:t>, here the passing the image path as an input parameter</a:t>
            </a:r>
          </a:p>
          <a:p>
            <a:pPr algn="just" rtl="0" fontAlgn="base">
              <a:spcBef>
                <a:spcPts val="0"/>
              </a:spcBef>
              <a:spcAft>
                <a:spcPts val="0"/>
              </a:spcAft>
              <a:buFont typeface="+mj-lt"/>
              <a:buAutoNum type="arabicPeriod"/>
            </a:pPr>
            <a:r>
              <a:rPr lang="en-IN" b="0" i="0" u="none" strike="noStrike" dirty="0">
                <a:solidFill>
                  <a:srgbClr val="202124"/>
                </a:solidFill>
                <a:effectLst/>
                <a:latin typeface="Times New Roman" panose="02020603050405020304" pitchFamily="18" charset="0"/>
              </a:rPr>
              <a:t>Converting it to grayscale mode and then displaying it</a:t>
            </a:r>
          </a:p>
          <a:p>
            <a:pPr algn="just" rtl="0" fontAlgn="base">
              <a:spcBef>
                <a:spcPts val="0"/>
              </a:spcBef>
              <a:spcAft>
                <a:spcPts val="1200"/>
              </a:spcAft>
              <a:buFont typeface="+mj-lt"/>
              <a:buAutoNum type="arabicPeriod"/>
            </a:pPr>
            <a:r>
              <a:rPr lang="en-IN" b="0" i="0" u="none" strike="noStrike" dirty="0">
                <a:solidFill>
                  <a:srgbClr val="202124"/>
                </a:solidFill>
                <a:effectLst/>
                <a:latin typeface="Times New Roman" panose="02020603050405020304" pitchFamily="18" charset="0"/>
              </a:rPr>
              <a:t>Loading the </a:t>
            </a:r>
            <a:r>
              <a:rPr lang="en-IN" b="0" i="0" u="none" strike="noStrike" dirty="0" err="1">
                <a:solidFill>
                  <a:srgbClr val="202124"/>
                </a:solidFill>
                <a:effectLst/>
                <a:latin typeface="Times New Roman" panose="02020603050405020304" pitchFamily="18" charset="0"/>
              </a:rPr>
              <a:t>haar</a:t>
            </a:r>
            <a:r>
              <a:rPr lang="en-IN" b="0" i="0" u="none" strike="noStrike" dirty="0">
                <a:solidFill>
                  <a:srgbClr val="202124"/>
                </a:solidFill>
                <a:effectLst/>
                <a:latin typeface="Times New Roman" panose="02020603050405020304" pitchFamily="18" charset="0"/>
              </a:rPr>
              <a:t> cascade classifier.</a:t>
            </a:r>
          </a:p>
          <a:p>
            <a:pPr marL="0" indent="0" algn="just" rtl="0" fontAlgn="base">
              <a:spcBef>
                <a:spcPts val="0"/>
              </a:spcBef>
              <a:spcAft>
                <a:spcPts val="1200"/>
              </a:spcAft>
              <a:buNone/>
            </a:pPr>
            <a:r>
              <a:rPr lang="en-IN" dirty="0">
                <a:solidFill>
                  <a:srgbClr val="202124"/>
                </a:solidFill>
                <a:latin typeface="Times New Roman" panose="02020603050405020304" pitchFamily="18" charset="0"/>
              </a:rPr>
              <a:t>Flowchart in next slide.</a:t>
            </a:r>
            <a:endParaRPr lang="en-IN" b="0" i="0" u="none" strike="noStrike" dirty="0">
              <a:solidFill>
                <a:srgbClr val="202124"/>
              </a:solidFill>
              <a:effectLst/>
              <a:latin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A00CF81-71D6-4C7F-BE12-34D96A0B5834}"/>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64128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4479-F7C0-45BD-82E3-D1DBA288696F}"/>
              </a:ext>
            </a:extLst>
          </p:cNvPr>
          <p:cNvSpPr>
            <a:spLocks noGrp="1"/>
          </p:cNvSpPr>
          <p:nvPr>
            <p:ph type="title"/>
          </p:nvPr>
        </p:nvSpPr>
        <p:spPr/>
        <p:txBody>
          <a:bodyPr/>
          <a:lstStyle/>
          <a:p>
            <a:r>
              <a:rPr lang="en-IN" dirty="0"/>
              <a:t>Methodology Used </a:t>
            </a:r>
          </a:p>
        </p:txBody>
      </p:sp>
      <p:sp>
        <p:nvSpPr>
          <p:cNvPr id="4" name="Slide Number Placeholder 3">
            <a:extLst>
              <a:ext uri="{FF2B5EF4-FFF2-40B4-BE49-F238E27FC236}">
                <a16:creationId xmlns:a16="http://schemas.microsoft.com/office/drawing/2014/main" id="{D4927BF9-EAD6-4B32-8C6C-10CCC6A2DC86}"/>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2050" name="Picture 2">
            <a:extLst>
              <a:ext uri="{FF2B5EF4-FFF2-40B4-BE49-F238E27FC236}">
                <a16:creationId xmlns:a16="http://schemas.microsoft.com/office/drawing/2014/main" id="{DD7BFD3D-49BF-4AB3-A779-C2948E1AB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0116" y="1718652"/>
            <a:ext cx="4751768" cy="463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5327-61A1-4BFE-AA88-445394352AA6}"/>
              </a:ext>
            </a:extLst>
          </p:cNvPr>
          <p:cNvSpPr>
            <a:spLocks noGrp="1"/>
          </p:cNvSpPr>
          <p:nvPr>
            <p:ph type="title"/>
          </p:nvPr>
        </p:nvSpPr>
        <p:spPr/>
        <p:txBody>
          <a:bodyPr/>
          <a:lstStyle/>
          <a:p>
            <a:r>
              <a:rPr lang="en-IN" dirty="0"/>
              <a:t>Methodology used</a:t>
            </a:r>
          </a:p>
        </p:txBody>
      </p:sp>
      <p:sp>
        <p:nvSpPr>
          <p:cNvPr id="3" name="Content Placeholder 2">
            <a:extLst>
              <a:ext uri="{FF2B5EF4-FFF2-40B4-BE49-F238E27FC236}">
                <a16:creationId xmlns:a16="http://schemas.microsoft.com/office/drawing/2014/main" id="{5ED73142-E38A-4301-956A-BB6DCA5F7384}"/>
              </a:ext>
            </a:extLst>
          </p:cNvPr>
          <p:cNvSpPr>
            <a:spLocks noGrp="1"/>
          </p:cNvSpPr>
          <p:nvPr>
            <p:ph idx="1"/>
          </p:nvPr>
        </p:nvSpPr>
        <p:spPr/>
        <p:txBody>
          <a:bodyPr>
            <a:normAutofit/>
          </a:bodyPr>
          <a:lstStyle/>
          <a:p>
            <a:pPr marL="0" indent="0" algn="just" rtl="0">
              <a:spcBef>
                <a:spcPts val="0"/>
              </a:spcBef>
              <a:spcAft>
                <a:spcPts val="1200"/>
              </a:spcAft>
              <a:buNone/>
            </a:pPr>
            <a:r>
              <a:rPr lang="en-IN" sz="2400" b="1" i="0" u="none" strike="noStrike" dirty="0">
                <a:solidFill>
                  <a:srgbClr val="202124"/>
                </a:solidFill>
                <a:effectLst/>
                <a:latin typeface="Times New Roman" panose="02020603050405020304" pitchFamily="18" charset="0"/>
              </a:rPr>
              <a:t>Smart card scanner</a:t>
            </a:r>
            <a:endParaRPr lang="en-IN" sz="3600" b="0" dirty="0">
              <a:effectLst/>
            </a:endParaRPr>
          </a:p>
          <a:p>
            <a:pPr algn="just" rtl="0">
              <a:spcBef>
                <a:spcPts val="0"/>
              </a:spcBef>
              <a:spcAft>
                <a:spcPts val="1200"/>
              </a:spcAft>
            </a:pPr>
            <a:r>
              <a:rPr lang="en-IN" sz="2400" b="0" i="0" u="none" strike="noStrike" dirty="0">
                <a:solidFill>
                  <a:srgbClr val="202124"/>
                </a:solidFill>
                <a:effectLst/>
                <a:latin typeface="Times New Roman" panose="02020603050405020304" pitchFamily="18" charset="0"/>
              </a:rPr>
              <a:t>In the field of technology this is a new thing introduced and it is very safe and easy to implement, But the use is limited to only payment gateways or visiting websites, we are using it for authentication of a user in a working place. For the login purpose the need of entering a username is tried to replace with scanning a QR code.</a:t>
            </a:r>
            <a:endParaRPr lang="en-IN" sz="3600" b="0" dirty="0">
              <a:effectLst/>
            </a:endParaRPr>
          </a:p>
          <a:p>
            <a:pPr algn="just" rtl="0">
              <a:spcBef>
                <a:spcPts val="0"/>
              </a:spcBef>
              <a:spcAft>
                <a:spcPts val="1200"/>
              </a:spcAft>
            </a:pPr>
            <a:r>
              <a:rPr lang="en-IN" sz="2400" b="0" i="0" u="none" strike="noStrike" dirty="0">
                <a:solidFill>
                  <a:srgbClr val="202124"/>
                </a:solidFill>
                <a:effectLst/>
                <a:latin typeface="Times New Roman" panose="02020603050405020304" pitchFamily="18" charset="0"/>
              </a:rPr>
              <a:t>The QR code will contain a randomly generated 32 character secret-key considered as a username (at least 32 characters) which will then be encrypted using a symmetric key algorithm and then be transformed into a QR.</a:t>
            </a:r>
            <a:endParaRPr lang="en-IN" sz="3600" b="0" dirty="0">
              <a:effectLst/>
            </a:endParaRPr>
          </a:p>
          <a:p>
            <a:pPr marL="0" indent="0">
              <a:buNone/>
            </a:pPr>
            <a:endParaRPr lang="en-IN" dirty="0"/>
          </a:p>
        </p:txBody>
      </p:sp>
      <p:sp>
        <p:nvSpPr>
          <p:cNvPr id="4" name="Slide Number Placeholder 3">
            <a:extLst>
              <a:ext uri="{FF2B5EF4-FFF2-40B4-BE49-F238E27FC236}">
                <a16:creationId xmlns:a16="http://schemas.microsoft.com/office/drawing/2014/main" id="{B007FBBE-BB9E-4374-95BF-229953716AA2}"/>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38241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56E2-A7A6-41F6-A99D-751E70513921}"/>
              </a:ext>
            </a:extLst>
          </p:cNvPr>
          <p:cNvSpPr>
            <a:spLocks noGrp="1"/>
          </p:cNvSpPr>
          <p:nvPr>
            <p:ph type="title"/>
          </p:nvPr>
        </p:nvSpPr>
        <p:spPr/>
        <p:txBody>
          <a:bodyPr/>
          <a:lstStyle/>
          <a:p>
            <a:r>
              <a:rPr lang="en-IN" dirty="0"/>
              <a:t>Methodology used</a:t>
            </a:r>
          </a:p>
        </p:txBody>
      </p:sp>
      <p:sp>
        <p:nvSpPr>
          <p:cNvPr id="3" name="Content Placeholder 2">
            <a:extLst>
              <a:ext uri="{FF2B5EF4-FFF2-40B4-BE49-F238E27FC236}">
                <a16:creationId xmlns:a16="http://schemas.microsoft.com/office/drawing/2014/main" id="{4E74CAAF-5BF2-40F5-B781-437500694C17}"/>
              </a:ext>
            </a:extLst>
          </p:cNvPr>
          <p:cNvSpPr>
            <a:spLocks noGrp="1"/>
          </p:cNvSpPr>
          <p:nvPr>
            <p:ph idx="1"/>
          </p:nvPr>
        </p:nvSpPr>
        <p:spPr>
          <a:xfrm>
            <a:off x="964482" y="1825624"/>
            <a:ext cx="10263907" cy="602783"/>
          </a:xfrm>
        </p:spPr>
        <p:txBody>
          <a:bodyPr/>
          <a:lstStyle/>
          <a:p>
            <a:pPr algn="just" rtl="0">
              <a:spcBef>
                <a:spcPts val="0"/>
              </a:spcBef>
              <a:spcAft>
                <a:spcPts val="1200"/>
              </a:spcAft>
            </a:pPr>
            <a:r>
              <a:rPr lang="en-IN" sz="2000" b="1" i="0" u="none" strike="noStrike" dirty="0">
                <a:solidFill>
                  <a:srgbClr val="202124"/>
                </a:solidFill>
                <a:effectLst/>
                <a:latin typeface="Times New Roman" panose="02020603050405020304" pitchFamily="18" charset="0"/>
              </a:rPr>
              <a:t>Generating QR Code</a:t>
            </a:r>
          </a:p>
          <a:p>
            <a:pPr marL="0" indent="0" algn="just" rtl="0">
              <a:spcBef>
                <a:spcPts val="0"/>
              </a:spcBef>
              <a:spcAft>
                <a:spcPts val="1200"/>
              </a:spcAft>
              <a:buNone/>
            </a:pPr>
            <a:endParaRPr lang="en-IN" b="1" dirty="0">
              <a:effectLst/>
            </a:endParaRPr>
          </a:p>
        </p:txBody>
      </p:sp>
      <p:sp>
        <p:nvSpPr>
          <p:cNvPr id="4" name="Slide Number Placeholder 3">
            <a:extLst>
              <a:ext uri="{FF2B5EF4-FFF2-40B4-BE49-F238E27FC236}">
                <a16:creationId xmlns:a16="http://schemas.microsoft.com/office/drawing/2014/main" id="{E875533F-C130-44D7-8D53-A3CF31BFD57A}"/>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3078" name="Picture 6">
            <a:extLst>
              <a:ext uri="{FF2B5EF4-FFF2-40B4-BE49-F238E27FC236}">
                <a16:creationId xmlns:a16="http://schemas.microsoft.com/office/drawing/2014/main" id="{F07C0FB7-4616-4268-AEBF-F552CC441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85" y="2762797"/>
            <a:ext cx="11222653" cy="225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28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E9C4-DF08-4FD0-ADA5-87F93EFE93C4}"/>
              </a:ext>
            </a:extLst>
          </p:cNvPr>
          <p:cNvSpPr>
            <a:spLocks noGrp="1"/>
          </p:cNvSpPr>
          <p:nvPr>
            <p:ph type="title"/>
          </p:nvPr>
        </p:nvSpPr>
        <p:spPr/>
        <p:txBody>
          <a:bodyPr/>
          <a:lstStyle/>
          <a:p>
            <a:r>
              <a:rPr lang="en-IN" dirty="0"/>
              <a:t>Methodology Used</a:t>
            </a:r>
          </a:p>
        </p:txBody>
      </p:sp>
      <p:sp>
        <p:nvSpPr>
          <p:cNvPr id="3" name="Content Placeholder 2">
            <a:extLst>
              <a:ext uri="{FF2B5EF4-FFF2-40B4-BE49-F238E27FC236}">
                <a16:creationId xmlns:a16="http://schemas.microsoft.com/office/drawing/2014/main" id="{F355F745-2E8A-4712-BCE6-F533DC129D06}"/>
              </a:ext>
            </a:extLst>
          </p:cNvPr>
          <p:cNvSpPr>
            <a:spLocks noGrp="1"/>
          </p:cNvSpPr>
          <p:nvPr>
            <p:ph idx="1"/>
          </p:nvPr>
        </p:nvSpPr>
        <p:spPr>
          <a:xfrm>
            <a:off x="781050" y="1711326"/>
            <a:ext cx="10515600" cy="1603375"/>
          </a:xfrm>
        </p:spPr>
        <p:txBody>
          <a:bodyPr>
            <a:normAutofit/>
          </a:bodyPr>
          <a:lstStyle/>
          <a:p>
            <a:pPr marL="0" indent="0" algn="just" rtl="0">
              <a:spcBef>
                <a:spcPts val="0"/>
              </a:spcBef>
              <a:spcAft>
                <a:spcPts val="1200"/>
              </a:spcAft>
              <a:buNone/>
            </a:pPr>
            <a:r>
              <a:rPr lang="en-IN" sz="2000" b="1" dirty="0">
                <a:solidFill>
                  <a:srgbClr val="202124"/>
                </a:solidFill>
                <a:latin typeface="Times New Roman" panose="02020603050405020304" pitchFamily="18" charset="0"/>
              </a:rPr>
              <a:t>S</a:t>
            </a:r>
            <a:r>
              <a:rPr lang="en-IN" sz="2000" b="1" i="0" u="none" strike="noStrike" dirty="0">
                <a:solidFill>
                  <a:srgbClr val="202124"/>
                </a:solidFill>
                <a:effectLst/>
                <a:latin typeface="Times New Roman" panose="02020603050405020304" pitchFamily="18" charset="0"/>
              </a:rPr>
              <a:t>canning QR code</a:t>
            </a:r>
            <a:endParaRPr lang="en-IN" sz="3200" b="0" dirty="0">
              <a:effectLst/>
            </a:endParaRPr>
          </a:p>
          <a:p>
            <a:pPr marL="0" indent="0" algn="just" rtl="0">
              <a:spcBef>
                <a:spcPts val="0"/>
              </a:spcBef>
              <a:spcAft>
                <a:spcPts val="1200"/>
              </a:spcAft>
              <a:buNone/>
            </a:pPr>
            <a:r>
              <a:rPr lang="en-IN" sz="2000" b="0" i="0" u="none" strike="noStrike" dirty="0">
                <a:solidFill>
                  <a:srgbClr val="202124"/>
                </a:solidFill>
                <a:effectLst/>
                <a:latin typeface="Times New Roman" panose="02020603050405020304" pitchFamily="18" charset="0"/>
              </a:rPr>
              <a:t>For the scanning mechanism, QR is being scanned and data is being fetched in the QR. The data fetched is in the form of Encrypted text which will be decrypted using the decryption key. The final data will be used as username.</a:t>
            </a:r>
          </a:p>
          <a:p>
            <a:pPr marL="0" indent="0" algn="just" rtl="0">
              <a:spcBef>
                <a:spcPts val="0"/>
              </a:spcBef>
              <a:spcAft>
                <a:spcPts val="1200"/>
              </a:spcAft>
              <a:buNone/>
            </a:pPr>
            <a:endParaRPr lang="en-IN" sz="2000" dirty="0">
              <a:solidFill>
                <a:srgbClr val="202124"/>
              </a:solidFill>
              <a:latin typeface="Times New Roman" panose="02020603050405020304" pitchFamily="18" charset="0"/>
            </a:endParaRPr>
          </a:p>
          <a:p>
            <a:pPr marL="0" indent="0" algn="just" rtl="0">
              <a:spcBef>
                <a:spcPts val="0"/>
              </a:spcBef>
              <a:spcAft>
                <a:spcPts val="1200"/>
              </a:spcAft>
              <a:buNone/>
            </a:pPr>
            <a:endParaRPr lang="en-IN" sz="2000" b="0" dirty="0">
              <a:solidFill>
                <a:srgbClr val="202124"/>
              </a:solidFill>
              <a:effectLst/>
              <a:latin typeface="Times New Roman" panose="02020603050405020304" pitchFamily="18" charset="0"/>
            </a:endParaRPr>
          </a:p>
          <a:p>
            <a:pPr marL="0" indent="0" algn="just" rtl="0">
              <a:spcBef>
                <a:spcPts val="0"/>
              </a:spcBef>
              <a:spcAft>
                <a:spcPts val="1200"/>
              </a:spcAft>
              <a:buNone/>
            </a:pPr>
            <a:endParaRPr lang="en-IN" sz="3200" b="0" dirty="0">
              <a:effectLst/>
            </a:endParaRPr>
          </a:p>
        </p:txBody>
      </p:sp>
      <p:sp>
        <p:nvSpPr>
          <p:cNvPr id="4" name="Slide Number Placeholder 3">
            <a:extLst>
              <a:ext uri="{FF2B5EF4-FFF2-40B4-BE49-F238E27FC236}">
                <a16:creationId xmlns:a16="http://schemas.microsoft.com/office/drawing/2014/main" id="{5DACF1C0-6822-4947-8259-9F53BF98A6CF}"/>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4100" name="Picture 4">
            <a:extLst>
              <a:ext uri="{FF2B5EF4-FFF2-40B4-BE49-F238E27FC236}">
                <a16:creationId xmlns:a16="http://schemas.microsoft.com/office/drawing/2014/main" id="{0B9CB5D5-BAF0-404D-B4E4-FE3D629AC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3352006"/>
            <a:ext cx="8937261" cy="210990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964C275-046E-4DFE-87D9-6B619F6A8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3466306"/>
            <a:ext cx="8937261" cy="210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99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pPr algn="just"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Image based face detection and recognition</a:t>
            </a:r>
          </a:p>
          <a:p>
            <a:pPr indent="0" algn="just" rtl="0">
              <a:spcBef>
                <a:spcPts val="0"/>
              </a:spcBef>
              <a:spcAft>
                <a:spcPts val="0"/>
              </a:spcAft>
              <a:buNone/>
            </a:pPr>
            <a:r>
              <a:rPr lang="en-IN" b="0" i="0" u="none" strike="noStrike" dirty="0">
                <a:solidFill>
                  <a:srgbClr val="000000"/>
                </a:solidFill>
                <a:effectLst/>
                <a:latin typeface="Times New Roman" panose="02020603050405020304" pitchFamily="18" charset="0"/>
                <a:cs typeface="Times New Roman" panose="02020603050405020304" pitchFamily="18" charset="0"/>
                <a:hlinkClick r:id="rId2"/>
              </a:rPr>
              <a:t>https://arxiv.org/ftp/arxiv/papers/1302/1302.6379.pdf</a:t>
            </a: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endParaRPr lang="en-IN" b="0"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IN" b="0" i="0" u="none" strike="noStrike" dirty="0">
                <a:solidFill>
                  <a:srgbClr val="323232"/>
                </a:solidFill>
                <a:effectLst/>
                <a:latin typeface="Times New Roman" panose="02020603050405020304" pitchFamily="18" charset="0"/>
                <a:cs typeface="Times New Roman" panose="02020603050405020304" pitchFamily="18" charset="0"/>
              </a:rPr>
              <a:t>K.C. Paul, S Aslan</a:t>
            </a: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IN" b="0" i="0" u="none" strike="noStrike" dirty="0">
                <a:solidFill>
                  <a:srgbClr val="323232"/>
                </a:solidFill>
                <a:effectLst/>
                <a:latin typeface="Times New Roman" panose="02020603050405020304" pitchFamily="18" charset="0"/>
                <a:cs typeface="Times New Roman" panose="02020603050405020304" pitchFamily="18" charset="0"/>
              </a:rPr>
              <a:t>An Improved Real-Time Face Recognition System at Low Resolution Based on Local Binary Pattern Histogram Algorithm and CLAHE</a:t>
            </a:r>
            <a:endParaRPr lang="en-IN"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IN" b="0" i="0" u="none" strike="noStrike" dirty="0">
                <a:solidFill>
                  <a:srgbClr val="323232"/>
                </a:solidFill>
                <a:effectLst/>
                <a:latin typeface="Times New Roman" panose="02020603050405020304" pitchFamily="18" charset="0"/>
                <a:cs typeface="Times New Roman" panose="02020603050405020304" pitchFamily="18" charset="0"/>
              </a:rPr>
              <a:t>Optics and Photonics Journal, 11 (April 2021), pp. 63-78</a:t>
            </a:r>
          </a:p>
          <a:p>
            <a:pPr indent="0" algn="just" rtl="0">
              <a:spcBef>
                <a:spcPts val="0"/>
              </a:spcBef>
              <a:spcAft>
                <a:spcPts val="0"/>
              </a:spcAft>
              <a:buNone/>
            </a:pPr>
            <a:r>
              <a:rPr lang="en-IN" b="0" dirty="0">
                <a:effectLst/>
                <a:latin typeface="Times New Roman" panose="02020603050405020304" pitchFamily="18" charset="0"/>
                <a:cs typeface="Times New Roman" panose="02020603050405020304" pitchFamily="18" charset="0"/>
                <a:hlinkClick r:id="rId3"/>
              </a:rPr>
              <a:t>https://www.researchgate.net/publication/350764238_An_Improved_Real-Time_Face_Recognition_System_at_Low_Resolution_Based_on_Local_Binary_Pattern_Histogram_Algorithm_and_CLAHE</a:t>
            </a:r>
            <a:endParaRPr lang="en-IN"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endParaRPr lang="en-IN" b="0" dirty="0">
              <a:effectLst/>
              <a:latin typeface="Times New Roman" panose="02020603050405020304" pitchFamily="18" charset="0"/>
              <a:cs typeface="Times New Roman" panose="02020603050405020304" pitchFamily="18" charset="0"/>
            </a:endParaRPr>
          </a:p>
          <a:p>
            <a:pPr indent="0" rtl="0">
              <a:spcBef>
                <a:spcPts val="0"/>
              </a:spcBef>
              <a:spcAft>
                <a:spcPts val="0"/>
              </a:spcAft>
              <a:buNone/>
            </a:pPr>
            <a:r>
              <a:rPr lang="en-IN" sz="1800" b="0" i="0" u="none" strike="noStrike" dirty="0">
                <a:solidFill>
                  <a:srgbClr val="000000"/>
                </a:solidFill>
                <a:effectLst/>
                <a:latin typeface="Arial" panose="020B0604020202020204" pitchFamily="34" charset="0"/>
              </a:rPr>
              <a:t> </a:t>
            </a:r>
            <a:endParaRPr lang="en-IN" b="0" dirty="0">
              <a:effectLst/>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69F8-3E04-43B4-AE64-B4B90260C99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BA0A779-3E6D-45FC-AFAB-D47A3D022282}"/>
              </a:ext>
            </a:extLst>
          </p:cNvPr>
          <p:cNvSpPr>
            <a:spLocks noGrp="1"/>
          </p:cNvSpPr>
          <p:nvPr>
            <p:ph idx="1"/>
          </p:nvPr>
        </p:nvSpPr>
        <p:spPr/>
        <p:txBody>
          <a:bodyPr>
            <a:normAutofit fontScale="92500" lnSpcReduction="10000"/>
          </a:bodyPr>
          <a:lstStyle/>
          <a:p>
            <a:pPr algn="just" rtl="0" fontAlgn="base">
              <a:spcBef>
                <a:spcPts val="0"/>
              </a:spcBef>
              <a:spcAft>
                <a:spcPts val="0"/>
              </a:spcAft>
              <a:buFont typeface="Arial" panose="020B0604020202020204" pitchFamily="34" charset="0"/>
              <a:buChar char="•"/>
            </a:pPr>
            <a:r>
              <a:rPr lang="en-IN" sz="2800" b="0" i="0" u="none" strike="noStrike" dirty="0">
                <a:solidFill>
                  <a:srgbClr val="323232"/>
                </a:solidFill>
                <a:effectLst/>
                <a:latin typeface="Times New Roman" panose="02020603050405020304" pitchFamily="18" charset="0"/>
              </a:rPr>
              <a:t>Samiksha Malhotra, Vaibhav Aggarwal, Himanshu Mangal</a:t>
            </a:r>
            <a:endParaRPr lang="en-IN" sz="2800" b="0" i="0" u="none" strike="noStrike" dirty="0">
              <a:solidFill>
                <a:srgbClr val="000000"/>
              </a:solidFill>
              <a:effectLst/>
              <a:latin typeface="Times New Roman" panose="02020603050405020304" pitchFamily="18" charset="0"/>
            </a:endParaRPr>
          </a:p>
          <a:p>
            <a:pPr indent="0" algn="just" rtl="0">
              <a:spcBef>
                <a:spcPts val="0"/>
              </a:spcBef>
              <a:spcAft>
                <a:spcPts val="0"/>
              </a:spcAft>
              <a:buNone/>
            </a:pPr>
            <a:r>
              <a:rPr lang="en-IN" sz="2800" b="0" i="0" u="none" strike="noStrike" dirty="0" err="1">
                <a:solidFill>
                  <a:srgbClr val="323232"/>
                </a:solidFill>
                <a:effectLst/>
                <a:latin typeface="Times New Roman" panose="02020603050405020304" pitchFamily="18" charset="0"/>
              </a:rPr>
              <a:t>Preeti</a:t>
            </a:r>
            <a:r>
              <a:rPr lang="en-IN" sz="2800" b="0" i="0" u="none" strike="noStrike" dirty="0">
                <a:solidFill>
                  <a:srgbClr val="323232"/>
                </a:solidFill>
                <a:effectLst/>
                <a:latin typeface="Times New Roman" panose="02020603050405020304" pitchFamily="18" charset="0"/>
              </a:rPr>
              <a:t> </a:t>
            </a:r>
            <a:r>
              <a:rPr lang="en-IN" sz="2800" b="0" i="0" u="none" strike="noStrike" dirty="0" err="1">
                <a:solidFill>
                  <a:srgbClr val="323232"/>
                </a:solidFill>
                <a:effectLst/>
                <a:latin typeface="Times New Roman" panose="02020603050405020304" pitchFamily="18" charset="0"/>
              </a:rPr>
              <a:t>Nagrath</a:t>
            </a:r>
            <a:r>
              <a:rPr lang="en-IN" sz="2800" b="0" i="0" u="none" strike="noStrike" dirty="0">
                <a:solidFill>
                  <a:srgbClr val="323232"/>
                </a:solidFill>
                <a:effectLst/>
                <a:latin typeface="Times New Roman" panose="02020603050405020304" pitchFamily="18" charset="0"/>
              </a:rPr>
              <a:t> and Rachna Jain “Comparison between Attendance System implemented through Haar Cascade Classifier and Face Recognition Library</a:t>
            </a:r>
          </a:p>
          <a:p>
            <a:pPr indent="0" algn="just" rtl="0">
              <a:spcBef>
                <a:spcPts val="0"/>
              </a:spcBef>
              <a:spcAft>
                <a:spcPts val="0"/>
              </a:spcAft>
              <a:buNone/>
            </a:pPr>
            <a:r>
              <a:rPr lang="en-IN" sz="2800" b="0" dirty="0">
                <a:effectLst/>
                <a:hlinkClick r:id="rId2"/>
              </a:rPr>
              <a:t>https://www.researchgate.net/publication/348605656_Comparison_between_attendance_system_implemented_through_haar_cascade_classifier_and_face_recognition_library</a:t>
            </a:r>
            <a:endParaRPr lang="en-IN" sz="2800" b="0" dirty="0">
              <a:effectLst/>
            </a:endParaRPr>
          </a:p>
          <a:p>
            <a:pPr indent="0" algn="just" rtl="0">
              <a:spcBef>
                <a:spcPts val="0"/>
              </a:spcBef>
              <a:spcAft>
                <a:spcPts val="0"/>
              </a:spcAft>
              <a:buNone/>
            </a:pPr>
            <a:endParaRPr lang="en-IN" sz="2800" b="0" dirty="0">
              <a:effectLst/>
            </a:endParaRPr>
          </a:p>
          <a:p>
            <a:pPr indent="0" algn="just" rtl="0">
              <a:spcBef>
                <a:spcPts val="0"/>
              </a:spcBef>
              <a:spcAft>
                <a:spcPts val="0"/>
              </a:spcAft>
              <a:buNone/>
            </a:pPr>
            <a:endParaRPr lang="en-IN" sz="2800" b="0" dirty="0">
              <a:effectLst/>
            </a:endParaRPr>
          </a:p>
          <a:p>
            <a:pPr algn="just" rtl="0" fontAlgn="base">
              <a:spcBef>
                <a:spcPts val="0"/>
              </a:spcBef>
              <a:spcAft>
                <a:spcPts val="0"/>
              </a:spcAft>
              <a:buFont typeface="Arial" panose="020B0604020202020204" pitchFamily="34" charset="0"/>
              <a:buChar char="•"/>
            </a:pPr>
            <a:r>
              <a:rPr lang="en-IN" sz="2800" b="0" i="0" u="none" strike="noStrike" dirty="0" err="1">
                <a:solidFill>
                  <a:srgbClr val="000000"/>
                </a:solidFill>
                <a:effectLst/>
                <a:latin typeface="Times New Roman" panose="02020603050405020304" pitchFamily="18" charset="0"/>
              </a:rPr>
              <a:t>Anirudha</a:t>
            </a:r>
            <a:r>
              <a:rPr lang="en-IN" sz="2800" b="0" i="0" u="none" strike="noStrike" dirty="0">
                <a:solidFill>
                  <a:srgbClr val="000000"/>
                </a:solidFill>
                <a:effectLst/>
                <a:latin typeface="Times New Roman" panose="02020603050405020304" pitchFamily="18" charset="0"/>
              </a:rPr>
              <a:t> b </a:t>
            </a:r>
            <a:r>
              <a:rPr lang="en-IN" sz="2800" b="0" i="0" u="none" strike="noStrike" dirty="0" err="1">
                <a:solidFill>
                  <a:srgbClr val="000000"/>
                </a:solidFill>
                <a:effectLst/>
                <a:latin typeface="Times New Roman" panose="02020603050405020304" pitchFamily="18" charset="0"/>
              </a:rPr>
              <a:t>shetty</a:t>
            </a:r>
            <a:r>
              <a:rPr lang="en-IN" sz="2800" b="0" i="0" u="none" strike="noStrike" dirty="0">
                <a:solidFill>
                  <a:srgbClr val="000000"/>
                </a:solidFill>
                <a:effectLst/>
                <a:latin typeface="Times New Roman" panose="02020603050405020304" pitchFamily="18" charset="0"/>
              </a:rPr>
              <a:t>, Bhoomika, </a:t>
            </a:r>
            <a:r>
              <a:rPr lang="en-IN" sz="2800" b="0" i="0" u="none" strike="noStrike" dirty="0" err="1">
                <a:solidFill>
                  <a:srgbClr val="000000"/>
                </a:solidFill>
                <a:effectLst/>
                <a:latin typeface="Times New Roman" panose="02020603050405020304" pitchFamily="18" charset="0"/>
              </a:rPr>
              <a:t>Deeksha</a:t>
            </a:r>
            <a:r>
              <a:rPr lang="en-IN" sz="2800" b="0" i="0" u="none" strike="noStrike" dirty="0">
                <a:solidFill>
                  <a:srgbClr val="000000"/>
                </a:solidFill>
                <a:effectLst/>
                <a:latin typeface="Times New Roman" panose="02020603050405020304" pitchFamily="18" charset="0"/>
              </a:rPr>
              <a:t>, Jeevan </a:t>
            </a:r>
            <a:r>
              <a:rPr lang="en-IN" sz="2800" b="0" i="0" u="none" strike="noStrike" dirty="0" err="1">
                <a:solidFill>
                  <a:srgbClr val="000000"/>
                </a:solidFill>
                <a:effectLst/>
                <a:latin typeface="Times New Roman" panose="02020603050405020304" pitchFamily="18" charset="0"/>
              </a:rPr>
              <a:t>Rebeiro</a:t>
            </a:r>
            <a:r>
              <a:rPr lang="en-IN" sz="2800" b="0" i="0" u="none" strike="noStrike" dirty="0">
                <a:solidFill>
                  <a:srgbClr val="000000"/>
                </a:solidFill>
                <a:effectLst/>
                <a:latin typeface="Times New Roman" panose="02020603050405020304" pitchFamily="18" charset="0"/>
              </a:rPr>
              <a:t>, </a:t>
            </a:r>
            <a:r>
              <a:rPr lang="en-IN" sz="2800" b="0" i="0" u="none" strike="noStrike" dirty="0" err="1">
                <a:solidFill>
                  <a:srgbClr val="000000"/>
                </a:solidFill>
                <a:effectLst/>
                <a:latin typeface="Times New Roman" panose="02020603050405020304" pitchFamily="18" charset="0"/>
              </a:rPr>
              <a:t>ramyashree</a:t>
            </a:r>
            <a:r>
              <a:rPr lang="en-IN" sz="2800" b="0" i="0" u="none" strike="noStrike" dirty="0">
                <a:solidFill>
                  <a:srgbClr val="000000"/>
                </a:solidFill>
                <a:effectLst/>
                <a:latin typeface="Times New Roman" panose="02020603050405020304" pitchFamily="18" charset="0"/>
              </a:rPr>
              <a:t> </a:t>
            </a:r>
          </a:p>
          <a:p>
            <a:pPr indent="0" algn="just" rtl="0">
              <a:spcBef>
                <a:spcPts val="0"/>
              </a:spcBef>
              <a:spcAft>
                <a:spcPts val="0"/>
              </a:spcAft>
              <a:buNone/>
            </a:pPr>
            <a:r>
              <a:rPr lang="en-IN" sz="2800" b="0" i="0" u="none" strike="noStrike" dirty="0">
                <a:solidFill>
                  <a:srgbClr val="202124"/>
                </a:solidFill>
                <a:effectLst/>
                <a:latin typeface="Times New Roman" panose="02020603050405020304" pitchFamily="18" charset="0"/>
              </a:rPr>
              <a:t>Facial Recognition using Haar Cascade and LBP Classifiers</a:t>
            </a:r>
          </a:p>
          <a:p>
            <a:pPr indent="0" algn="just" rtl="0">
              <a:spcBef>
                <a:spcPts val="0"/>
              </a:spcBef>
              <a:spcAft>
                <a:spcPts val="0"/>
              </a:spcAft>
              <a:buNone/>
            </a:pPr>
            <a:r>
              <a:rPr lang="en-IN" sz="2800" b="0" dirty="0">
                <a:effectLst/>
                <a:hlinkClick r:id="rId3"/>
              </a:rPr>
              <a:t>https://www.sciencedirect.com/science/article/pii/S2666285X21000728</a:t>
            </a:r>
            <a:endParaRPr lang="en-IN" dirty="0">
              <a:solidFill>
                <a:srgbClr val="202124"/>
              </a:solidFill>
              <a:latin typeface="Times New Roman" panose="02020603050405020304" pitchFamily="18" charset="0"/>
            </a:endParaRPr>
          </a:p>
          <a:p>
            <a:pPr indent="0" algn="just" rtl="0">
              <a:spcBef>
                <a:spcPts val="0"/>
              </a:spcBef>
              <a:spcAft>
                <a:spcPts val="0"/>
              </a:spcAft>
              <a:buNone/>
            </a:pPr>
            <a:endParaRPr lang="en-IN" sz="2800" b="0" dirty="0">
              <a:effectLst/>
            </a:endParaRPr>
          </a:p>
          <a:p>
            <a:pPr marL="0" indent="0">
              <a:buNone/>
            </a:pPr>
            <a:endParaRPr lang="en-IN" dirty="0"/>
          </a:p>
        </p:txBody>
      </p:sp>
      <p:sp>
        <p:nvSpPr>
          <p:cNvPr id="4" name="Slide Number Placeholder 3">
            <a:extLst>
              <a:ext uri="{FF2B5EF4-FFF2-40B4-BE49-F238E27FC236}">
                <a16:creationId xmlns:a16="http://schemas.microsoft.com/office/drawing/2014/main" id="{0B43AD99-753D-47E3-A352-C9B98EFF78FB}"/>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2587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199" y="1825624"/>
            <a:ext cx="10914089" cy="5032375"/>
          </a:xfrm>
        </p:spPr>
        <p:txBody>
          <a:bodyPr/>
          <a:lstStyle/>
          <a:p>
            <a:pPr marL="0" indent="0" algn="just" rtl="0">
              <a:spcBef>
                <a:spcPts val="1200"/>
              </a:spcBef>
              <a:spcAft>
                <a:spcPts val="1200"/>
              </a:spcAft>
              <a:buNone/>
            </a:pPr>
            <a:r>
              <a:rPr lang="en-IN" sz="2200" b="1" i="1" u="none" strike="noStrike" dirty="0">
                <a:solidFill>
                  <a:srgbClr val="000000"/>
                </a:solidFill>
                <a:effectLst/>
              </a:rPr>
              <a:t>1. Problem Definition: </a:t>
            </a:r>
            <a:r>
              <a:rPr lang="en-IN" sz="2200" b="0" i="0" u="none" strike="noStrike" dirty="0">
                <a:solidFill>
                  <a:srgbClr val="000000"/>
                </a:solidFill>
                <a:effectLst/>
              </a:rPr>
              <a:t>With a sudden boom in technology, we discovered many things like its benefits, multiple vulnerabilities, usage of it in our daily life. As it is part of life so we cannot let it be vulnerable, we need to secure it, so no one can exploit it. So, this project came into action as it is based on 2-layer protection/security.</a:t>
            </a:r>
            <a:endParaRPr lang="en-IN" sz="2200" b="0" dirty="0">
              <a:effectLst/>
            </a:endParaRPr>
          </a:p>
          <a:p>
            <a:pPr marL="0" indent="0" algn="just" rtl="0">
              <a:spcBef>
                <a:spcPts val="0"/>
              </a:spcBef>
              <a:spcAft>
                <a:spcPts val="0"/>
              </a:spcAft>
              <a:buNone/>
            </a:pPr>
            <a:r>
              <a:rPr lang="en-IN" sz="2200" b="0" i="0" u="none" strike="noStrike" dirty="0">
                <a:solidFill>
                  <a:srgbClr val="000000"/>
                </a:solidFill>
                <a:effectLst/>
              </a:rPr>
              <a:t>Today security is one of the most essential parts. As everyone of us wants their data and stuff to be secure, we have lately seen so many data breach around the globe in the biggies like Twitter, Jubilant Food Works Ltd their information been stolen and there are multiple cases of access to the places where an unauthorized person have breached through, such big data breach is not possible without internal help so the unauthorized employee can be a threat, if we want to secure the confidentiality we have to work on availability of that information to some authorized people in the industry and a security system strong enough to differ between authorized and unauthorized person, and it's a system with the lowest vulnerability possible.</a:t>
            </a:r>
            <a:endParaRPr lang="en-IN" sz="2200" b="0" dirty="0">
              <a:effectLst/>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0669-9705-407C-9285-7C4FA043ABCC}"/>
              </a:ext>
            </a:extLst>
          </p:cNvPr>
          <p:cNvSpPr>
            <a:spLocks noGrp="1"/>
          </p:cNvSpPr>
          <p:nvPr>
            <p:ph type="title"/>
          </p:nvPr>
        </p:nvSpPr>
        <p:spPr/>
        <p:txBody>
          <a:bodyPr/>
          <a:lstStyle/>
          <a:p>
            <a:r>
              <a:rPr lang="en-IN" dirty="0"/>
              <a:t>Introduction</a:t>
            </a:r>
            <a:r>
              <a:rPr lang="en-IN" b="1" dirty="0"/>
              <a:t> </a:t>
            </a:r>
            <a:r>
              <a:rPr lang="en-IN" dirty="0"/>
              <a:t>to</a:t>
            </a:r>
            <a:r>
              <a:rPr lang="en-IN" b="1" dirty="0"/>
              <a:t> </a:t>
            </a:r>
            <a:r>
              <a:rPr lang="en-IN" dirty="0"/>
              <a:t>Project</a:t>
            </a:r>
          </a:p>
        </p:txBody>
      </p:sp>
      <p:sp>
        <p:nvSpPr>
          <p:cNvPr id="3" name="Content Placeholder 2">
            <a:extLst>
              <a:ext uri="{FF2B5EF4-FFF2-40B4-BE49-F238E27FC236}">
                <a16:creationId xmlns:a16="http://schemas.microsoft.com/office/drawing/2014/main" id="{7414A726-BFFB-4CBB-80F4-814A581A0E77}"/>
              </a:ext>
            </a:extLst>
          </p:cNvPr>
          <p:cNvSpPr>
            <a:spLocks noGrp="1"/>
          </p:cNvSpPr>
          <p:nvPr>
            <p:ph idx="1"/>
          </p:nvPr>
        </p:nvSpPr>
        <p:spPr>
          <a:xfrm>
            <a:off x="838200" y="1573968"/>
            <a:ext cx="10719216" cy="5284032"/>
          </a:xfrm>
        </p:spPr>
        <p:txBody>
          <a:bodyPr>
            <a:normAutofit/>
          </a:bodyPr>
          <a:lstStyle/>
          <a:p>
            <a:pPr marL="0" indent="0" algn="just" rtl="0">
              <a:spcBef>
                <a:spcPts val="1200"/>
              </a:spcBef>
              <a:spcAft>
                <a:spcPts val="1200"/>
              </a:spcAft>
              <a:buNone/>
            </a:pPr>
            <a:r>
              <a:rPr lang="en-IN" sz="2200" b="1" i="1" u="none" strike="noStrike" dirty="0">
                <a:solidFill>
                  <a:srgbClr val="000000"/>
                </a:solidFill>
                <a:effectLst/>
                <a:latin typeface="Times New Roman" panose="02020603050405020304" pitchFamily="18" charset="0"/>
              </a:rPr>
              <a:t>2. Project Overview:</a:t>
            </a:r>
            <a:r>
              <a:rPr lang="en-IN" sz="2200" b="0" i="0" u="none" strike="noStrike" dirty="0">
                <a:solidFill>
                  <a:srgbClr val="000000"/>
                </a:solidFill>
                <a:effectLst/>
                <a:latin typeface="Times New Roman" panose="02020603050405020304" pitchFamily="18" charset="0"/>
              </a:rPr>
              <a:t> </a:t>
            </a:r>
            <a:endParaRPr lang="en-IN" sz="2200" dirty="0"/>
          </a:p>
          <a:p>
            <a:pPr marL="0" indent="0" algn="just" rtl="0">
              <a:spcBef>
                <a:spcPts val="1200"/>
              </a:spcBef>
              <a:spcAft>
                <a:spcPts val="1200"/>
              </a:spcAft>
              <a:buNone/>
            </a:pPr>
            <a:r>
              <a:rPr lang="en-IN" sz="2200" b="0" i="0" u="none" strike="noStrike" dirty="0">
                <a:solidFill>
                  <a:srgbClr val="000000"/>
                </a:solidFill>
                <a:effectLst/>
                <a:latin typeface="Times New Roman" panose="02020603050405020304" pitchFamily="18" charset="0"/>
              </a:rPr>
              <a:t>This project is a solution for problems related authorization, availability and theft. In this project we will be working on a facial recognition system which will give access to the authorized user in the system or the lab and this facial recognition data will be managed by admin. Admin will be provided with a GUI based software easy to use and a database to enter user’s information related to its job, status and personal information, multiple pictures with different angles will be stored and from that system we will also generate a QR(quick response) code that will be provided on the ID card of the user with that you can get users information and also it is the second layer of protection after facial recognition the user have to scan its card to get entry into the secured lab. Users would not have access to the admin system. User data will be stored and managed by Admin and any new user will be admitted in a day and they will be provided with a smart card in 2-3 days.</a:t>
            </a:r>
            <a:endParaRPr lang="en-IN" sz="2200" dirty="0"/>
          </a:p>
          <a:p>
            <a:pPr marL="0" indent="0" algn="just" rtl="0">
              <a:spcBef>
                <a:spcPts val="1200"/>
              </a:spcBef>
              <a:spcAft>
                <a:spcPts val="1200"/>
              </a:spcAft>
              <a:buNone/>
            </a:pPr>
            <a:r>
              <a:rPr lang="en-IN" sz="2200" b="0" i="0" u="none" strike="noStrike" dirty="0">
                <a:solidFill>
                  <a:srgbClr val="000000"/>
                </a:solidFill>
                <a:effectLst/>
                <a:latin typeface="Times New Roman" panose="02020603050405020304" pitchFamily="18" charset="0"/>
              </a:rPr>
              <a:t>It is the safest system to use for securing your office, lab or working area from theft, accessibility, authorisation and confidentiality of the information that should not be leaked</a:t>
            </a:r>
            <a:r>
              <a:rPr lang="en-IN" sz="1800" b="0" i="0" u="none" strike="noStrike" dirty="0">
                <a:solidFill>
                  <a:srgbClr val="000000"/>
                </a:solidFill>
                <a:effectLst/>
                <a:latin typeface="Times New Roman" panose="02020603050405020304" pitchFamily="18" charset="0"/>
              </a:rPr>
              <a:t>.   </a:t>
            </a:r>
            <a:endParaRPr lang="en-IN" b="0" dirty="0">
              <a:effectLst/>
            </a:endParaRPr>
          </a:p>
          <a:p>
            <a:endParaRPr lang="en-IN" dirty="0"/>
          </a:p>
        </p:txBody>
      </p:sp>
      <p:sp>
        <p:nvSpPr>
          <p:cNvPr id="4" name="Slide Number Placeholder 3">
            <a:extLst>
              <a:ext uri="{FF2B5EF4-FFF2-40B4-BE49-F238E27FC236}">
                <a16:creationId xmlns:a16="http://schemas.microsoft.com/office/drawing/2014/main" id="{BDC40511-7ECE-4C7A-9EB8-89D7E8C7DB46}"/>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02290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E0FA-EFBE-47FE-8D89-B34CC01A4E55}"/>
              </a:ext>
            </a:extLst>
          </p:cNvPr>
          <p:cNvSpPr>
            <a:spLocks noGrp="1"/>
          </p:cNvSpPr>
          <p:nvPr>
            <p:ph type="title"/>
          </p:nvPr>
        </p:nvSpPr>
        <p:spPr>
          <a:xfrm>
            <a:off x="838200" y="365126"/>
            <a:ext cx="10515600" cy="1013970"/>
          </a:xfrm>
        </p:spPr>
        <p:txBody>
          <a:bodyPr/>
          <a:lstStyle/>
          <a:p>
            <a:r>
              <a:rPr lang="en-IN" dirty="0"/>
              <a:t>Introduction</a:t>
            </a:r>
            <a:r>
              <a:rPr lang="en-IN" b="1" dirty="0"/>
              <a:t> </a:t>
            </a:r>
            <a:r>
              <a:rPr lang="en-IN" dirty="0"/>
              <a:t>to</a:t>
            </a:r>
            <a:r>
              <a:rPr lang="en-IN" b="1" dirty="0"/>
              <a:t> </a:t>
            </a:r>
            <a:r>
              <a:rPr lang="en-IN" dirty="0"/>
              <a:t>Project</a:t>
            </a:r>
          </a:p>
        </p:txBody>
      </p:sp>
      <p:sp>
        <p:nvSpPr>
          <p:cNvPr id="3" name="Content Placeholder 2">
            <a:extLst>
              <a:ext uri="{FF2B5EF4-FFF2-40B4-BE49-F238E27FC236}">
                <a16:creationId xmlns:a16="http://schemas.microsoft.com/office/drawing/2014/main" id="{B571EB00-F0A4-402A-AFB0-2A590C042FE4}"/>
              </a:ext>
            </a:extLst>
          </p:cNvPr>
          <p:cNvSpPr>
            <a:spLocks noGrp="1"/>
          </p:cNvSpPr>
          <p:nvPr>
            <p:ph idx="1"/>
          </p:nvPr>
        </p:nvSpPr>
        <p:spPr>
          <a:xfrm>
            <a:off x="838199" y="1633928"/>
            <a:ext cx="10779177" cy="5224071"/>
          </a:xfrm>
        </p:spPr>
        <p:txBody>
          <a:bodyPr>
            <a:normAutofit fontScale="25000" lnSpcReduction="20000"/>
          </a:bodyPr>
          <a:lstStyle/>
          <a:p>
            <a:pPr marL="0" indent="0" algn="just" rtl="0">
              <a:spcBef>
                <a:spcPts val="1200"/>
              </a:spcBef>
              <a:spcAft>
                <a:spcPts val="1200"/>
              </a:spcAft>
              <a:buNone/>
            </a:pPr>
            <a:r>
              <a:rPr lang="en-IN" sz="8000" b="1" i="1" u="none" strike="noStrike" dirty="0">
                <a:solidFill>
                  <a:srgbClr val="000000"/>
                </a:solidFill>
                <a:effectLst/>
                <a:latin typeface="Times New Roman" panose="02020603050405020304" pitchFamily="18" charset="0"/>
              </a:rPr>
              <a:t>3. </a:t>
            </a:r>
            <a:r>
              <a:rPr lang="en-IN" sz="8000" b="1" i="1" u="none" strike="noStrike" dirty="0">
                <a:solidFill>
                  <a:srgbClr val="000000"/>
                </a:solidFill>
                <a:effectLst/>
              </a:rPr>
              <a:t>Software Specifications:</a:t>
            </a:r>
            <a:r>
              <a:rPr lang="en-IN" sz="8000" b="0" i="0" u="none" strike="noStrike" dirty="0">
                <a:solidFill>
                  <a:srgbClr val="000000"/>
                </a:solidFill>
                <a:effectLst/>
              </a:rPr>
              <a:t> </a:t>
            </a:r>
            <a:endParaRPr lang="en-IN" sz="8000" b="0" dirty="0">
              <a:effectLst/>
            </a:endParaRPr>
          </a:p>
          <a:p>
            <a:pPr marL="0" indent="0" algn="just" rtl="0">
              <a:spcBef>
                <a:spcPts val="1200"/>
              </a:spcBef>
              <a:spcAft>
                <a:spcPts val="1200"/>
              </a:spcAft>
              <a:buNone/>
            </a:pPr>
            <a:r>
              <a:rPr lang="en-IN" sz="8000" b="1" i="0" u="none" strike="noStrike" dirty="0">
                <a:solidFill>
                  <a:srgbClr val="000000"/>
                </a:solidFill>
                <a:effectLst/>
              </a:rPr>
              <a:t>a</a:t>
            </a:r>
            <a:r>
              <a:rPr lang="en-IN" sz="8000" b="0" i="0" u="none" strike="noStrike" dirty="0">
                <a:solidFill>
                  <a:srgbClr val="000000"/>
                </a:solidFill>
                <a:effectLst/>
              </a:rPr>
              <a:t>. </a:t>
            </a:r>
            <a:r>
              <a:rPr lang="en-IN" sz="8000" b="1" i="0" u="none" strike="noStrike" dirty="0">
                <a:solidFill>
                  <a:srgbClr val="000000"/>
                </a:solidFill>
                <a:effectLst/>
              </a:rPr>
              <a:t>OpenCV (</a:t>
            </a:r>
            <a:r>
              <a:rPr lang="en-IN" sz="8000" b="0" i="0" u="none" strike="noStrike" dirty="0">
                <a:solidFill>
                  <a:srgbClr val="000000"/>
                </a:solidFill>
                <a:effectLst/>
              </a:rPr>
              <a:t>open-source computer vision library</a:t>
            </a:r>
            <a:r>
              <a:rPr lang="en-IN" sz="8000" b="1" i="0" u="none" strike="noStrike" dirty="0">
                <a:solidFill>
                  <a:srgbClr val="000000"/>
                </a:solidFill>
                <a:effectLst/>
              </a:rPr>
              <a:t>) </a:t>
            </a:r>
            <a:r>
              <a:rPr lang="en-IN" sz="8000" b="0" i="0" u="none" strike="noStrike" dirty="0">
                <a:solidFill>
                  <a:srgbClr val="000000"/>
                </a:solidFill>
                <a:effectLst/>
              </a:rPr>
              <a:t>it is a software which include all the libraries regarding machine learning and computer vision development in which we are using Haar-cascade for facial recognition and QR code we are using </a:t>
            </a:r>
            <a:r>
              <a:rPr lang="en-IN" sz="8000" b="1" i="0" u="none" strike="noStrike" dirty="0" err="1">
                <a:solidFill>
                  <a:srgbClr val="202124"/>
                </a:solidFill>
                <a:effectLst/>
              </a:rPr>
              <a:t>myqr</a:t>
            </a:r>
            <a:r>
              <a:rPr lang="en-IN" sz="8000" b="1" i="0" u="none" strike="noStrike" dirty="0">
                <a:solidFill>
                  <a:srgbClr val="202124"/>
                </a:solidFill>
                <a:effectLst/>
              </a:rPr>
              <a:t> module</a:t>
            </a:r>
            <a:r>
              <a:rPr lang="en-IN" sz="8000" b="1" i="0" u="none" strike="noStrike" dirty="0">
                <a:solidFill>
                  <a:srgbClr val="000000"/>
                </a:solidFill>
                <a:effectLst/>
              </a:rPr>
              <a:t>, </a:t>
            </a:r>
            <a:r>
              <a:rPr lang="en-IN" sz="8000" b="0" i="0" u="none" strike="noStrike" dirty="0">
                <a:solidFill>
                  <a:srgbClr val="202124"/>
                </a:solidFill>
                <a:effectLst/>
              </a:rPr>
              <a:t>and all of this will be developed in </a:t>
            </a:r>
            <a:r>
              <a:rPr lang="en-IN" sz="8000" b="1" i="0" u="none" strike="noStrike" dirty="0">
                <a:solidFill>
                  <a:srgbClr val="202124"/>
                </a:solidFill>
                <a:effectLst/>
              </a:rPr>
              <a:t>Python language.</a:t>
            </a:r>
            <a:endParaRPr lang="en-IN" sz="8000" b="0" dirty="0">
              <a:effectLst/>
            </a:endParaRPr>
          </a:p>
          <a:p>
            <a:pPr marL="0" indent="0" algn="just" rtl="0">
              <a:spcBef>
                <a:spcPts val="1200"/>
              </a:spcBef>
              <a:spcAft>
                <a:spcPts val="1200"/>
              </a:spcAft>
              <a:buNone/>
            </a:pPr>
            <a:r>
              <a:rPr lang="en-IN" sz="8000" b="1" i="0" u="none" strike="noStrike" dirty="0">
                <a:solidFill>
                  <a:srgbClr val="000000"/>
                </a:solidFill>
                <a:effectLst/>
              </a:rPr>
              <a:t>b. VS-Code (</a:t>
            </a:r>
            <a:r>
              <a:rPr lang="en-IN" sz="8000" b="0" i="0" u="none" strike="noStrike" dirty="0">
                <a:solidFill>
                  <a:srgbClr val="000000"/>
                </a:solidFill>
                <a:effectLst/>
              </a:rPr>
              <a:t>Visual studio code</a:t>
            </a:r>
            <a:r>
              <a:rPr lang="en-IN" sz="8000" b="1" i="0" u="none" strike="noStrike" dirty="0">
                <a:solidFill>
                  <a:srgbClr val="000000"/>
                </a:solidFill>
                <a:effectLst/>
              </a:rPr>
              <a:t>) </a:t>
            </a:r>
            <a:r>
              <a:rPr lang="en-IN" sz="8000" b="0" i="0" u="none" strike="noStrike" dirty="0">
                <a:solidFill>
                  <a:srgbClr val="202124"/>
                </a:solidFill>
                <a:effectLst/>
              </a:rPr>
              <a:t>is an </a:t>
            </a:r>
            <a:r>
              <a:rPr lang="en-IN" sz="8000" b="1" i="0" u="none" strike="noStrike" dirty="0">
                <a:solidFill>
                  <a:srgbClr val="000000"/>
                </a:solidFill>
                <a:effectLst/>
              </a:rPr>
              <a:t>integrated development environment</a:t>
            </a:r>
            <a:r>
              <a:rPr lang="en-IN" sz="8000" b="0" i="0" u="none" strike="noStrike" dirty="0">
                <a:solidFill>
                  <a:srgbClr val="000000"/>
                </a:solidFill>
                <a:effectLst/>
              </a:rPr>
              <a:t> made by Microsoft for Windows, Linux and macOS. Features include support for debugging, syntax highlighting, intelligent code completion, snippets, code refactoring, and embedded Git</a:t>
            </a:r>
            <a:endParaRPr lang="en-IN" sz="8000" b="0" dirty="0">
              <a:effectLst/>
            </a:endParaRPr>
          </a:p>
          <a:p>
            <a:pPr marL="0" indent="0" algn="just" rtl="0">
              <a:spcBef>
                <a:spcPts val="1200"/>
              </a:spcBef>
              <a:spcAft>
                <a:spcPts val="1200"/>
              </a:spcAft>
              <a:buNone/>
            </a:pPr>
            <a:r>
              <a:rPr lang="en-IN" sz="8000" b="1" i="1" u="none" strike="noStrike" dirty="0">
                <a:solidFill>
                  <a:srgbClr val="000000"/>
                </a:solidFill>
                <a:effectLst/>
              </a:rPr>
              <a:t>4. Hardware Requirements:</a:t>
            </a:r>
            <a:r>
              <a:rPr lang="en-IN" sz="8000" b="0" i="0" u="none" strike="noStrike" dirty="0">
                <a:solidFill>
                  <a:srgbClr val="000000"/>
                </a:solidFill>
                <a:effectLst/>
              </a:rPr>
              <a:t> Along with software requirements, the project has some hardware requirements as well for complete working of the project.</a:t>
            </a:r>
            <a:endParaRPr lang="en-IN" sz="8000" b="0" dirty="0">
              <a:effectLst/>
            </a:endParaRPr>
          </a:p>
          <a:p>
            <a:pPr marL="0" indent="0" algn="just" rtl="0">
              <a:spcBef>
                <a:spcPts val="1200"/>
              </a:spcBef>
              <a:spcAft>
                <a:spcPts val="0"/>
              </a:spcAft>
              <a:buNone/>
            </a:pPr>
            <a:r>
              <a:rPr lang="en-IN" sz="8000" b="0" i="0" u="none" strike="noStrike" dirty="0">
                <a:solidFill>
                  <a:srgbClr val="000000"/>
                </a:solidFill>
                <a:effectLst/>
              </a:rPr>
              <a:t>Webcam : for using facial recognition, and capturing faces.</a:t>
            </a:r>
            <a:endParaRPr lang="en-IN" sz="8000" b="0" dirty="0">
              <a:effectLst/>
            </a:endParaRPr>
          </a:p>
          <a:p>
            <a:pPr marL="0" indent="0" algn="just" rtl="0">
              <a:spcBef>
                <a:spcPts val="0"/>
              </a:spcBef>
              <a:spcAft>
                <a:spcPts val="0"/>
              </a:spcAft>
              <a:buNone/>
            </a:pPr>
            <a:r>
              <a:rPr lang="en-IN" sz="8000" b="0" i="0" u="none" strike="noStrike" dirty="0">
                <a:solidFill>
                  <a:srgbClr val="000000"/>
                </a:solidFill>
                <a:effectLst/>
              </a:rPr>
              <a:t>Processor : Pentium IV with 800 MHZ Clock speed (at least)</a:t>
            </a:r>
            <a:endParaRPr lang="en-IN" sz="8000" b="0" dirty="0">
              <a:effectLst/>
            </a:endParaRPr>
          </a:p>
          <a:p>
            <a:pPr marL="0" indent="0" algn="just" rtl="0">
              <a:spcBef>
                <a:spcPts val="0"/>
              </a:spcBef>
              <a:spcAft>
                <a:spcPts val="0"/>
              </a:spcAft>
              <a:buNone/>
            </a:pPr>
            <a:r>
              <a:rPr lang="en-IN" sz="8000" b="0" i="0" u="none" strike="noStrike" dirty="0">
                <a:solidFill>
                  <a:srgbClr val="000000"/>
                </a:solidFill>
                <a:effectLst/>
              </a:rPr>
              <a:t>RAM/Memory : 2GB (minimum)</a:t>
            </a:r>
            <a:endParaRPr lang="en-IN" sz="8000" b="0" dirty="0">
              <a:effectLst/>
            </a:endParaRPr>
          </a:p>
          <a:p>
            <a:pPr marL="0" indent="0" algn="just" rtl="0">
              <a:spcBef>
                <a:spcPts val="0"/>
              </a:spcBef>
              <a:spcAft>
                <a:spcPts val="0"/>
              </a:spcAft>
              <a:buNone/>
            </a:pPr>
            <a:r>
              <a:rPr lang="en-IN" sz="8000" b="0" i="0" u="none" strike="noStrike" dirty="0">
                <a:solidFill>
                  <a:srgbClr val="000000"/>
                </a:solidFill>
                <a:effectLst/>
              </a:rPr>
              <a:t>Hard disk/Storage :           40GB</a:t>
            </a:r>
            <a:endParaRPr lang="en-IN" sz="8000" b="0" dirty="0">
              <a:effectLst/>
            </a:endParaRPr>
          </a:p>
          <a:p>
            <a:pPr marL="0" indent="0" algn="just" rtl="0">
              <a:spcBef>
                <a:spcPts val="0"/>
              </a:spcBef>
              <a:spcAft>
                <a:spcPts val="0"/>
              </a:spcAft>
              <a:buNone/>
            </a:pPr>
            <a:r>
              <a:rPr lang="en-IN" sz="8000" b="0" i="0" u="none" strike="noStrike" dirty="0">
                <a:solidFill>
                  <a:srgbClr val="000000"/>
                </a:solidFill>
                <a:effectLst/>
              </a:rPr>
              <a:t>Network Interface card : 32bit  PCI/ISA Ethernet or Latest</a:t>
            </a:r>
            <a:endParaRPr lang="en-IN" sz="8000" b="0" dirty="0">
              <a:effectLst/>
            </a:endParaRPr>
          </a:p>
          <a:p>
            <a:pPr marL="0" indent="0">
              <a:buNone/>
            </a:pPr>
            <a:br>
              <a:rPr lang="en-IN" dirty="0"/>
            </a:br>
            <a:endParaRPr lang="en-IN" dirty="0"/>
          </a:p>
        </p:txBody>
      </p:sp>
      <p:sp>
        <p:nvSpPr>
          <p:cNvPr id="4" name="Slide Number Placeholder 3">
            <a:extLst>
              <a:ext uri="{FF2B5EF4-FFF2-40B4-BE49-F238E27FC236}">
                <a16:creationId xmlns:a16="http://schemas.microsoft.com/office/drawing/2014/main" id="{A8282465-BCDC-458B-805A-4BB4DE3D811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62762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indent="0" algn="just" rtl="0">
              <a:spcBef>
                <a:spcPts val="0"/>
              </a:spcBef>
              <a:spcAft>
                <a:spcPts val="0"/>
              </a:spcAft>
              <a:buNone/>
            </a:pPr>
            <a:r>
              <a:rPr lang="en-IN" sz="2400" b="0" i="0" u="none" strike="noStrike" dirty="0">
                <a:solidFill>
                  <a:srgbClr val="000000"/>
                </a:solidFill>
                <a:effectLst/>
                <a:latin typeface="Times New Roman" panose="02020603050405020304" pitchFamily="18" charset="0"/>
              </a:rPr>
              <a:t>Data is an important asset of an organisation as well as an individual. In the era of technology and science it is a popular saying that nowadays wars are not won by large armies and weapons, but by the information gathered about the enemy and enemy’s moves.</a:t>
            </a:r>
            <a:endParaRPr lang="en-IN" sz="2400" b="0" dirty="0">
              <a:effectLst/>
            </a:endParaRPr>
          </a:p>
          <a:p>
            <a:pPr indent="0" algn="just" rtl="0">
              <a:spcBef>
                <a:spcPts val="0"/>
              </a:spcBef>
              <a:spcAft>
                <a:spcPts val="0"/>
              </a:spcAft>
              <a:buNone/>
            </a:pPr>
            <a:r>
              <a:rPr lang="en-IN" sz="2400" b="0" i="0" u="none" strike="noStrike" dirty="0">
                <a:solidFill>
                  <a:srgbClr val="000000"/>
                </a:solidFill>
                <a:effectLst/>
                <a:latin typeface="Times New Roman" panose="02020603050405020304" pitchFamily="18" charset="0"/>
              </a:rPr>
              <a:t>So with this, it is important to store out confidential and important data in a very secure manner with the maximum security possible. With securely storing the data it is also very important the data stored should be easily available and to the authorised only.</a:t>
            </a:r>
            <a:endParaRPr lang="en-IN" sz="2400" b="0" dirty="0">
              <a:effectLst/>
            </a:endParaRPr>
          </a:p>
          <a:p>
            <a:pPr indent="0" algn="just" rtl="0">
              <a:spcBef>
                <a:spcPts val="0"/>
              </a:spcBef>
              <a:spcAft>
                <a:spcPts val="0"/>
              </a:spcAft>
              <a:buNone/>
            </a:pPr>
            <a:r>
              <a:rPr lang="en-IN" sz="2400" b="0" i="0" u="none" strike="noStrike" dirty="0">
                <a:solidFill>
                  <a:srgbClr val="000000"/>
                </a:solidFill>
                <a:effectLst/>
                <a:latin typeface="Times New Roman" panose="02020603050405020304" pitchFamily="18" charset="0"/>
              </a:rPr>
              <a:t>For this the password and usernames came into being. But it has been noticed that the login credentials of the users can be hacked using techniques like social engineering and brute forcing with the help of some personal information of the user.</a:t>
            </a:r>
            <a:endParaRPr lang="en-IN" sz="2400" b="0" dirty="0">
              <a:effectLst/>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C64D-F5CA-48DD-80EB-BAC98F1FBF7C}"/>
              </a:ext>
            </a:extLst>
          </p:cNvPr>
          <p:cNvSpPr>
            <a:spLocks noGrp="1"/>
          </p:cNvSpPr>
          <p:nvPr>
            <p:ph type="title"/>
          </p:nvPr>
        </p:nvSpPr>
        <p:spPr/>
        <p:txBody>
          <a:bodyPr/>
          <a:lstStyle/>
          <a:p>
            <a:r>
              <a:rPr lang="en-IN" dirty="0"/>
              <a:t>Problem Formulation</a:t>
            </a:r>
          </a:p>
        </p:txBody>
      </p:sp>
      <p:sp>
        <p:nvSpPr>
          <p:cNvPr id="3" name="Content Placeholder 2">
            <a:extLst>
              <a:ext uri="{FF2B5EF4-FFF2-40B4-BE49-F238E27FC236}">
                <a16:creationId xmlns:a16="http://schemas.microsoft.com/office/drawing/2014/main" id="{13C4FA31-6AFD-421B-9DC4-11BFD7ACE81C}"/>
              </a:ext>
            </a:extLst>
          </p:cNvPr>
          <p:cNvSpPr>
            <a:spLocks noGrp="1"/>
          </p:cNvSpPr>
          <p:nvPr>
            <p:ph idx="1"/>
          </p:nvPr>
        </p:nvSpPr>
        <p:spPr/>
        <p:txBody>
          <a:bodyPr/>
          <a:lstStyle/>
          <a:p>
            <a:pPr indent="0" algn="just" rtl="0">
              <a:spcBef>
                <a:spcPts val="0"/>
              </a:spcBef>
              <a:spcAft>
                <a:spcPts val="0"/>
              </a:spcAft>
              <a:buNone/>
            </a:pPr>
            <a:r>
              <a:rPr lang="en-IN" b="0" i="0" u="none" strike="noStrike" dirty="0">
                <a:solidFill>
                  <a:srgbClr val="000000"/>
                </a:solidFill>
                <a:effectLst/>
                <a:latin typeface="Times New Roman" panose="02020603050405020304" pitchFamily="18" charset="0"/>
              </a:rPr>
              <a:t>This is also a matter of concern that the password for the users can very easily be compromised but at the same time biometrics can’t. Biometrics like retina, face, fingerprint are unique to every one. So the approach of replacing passwords with face recognition and usernames with unique QR codes has been tried. In this approach the user needs not to enter the login credential but to scan a unique allotted QR available on his/her card as his username and recognizing his/her face as the password.</a:t>
            </a:r>
            <a:endParaRPr lang="en-IN" sz="4000" b="0" dirty="0">
              <a:effectLst/>
            </a:endParaRPr>
          </a:p>
          <a:p>
            <a:pPr marL="0" indent="0">
              <a:buNone/>
            </a:pPr>
            <a:endParaRPr lang="en-IN" dirty="0"/>
          </a:p>
        </p:txBody>
      </p:sp>
      <p:sp>
        <p:nvSpPr>
          <p:cNvPr id="4" name="Slide Number Placeholder 3">
            <a:extLst>
              <a:ext uri="{FF2B5EF4-FFF2-40B4-BE49-F238E27FC236}">
                <a16:creationId xmlns:a16="http://schemas.microsoft.com/office/drawing/2014/main" id="{E94B04FD-24A1-4967-8F52-CA043A40DE2F}"/>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2575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186"/>
          </a:xfrm>
        </p:spPr>
        <p:txBody>
          <a:bodyPr>
            <a:normAutofit fontScale="90000"/>
          </a:bodyPr>
          <a:lstStyle/>
          <a:p>
            <a:r>
              <a:rPr lang="en-US" dirty="0"/>
              <a:t>Objectives</a:t>
            </a:r>
          </a:p>
        </p:txBody>
      </p:sp>
      <p:sp>
        <p:nvSpPr>
          <p:cNvPr id="3" name="Content Placeholder 2"/>
          <p:cNvSpPr>
            <a:spLocks noGrp="1"/>
          </p:cNvSpPr>
          <p:nvPr>
            <p:ph idx="1"/>
          </p:nvPr>
        </p:nvSpPr>
        <p:spPr>
          <a:xfrm>
            <a:off x="718278" y="1049312"/>
            <a:ext cx="11078980" cy="8109679"/>
          </a:xfrm>
        </p:spPr>
        <p:txBody>
          <a:bodyPr>
            <a:normAutofit/>
          </a:bodyPr>
          <a:lstStyle/>
          <a:p>
            <a:pPr marL="0" indent="0" algn="just" rtl="0">
              <a:spcBef>
                <a:spcPts val="0"/>
              </a:spcBef>
              <a:spcAft>
                <a:spcPts val="1000"/>
              </a:spcAft>
              <a:buNone/>
            </a:pPr>
            <a:r>
              <a:rPr lang="en-IN" sz="2200" b="0" i="0" u="none" strike="noStrike" dirty="0">
                <a:solidFill>
                  <a:srgbClr val="000000"/>
                </a:solidFill>
                <a:effectLst/>
                <a:latin typeface="Times New Roman" panose="02020603050405020304" pitchFamily="18" charset="0"/>
              </a:rPr>
              <a:t>The main objective of this system shows how we can make our workplace, Labs, and confidential places safe from theft of information or unwanted availability of the data, by just using some algorithms and libraries and using hardware like webcam and QR code scanner. And are explained as follow:</a:t>
            </a:r>
            <a:endParaRPr lang="en-IN" sz="2200" b="0" dirty="0">
              <a:effectLst/>
            </a:endParaRP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We are using OpenCV for the application of libraries and algorithms.</a:t>
            </a: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Implementing Haar-cascade algorithm for facial recognition and </a:t>
            </a:r>
            <a:r>
              <a:rPr lang="en-IN" sz="2200" b="0" i="0" u="none" strike="noStrike" dirty="0" err="1">
                <a:solidFill>
                  <a:srgbClr val="000000"/>
                </a:solidFill>
                <a:effectLst/>
                <a:latin typeface="Times New Roman" panose="02020603050405020304" pitchFamily="18" charset="0"/>
              </a:rPr>
              <a:t>myqr</a:t>
            </a:r>
            <a:r>
              <a:rPr lang="en-IN" sz="2200" b="0" i="0" u="none" strike="noStrike" dirty="0">
                <a:solidFill>
                  <a:srgbClr val="000000"/>
                </a:solidFill>
                <a:effectLst/>
                <a:latin typeface="Times New Roman" panose="02020603050405020304" pitchFamily="18" charset="0"/>
              </a:rPr>
              <a:t> module for QR code generation and .</a:t>
            </a: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Created an admin database which is easy to use and only be accessed by admin.</a:t>
            </a: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For facial recognition we will be taking multiple pictures about 20-30 with different lighting and it will give the best output .</a:t>
            </a: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For QR code generation we will convert the personal information data into the QR.</a:t>
            </a:r>
          </a:p>
          <a:p>
            <a:pPr algn="just" rtl="0" fontAlgn="base">
              <a:lnSpc>
                <a:spcPct val="120000"/>
              </a:lnSpc>
              <a:spcBef>
                <a:spcPts val="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To enter, the user needs to pass the 2 layers of authentication firstly the facial recognition and then the smart card.</a:t>
            </a:r>
          </a:p>
          <a:p>
            <a:pPr algn="just" rtl="0" fontAlgn="base">
              <a:lnSpc>
                <a:spcPct val="120000"/>
              </a:lnSpc>
              <a:spcBef>
                <a:spcPts val="1000"/>
              </a:spcBef>
              <a:spcAft>
                <a:spcPts val="0"/>
              </a:spcAft>
              <a:buFont typeface="+mj-lt"/>
              <a:buAutoNum type="arabicPeriod"/>
            </a:pPr>
            <a:r>
              <a:rPr lang="en-IN" sz="2200" b="0" i="0" u="none" strike="noStrike" dirty="0">
                <a:solidFill>
                  <a:srgbClr val="000000"/>
                </a:solidFill>
                <a:effectLst/>
                <a:latin typeface="Times New Roman" panose="02020603050405020304" pitchFamily="18" charset="0"/>
              </a:rPr>
              <a:t>Whenever any user enters the premises the admin will get instant information about the user who entered.</a:t>
            </a:r>
          </a:p>
          <a:p>
            <a:pPr marL="0" indent="0">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10000"/>
          </a:bodyPr>
          <a:lstStyle/>
          <a:p>
            <a:pPr marL="0" indent="0" algn="just" rtl="0">
              <a:spcBef>
                <a:spcPts val="1800"/>
              </a:spcBef>
              <a:spcAft>
                <a:spcPts val="600"/>
              </a:spcAft>
              <a:buNone/>
            </a:pPr>
            <a:r>
              <a:rPr lang="en-IN" sz="2200" b="1" i="0" u="none" strike="noStrike" dirty="0">
                <a:solidFill>
                  <a:srgbClr val="202124"/>
                </a:solidFill>
                <a:effectLst/>
                <a:latin typeface="Times New Roman" panose="02020603050405020304" pitchFamily="18" charset="0"/>
              </a:rPr>
              <a:t>Face Detection</a:t>
            </a:r>
          </a:p>
          <a:p>
            <a:pPr marL="0" indent="0" algn="just" rtl="0">
              <a:spcBef>
                <a:spcPts val="1800"/>
              </a:spcBef>
              <a:spcAft>
                <a:spcPts val="600"/>
              </a:spcAft>
              <a:buNone/>
            </a:pPr>
            <a:r>
              <a:rPr lang="en-IN" sz="2200" b="0" i="0" u="none" strike="noStrike" dirty="0">
                <a:solidFill>
                  <a:srgbClr val="202124"/>
                </a:solidFill>
                <a:effectLst/>
                <a:latin typeface="Times New Roman" panose="02020603050405020304" pitchFamily="18" charset="0"/>
              </a:rPr>
              <a:t>In the field of technology Face detection is treated as the demanding and practically applied approach. The identification of each face present in an image is the major task of the face detection. Here the implementation is done using OpenCV.</a:t>
            </a:r>
            <a:endParaRPr lang="en-IN" sz="2200" b="0" dirty="0">
              <a:effectLst/>
            </a:endParaRPr>
          </a:p>
          <a:p>
            <a:pPr marR="25400" algn="just" rtl="0" fontAlgn="base">
              <a:spcBef>
                <a:spcPts val="0"/>
              </a:spcBef>
              <a:spcAft>
                <a:spcPts val="0"/>
              </a:spcAft>
              <a:buFont typeface="+mj-lt"/>
              <a:buAutoNum type="arabicPeriod"/>
            </a:pPr>
            <a:r>
              <a:rPr lang="en-IN" sz="2200" b="0" i="0" u="none" strike="noStrike" dirty="0">
                <a:solidFill>
                  <a:srgbClr val="202124"/>
                </a:solidFill>
                <a:effectLst/>
                <a:latin typeface="Georgia" panose="02040502050405020303" pitchFamily="18" charset="0"/>
              </a:rPr>
              <a:t>Loading the input images.</a:t>
            </a:r>
          </a:p>
          <a:p>
            <a:pPr marR="25400" algn="just" rtl="0" fontAlgn="base">
              <a:spcBef>
                <a:spcPts val="0"/>
              </a:spcBef>
              <a:spcAft>
                <a:spcPts val="0"/>
              </a:spcAft>
              <a:buFont typeface="+mj-lt"/>
              <a:buAutoNum type="arabicPeriod"/>
            </a:pPr>
            <a:r>
              <a:rPr lang="en-IN" sz="2200" b="0" i="0" u="none" strike="noStrike" dirty="0">
                <a:solidFill>
                  <a:srgbClr val="202124"/>
                </a:solidFill>
                <a:effectLst/>
                <a:latin typeface="Georgia" panose="02040502050405020303" pitchFamily="18" charset="0"/>
              </a:rPr>
              <a:t>Converting the input images into grayscale image images.</a:t>
            </a:r>
          </a:p>
          <a:p>
            <a:pPr marR="25400" algn="just" rtl="0" fontAlgn="base">
              <a:spcBef>
                <a:spcPts val="0"/>
              </a:spcBef>
              <a:spcAft>
                <a:spcPts val="0"/>
              </a:spcAft>
              <a:buFont typeface="+mj-lt"/>
              <a:buAutoNum type="arabicPeriod"/>
            </a:pPr>
            <a:r>
              <a:rPr lang="en-IN" sz="2200" b="0" i="0" u="none" strike="noStrike" dirty="0">
                <a:solidFill>
                  <a:srgbClr val="202124"/>
                </a:solidFill>
                <a:effectLst/>
                <a:latin typeface="Georgia" panose="02040502050405020303" pitchFamily="18" charset="0"/>
              </a:rPr>
              <a:t>Applying the Haar cascade and LBP classifier.</a:t>
            </a:r>
          </a:p>
          <a:p>
            <a:pPr marR="25400" algn="just" rtl="0" fontAlgn="base">
              <a:spcBef>
                <a:spcPts val="0"/>
              </a:spcBef>
              <a:spcAft>
                <a:spcPts val="0"/>
              </a:spcAft>
              <a:buFont typeface="+mj-lt"/>
              <a:buAutoNum type="arabicPeriod"/>
            </a:pPr>
            <a:r>
              <a:rPr lang="en-IN" sz="2200" b="0" i="0" u="none" strike="noStrike" dirty="0">
                <a:solidFill>
                  <a:srgbClr val="202124"/>
                </a:solidFill>
                <a:effectLst/>
                <a:latin typeface="Georgia" panose="02040502050405020303" pitchFamily="18" charset="0"/>
              </a:rPr>
              <a:t>Comparing both classifiers based on the accuracy and time.</a:t>
            </a:r>
          </a:p>
          <a:p>
            <a:pPr algn="just" rtl="0" fontAlgn="base">
              <a:spcBef>
                <a:spcPts val="0"/>
              </a:spcBef>
              <a:spcAft>
                <a:spcPts val="0"/>
              </a:spcAft>
              <a:buFont typeface="Arial" panose="020B0604020202020204" pitchFamily="34" charset="0"/>
              <a:buChar char="•"/>
            </a:pPr>
            <a:br>
              <a:rPr lang="en-IN" sz="2200" b="0" dirty="0">
                <a:effectLst/>
              </a:rPr>
            </a:br>
            <a:r>
              <a:rPr lang="en-IN" sz="2200" b="0" i="0" u="none" strike="noStrike" dirty="0">
                <a:solidFill>
                  <a:srgbClr val="202124"/>
                </a:solidFill>
                <a:effectLst/>
                <a:latin typeface="Times New Roman" panose="02020603050405020304" pitchFamily="18" charset="0"/>
              </a:rPr>
              <a:t>Importing the required libraries.</a:t>
            </a:r>
            <a:endParaRPr lang="en-IN" sz="2200" b="0" i="0" u="none" strike="noStrike" dirty="0">
              <a:solidFill>
                <a:srgbClr val="202124"/>
              </a:solidFill>
              <a:effectLst/>
              <a:latin typeface="Georgia" panose="02040502050405020303" pitchFamily="18" charset="0"/>
            </a:endParaRPr>
          </a:p>
          <a:p>
            <a:pPr algn="just" rtl="0" fontAlgn="base">
              <a:spcBef>
                <a:spcPts val="0"/>
              </a:spcBef>
              <a:spcAft>
                <a:spcPts val="0"/>
              </a:spcAft>
              <a:buFont typeface="Arial" panose="020B0604020202020204" pitchFamily="34" charset="0"/>
              <a:buChar char="•"/>
            </a:pPr>
            <a:r>
              <a:rPr lang="en-IN" sz="2200" b="0" i="0" u="none" strike="noStrike" dirty="0">
                <a:solidFill>
                  <a:srgbClr val="202124"/>
                </a:solidFill>
                <a:effectLst/>
                <a:latin typeface="Times New Roman" panose="02020603050405020304" pitchFamily="18" charset="0"/>
              </a:rPr>
              <a:t>Taking the images which are captured by the camera.</a:t>
            </a:r>
          </a:p>
          <a:p>
            <a:pPr algn="just" rtl="0" fontAlgn="base">
              <a:spcBef>
                <a:spcPts val="0"/>
              </a:spcBef>
              <a:spcAft>
                <a:spcPts val="0"/>
              </a:spcAft>
              <a:buFont typeface="Arial" panose="020B0604020202020204" pitchFamily="34" charset="0"/>
              <a:buChar char="•"/>
            </a:pPr>
            <a:r>
              <a:rPr lang="en-IN" sz="2200" b="0" i="0" u="none" strike="noStrike" dirty="0">
                <a:solidFill>
                  <a:srgbClr val="202124"/>
                </a:solidFill>
                <a:effectLst/>
                <a:latin typeface="Times New Roman" panose="02020603050405020304" pitchFamily="18" charset="0"/>
              </a:rPr>
              <a:t>To process the image through the classifiers it is converted into a grey scale image.</a:t>
            </a:r>
          </a:p>
          <a:p>
            <a:pPr algn="just" rtl="0" fontAlgn="base">
              <a:spcBef>
                <a:spcPts val="0"/>
              </a:spcBef>
              <a:spcAft>
                <a:spcPts val="0"/>
              </a:spcAft>
              <a:buFont typeface="Arial" panose="020B0604020202020204" pitchFamily="34" charset="0"/>
              <a:buChar char="•"/>
            </a:pPr>
            <a:r>
              <a:rPr lang="en-IN" sz="2200" b="0" i="0" u="none" strike="noStrike" dirty="0">
                <a:solidFill>
                  <a:srgbClr val="202124"/>
                </a:solidFill>
                <a:effectLst/>
                <a:latin typeface="Times New Roman" panose="02020603050405020304" pitchFamily="18" charset="0"/>
              </a:rPr>
              <a:t>Image will be loaded using OpenCV</a:t>
            </a:r>
          </a:p>
          <a:p>
            <a:pPr algn="just" rtl="0" fontAlgn="base">
              <a:spcBef>
                <a:spcPts val="0"/>
              </a:spcBef>
              <a:spcAft>
                <a:spcPts val="1200"/>
              </a:spcAft>
              <a:buFont typeface="Arial" panose="020B0604020202020204" pitchFamily="34" charset="0"/>
              <a:buChar char="•"/>
            </a:pPr>
            <a:r>
              <a:rPr lang="en-IN" sz="2200" b="0" i="0" u="none" strike="noStrike" dirty="0">
                <a:solidFill>
                  <a:srgbClr val="202124"/>
                </a:solidFill>
                <a:effectLst/>
                <a:latin typeface="Times New Roman" panose="02020603050405020304" pitchFamily="18" charset="0"/>
              </a:rPr>
              <a:t>By default, image will be loaded into BGR colour space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6172</TotalTime>
  <Words>1707</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Bahnschrift Condensed</vt:lpstr>
      <vt:lpstr>Calibri</vt:lpstr>
      <vt:lpstr>Calibri Light</vt:lpstr>
      <vt:lpstr>Casper</vt:lpstr>
      <vt:lpstr>Georgia</vt:lpstr>
      <vt:lpstr>Times New Roman</vt:lpstr>
      <vt:lpstr>1_Office Theme</vt:lpstr>
      <vt:lpstr>2_Office Theme</vt:lpstr>
      <vt:lpstr>Contents Slide Master</vt:lpstr>
      <vt:lpstr>PowerPoint Presentation</vt:lpstr>
      <vt:lpstr>Outline</vt:lpstr>
      <vt:lpstr>Introduction to Project</vt:lpstr>
      <vt:lpstr>Introduction to Project</vt:lpstr>
      <vt:lpstr>Introduction to Project</vt:lpstr>
      <vt:lpstr>Problem Formulation</vt:lpstr>
      <vt:lpstr>Problem Formulation</vt:lpstr>
      <vt:lpstr>Objectives</vt:lpstr>
      <vt:lpstr>Methodology used</vt:lpstr>
      <vt:lpstr>Methodology Used</vt:lpstr>
      <vt:lpstr>Methodology used</vt:lpstr>
      <vt:lpstr>Methodology Used </vt:lpstr>
      <vt:lpstr>Methodology used</vt:lpstr>
      <vt:lpstr>Methodology used</vt:lpstr>
      <vt:lpstr>Methodology Used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Akhilesh Sharma</cp:lastModifiedBy>
  <cp:revision>495</cp:revision>
  <dcterms:created xsi:type="dcterms:W3CDTF">2019-01-09T10:33:58Z</dcterms:created>
  <dcterms:modified xsi:type="dcterms:W3CDTF">2021-11-23T14:08:13Z</dcterms:modified>
</cp:coreProperties>
</file>