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0" r:id="rId3"/>
    <p:sldId id="258" r:id="rId4"/>
    <p:sldId id="259" r:id="rId5"/>
    <p:sldId id="262" r:id="rId6"/>
    <p:sldId id="265" r:id="rId7"/>
    <p:sldId id="281" r:id="rId8"/>
    <p:sldId id="280" r:id="rId9"/>
    <p:sldId id="282" r:id="rId10"/>
    <p:sldId id="285" r:id="rId11"/>
    <p:sldId id="283" r:id="rId12"/>
    <p:sldId id="286" r:id="rId13"/>
    <p:sldId id="284" r:id="rId14"/>
    <p:sldId id="287" r:id="rId15"/>
    <p:sldId id="268" r:id="rId16"/>
    <p:sldId id="288" r:id="rId17"/>
    <p:sldId id="269" r:id="rId18"/>
    <p:sldId id="275" r:id="rId19"/>
    <p:sldId id="276" r:id="rId20"/>
    <p:sldId id="273" r:id="rId21"/>
    <p:sldId id="274" r:id="rId22"/>
    <p:sldId id="279" r:id="rId2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162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77"/>
      </p:cViewPr>
      <p:guideLst>
        <p:guide orient="horz" pos="2880"/>
        <p:guide pos="2160"/>
      </p:guideLst>
    </p:cSldViewPr>
  </p:slideViewPr>
  <p:notesTextViewPr>
    <p:cViewPr>
      <p:scale>
        <a:sx n="100" d="100"/>
        <a:sy n="100" d="100"/>
      </p:scale>
      <p:origin x="0" y="0"/>
    </p:cViewPr>
  </p:notesTextViewPr>
  <p:notesViewPr>
    <p:cSldViewPr>
      <p:cViewPr varScale="1">
        <p:scale>
          <a:sx n="119" d="100"/>
          <a:sy n="119" d="100"/>
        </p:scale>
        <p:origin x="-1128" y="-67"/>
      </p:cViewPr>
      <p:guideLst>
        <p:guide orient="horz" pos="162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C852C8D9-6B1E-47E3-8A71-39F5D443E3F3}" type="datetimeFigureOut">
              <a:rPr lang="en-US" smtClean="0"/>
              <a:pPr/>
              <a:t>5/1/2021</a:t>
            </a:fld>
            <a:endParaRPr lang="en-US" dirty="0"/>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B2052940-B20C-4129-9A8E-D17F544666A0}"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052940-B20C-4129-9A8E-D17F544666A0}" type="slidenum">
              <a:rPr lang="en-US" smtClean="0"/>
              <a:pPr/>
              <a:t>4</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052940-B20C-4129-9A8E-D17F544666A0}" type="slidenum">
              <a:rPr lang="en-US" smtClean="0"/>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052940-B20C-4129-9A8E-D17F544666A0}"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052940-B20C-4129-9A8E-D17F544666A0}" type="slidenum">
              <a:rPr lang="en-US" smtClean="0"/>
              <a:pPr/>
              <a:t>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052940-B20C-4129-9A8E-D17F544666A0}" type="slidenum">
              <a:rPr lang="en-US" smtClean="0"/>
              <a:pPr/>
              <a:t>15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052940-B20C-4129-9A8E-D17F544666A0}" type="slidenum">
              <a:rPr lang="en-US" smtClean="0"/>
              <a:pPr/>
              <a:t>17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052940-B20C-4129-9A8E-D17F544666A0}" type="slidenum">
              <a:rPr lang="en-US" smtClean="0"/>
              <a:pPr/>
              <a:t>18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052940-B20C-4129-9A8E-D17F544666A0}" type="slidenum">
              <a:rPr lang="en-US" smtClean="0"/>
              <a:pPr/>
              <a:t>19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052940-B20C-4129-9A8E-D17F544666A0}" type="slidenum">
              <a:rPr lang="en-US" smtClean="0"/>
              <a:pPr/>
              <a:t>20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052940-B20C-4129-9A8E-D17F544666A0}" type="slidenum">
              <a:rPr lang="en-US" smtClean="0"/>
              <a:pPr/>
              <a:t>21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5/1/2021</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5/1/2021</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5/1/2021</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1A212B"/>
          </a:solidFill>
        </p:spPr>
        <p:txBody>
          <a:bodyPr wrap="square" lIns="0" tIns="0" rIns="0" bIns="0" rtlCol="0"/>
          <a:lstStyle/>
          <a:p>
            <a:endParaRPr/>
          </a:p>
        </p:txBody>
      </p:sp>
      <p:sp>
        <p:nvSpPr>
          <p:cNvPr id="17" name="bk object 17"/>
          <p:cNvSpPr/>
          <p:nvPr/>
        </p:nvSpPr>
        <p:spPr>
          <a:xfrm>
            <a:off x="0" y="381001"/>
            <a:ext cx="808990" cy="808990"/>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0144AC"/>
          </a:solidFill>
        </p:spPr>
        <p:txBody>
          <a:bodyPr wrap="square" lIns="0" tIns="0" rIns="0" bIns="0" rtlCol="0"/>
          <a:lstStyle/>
          <a:p>
            <a:endParaRPr/>
          </a:p>
        </p:txBody>
      </p:sp>
      <p:sp>
        <p:nvSpPr>
          <p:cNvPr id="18" name="bk object 18"/>
          <p:cNvSpPr/>
          <p:nvPr/>
        </p:nvSpPr>
        <p:spPr>
          <a:xfrm>
            <a:off x="229049" y="588486"/>
            <a:ext cx="808990" cy="808990"/>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82C6A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5/1/2021</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5/1/2021</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1A212B"/>
          </a:solidFill>
        </p:spPr>
        <p:txBody>
          <a:bodyPr wrap="square" lIns="0" tIns="0" rIns="0" bIns="0" rtlCol="0"/>
          <a:lstStyle/>
          <a:p>
            <a:endParaRPr/>
          </a:p>
        </p:txBody>
      </p:sp>
      <p:sp>
        <p:nvSpPr>
          <p:cNvPr id="2" name="Holder 2"/>
          <p:cNvSpPr>
            <a:spLocks noGrp="1"/>
          </p:cNvSpPr>
          <p:nvPr>
            <p:ph type="title"/>
          </p:nvPr>
        </p:nvSpPr>
        <p:spPr>
          <a:xfrm>
            <a:off x="1370517" y="448486"/>
            <a:ext cx="6402964" cy="574040"/>
          </a:xfrm>
          <a:prstGeom prst="rect">
            <a:avLst/>
          </a:prstGeom>
        </p:spPr>
        <p:txBody>
          <a:bodyPr wrap="square" lIns="0" tIns="0" rIns="0" bIns="0">
            <a:spAutoFit/>
          </a:bodyPr>
          <a:lstStyle>
            <a:lvl1pPr>
              <a:defRPr sz="3600" b="0" i="0">
                <a:solidFill>
                  <a:schemeClr val="bg1"/>
                </a:solidFill>
                <a:latin typeface="Verdana"/>
                <a:cs typeface="Verdana"/>
              </a:defRPr>
            </a:lvl1pPr>
          </a:lstStyle>
          <a:p>
            <a:endParaRPr/>
          </a:p>
        </p:txBody>
      </p:sp>
      <p:sp>
        <p:nvSpPr>
          <p:cNvPr id="3" name="Holder 3"/>
          <p:cNvSpPr>
            <a:spLocks noGrp="1"/>
          </p:cNvSpPr>
          <p:nvPr>
            <p:ph type="body" idx="1"/>
          </p:nvPr>
        </p:nvSpPr>
        <p:spPr>
          <a:xfrm>
            <a:off x="1294317" y="1575037"/>
            <a:ext cx="6555364" cy="21209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5/1/2021</a:t>
            </a:fld>
            <a:endParaRPr lang="en-US" dirty="0"/>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00284" y="504"/>
            <a:ext cx="1644014" cy="1644014"/>
          </a:xfrm>
          <a:custGeom>
            <a:avLst/>
            <a:gdLst/>
            <a:ahLst/>
            <a:cxnLst/>
            <a:rect l="l" t="t" r="r" b="b"/>
            <a:pathLst>
              <a:path w="1644015" h="1644014">
                <a:moveTo>
                  <a:pt x="1643696" y="1643696"/>
                </a:moveTo>
                <a:lnTo>
                  <a:pt x="0" y="0"/>
                </a:lnTo>
                <a:lnTo>
                  <a:pt x="1643696" y="0"/>
                </a:lnTo>
                <a:lnTo>
                  <a:pt x="1643696" y="1643696"/>
                </a:lnTo>
                <a:close/>
              </a:path>
            </a:pathLst>
          </a:custGeom>
          <a:solidFill>
            <a:srgbClr val="FFFFFF">
              <a:alpha val="3028"/>
            </a:srgbClr>
          </a:solidFill>
        </p:spPr>
        <p:txBody>
          <a:bodyPr wrap="square" lIns="0" tIns="0" rIns="0" bIns="0" rtlCol="0"/>
          <a:lstStyle/>
          <a:p>
            <a:endParaRPr/>
          </a:p>
        </p:txBody>
      </p:sp>
      <p:sp>
        <p:nvSpPr>
          <p:cNvPr id="3" name="object 3"/>
          <p:cNvSpPr/>
          <p:nvPr/>
        </p:nvSpPr>
        <p:spPr>
          <a:xfrm>
            <a:off x="4" y="639"/>
            <a:ext cx="5154295" cy="5134610"/>
          </a:xfrm>
          <a:custGeom>
            <a:avLst/>
            <a:gdLst/>
            <a:ahLst/>
            <a:cxnLst/>
            <a:rect l="l" t="t" r="r" b="b"/>
            <a:pathLst>
              <a:path w="5154295" h="5134610">
                <a:moveTo>
                  <a:pt x="5153684" y="5134250"/>
                </a:moveTo>
                <a:lnTo>
                  <a:pt x="2576839" y="5134250"/>
                </a:lnTo>
                <a:lnTo>
                  <a:pt x="0" y="2567130"/>
                </a:lnTo>
                <a:lnTo>
                  <a:pt x="0" y="0"/>
                </a:lnTo>
                <a:lnTo>
                  <a:pt x="5153684" y="5134250"/>
                </a:lnTo>
                <a:close/>
              </a:path>
            </a:pathLst>
          </a:custGeom>
          <a:solidFill>
            <a:srgbClr val="FFFFFF">
              <a:alpha val="3028"/>
            </a:srgbClr>
          </a:solidFill>
        </p:spPr>
        <p:txBody>
          <a:bodyPr wrap="square" lIns="0" tIns="0" rIns="0" bIns="0" rtlCol="0"/>
          <a:lstStyle/>
          <a:p>
            <a:endParaRPr/>
          </a:p>
        </p:txBody>
      </p:sp>
      <p:sp>
        <p:nvSpPr>
          <p:cNvPr id="4" name="object 4"/>
          <p:cNvSpPr/>
          <p:nvPr/>
        </p:nvSpPr>
        <p:spPr>
          <a:xfrm>
            <a:off x="0" y="1142262"/>
            <a:ext cx="3997325" cy="3982720"/>
          </a:xfrm>
          <a:custGeom>
            <a:avLst/>
            <a:gdLst/>
            <a:ahLst/>
            <a:cxnLst/>
            <a:rect l="l" t="t" r="r" b="b"/>
            <a:pathLst>
              <a:path w="3997325" h="3982720">
                <a:moveTo>
                  <a:pt x="3996892" y="3982202"/>
                </a:moveTo>
                <a:lnTo>
                  <a:pt x="2349132" y="3982202"/>
                </a:lnTo>
                <a:lnTo>
                  <a:pt x="0" y="1641706"/>
                </a:lnTo>
                <a:lnTo>
                  <a:pt x="0" y="0"/>
                </a:lnTo>
                <a:lnTo>
                  <a:pt x="3996892" y="3982202"/>
                </a:lnTo>
                <a:close/>
              </a:path>
            </a:pathLst>
          </a:custGeom>
          <a:solidFill>
            <a:srgbClr val="FFFFFF">
              <a:alpha val="3028"/>
            </a:srgbClr>
          </a:solidFill>
        </p:spPr>
        <p:txBody>
          <a:bodyPr wrap="square" lIns="0" tIns="0" rIns="0" bIns="0" rtlCol="0"/>
          <a:lstStyle/>
          <a:p>
            <a:endParaRPr/>
          </a:p>
        </p:txBody>
      </p:sp>
      <p:sp>
        <p:nvSpPr>
          <p:cNvPr id="7" name="object 7"/>
          <p:cNvSpPr txBox="1">
            <a:spLocks noGrp="1"/>
          </p:cNvSpPr>
          <p:nvPr>
            <p:ph type="title"/>
          </p:nvPr>
        </p:nvSpPr>
        <p:spPr>
          <a:xfrm>
            <a:off x="2971800" y="742950"/>
            <a:ext cx="5867400" cy="1120820"/>
          </a:xfrm>
          <a:prstGeom prst="rect">
            <a:avLst/>
          </a:prstGeom>
        </p:spPr>
        <p:txBody>
          <a:bodyPr vert="horz" wrap="square" lIns="0" tIns="12700" rIns="0" bIns="0" rtlCol="0">
            <a:spAutoFit/>
          </a:bodyPr>
          <a:lstStyle/>
          <a:p>
            <a:r>
              <a:rPr lang="en-US" sz="2400" b="0" i="0" u="none" strike="noStrike" baseline="0" dirty="0">
                <a:latin typeface="Arial" panose="020B0604020202020204" pitchFamily="34" charset="0"/>
              </a:rPr>
              <a:t>Design Encryption and Decryption scheme for modes of operation on Advanced Encryption Standard (AES-128) in </a:t>
            </a:r>
            <a:r>
              <a:rPr lang="en-US" sz="2400" b="0" i="0" u="none" strike="noStrike" baseline="0" dirty="0" err="1">
                <a:latin typeface="Arial" panose="020B0604020202020204" pitchFamily="34" charset="0"/>
              </a:rPr>
              <a:t>verilog</a:t>
            </a:r>
            <a:endParaRPr sz="2400" dirty="0"/>
          </a:p>
        </p:txBody>
      </p:sp>
      <p:sp>
        <p:nvSpPr>
          <p:cNvPr id="8" name="object 8"/>
          <p:cNvSpPr txBox="1"/>
          <p:nvPr/>
        </p:nvSpPr>
        <p:spPr>
          <a:xfrm>
            <a:off x="457200" y="2952750"/>
            <a:ext cx="8204834" cy="1146468"/>
          </a:xfrm>
          <a:prstGeom prst="rect">
            <a:avLst/>
          </a:prstGeom>
        </p:spPr>
        <p:txBody>
          <a:bodyPr vert="horz" wrap="square" lIns="0" tIns="12700" rIns="0" bIns="0" rtlCol="0">
            <a:spAutoFit/>
          </a:bodyPr>
          <a:lstStyle/>
          <a:p>
            <a:pPr marL="12700">
              <a:lnSpc>
                <a:spcPct val="100000"/>
              </a:lnSpc>
              <a:spcBef>
                <a:spcPts val="100"/>
              </a:spcBef>
            </a:pPr>
            <a:r>
              <a:rPr lang="en-IN" sz="2400" spc="-60" dirty="0">
                <a:solidFill>
                  <a:srgbClr val="FFFFFF"/>
                </a:solidFill>
                <a:latin typeface="Arial"/>
                <a:cs typeface="Arial"/>
              </a:rPr>
              <a:t>Supervisor                  – </a:t>
            </a:r>
            <a:r>
              <a:rPr lang="en-IN" sz="2400" spc="-60" dirty="0" err="1">
                <a:solidFill>
                  <a:srgbClr val="FFFFFF"/>
                </a:solidFill>
                <a:latin typeface="Arial"/>
                <a:cs typeface="Arial"/>
              </a:rPr>
              <a:t>Dr.</a:t>
            </a:r>
            <a:r>
              <a:rPr lang="en-IN" sz="2400" spc="-60" dirty="0">
                <a:solidFill>
                  <a:srgbClr val="FFFFFF"/>
                </a:solidFill>
                <a:latin typeface="Arial"/>
                <a:cs typeface="Arial"/>
              </a:rPr>
              <a:t> NS Rajput sir</a:t>
            </a:r>
          </a:p>
          <a:p>
            <a:pPr marL="12700">
              <a:lnSpc>
                <a:spcPct val="100000"/>
              </a:lnSpc>
              <a:spcBef>
                <a:spcPts val="100"/>
              </a:spcBef>
            </a:pPr>
            <a:endParaRPr lang="en-IN" sz="2400" spc="-60" dirty="0">
              <a:solidFill>
                <a:srgbClr val="FFFFFF"/>
              </a:solidFill>
              <a:latin typeface="Arial"/>
              <a:cs typeface="Arial"/>
            </a:endParaRPr>
          </a:p>
          <a:p>
            <a:pPr marL="12700">
              <a:lnSpc>
                <a:spcPct val="100000"/>
              </a:lnSpc>
              <a:spcBef>
                <a:spcPts val="100"/>
              </a:spcBef>
            </a:pPr>
            <a:r>
              <a:rPr lang="en-IN" sz="2400" spc="-60" dirty="0">
                <a:solidFill>
                  <a:srgbClr val="FFFFFF"/>
                </a:solidFill>
                <a:latin typeface="Arial"/>
                <a:cs typeface="Arial"/>
              </a:rPr>
              <a:t>Members       		– Pranav Mittal 19095076</a:t>
            </a:r>
            <a:r>
              <a:rPr lang="en-IN" sz="2400" spc="-85" dirty="0">
                <a:solidFill>
                  <a:srgbClr val="FFFFFF"/>
                </a:solidFill>
                <a:latin typeface="Arial"/>
                <a:cs typeface="Arial"/>
              </a:rPr>
              <a:t>   </a:t>
            </a:r>
            <a:endParaRPr sz="2400" dirty="0">
              <a:latin typeface="Arial"/>
              <a:cs typeface="Arial"/>
            </a:endParaRPr>
          </a:p>
        </p:txBody>
      </p:sp>
      <p:pic>
        <p:nvPicPr>
          <p:cNvPr id="11" name="Picture 2"/>
          <p:cNvPicPr>
            <a:picLocks noChangeAspect="1" noChangeArrowheads="1"/>
          </p:cNvPicPr>
          <p:nvPr/>
        </p:nvPicPr>
        <p:blipFill>
          <a:blip r:embed="rId2"/>
          <a:srcRect/>
          <a:stretch>
            <a:fillRect/>
          </a:stretch>
        </p:blipFill>
        <p:spPr bwMode="auto">
          <a:xfrm>
            <a:off x="0" y="1"/>
            <a:ext cx="2336891" cy="2266949"/>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07A72A-C808-4E59-81EC-9733FF727BDD}"/>
              </a:ext>
            </a:extLst>
          </p:cNvPr>
          <p:cNvPicPr>
            <a:picLocks noChangeAspect="1"/>
          </p:cNvPicPr>
          <p:nvPr/>
        </p:nvPicPr>
        <p:blipFill>
          <a:blip r:embed="rId2"/>
          <a:stretch>
            <a:fillRect/>
          </a:stretch>
        </p:blipFill>
        <p:spPr>
          <a:xfrm>
            <a:off x="0" y="189276"/>
            <a:ext cx="9144000" cy="4764947"/>
          </a:xfrm>
          <a:prstGeom prst="rect">
            <a:avLst/>
          </a:prstGeom>
        </p:spPr>
      </p:pic>
    </p:spTree>
    <p:extLst>
      <p:ext uri="{BB962C8B-B14F-4D97-AF65-F5344CB8AC3E}">
        <p14:creationId xmlns:p14="http://schemas.microsoft.com/office/powerpoint/2010/main" val="3955611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D1DC6-AFFF-486B-B4BB-51D7ACBD41BB}"/>
              </a:ext>
            </a:extLst>
          </p:cNvPr>
          <p:cNvSpPr>
            <a:spLocks noGrp="1"/>
          </p:cNvSpPr>
          <p:nvPr>
            <p:ph type="title"/>
          </p:nvPr>
        </p:nvSpPr>
        <p:spPr>
          <a:xfrm>
            <a:off x="30126" y="1446530"/>
            <a:ext cx="3627474" cy="830997"/>
          </a:xfrm>
        </p:spPr>
        <p:txBody>
          <a:bodyPr/>
          <a:lstStyle/>
          <a:p>
            <a:r>
              <a:rPr lang="en-US" dirty="0"/>
              <a:t>CFB Mode</a:t>
            </a:r>
            <a:br>
              <a:rPr lang="en-US" dirty="0"/>
            </a:br>
            <a:r>
              <a:rPr lang="en-US" sz="1800" dirty="0"/>
              <a:t>Cipher </a:t>
            </a:r>
            <a:r>
              <a:rPr lang="en-US" sz="1800" dirty="0" err="1"/>
              <a:t>CodeBlock</a:t>
            </a:r>
            <a:endParaRPr lang="en-IN" dirty="0"/>
          </a:p>
        </p:txBody>
      </p:sp>
      <p:sp>
        <p:nvSpPr>
          <p:cNvPr id="5" name="TextBox 4">
            <a:extLst>
              <a:ext uri="{FF2B5EF4-FFF2-40B4-BE49-F238E27FC236}">
                <a16:creationId xmlns:a16="http://schemas.microsoft.com/office/drawing/2014/main" id="{57F9F847-2373-4E39-9471-61DBC73282C7}"/>
              </a:ext>
            </a:extLst>
          </p:cNvPr>
          <p:cNvSpPr txBox="1"/>
          <p:nvPr/>
        </p:nvSpPr>
        <p:spPr>
          <a:xfrm>
            <a:off x="152400" y="2571750"/>
            <a:ext cx="3048000" cy="2308324"/>
          </a:xfrm>
          <a:prstGeom prst="rect">
            <a:avLst/>
          </a:prstGeom>
          <a:noFill/>
        </p:spPr>
        <p:txBody>
          <a:bodyPr wrap="square" rtlCol="0">
            <a:spAutoFit/>
          </a:bodyPr>
          <a:lstStyle/>
          <a:p>
            <a:r>
              <a:rPr lang="en-US" dirty="0">
                <a:solidFill>
                  <a:schemeClr val="bg1"/>
                </a:solidFill>
              </a:rPr>
              <a:t>Input is processed s bits at a time. Preceding ciphertext is used as input to the encryption algorithm to produce pseudorandom output, which is </a:t>
            </a:r>
            <a:r>
              <a:rPr lang="en-US" dirty="0" err="1">
                <a:solidFill>
                  <a:schemeClr val="bg1"/>
                </a:solidFill>
              </a:rPr>
              <a:t>Xored</a:t>
            </a:r>
            <a:r>
              <a:rPr lang="en-US" dirty="0">
                <a:solidFill>
                  <a:schemeClr val="bg1"/>
                </a:solidFill>
              </a:rPr>
              <a:t> with plaintext to produce next unit od ciphertext.</a:t>
            </a:r>
          </a:p>
        </p:txBody>
      </p:sp>
      <p:pic>
        <p:nvPicPr>
          <p:cNvPr id="6" name="Picture 5">
            <a:extLst>
              <a:ext uri="{FF2B5EF4-FFF2-40B4-BE49-F238E27FC236}">
                <a16:creationId xmlns:a16="http://schemas.microsoft.com/office/drawing/2014/main" id="{0921287C-7541-48F5-B122-BD5B316EB589}"/>
              </a:ext>
            </a:extLst>
          </p:cNvPr>
          <p:cNvPicPr>
            <a:picLocks noChangeAspect="1"/>
          </p:cNvPicPr>
          <p:nvPr/>
        </p:nvPicPr>
        <p:blipFill>
          <a:blip r:embed="rId2"/>
          <a:stretch>
            <a:fillRect/>
          </a:stretch>
        </p:blipFill>
        <p:spPr>
          <a:xfrm>
            <a:off x="4114800" y="0"/>
            <a:ext cx="4635500" cy="5143500"/>
          </a:xfrm>
          <a:prstGeom prst="rect">
            <a:avLst/>
          </a:prstGeom>
        </p:spPr>
      </p:pic>
    </p:spTree>
    <p:extLst>
      <p:ext uri="{BB962C8B-B14F-4D97-AF65-F5344CB8AC3E}">
        <p14:creationId xmlns:p14="http://schemas.microsoft.com/office/powerpoint/2010/main" val="4266331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E791EE-B805-4F49-A626-6F67A5002848}"/>
              </a:ext>
            </a:extLst>
          </p:cNvPr>
          <p:cNvPicPr>
            <a:picLocks noChangeAspect="1"/>
          </p:cNvPicPr>
          <p:nvPr/>
        </p:nvPicPr>
        <p:blipFill>
          <a:blip r:embed="rId2"/>
          <a:stretch>
            <a:fillRect/>
          </a:stretch>
        </p:blipFill>
        <p:spPr>
          <a:xfrm>
            <a:off x="1002503" y="0"/>
            <a:ext cx="7138994" cy="5143500"/>
          </a:xfrm>
          <a:prstGeom prst="rect">
            <a:avLst/>
          </a:prstGeom>
        </p:spPr>
      </p:pic>
    </p:spTree>
    <p:extLst>
      <p:ext uri="{BB962C8B-B14F-4D97-AF65-F5344CB8AC3E}">
        <p14:creationId xmlns:p14="http://schemas.microsoft.com/office/powerpoint/2010/main" val="53965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D1DC6-AFFF-486B-B4BB-51D7ACBD41BB}"/>
              </a:ext>
            </a:extLst>
          </p:cNvPr>
          <p:cNvSpPr>
            <a:spLocks noGrp="1"/>
          </p:cNvSpPr>
          <p:nvPr>
            <p:ph type="title"/>
          </p:nvPr>
        </p:nvSpPr>
        <p:spPr>
          <a:xfrm>
            <a:off x="30126" y="1446530"/>
            <a:ext cx="3627474" cy="830997"/>
          </a:xfrm>
        </p:spPr>
        <p:txBody>
          <a:bodyPr/>
          <a:lstStyle/>
          <a:p>
            <a:r>
              <a:rPr lang="en-US" dirty="0"/>
              <a:t>OFB Mode</a:t>
            </a:r>
            <a:br>
              <a:rPr lang="en-US" dirty="0"/>
            </a:br>
            <a:r>
              <a:rPr lang="en-US" sz="1800" dirty="0"/>
              <a:t>Output Feedback</a:t>
            </a:r>
            <a:endParaRPr lang="en-IN" dirty="0"/>
          </a:p>
        </p:txBody>
      </p:sp>
      <p:sp>
        <p:nvSpPr>
          <p:cNvPr id="5" name="TextBox 4">
            <a:extLst>
              <a:ext uri="{FF2B5EF4-FFF2-40B4-BE49-F238E27FC236}">
                <a16:creationId xmlns:a16="http://schemas.microsoft.com/office/drawing/2014/main" id="{57F9F847-2373-4E39-9471-61DBC73282C7}"/>
              </a:ext>
            </a:extLst>
          </p:cNvPr>
          <p:cNvSpPr txBox="1"/>
          <p:nvPr/>
        </p:nvSpPr>
        <p:spPr>
          <a:xfrm>
            <a:off x="30126" y="2343150"/>
            <a:ext cx="3048000" cy="1477328"/>
          </a:xfrm>
          <a:prstGeom prst="rect">
            <a:avLst/>
          </a:prstGeom>
          <a:noFill/>
        </p:spPr>
        <p:txBody>
          <a:bodyPr wrap="square" rtlCol="0">
            <a:spAutoFit/>
          </a:bodyPr>
          <a:lstStyle/>
          <a:p>
            <a:r>
              <a:rPr lang="en-US" dirty="0">
                <a:solidFill>
                  <a:schemeClr val="bg1"/>
                </a:solidFill>
              </a:rPr>
              <a:t>Similar to CFB, except that input to encryption algorithm is the preceding encryption output, and full blocks are used.</a:t>
            </a:r>
          </a:p>
        </p:txBody>
      </p:sp>
      <p:pic>
        <p:nvPicPr>
          <p:cNvPr id="6" name="Picture 5">
            <a:extLst>
              <a:ext uri="{FF2B5EF4-FFF2-40B4-BE49-F238E27FC236}">
                <a16:creationId xmlns:a16="http://schemas.microsoft.com/office/drawing/2014/main" id="{010EF5EE-1C62-4701-8C65-0F4E1E32D8BF}"/>
              </a:ext>
            </a:extLst>
          </p:cNvPr>
          <p:cNvPicPr>
            <a:picLocks noChangeAspect="1"/>
          </p:cNvPicPr>
          <p:nvPr/>
        </p:nvPicPr>
        <p:blipFill>
          <a:blip r:embed="rId2"/>
          <a:stretch>
            <a:fillRect/>
          </a:stretch>
        </p:blipFill>
        <p:spPr>
          <a:xfrm>
            <a:off x="3657600" y="0"/>
            <a:ext cx="5097751" cy="5143500"/>
          </a:xfrm>
          <a:prstGeom prst="rect">
            <a:avLst/>
          </a:prstGeom>
        </p:spPr>
      </p:pic>
    </p:spTree>
    <p:extLst>
      <p:ext uri="{BB962C8B-B14F-4D97-AF65-F5344CB8AC3E}">
        <p14:creationId xmlns:p14="http://schemas.microsoft.com/office/powerpoint/2010/main" val="2467465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01AF2C-9CFD-4B09-8E3A-15792A9F6981}"/>
              </a:ext>
            </a:extLst>
          </p:cNvPr>
          <p:cNvPicPr>
            <a:picLocks noChangeAspect="1"/>
          </p:cNvPicPr>
          <p:nvPr/>
        </p:nvPicPr>
        <p:blipFill>
          <a:blip r:embed="rId2"/>
          <a:stretch>
            <a:fillRect/>
          </a:stretch>
        </p:blipFill>
        <p:spPr>
          <a:xfrm>
            <a:off x="0" y="209124"/>
            <a:ext cx="9144000" cy="4725251"/>
          </a:xfrm>
          <a:prstGeom prst="rect">
            <a:avLst/>
          </a:prstGeom>
        </p:spPr>
      </p:pic>
    </p:spTree>
    <p:extLst>
      <p:ext uri="{BB962C8B-B14F-4D97-AF65-F5344CB8AC3E}">
        <p14:creationId xmlns:p14="http://schemas.microsoft.com/office/powerpoint/2010/main" val="3010386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6" y="448486"/>
            <a:ext cx="5716084" cy="566822"/>
          </a:xfrm>
          <a:prstGeom prst="rect">
            <a:avLst/>
          </a:prstGeom>
        </p:spPr>
        <p:txBody>
          <a:bodyPr vert="horz" wrap="square" lIns="0" tIns="12700" rIns="0" bIns="0" rtlCol="0">
            <a:spAutoFit/>
          </a:bodyPr>
          <a:lstStyle/>
          <a:p>
            <a:pPr marL="12700">
              <a:lnSpc>
                <a:spcPct val="100000"/>
              </a:lnSpc>
              <a:spcBef>
                <a:spcPts val="100"/>
              </a:spcBef>
            </a:pPr>
            <a:r>
              <a:rPr lang="en-IN" spc="35" dirty="0"/>
              <a:t>Key Expansion</a:t>
            </a:r>
            <a:endParaRPr spc="-155" dirty="0"/>
          </a:p>
        </p:txBody>
      </p:sp>
      <p:sp>
        <p:nvSpPr>
          <p:cNvPr id="16" name="TextBox 15"/>
          <p:cNvSpPr txBox="1"/>
          <p:nvPr/>
        </p:nvSpPr>
        <p:spPr>
          <a:xfrm>
            <a:off x="609600" y="1581150"/>
            <a:ext cx="8524706" cy="461665"/>
          </a:xfrm>
          <a:prstGeom prst="rect">
            <a:avLst/>
          </a:prstGeom>
          <a:noFill/>
        </p:spPr>
        <p:txBody>
          <a:bodyPr wrap="square" rtlCol="0">
            <a:spAutoFit/>
          </a:bodyPr>
          <a:lstStyle/>
          <a:p>
            <a:r>
              <a:rPr lang="en-IN" sz="2400" dirty="0">
                <a:solidFill>
                  <a:schemeClr val="bg1"/>
                </a:solidFill>
              </a:rPr>
              <a:t> </a:t>
            </a:r>
            <a:endParaRPr lang="en-US" sz="2400" dirty="0">
              <a:solidFill>
                <a:schemeClr val="bg1"/>
              </a:solidFill>
            </a:endParaRPr>
          </a:p>
        </p:txBody>
      </p:sp>
      <p:sp>
        <p:nvSpPr>
          <p:cNvPr id="17" name="TextBox 16"/>
          <p:cNvSpPr txBox="1"/>
          <p:nvPr/>
        </p:nvSpPr>
        <p:spPr>
          <a:xfrm>
            <a:off x="251637" y="1463794"/>
            <a:ext cx="4343400" cy="1200329"/>
          </a:xfrm>
          <a:prstGeom prst="rect">
            <a:avLst/>
          </a:prstGeom>
          <a:noFill/>
        </p:spPr>
        <p:txBody>
          <a:bodyPr wrap="square" rtlCol="0">
            <a:spAutoFit/>
          </a:bodyPr>
          <a:lstStyle/>
          <a:p>
            <a:pPr algn="l"/>
            <a:r>
              <a:rPr lang="en-US" sz="1800" b="0" i="0" u="none" strike="noStrike" baseline="0" dirty="0">
                <a:solidFill>
                  <a:schemeClr val="bg1"/>
                </a:solidFill>
                <a:latin typeface="TimesTen-Roman"/>
              </a:rPr>
              <a:t>The AES key expansion algorithm takes as input a four-word (16-byte) key and produces a linear array of 44 words (176 bytes).</a:t>
            </a:r>
            <a:endParaRPr lang="en-IN" dirty="0">
              <a:solidFill>
                <a:schemeClr val="bg1"/>
              </a:solidFill>
            </a:endParaRPr>
          </a:p>
        </p:txBody>
      </p:sp>
      <p:pic>
        <p:nvPicPr>
          <p:cNvPr id="4" name="Picture 3">
            <a:extLst>
              <a:ext uri="{FF2B5EF4-FFF2-40B4-BE49-F238E27FC236}">
                <a16:creationId xmlns:a16="http://schemas.microsoft.com/office/drawing/2014/main" id="{E590F5F5-615A-4888-A21C-01E68B23258D}"/>
              </a:ext>
            </a:extLst>
          </p:cNvPr>
          <p:cNvPicPr>
            <a:picLocks noChangeAspect="1"/>
          </p:cNvPicPr>
          <p:nvPr/>
        </p:nvPicPr>
        <p:blipFill>
          <a:blip r:embed="rId3"/>
          <a:stretch>
            <a:fillRect/>
          </a:stretch>
        </p:blipFill>
        <p:spPr>
          <a:xfrm>
            <a:off x="4762250" y="0"/>
            <a:ext cx="4381750" cy="514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1ABFD-23DD-4690-A512-BC44BB29C5B1}"/>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82AFA1ED-B589-483E-B19E-7F05DE858114}"/>
              </a:ext>
            </a:extLst>
          </p:cNvPr>
          <p:cNvPicPr>
            <a:picLocks noChangeAspect="1"/>
          </p:cNvPicPr>
          <p:nvPr/>
        </p:nvPicPr>
        <p:blipFill>
          <a:blip r:embed="rId2"/>
          <a:stretch>
            <a:fillRect/>
          </a:stretch>
        </p:blipFill>
        <p:spPr>
          <a:xfrm>
            <a:off x="-2064" y="0"/>
            <a:ext cx="4574063" cy="5143500"/>
          </a:xfrm>
          <a:prstGeom prst="rect">
            <a:avLst/>
          </a:prstGeom>
        </p:spPr>
      </p:pic>
      <p:pic>
        <p:nvPicPr>
          <p:cNvPr id="8" name="Picture 7">
            <a:extLst>
              <a:ext uri="{FF2B5EF4-FFF2-40B4-BE49-F238E27FC236}">
                <a16:creationId xmlns:a16="http://schemas.microsoft.com/office/drawing/2014/main" id="{25BDCC74-234E-4939-8943-524F41BFD999}"/>
              </a:ext>
            </a:extLst>
          </p:cNvPr>
          <p:cNvPicPr>
            <a:picLocks noChangeAspect="1"/>
          </p:cNvPicPr>
          <p:nvPr/>
        </p:nvPicPr>
        <p:blipFill>
          <a:blip r:embed="rId3"/>
          <a:stretch>
            <a:fillRect/>
          </a:stretch>
        </p:blipFill>
        <p:spPr>
          <a:xfrm>
            <a:off x="3491699" y="735506"/>
            <a:ext cx="5615087" cy="2064844"/>
          </a:xfrm>
          <a:prstGeom prst="rect">
            <a:avLst/>
          </a:prstGeom>
        </p:spPr>
      </p:pic>
      <p:pic>
        <p:nvPicPr>
          <p:cNvPr id="9" name="Picture 8">
            <a:extLst>
              <a:ext uri="{FF2B5EF4-FFF2-40B4-BE49-F238E27FC236}">
                <a16:creationId xmlns:a16="http://schemas.microsoft.com/office/drawing/2014/main" id="{3B867982-0A20-4AF1-B19A-F67F63BBD9B3}"/>
              </a:ext>
            </a:extLst>
          </p:cNvPr>
          <p:cNvPicPr>
            <a:picLocks noChangeAspect="1"/>
          </p:cNvPicPr>
          <p:nvPr/>
        </p:nvPicPr>
        <p:blipFill>
          <a:blip r:embed="rId4"/>
          <a:stretch>
            <a:fillRect/>
          </a:stretch>
        </p:blipFill>
        <p:spPr>
          <a:xfrm>
            <a:off x="3429000" y="3773512"/>
            <a:ext cx="9144000" cy="1369988"/>
          </a:xfrm>
          <a:prstGeom prst="rect">
            <a:avLst/>
          </a:prstGeom>
        </p:spPr>
      </p:pic>
    </p:spTree>
    <p:extLst>
      <p:ext uri="{BB962C8B-B14F-4D97-AF65-F5344CB8AC3E}">
        <p14:creationId xmlns:p14="http://schemas.microsoft.com/office/powerpoint/2010/main" val="1772520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6" y="448486"/>
            <a:ext cx="5716084" cy="566822"/>
          </a:xfrm>
          <a:prstGeom prst="rect">
            <a:avLst/>
          </a:prstGeom>
        </p:spPr>
        <p:txBody>
          <a:bodyPr vert="horz" wrap="square" lIns="0" tIns="12700" rIns="0" bIns="0" rtlCol="0">
            <a:spAutoFit/>
          </a:bodyPr>
          <a:lstStyle/>
          <a:p>
            <a:pPr marL="12700">
              <a:lnSpc>
                <a:spcPct val="100000"/>
              </a:lnSpc>
              <a:spcBef>
                <a:spcPts val="100"/>
              </a:spcBef>
            </a:pPr>
            <a:r>
              <a:rPr lang="en-IN" spc="35" dirty="0"/>
              <a:t>Mix Columns</a:t>
            </a:r>
            <a:endParaRPr spc="-155" dirty="0"/>
          </a:p>
        </p:txBody>
      </p:sp>
      <p:sp>
        <p:nvSpPr>
          <p:cNvPr id="16" name="TextBox 15"/>
          <p:cNvSpPr txBox="1"/>
          <p:nvPr/>
        </p:nvSpPr>
        <p:spPr>
          <a:xfrm>
            <a:off x="609600" y="1581150"/>
            <a:ext cx="8524706" cy="461665"/>
          </a:xfrm>
          <a:prstGeom prst="rect">
            <a:avLst/>
          </a:prstGeom>
          <a:noFill/>
        </p:spPr>
        <p:txBody>
          <a:bodyPr wrap="square" rtlCol="0">
            <a:spAutoFit/>
          </a:bodyPr>
          <a:lstStyle/>
          <a:p>
            <a:r>
              <a:rPr lang="en-IN" sz="2400" dirty="0">
                <a:solidFill>
                  <a:schemeClr val="bg1"/>
                </a:solidFill>
              </a:rPr>
              <a:t> </a:t>
            </a:r>
            <a:endParaRPr lang="en-US" sz="2400" dirty="0">
              <a:solidFill>
                <a:schemeClr val="bg1"/>
              </a:solidFill>
            </a:endParaRPr>
          </a:p>
        </p:txBody>
      </p:sp>
      <p:pic>
        <p:nvPicPr>
          <p:cNvPr id="6" name="Picture 5">
            <a:extLst>
              <a:ext uri="{FF2B5EF4-FFF2-40B4-BE49-F238E27FC236}">
                <a16:creationId xmlns:a16="http://schemas.microsoft.com/office/drawing/2014/main" id="{82EECB45-4D12-4BE5-BCE0-0DEB2FD1858B}"/>
              </a:ext>
            </a:extLst>
          </p:cNvPr>
          <p:cNvPicPr>
            <a:picLocks noChangeAspect="1"/>
          </p:cNvPicPr>
          <p:nvPr/>
        </p:nvPicPr>
        <p:blipFill>
          <a:blip r:embed="rId3"/>
          <a:stretch>
            <a:fillRect/>
          </a:stretch>
        </p:blipFill>
        <p:spPr>
          <a:xfrm>
            <a:off x="2514600" y="3257550"/>
            <a:ext cx="5005530" cy="990600"/>
          </a:xfrm>
          <a:prstGeom prst="rect">
            <a:avLst/>
          </a:prstGeom>
        </p:spPr>
      </p:pic>
      <p:pic>
        <p:nvPicPr>
          <p:cNvPr id="8" name="Picture 7">
            <a:extLst>
              <a:ext uri="{FF2B5EF4-FFF2-40B4-BE49-F238E27FC236}">
                <a16:creationId xmlns:a16="http://schemas.microsoft.com/office/drawing/2014/main" id="{729A1143-B54B-4863-9190-14AA0CF1C1AC}"/>
              </a:ext>
            </a:extLst>
          </p:cNvPr>
          <p:cNvPicPr>
            <a:picLocks noChangeAspect="1"/>
          </p:cNvPicPr>
          <p:nvPr/>
        </p:nvPicPr>
        <p:blipFill>
          <a:blip r:embed="rId4"/>
          <a:stretch>
            <a:fillRect/>
          </a:stretch>
        </p:blipFill>
        <p:spPr>
          <a:xfrm>
            <a:off x="1370516" y="2027632"/>
            <a:ext cx="1933575" cy="1162050"/>
          </a:xfrm>
          <a:prstGeom prst="rect">
            <a:avLst/>
          </a:prstGeom>
        </p:spPr>
      </p:pic>
      <p:pic>
        <p:nvPicPr>
          <p:cNvPr id="10" name="Picture 9">
            <a:extLst>
              <a:ext uri="{FF2B5EF4-FFF2-40B4-BE49-F238E27FC236}">
                <a16:creationId xmlns:a16="http://schemas.microsoft.com/office/drawing/2014/main" id="{1C62A8D8-8E27-4243-A4FD-049B81219C47}"/>
              </a:ext>
            </a:extLst>
          </p:cNvPr>
          <p:cNvPicPr>
            <a:picLocks noChangeAspect="1"/>
          </p:cNvPicPr>
          <p:nvPr/>
        </p:nvPicPr>
        <p:blipFill>
          <a:blip r:embed="rId5"/>
          <a:stretch>
            <a:fillRect/>
          </a:stretch>
        </p:blipFill>
        <p:spPr>
          <a:xfrm>
            <a:off x="6162675" y="2027632"/>
            <a:ext cx="1847850" cy="1038225"/>
          </a:xfrm>
          <a:prstGeom prst="rect">
            <a:avLst/>
          </a:prstGeom>
        </p:spPr>
      </p:pic>
      <p:sp>
        <p:nvSpPr>
          <p:cNvPr id="11" name="Arrow: Right 10">
            <a:extLst>
              <a:ext uri="{FF2B5EF4-FFF2-40B4-BE49-F238E27FC236}">
                <a16:creationId xmlns:a16="http://schemas.microsoft.com/office/drawing/2014/main" id="{5D0864D3-73E7-4949-AC80-8E231E8D03CA}"/>
              </a:ext>
            </a:extLst>
          </p:cNvPr>
          <p:cNvSpPr/>
          <p:nvPr/>
        </p:nvSpPr>
        <p:spPr>
          <a:xfrm>
            <a:off x="3810000" y="2800350"/>
            <a:ext cx="2029911" cy="300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a:t>
            </a:r>
            <a:endParaRPr lang="en-IN" dirty="0"/>
          </a:p>
        </p:txBody>
      </p:sp>
      <p:sp>
        <p:nvSpPr>
          <p:cNvPr id="12" name="Arrow: Right 11">
            <a:extLst>
              <a:ext uri="{FF2B5EF4-FFF2-40B4-BE49-F238E27FC236}">
                <a16:creationId xmlns:a16="http://schemas.microsoft.com/office/drawing/2014/main" id="{FCBBB4D1-A0AD-41BD-81BC-E5DBE1250B05}"/>
              </a:ext>
            </a:extLst>
          </p:cNvPr>
          <p:cNvSpPr/>
          <p:nvPr/>
        </p:nvSpPr>
        <p:spPr>
          <a:xfrm rot="10800000">
            <a:off x="3790950" y="2190750"/>
            <a:ext cx="1847850" cy="300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Decrypt</a:t>
            </a:r>
            <a:endParaRPr lang="en-IN" dirty="0"/>
          </a:p>
        </p:txBody>
      </p:sp>
      <p:pic>
        <p:nvPicPr>
          <p:cNvPr id="14" name="Picture 13">
            <a:extLst>
              <a:ext uri="{FF2B5EF4-FFF2-40B4-BE49-F238E27FC236}">
                <a16:creationId xmlns:a16="http://schemas.microsoft.com/office/drawing/2014/main" id="{B27444BB-2FB8-4CE7-8750-FC1C92A4CCF0}"/>
              </a:ext>
            </a:extLst>
          </p:cNvPr>
          <p:cNvPicPr>
            <a:picLocks noChangeAspect="1"/>
          </p:cNvPicPr>
          <p:nvPr/>
        </p:nvPicPr>
        <p:blipFill>
          <a:blip r:embed="rId6"/>
          <a:stretch>
            <a:fillRect/>
          </a:stretch>
        </p:blipFill>
        <p:spPr>
          <a:xfrm>
            <a:off x="2667000" y="998905"/>
            <a:ext cx="4624530" cy="97701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6" y="448486"/>
            <a:ext cx="7544884" cy="566822"/>
          </a:xfrm>
          <a:prstGeom prst="rect">
            <a:avLst/>
          </a:prstGeom>
        </p:spPr>
        <p:txBody>
          <a:bodyPr vert="horz" wrap="square" lIns="0" tIns="12700" rIns="0" bIns="0" rtlCol="0">
            <a:spAutoFit/>
          </a:bodyPr>
          <a:lstStyle/>
          <a:p>
            <a:pPr marL="12700">
              <a:lnSpc>
                <a:spcPct val="100000"/>
              </a:lnSpc>
              <a:spcBef>
                <a:spcPts val="100"/>
              </a:spcBef>
            </a:pPr>
            <a:endParaRPr spc="-155" dirty="0"/>
          </a:p>
        </p:txBody>
      </p:sp>
      <p:sp>
        <p:nvSpPr>
          <p:cNvPr id="16" name="TextBox 15"/>
          <p:cNvSpPr txBox="1"/>
          <p:nvPr/>
        </p:nvSpPr>
        <p:spPr>
          <a:xfrm>
            <a:off x="609600" y="1581150"/>
            <a:ext cx="8524706" cy="461665"/>
          </a:xfrm>
          <a:prstGeom prst="rect">
            <a:avLst/>
          </a:prstGeom>
          <a:noFill/>
        </p:spPr>
        <p:txBody>
          <a:bodyPr wrap="square" rtlCol="0">
            <a:spAutoFit/>
          </a:bodyPr>
          <a:lstStyle/>
          <a:p>
            <a:r>
              <a:rPr lang="en-IN" sz="2400" dirty="0">
                <a:solidFill>
                  <a:schemeClr val="bg1"/>
                </a:solidFill>
              </a:rPr>
              <a:t> </a:t>
            </a:r>
            <a:endParaRPr lang="en-US" sz="2400" dirty="0">
              <a:solidFill>
                <a:schemeClr val="bg1"/>
              </a:solidFill>
            </a:endParaRPr>
          </a:p>
        </p:txBody>
      </p:sp>
      <p:sp>
        <p:nvSpPr>
          <p:cNvPr id="17" name="TextBox 16"/>
          <p:cNvSpPr txBox="1"/>
          <p:nvPr/>
        </p:nvSpPr>
        <p:spPr>
          <a:xfrm>
            <a:off x="457201" y="1581150"/>
            <a:ext cx="8229599" cy="646331"/>
          </a:xfrm>
          <a:prstGeom prst="rect">
            <a:avLst/>
          </a:prstGeom>
          <a:noFill/>
        </p:spPr>
        <p:txBody>
          <a:bodyPr wrap="square" rtlCol="0">
            <a:spAutoFit/>
          </a:bodyPr>
          <a:lstStyle/>
          <a:p>
            <a:endParaRPr lang="en-IN" dirty="0">
              <a:solidFill>
                <a:schemeClr val="bg1"/>
              </a:solidFill>
            </a:endParaRPr>
          </a:p>
          <a:p>
            <a:endParaRPr lang="en-IN" dirty="0">
              <a:solidFill>
                <a:schemeClr val="bg1"/>
              </a:solidFill>
            </a:endParaRPr>
          </a:p>
        </p:txBody>
      </p:sp>
      <p:pic>
        <p:nvPicPr>
          <p:cNvPr id="6" name="Picture 5">
            <a:extLst>
              <a:ext uri="{FF2B5EF4-FFF2-40B4-BE49-F238E27FC236}">
                <a16:creationId xmlns:a16="http://schemas.microsoft.com/office/drawing/2014/main" id="{905BAF1C-FBBB-4D63-BBB8-B6B5AD57638B}"/>
              </a:ext>
            </a:extLst>
          </p:cNvPr>
          <p:cNvPicPr>
            <a:picLocks noChangeAspect="1"/>
          </p:cNvPicPr>
          <p:nvPr/>
        </p:nvPicPr>
        <p:blipFill>
          <a:blip r:embed="rId3"/>
          <a:stretch>
            <a:fillRect/>
          </a:stretch>
        </p:blipFill>
        <p:spPr>
          <a:xfrm>
            <a:off x="0" y="0"/>
            <a:ext cx="9144000" cy="5143500"/>
          </a:xfrm>
          <a:prstGeom prst="rect">
            <a:avLst/>
          </a:prstGeom>
        </p:spPr>
      </p:pic>
      <p:pic>
        <p:nvPicPr>
          <p:cNvPr id="10" name="Picture 9">
            <a:extLst>
              <a:ext uri="{FF2B5EF4-FFF2-40B4-BE49-F238E27FC236}">
                <a16:creationId xmlns:a16="http://schemas.microsoft.com/office/drawing/2014/main" id="{FC462C7C-D1EF-453D-9127-97D7CF453CE8}"/>
              </a:ext>
            </a:extLst>
          </p:cNvPr>
          <p:cNvPicPr>
            <a:picLocks noChangeAspect="1"/>
          </p:cNvPicPr>
          <p:nvPr/>
        </p:nvPicPr>
        <p:blipFill>
          <a:blip r:embed="rId4"/>
          <a:stretch>
            <a:fillRect/>
          </a:stretch>
        </p:blipFill>
        <p:spPr>
          <a:xfrm>
            <a:off x="1252035" y="541842"/>
            <a:ext cx="8001000" cy="151277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337493"/>
            <a:ext cx="7544884" cy="566822"/>
          </a:xfrm>
          <a:prstGeom prst="rect">
            <a:avLst/>
          </a:prstGeom>
        </p:spPr>
        <p:txBody>
          <a:bodyPr vert="horz" wrap="square" lIns="0" tIns="12700" rIns="0" bIns="0" rtlCol="0">
            <a:spAutoFit/>
          </a:bodyPr>
          <a:lstStyle/>
          <a:p>
            <a:pPr marL="12700">
              <a:lnSpc>
                <a:spcPct val="100000"/>
              </a:lnSpc>
              <a:spcBef>
                <a:spcPts val="100"/>
              </a:spcBef>
            </a:pPr>
            <a:r>
              <a:rPr lang="en-US" spc="-155" dirty="0"/>
              <a:t>Overall Encryption</a:t>
            </a:r>
            <a:endParaRPr spc="-155" dirty="0"/>
          </a:p>
        </p:txBody>
      </p:sp>
      <p:sp>
        <p:nvSpPr>
          <p:cNvPr id="16" name="TextBox 15"/>
          <p:cNvSpPr txBox="1"/>
          <p:nvPr/>
        </p:nvSpPr>
        <p:spPr>
          <a:xfrm>
            <a:off x="609600" y="1581150"/>
            <a:ext cx="8524706" cy="461665"/>
          </a:xfrm>
          <a:prstGeom prst="rect">
            <a:avLst/>
          </a:prstGeom>
          <a:noFill/>
        </p:spPr>
        <p:txBody>
          <a:bodyPr wrap="square" rtlCol="0">
            <a:spAutoFit/>
          </a:bodyPr>
          <a:lstStyle/>
          <a:p>
            <a:r>
              <a:rPr lang="en-IN" sz="2400" dirty="0">
                <a:solidFill>
                  <a:schemeClr val="bg1"/>
                </a:solidFill>
              </a:rPr>
              <a:t> </a:t>
            </a:r>
            <a:endParaRPr lang="en-US" sz="2400" dirty="0">
              <a:solidFill>
                <a:schemeClr val="bg1"/>
              </a:solidFill>
            </a:endParaRPr>
          </a:p>
        </p:txBody>
      </p:sp>
      <p:sp>
        <p:nvSpPr>
          <p:cNvPr id="17" name="TextBox 16"/>
          <p:cNvSpPr txBox="1"/>
          <p:nvPr/>
        </p:nvSpPr>
        <p:spPr>
          <a:xfrm>
            <a:off x="457201" y="1581150"/>
            <a:ext cx="8229599" cy="646331"/>
          </a:xfrm>
          <a:prstGeom prst="rect">
            <a:avLst/>
          </a:prstGeom>
          <a:noFill/>
        </p:spPr>
        <p:txBody>
          <a:bodyPr wrap="square" rtlCol="0">
            <a:spAutoFit/>
          </a:bodyPr>
          <a:lstStyle/>
          <a:p>
            <a:endParaRPr lang="en-IN" dirty="0">
              <a:solidFill>
                <a:schemeClr val="bg1"/>
              </a:solidFill>
            </a:endParaRPr>
          </a:p>
          <a:p>
            <a:endParaRPr lang="en-IN" dirty="0">
              <a:solidFill>
                <a:schemeClr val="bg1"/>
              </a:solidFill>
            </a:endParaRPr>
          </a:p>
        </p:txBody>
      </p:sp>
      <p:pic>
        <p:nvPicPr>
          <p:cNvPr id="4" name="Picture 3">
            <a:extLst>
              <a:ext uri="{FF2B5EF4-FFF2-40B4-BE49-F238E27FC236}">
                <a16:creationId xmlns:a16="http://schemas.microsoft.com/office/drawing/2014/main" id="{675E8E4F-7DA7-4542-8BDB-4BE4045D593A}"/>
              </a:ext>
            </a:extLst>
          </p:cNvPr>
          <p:cNvPicPr>
            <a:picLocks noChangeAspect="1"/>
          </p:cNvPicPr>
          <p:nvPr/>
        </p:nvPicPr>
        <p:blipFill>
          <a:blip r:embed="rId3"/>
          <a:stretch>
            <a:fillRect/>
          </a:stretch>
        </p:blipFill>
        <p:spPr>
          <a:xfrm>
            <a:off x="4468686" y="0"/>
            <a:ext cx="4665620" cy="5143500"/>
          </a:xfrm>
          <a:prstGeom prst="rect">
            <a:avLst/>
          </a:prstGeom>
        </p:spPr>
      </p:pic>
      <p:sp>
        <p:nvSpPr>
          <p:cNvPr id="5" name="TextBox 4">
            <a:extLst>
              <a:ext uri="{FF2B5EF4-FFF2-40B4-BE49-F238E27FC236}">
                <a16:creationId xmlns:a16="http://schemas.microsoft.com/office/drawing/2014/main" id="{CD9E31B9-3092-44A8-A2F6-ECA8FC68729A}"/>
              </a:ext>
            </a:extLst>
          </p:cNvPr>
          <p:cNvSpPr txBox="1"/>
          <p:nvPr/>
        </p:nvSpPr>
        <p:spPr>
          <a:xfrm>
            <a:off x="381000" y="2114550"/>
            <a:ext cx="3018968" cy="1200329"/>
          </a:xfrm>
          <a:prstGeom prst="rect">
            <a:avLst/>
          </a:prstGeom>
          <a:noFill/>
        </p:spPr>
        <p:txBody>
          <a:bodyPr wrap="none" rtlCol="0">
            <a:spAutoFit/>
          </a:bodyPr>
          <a:lstStyle/>
          <a:p>
            <a:r>
              <a:rPr lang="en-US" dirty="0">
                <a:solidFill>
                  <a:schemeClr val="bg1"/>
                </a:solidFill>
              </a:rPr>
              <a:t>Other modules implemented :</a:t>
            </a:r>
          </a:p>
          <a:p>
            <a:pPr algn="ctr"/>
            <a:r>
              <a:rPr lang="en-US" dirty="0">
                <a:solidFill>
                  <a:schemeClr val="bg1"/>
                </a:solidFill>
              </a:rPr>
              <a:t>S-Box</a:t>
            </a:r>
          </a:p>
          <a:p>
            <a:pPr algn="ctr"/>
            <a:r>
              <a:rPr lang="en-US" dirty="0">
                <a:solidFill>
                  <a:schemeClr val="bg1"/>
                </a:solidFill>
              </a:rPr>
              <a:t>Shift Rows</a:t>
            </a:r>
          </a:p>
          <a:p>
            <a:pPr algn="ctr"/>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81001"/>
            <a:ext cx="808990" cy="808990"/>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0144AC"/>
          </a:solidFill>
        </p:spPr>
        <p:txBody>
          <a:bodyPr wrap="square" lIns="0" tIns="0" rIns="0" bIns="0" rtlCol="0"/>
          <a:lstStyle/>
          <a:p>
            <a:endParaRPr/>
          </a:p>
        </p:txBody>
      </p:sp>
      <p:sp>
        <p:nvSpPr>
          <p:cNvPr id="3" name="object 3"/>
          <p:cNvSpPr/>
          <p:nvPr/>
        </p:nvSpPr>
        <p:spPr>
          <a:xfrm>
            <a:off x="229049" y="588486"/>
            <a:ext cx="808990" cy="808990"/>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82C6A5"/>
          </a:solidFill>
        </p:spPr>
        <p:txBody>
          <a:bodyPr wrap="square" lIns="0" tIns="0" rIns="0" bIns="0" rtlCol="0"/>
          <a:lstStyle/>
          <a:p>
            <a:endParaRPr/>
          </a:p>
        </p:txBody>
      </p:sp>
      <p:sp>
        <p:nvSpPr>
          <p:cNvPr id="4" name="object 4"/>
          <p:cNvSpPr txBox="1">
            <a:spLocks noGrp="1"/>
          </p:cNvSpPr>
          <p:nvPr>
            <p:ph type="title"/>
          </p:nvPr>
        </p:nvSpPr>
        <p:spPr>
          <a:xfrm>
            <a:off x="1370516" y="448486"/>
            <a:ext cx="4039683" cy="566822"/>
          </a:xfrm>
          <a:prstGeom prst="rect">
            <a:avLst/>
          </a:prstGeom>
        </p:spPr>
        <p:txBody>
          <a:bodyPr vert="horz" wrap="square" lIns="0" tIns="12700" rIns="0" bIns="0" rtlCol="0">
            <a:spAutoFit/>
          </a:bodyPr>
          <a:lstStyle/>
          <a:p>
            <a:pPr marL="12700">
              <a:lnSpc>
                <a:spcPct val="100000"/>
              </a:lnSpc>
              <a:spcBef>
                <a:spcPts val="100"/>
              </a:spcBef>
            </a:pPr>
            <a:r>
              <a:rPr dirty="0"/>
              <a:t>TIMELINE</a:t>
            </a:r>
            <a:r>
              <a:rPr sz="2400" spc="-175" dirty="0"/>
              <a:t>-</a:t>
            </a:r>
            <a:r>
              <a:rPr lang="en-US" sz="2400" spc="-175" dirty="0"/>
              <a:t> 2021</a:t>
            </a:r>
            <a:endParaRPr sz="2400" dirty="0"/>
          </a:p>
        </p:txBody>
      </p:sp>
      <p:sp>
        <p:nvSpPr>
          <p:cNvPr id="51" name="object 17"/>
          <p:cNvSpPr/>
          <p:nvPr/>
        </p:nvSpPr>
        <p:spPr>
          <a:xfrm>
            <a:off x="2971800" y="1200150"/>
            <a:ext cx="5567781" cy="914400"/>
          </a:xfrm>
          <a:custGeom>
            <a:avLst/>
            <a:gdLst/>
            <a:ahLst/>
            <a:cxnLst/>
            <a:rect l="l" t="t" r="r" b="b"/>
            <a:pathLst>
              <a:path w="3402329" h="1086485">
                <a:moveTo>
                  <a:pt x="0" y="0"/>
                </a:moveTo>
                <a:lnTo>
                  <a:pt x="3401993" y="0"/>
                </a:lnTo>
                <a:lnTo>
                  <a:pt x="3401993" y="1085997"/>
                </a:lnTo>
                <a:lnTo>
                  <a:pt x="0" y="1085997"/>
                </a:lnTo>
                <a:lnTo>
                  <a:pt x="0" y="0"/>
                </a:lnTo>
                <a:close/>
              </a:path>
            </a:pathLst>
          </a:custGeom>
          <a:solidFill>
            <a:srgbClr val="82C6A5"/>
          </a:solidFill>
        </p:spPr>
        <p:txBody>
          <a:bodyPr wrap="square" lIns="0" tIns="0" rIns="0" bIns="0" rtlCol="0"/>
          <a:lstStyle/>
          <a:p>
            <a:r>
              <a:rPr lang="en-US" dirty="0">
                <a:latin typeface="Arial"/>
                <a:cs typeface="Arial"/>
              </a:rPr>
              <a:t>  </a:t>
            </a:r>
          </a:p>
          <a:p>
            <a:r>
              <a:rPr lang="en-IN" dirty="0">
                <a:latin typeface="Arial"/>
                <a:cs typeface="Arial"/>
              </a:rPr>
              <a:t>   </a:t>
            </a:r>
            <a:r>
              <a:rPr lang="en-IN" sz="1400" dirty="0">
                <a:latin typeface="Arial"/>
                <a:cs typeface="Arial"/>
              </a:rPr>
              <a:t>Learning basics of Digital Electronics from the book DIGITAL 	DESIGN by Morris Mano</a:t>
            </a:r>
            <a:endParaRPr lang="en-US" dirty="0">
              <a:latin typeface="Arial"/>
              <a:cs typeface="Arial"/>
            </a:endParaRPr>
          </a:p>
        </p:txBody>
      </p:sp>
      <p:sp>
        <p:nvSpPr>
          <p:cNvPr id="53" name="object 19"/>
          <p:cNvSpPr/>
          <p:nvPr/>
        </p:nvSpPr>
        <p:spPr>
          <a:xfrm>
            <a:off x="914400" y="2501864"/>
            <a:ext cx="1957256" cy="1143000"/>
          </a:xfrm>
          <a:custGeom>
            <a:avLst/>
            <a:gdLst/>
            <a:ahLst/>
            <a:cxnLst/>
            <a:rect l="l" t="t" r="r" b="b"/>
            <a:pathLst>
              <a:path w="2501265" h="793114">
                <a:moveTo>
                  <a:pt x="1250397" y="792898"/>
                </a:moveTo>
                <a:lnTo>
                  <a:pt x="1179442" y="792270"/>
                </a:lnTo>
                <a:lnTo>
                  <a:pt x="1109526" y="790410"/>
                </a:lnTo>
                <a:lnTo>
                  <a:pt x="1040753" y="787350"/>
                </a:lnTo>
                <a:lnTo>
                  <a:pt x="973230" y="783124"/>
                </a:lnTo>
                <a:lnTo>
                  <a:pt x="907062" y="777766"/>
                </a:lnTo>
                <a:lnTo>
                  <a:pt x="842355" y="771309"/>
                </a:lnTo>
                <a:lnTo>
                  <a:pt x="779214" y="763786"/>
                </a:lnTo>
                <a:lnTo>
                  <a:pt x="717744" y="755231"/>
                </a:lnTo>
                <a:lnTo>
                  <a:pt x="658052" y="745677"/>
                </a:lnTo>
                <a:lnTo>
                  <a:pt x="600243" y="735159"/>
                </a:lnTo>
                <a:lnTo>
                  <a:pt x="544422" y="723709"/>
                </a:lnTo>
                <a:lnTo>
                  <a:pt x="490695" y="711360"/>
                </a:lnTo>
                <a:lnTo>
                  <a:pt x="439168" y="698147"/>
                </a:lnTo>
                <a:lnTo>
                  <a:pt x="389946" y="684103"/>
                </a:lnTo>
                <a:lnTo>
                  <a:pt x="343134" y="669261"/>
                </a:lnTo>
                <a:lnTo>
                  <a:pt x="298839" y="653654"/>
                </a:lnTo>
                <a:lnTo>
                  <a:pt x="257165" y="637317"/>
                </a:lnTo>
                <a:lnTo>
                  <a:pt x="218219" y="620282"/>
                </a:lnTo>
                <a:lnTo>
                  <a:pt x="182105" y="602584"/>
                </a:lnTo>
                <a:lnTo>
                  <a:pt x="118799" y="565329"/>
                </a:lnTo>
                <a:lnTo>
                  <a:pt x="68091" y="525821"/>
                </a:lnTo>
                <a:lnTo>
                  <a:pt x="30825" y="484326"/>
                </a:lnTo>
                <a:lnTo>
                  <a:pt x="7847" y="441113"/>
                </a:lnTo>
                <a:lnTo>
                  <a:pt x="0" y="396449"/>
                </a:lnTo>
                <a:lnTo>
                  <a:pt x="1979" y="373952"/>
                </a:lnTo>
                <a:lnTo>
                  <a:pt x="17497" y="329980"/>
                </a:lnTo>
                <a:lnTo>
                  <a:pt x="47725" y="287593"/>
                </a:lnTo>
                <a:lnTo>
                  <a:pt x="91817" y="247058"/>
                </a:lnTo>
                <a:lnTo>
                  <a:pt x="148930" y="208642"/>
                </a:lnTo>
                <a:lnTo>
                  <a:pt x="218219" y="172615"/>
                </a:lnTo>
                <a:lnTo>
                  <a:pt x="257165" y="155580"/>
                </a:lnTo>
                <a:lnTo>
                  <a:pt x="298839" y="139243"/>
                </a:lnTo>
                <a:lnTo>
                  <a:pt x="343134" y="123637"/>
                </a:lnTo>
                <a:lnTo>
                  <a:pt x="389946" y="108795"/>
                </a:lnTo>
                <a:lnTo>
                  <a:pt x="439168" y="94750"/>
                </a:lnTo>
                <a:lnTo>
                  <a:pt x="490695" y="81537"/>
                </a:lnTo>
                <a:lnTo>
                  <a:pt x="544422" y="69189"/>
                </a:lnTo>
                <a:lnTo>
                  <a:pt x="600243" y="57739"/>
                </a:lnTo>
                <a:lnTo>
                  <a:pt x="658052" y="47220"/>
                </a:lnTo>
                <a:lnTo>
                  <a:pt x="717744" y="37667"/>
                </a:lnTo>
                <a:lnTo>
                  <a:pt x="779214" y="29112"/>
                </a:lnTo>
                <a:lnTo>
                  <a:pt x="842355" y="21589"/>
                </a:lnTo>
                <a:lnTo>
                  <a:pt x="907062" y="15132"/>
                </a:lnTo>
                <a:lnTo>
                  <a:pt x="973230" y="9773"/>
                </a:lnTo>
                <a:lnTo>
                  <a:pt x="1040753" y="5547"/>
                </a:lnTo>
                <a:lnTo>
                  <a:pt x="1109526" y="2488"/>
                </a:lnTo>
                <a:lnTo>
                  <a:pt x="1179442" y="627"/>
                </a:lnTo>
                <a:lnTo>
                  <a:pt x="1250397" y="0"/>
                </a:lnTo>
                <a:lnTo>
                  <a:pt x="1321352" y="627"/>
                </a:lnTo>
                <a:lnTo>
                  <a:pt x="1391268" y="2488"/>
                </a:lnTo>
                <a:lnTo>
                  <a:pt x="1460040" y="5547"/>
                </a:lnTo>
                <a:lnTo>
                  <a:pt x="1527563" y="9773"/>
                </a:lnTo>
                <a:lnTo>
                  <a:pt x="1593731" y="15132"/>
                </a:lnTo>
                <a:lnTo>
                  <a:pt x="1658438" y="21589"/>
                </a:lnTo>
                <a:lnTo>
                  <a:pt x="1721579" y="29112"/>
                </a:lnTo>
                <a:lnTo>
                  <a:pt x="1783049" y="37667"/>
                </a:lnTo>
                <a:lnTo>
                  <a:pt x="1842741" y="47220"/>
                </a:lnTo>
                <a:lnTo>
                  <a:pt x="1900550" y="57739"/>
                </a:lnTo>
                <a:lnTo>
                  <a:pt x="1956371" y="69189"/>
                </a:lnTo>
                <a:lnTo>
                  <a:pt x="2010097" y="81537"/>
                </a:lnTo>
                <a:lnTo>
                  <a:pt x="2061625" y="94750"/>
                </a:lnTo>
                <a:lnTo>
                  <a:pt x="2110847" y="108795"/>
                </a:lnTo>
                <a:lnTo>
                  <a:pt x="2157659" y="123637"/>
                </a:lnTo>
                <a:lnTo>
                  <a:pt x="2201954" y="139243"/>
                </a:lnTo>
                <a:lnTo>
                  <a:pt x="2243628" y="155580"/>
                </a:lnTo>
                <a:lnTo>
                  <a:pt x="2282574" y="172615"/>
                </a:lnTo>
                <a:lnTo>
                  <a:pt x="2318688" y="190313"/>
                </a:lnTo>
                <a:lnTo>
                  <a:pt x="2381995" y="227568"/>
                </a:lnTo>
                <a:lnTo>
                  <a:pt x="2432703" y="267077"/>
                </a:lnTo>
                <a:lnTo>
                  <a:pt x="2469969" y="308572"/>
                </a:lnTo>
                <a:lnTo>
                  <a:pt x="2492947" y="351785"/>
                </a:lnTo>
                <a:lnTo>
                  <a:pt x="2500795" y="396449"/>
                </a:lnTo>
                <a:lnTo>
                  <a:pt x="2498815" y="418945"/>
                </a:lnTo>
                <a:lnTo>
                  <a:pt x="2483297" y="462917"/>
                </a:lnTo>
                <a:lnTo>
                  <a:pt x="2453069" y="505305"/>
                </a:lnTo>
                <a:lnTo>
                  <a:pt x="2408976" y="545840"/>
                </a:lnTo>
                <a:lnTo>
                  <a:pt x="2351863" y="584255"/>
                </a:lnTo>
                <a:lnTo>
                  <a:pt x="2282574" y="620282"/>
                </a:lnTo>
                <a:lnTo>
                  <a:pt x="2243628" y="637317"/>
                </a:lnTo>
                <a:lnTo>
                  <a:pt x="2201954" y="653654"/>
                </a:lnTo>
                <a:lnTo>
                  <a:pt x="2157659" y="669261"/>
                </a:lnTo>
                <a:lnTo>
                  <a:pt x="2110847" y="684103"/>
                </a:lnTo>
                <a:lnTo>
                  <a:pt x="2061625" y="698147"/>
                </a:lnTo>
                <a:lnTo>
                  <a:pt x="2010097" y="711360"/>
                </a:lnTo>
                <a:lnTo>
                  <a:pt x="1956371" y="723709"/>
                </a:lnTo>
                <a:lnTo>
                  <a:pt x="1900550" y="735159"/>
                </a:lnTo>
                <a:lnTo>
                  <a:pt x="1842741" y="745677"/>
                </a:lnTo>
                <a:lnTo>
                  <a:pt x="1783049" y="755231"/>
                </a:lnTo>
                <a:lnTo>
                  <a:pt x="1721579" y="763786"/>
                </a:lnTo>
                <a:lnTo>
                  <a:pt x="1658438" y="771309"/>
                </a:lnTo>
                <a:lnTo>
                  <a:pt x="1593731" y="777766"/>
                </a:lnTo>
                <a:lnTo>
                  <a:pt x="1527563" y="783124"/>
                </a:lnTo>
                <a:lnTo>
                  <a:pt x="1460040" y="787350"/>
                </a:lnTo>
                <a:lnTo>
                  <a:pt x="1391268" y="790410"/>
                </a:lnTo>
                <a:lnTo>
                  <a:pt x="1321352" y="792270"/>
                </a:lnTo>
                <a:lnTo>
                  <a:pt x="1250397" y="792898"/>
                </a:lnTo>
                <a:close/>
              </a:path>
            </a:pathLst>
          </a:custGeom>
          <a:solidFill>
            <a:srgbClr val="82C6A5"/>
          </a:solidFill>
        </p:spPr>
        <p:txBody>
          <a:bodyPr wrap="square" lIns="0" tIns="0" rIns="0" bIns="0" rtlCol="0"/>
          <a:lstStyle/>
          <a:p>
            <a:endParaRPr lang="en-IN" sz="2400" dirty="0">
              <a:latin typeface="Arial" pitchFamily="34" charset="0"/>
              <a:cs typeface="Arial" pitchFamily="34" charset="0"/>
            </a:endParaRPr>
          </a:p>
          <a:p>
            <a:r>
              <a:rPr lang="en-IN" sz="2400" dirty="0">
                <a:latin typeface="Arial" pitchFamily="34" charset="0"/>
                <a:cs typeface="Arial" pitchFamily="34" charset="0"/>
              </a:rPr>
              <a:t>   Feb-March</a:t>
            </a:r>
          </a:p>
        </p:txBody>
      </p:sp>
      <p:sp>
        <p:nvSpPr>
          <p:cNvPr id="66" name="object 17"/>
          <p:cNvSpPr/>
          <p:nvPr/>
        </p:nvSpPr>
        <p:spPr>
          <a:xfrm>
            <a:off x="3007309" y="2387564"/>
            <a:ext cx="5532272" cy="1022386"/>
          </a:xfrm>
          <a:custGeom>
            <a:avLst/>
            <a:gdLst/>
            <a:ahLst/>
            <a:cxnLst/>
            <a:rect l="l" t="t" r="r" b="b"/>
            <a:pathLst>
              <a:path w="3402329" h="1086485">
                <a:moveTo>
                  <a:pt x="0" y="0"/>
                </a:moveTo>
                <a:lnTo>
                  <a:pt x="3401993" y="0"/>
                </a:lnTo>
                <a:lnTo>
                  <a:pt x="3401993" y="1085997"/>
                </a:lnTo>
                <a:lnTo>
                  <a:pt x="0" y="1085997"/>
                </a:lnTo>
                <a:lnTo>
                  <a:pt x="0" y="0"/>
                </a:lnTo>
                <a:close/>
              </a:path>
            </a:pathLst>
          </a:custGeom>
          <a:solidFill>
            <a:srgbClr val="82C6A5"/>
          </a:solidFill>
        </p:spPr>
        <p:txBody>
          <a:bodyPr wrap="square" lIns="0" tIns="0" rIns="0" bIns="0" rtlCol="0"/>
          <a:lstStyle/>
          <a:p>
            <a:endParaRPr lang="en-IN" sz="1400" dirty="0">
              <a:latin typeface="Arial" pitchFamily="34" charset="0"/>
              <a:cs typeface="Arial" pitchFamily="34" charset="0"/>
            </a:endParaRPr>
          </a:p>
          <a:p>
            <a:r>
              <a:rPr lang="en-IN" sz="1400" dirty="0">
                <a:latin typeface="Arial" pitchFamily="34" charset="0"/>
                <a:cs typeface="Arial" pitchFamily="34" charset="0"/>
              </a:rPr>
              <a:t>   Writing code for some basic circuits like Ripple 4-bit adder, D-flipflop </a:t>
            </a:r>
          </a:p>
          <a:p>
            <a:r>
              <a:rPr lang="en-IN" sz="1400" dirty="0">
                <a:latin typeface="Arial" pitchFamily="34" charset="0"/>
                <a:cs typeface="Arial" pitchFamily="34" charset="0"/>
              </a:rPr>
              <a:t>                  		Clock-divider etc</a:t>
            </a:r>
          </a:p>
          <a:p>
            <a:r>
              <a:rPr lang="en-IN" sz="1400" dirty="0">
                <a:latin typeface="Arial" pitchFamily="34" charset="0"/>
                <a:cs typeface="Arial" pitchFamily="34" charset="0"/>
              </a:rPr>
              <a:t>             </a:t>
            </a:r>
          </a:p>
          <a:p>
            <a:r>
              <a:rPr lang="en-IN" sz="1400" dirty="0">
                <a:latin typeface="Arial" pitchFamily="34" charset="0"/>
                <a:cs typeface="Arial" pitchFamily="34" charset="0"/>
              </a:rPr>
              <a:t>            </a:t>
            </a:r>
            <a:endParaRPr sz="1400" dirty="0">
              <a:latin typeface="Arial" pitchFamily="34" charset="0"/>
              <a:cs typeface="Arial" pitchFamily="34" charset="0"/>
            </a:endParaRPr>
          </a:p>
        </p:txBody>
      </p:sp>
      <p:sp>
        <p:nvSpPr>
          <p:cNvPr id="67" name="object 19"/>
          <p:cNvSpPr/>
          <p:nvPr/>
        </p:nvSpPr>
        <p:spPr>
          <a:xfrm>
            <a:off x="914400" y="1200150"/>
            <a:ext cx="1752600" cy="1124090"/>
          </a:xfrm>
          <a:custGeom>
            <a:avLst/>
            <a:gdLst/>
            <a:ahLst/>
            <a:cxnLst/>
            <a:rect l="l" t="t" r="r" b="b"/>
            <a:pathLst>
              <a:path w="2501265" h="793114">
                <a:moveTo>
                  <a:pt x="1250397" y="792898"/>
                </a:moveTo>
                <a:lnTo>
                  <a:pt x="1179442" y="792270"/>
                </a:lnTo>
                <a:lnTo>
                  <a:pt x="1109526" y="790410"/>
                </a:lnTo>
                <a:lnTo>
                  <a:pt x="1040753" y="787350"/>
                </a:lnTo>
                <a:lnTo>
                  <a:pt x="973230" y="783124"/>
                </a:lnTo>
                <a:lnTo>
                  <a:pt x="907062" y="777766"/>
                </a:lnTo>
                <a:lnTo>
                  <a:pt x="842355" y="771309"/>
                </a:lnTo>
                <a:lnTo>
                  <a:pt x="779214" y="763786"/>
                </a:lnTo>
                <a:lnTo>
                  <a:pt x="717744" y="755231"/>
                </a:lnTo>
                <a:lnTo>
                  <a:pt x="658052" y="745677"/>
                </a:lnTo>
                <a:lnTo>
                  <a:pt x="600243" y="735159"/>
                </a:lnTo>
                <a:lnTo>
                  <a:pt x="544422" y="723709"/>
                </a:lnTo>
                <a:lnTo>
                  <a:pt x="490695" y="711360"/>
                </a:lnTo>
                <a:lnTo>
                  <a:pt x="439168" y="698147"/>
                </a:lnTo>
                <a:lnTo>
                  <a:pt x="389946" y="684103"/>
                </a:lnTo>
                <a:lnTo>
                  <a:pt x="343134" y="669261"/>
                </a:lnTo>
                <a:lnTo>
                  <a:pt x="298839" y="653654"/>
                </a:lnTo>
                <a:lnTo>
                  <a:pt x="257165" y="637317"/>
                </a:lnTo>
                <a:lnTo>
                  <a:pt x="218219" y="620282"/>
                </a:lnTo>
                <a:lnTo>
                  <a:pt x="182105" y="602584"/>
                </a:lnTo>
                <a:lnTo>
                  <a:pt x="118799" y="565329"/>
                </a:lnTo>
                <a:lnTo>
                  <a:pt x="68091" y="525821"/>
                </a:lnTo>
                <a:lnTo>
                  <a:pt x="30825" y="484326"/>
                </a:lnTo>
                <a:lnTo>
                  <a:pt x="7847" y="441113"/>
                </a:lnTo>
                <a:lnTo>
                  <a:pt x="0" y="396449"/>
                </a:lnTo>
                <a:lnTo>
                  <a:pt x="1979" y="373952"/>
                </a:lnTo>
                <a:lnTo>
                  <a:pt x="17497" y="329980"/>
                </a:lnTo>
                <a:lnTo>
                  <a:pt x="47725" y="287593"/>
                </a:lnTo>
                <a:lnTo>
                  <a:pt x="91817" y="247058"/>
                </a:lnTo>
                <a:lnTo>
                  <a:pt x="148930" y="208642"/>
                </a:lnTo>
                <a:lnTo>
                  <a:pt x="218219" y="172615"/>
                </a:lnTo>
                <a:lnTo>
                  <a:pt x="257165" y="155580"/>
                </a:lnTo>
                <a:lnTo>
                  <a:pt x="298839" y="139243"/>
                </a:lnTo>
                <a:lnTo>
                  <a:pt x="343134" y="123637"/>
                </a:lnTo>
                <a:lnTo>
                  <a:pt x="389946" y="108795"/>
                </a:lnTo>
                <a:lnTo>
                  <a:pt x="439168" y="94750"/>
                </a:lnTo>
                <a:lnTo>
                  <a:pt x="490695" y="81537"/>
                </a:lnTo>
                <a:lnTo>
                  <a:pt x="544422" y="69189"/>
                </a:lnTo>
                <a:lnTo>
                  <a:pt x="600243" y="57739"/>
                </a:lnTo>
                <a:lnTo>
                  <a:pt x="658052" y="47220"/>
                </a:lnTo>
                <a:lnTo>
                  <a:pt x="717744" y="37667"/>
                </a:lnTo>
                <a:lnTo>
                  <a:pt x="779214" y="29112"/>
                </a:lnTo>
                <a:lnTo>
                  <a:pt x="842355" y="21589"/>
                </a:lnTo>
                <a:lnTo>
                  <a:pt x="907062" y="15132"/>
                </a:lnTo>
                <a:lnTo>
                  <a:pt x="973230" y="9773"/>
                </a:lnTo>
                <a:lnTo>
                  <a:pt x="1040753" y="5547"/>
                </a:lnTo>
                <a:lnTo>
                  <a:pt x="1109526" y="2488"/>
                </a:lnTo>
                <a:lnTo>
                  <a:pt x="1179442" y="627"/>
                </a:lnTo>
                <a:lnTo>
                  <a:pt x="1250397" y="0"/>
                </a:lnTo>
                <a:lnTo>
                  <a:pt x="1321352" y="627"/>
                </a:lnTo>
                <a:lnTo>
                  <a:pt x="1391268" y="2488"/>
                </a:lnTo>
                <a:lnTo>
                  <a:pt x="1460040" y="5547"/>
                </a:lnTo>
                <a:lnTo>
                  <a:pt x="1527563" y="9773"/>
                </a:lnTo>
                <a:lnTo>
                  <a:pt x="1593731" y="15132"/>
                </a:lnTo>
                <a:lnTo>
                  <a:pt x="1658438" y="21589"/>
                </a:lnTo>
                <a:lnTo>
                  <a:pt x="1721579" y="29112"/>
                </a:lnTo>
                <a:lnTo>
                  <a:pt x="1783049" y="37667"/>
                </a:lnTo>
                <a:lnTo>
                  <a:pt x="1842741" y="47220"/>
                </a:lnTo>
                <a:lnTo>
                  <a:pt x="1900550" y="57739"/>
                </a:lnTo>
                <a:lnTo>
                  <a:pt x="1956371" y="69189"/>
                </a:lnTo>
                <a:lnTo>
                  <a:pt x="2010097" y="81537"/>
                </a:lnTo>
                <a:lnTo>
                  <a:pt x="2061625" y="94750"/>
                </a:lnTo>
                <a:lnTo>
                  <a:pt x="2110847" y="108795"/>
                </a:lnTo>
                <a:lnTo>
                  <a:pt x="2157659" y="123637"/>
                </a:lnTo>
                <a:lnTo>
                  <a:pt x="2201954" y="139243"/>
                </a:lnTo>
                <a:lnTo>
                  <a:pt x="2243628" y="155580"/>
                </a:lnTo>
                <a:lnTo>
                  <a:pt x="2282574" y="172615"/>
                </a:lnTo>
                <a:lnTo>
                  <a:pt x="2318688" y="190313"/>
                </a:lnTo>
                <a:lnTo>
                  <a:pt x="2381995" y="227568"/>
                </a:lnTo>
                <a:lnTo>
                  <a:pt x="2432703" y="267077"/>
                </a:lnTo>
                <a:lnTo>
                  <a:pt x="2469969" y="308572"/>
                </a:lnTo>
                <a:lnTo>
                  <a:pt x="2492947" y="351785"/>
                </a:lnTo>
                <a:lnTo>
                  <a:pt x="2500795" y="396449"/>
                </a:lnTo>
                <a:lnTo>
                  <a:pt x="2498815" y="418945"/>
                </a:lnTo>
                <a:lnTo>
                  <a:pt x="2483297" y="462917"/>
                </a:lnTo>
                <a:lnTo>
                  <a:pt x="2453069" y="505305"/>
                </a:lnTo>
                <a:lnTo>
                  <a:pt x="2408976" y="545840"/>
                </a:lnTo>
                <a:lnTo>
                  <a:pt x="2351863" y="584255"/>
                </a:lnTo>
                <a:lnTo>
                  <a:pt x="2282574" y="620282"/>
                </a:lnTo>
                <a:lnTo>
                  <a:pt x="2243628" y="637317"/>
                </a:lnTo>
                <a:lnTo>
                  <a:pt x="2201954" y="653654"/>
                </a:lnTo>
                <a:lnTo>
                  <a:pt x="2157659" y="669261"/>
                </a:lnTo>
                <a:lnTo>
                  <a:pt x="2110847" y="684103"/>
                </a:lnTo>
                <a:lnTo>
                  <a:pt x="2061625" y="698147"/>
                </a:lnTo>
                <a:lnTo>
                  <a:pt x="2010097" y="711360"/>
                </a:lnTo>
                <a:lnTo>
                  <a:pt x="1956371" y="723709"/>
                </a:lnTo>
                <a:lnTo>
                  <a:pt x="1900550" y="735159"/>
                </a:lnTo>
                <a:lnTo>
                  <a:pt x="1842741" y="745677"/>
                </a:lnTo>
                <a:lnTo>
                  <a:pt x="1783049" y="755231"/>
                </a:lnTo>
                <a:lnTo>
                  <a:pt x="1721579" y="763786"/>
                </a:lnTo>
                <a:lnTo>
                  <a:pt x="1658438" y="771309"/>
                </a:lnTo>
                <a:lnTo>
                  <a:pt x="1593731" y="777766"/>
                </a:lnTo>
                <a:lnTo>
                  <a:pt x="1527563" y="783124"/>
                </a:lnTo>
                <a:lnTo>
                  <a:pt x="1460040" y="787350"/>
                </a:lnTo>
                <a:lnTo>
                  <a:pt x="1391268" y="790410"/>
                </a:lnTo>
                <a:lnTo>
                  <a:pt x="1321352" y="792270"/>
                </a:lnTo>
                <a:lnTo>
                  <a:pt x="1250397" y="792898"/>
                </a:lnTo>
                <a:close/>
              </a:path>
            </a:pathLst>
          </a:custGeom>
          <a:solidFill>
            <a:srgbClr val="82C6A5"/>
          </a:solidFill>
        </p:spPr>
        <p:txBody>
          <a:bodyPr wrap="square" lIns="0" tIns="0" rIns="0" bIns="0" rtlCol="0"/>
          <a:lstStyle/>
          <a:p>
            <a:pPr marL="349885" marR="5080" indent="-337820">
              <a:lnSpc>
                <a:spcPts val="2850"/>
              </a:lnSpc>
              <a:spcBef>
                <a:spcPts val="219"/>
              </a:spcBef>
            </a:pPr>
            <a:r>
              <a:rPr lang="en-IN" dirty="0">
                <a:latin typeface="Arial"/>
                <a:cs typeface="Arial"/>
              </a:rPr>
              <a:t>     </a:t>
            </a:r>
          </a:p>
          <a:p>
            <a:pPr marL="349885" marR="5080" indent="-337820">
              <a:lnSpc>
                <a:spcPts val="2850"/>
              </a:lnSpc>
              <a:spcBef>
                <a:spcPts val="219"/>
              </a:spcBef>
            </a:pPr>
            <a:r>
              <a:rPr lang="en-IN" sz="2400" dirty="0">
                <a:latin typeface="Arial"/>
                <a:cs typeface="Arial"/>
              </a:rPr>
              <a:t>	January</a:t>
            </a:r>
          </a:p>
          <a:p>
            <a:pPr marL="349885" marR="5080" indent="-337820">
              <a:lnSpc>
                <a:spcPts val="2850"/>
              </a:lnSpc>
              <a:spcBef>
                <a:spcPts val="219"/>
              </a:spcBef>
            </a:pPr>
            <a:r>
              <a:rPr lang="en-IN" sz="2400" dirty="0">
                <a:latin typeface="Arial"/>
                <a:cs typeface="Arial"/>
              </a:rPr>
              <a:t>           </a:t>
            </a:r>
            <a:endParaRPr lang="en-IN" dirty="0">
              <a:latin typeface="Arial"/>
              <a:cs typeface="Arial"/>
            </a:endParaRPr>
          </a:p>
        </p:txBody>
      </p:sp>
      <p:sp>
        <p:nvSpPr>
          <p:cNvPr id="12" name="object 19">
            <a:extLst>
              <a:ext uri="{FF2B5EF4-FFF2-40B4-BE49-F238E27FC236}">
                <a16:creationId xmlns:a16="http://schemas.microsoft.com/office/drawing/2014/main" id="{09E285D5-605E-4E45-A118-20B7EC0EBC46}"/>
              </a:ext>
            </a:extLst>
          </p:cNvPr>
          <p:cNvSpPr/>
          <p:nvPr/>
        </p:nvSpPr>
        <p:spPr>
          <a:xfrm>
            <a:off x="914400" y="3822488"/>
            <a:ext cx="1905000" cy="959062"/>
          </a:xfrm>
          <a:custGeom>
            <a:avLst/>
            <a:gdLst/>
            <a:ahLst/>
            <a:cxnLst/>
            <a:rect l="l" t="t" r="r" b="b"/>
            <a:pathLst>
              <a:path w="2501265" h="793114">
                <a:moveTo>
                  <a:pt x="1250397" y="792898"/>
                </a:moveTo>
                <a:lnTo>
                  <a:pt x="1179442" y="792270"/>
                </a:lnTo>
                <a:lnTo>
                  <a:pt x="1109526" y="790410"/>
                </a:lnTo>
                <a:lnTo>
                  <a:pt x="1040753" y="787350"/>
                </a:lnTo>
                <a:lnTo>
                  <a:pt x="973230" y="783124"/>
                </a:lnTo>
                <a:lnTo>
                  <a:pt x="907062" y="777766"/>
                </a:lnTo>
                <a:lnTo>
                  <a:pt x="842355" y="771309"/>
                </a:lnTo>
                <a:lnTo>
                  <a:pt x="779214" y="763786"/>
                </a:lnTo>
                <a:lnTo>
                  <a:pt x="717744" y="755231"/>
                </a:lnTo>
                <a:lnTo>
                  <a:pt x="658052" y="745677"/>
                </a:lnTo>
                <a:lnTo>
                  <a:pt x="600243" y="735159"/>
                </a:lnTo>
                <a:lnTo>
                  <a:pt x="544422" y="723709"/>
                </a:lnTo>
                <a:lnTo>
                  <a:pt x="490695" y="711360"/>
                </a:lnTo>
                <a:lnTo>
                  <a:pt x="439168" y="698147"/>
                </a:lnTo>
                <a:lnTo>
                  <a:pt x="389946" y="684103"/>
                </a:lnTo>
                <a:lnTo>
                  <a:pt x="343134" y="669261"/>
                </a:lnTo>
                <a:lnTo>
                  <a:pt x="298839" y="653654"/>
                </a:lnTo>
                <a:lnTo>
                  <a:pt x="257165" y="637317"/>
                </a:lnTo>
                <a:lnTo>
                  <a:pt x="218219" y="620282"/>
                </a:lnTo>
                <a:lnTo>
                  <a:pt x="182105" y="602584"/>
                </a:lnTo>
                <a:lnTo>
                  <a:pt x="118799" y="565329"/>
                </a:lnTo>
                <a:lnTo>
                  <a:pt x="68091" y="525821"/>
                </a:lnTo>
                <a:lnTo>
                  <a:pt x="30825" y="484326"/>
                </a:lnTo>
                <a:lnTo>
                  <a:pt x="7847" y="441113"/>
                </a:lnTo>
                <a:lnTo>
                  <a:pt x="0" y="396449"/>
                </a:lnTo>
                <a:lnTo>
                  <a:pt x="1979" y="373952"/>
                </a:lnTo>
                <a:lnTo>
                  <a:pt x="17497" y="329980"/>
                </a:lnTo>
                <a:lnTo>
                  <a:pt x="47725" y="287593"/>
                </a:lnTo>
                <a:lnTo>
                  <a:pt x="91817" y="247058"/>
                </a:lnTo>
                <a:lnTo>
                  <a:pt x="148930" y="208642"/>
                </a:lnTo>
                <a:lnTo>
                  <a:pt x="218219" y="172615"/>
                </a:lnTo>
                <a:lnTo>
                  <a:pt x="257165" y="155580"/>
                </a:lnTo>
                <a:lnTo>
                  <a:pt x="298839" y="139243"/>
                </a:lnTo>
                <a:lnTo>
                  <a:pt x="343134" y="123637"/>
                </a:lnTo>
                <a:lnTo>
                  <a:pt x="389946" y="108795"/>
                </a:lnTo>
                <a:lnTo>
                  <a:pt x="439168" y="94750"/>
                </a:lnTo>
                <a:lnTo>
                  <a:pt x="490695" y="81537"/>
                </a:lnTo>
                <a:lnTo>
                  <a:pt x="544422" y="69189"/>
                </a:lnTo>
                <a:lnTo>
                  <a:pt x="600243" y="57739"/>
                </a:lnTo>
                <a:lnTo>
                  <a:pt x="658052" y="47220"/>
                </a:lnTo>
                <a:lnTo>
                  <a:pt x="717744" y="37667"/>
                </a:lnTo>
                <a:lnTo>
                  <a:pt x="779214" y="29112"/>
                </a:lnTo>
                <a:lnTo>
                  <a:pt x="842355" y="21589"/>
                </a:lnTo>
                <a:lnTo>
                  <a:pt x="907062" y="15132"/>
                </a:lnTo>
                <a:lnTo>
                  <a:pt x="973230" y="9773"/>
                </a:lnTo>
                <a:lnTo>
                  <a:pt x="1040753" y="5547"/>
                </a:lnTo>
                <a:lnTo>
                  <a:pt x="1109526" y="2488"/>
                </a:lnTo>
                <a:lnTo>
                  <a:pt x="1179442" y="627"/>
                </a:lnTo>
                <a:lnTo>
                  <a:pt x="1250397" y="0"/>
                </a:lnTo>
                <a:lnTo>
                  <a:pt x="1321352" y="627"/>
                </a:lnTo>
                <a:lnTo>
                  <a:pt x="1391268" y="2488"/>
                </a:lnTo>
                <a:lnTo>
                  <a:pt x="1460040" y="5547"/>
                </a:lnTo>
                <a:lnTo>
                  <a:pt x="1527563" y="9773"/>
                </a:lnTo>
                <a:lnTo>
                  <a:pt x="1593731" y="15132"/>
                </a:lnTo>
                <a:lnTo>
                  <a:pt x="1658438" y="21589"/>
                </a:lnTo>
                <a:lnTo>
                  <a:pt x="1721579" y="29112"/>
                </a:lnTo>
                <a:lnTo>
                  <a:pt x="1783049" y="37667"/>
                </a:lnTo>
                <a:lnTo>
                  <a:pt x="1842741" y="47220"/>
                </a:lnTo>
                <a:lnTo>
                  <a:pt x="1900550" y="57739"/>
                </a:lnTo>
                <a:lnTo>
                  <a:pt x="1956371" y="69189"/>
                </a:lnTo>
                <a:lnTo>
                  <a:pt x="2010097" y="81537"/>
                </a:lnTo>
                <a:lnTo>
                  <a:pt x="2061625" y="94750"/>
                </a:lnTo>
                <a:lnTo>
                  <a:pt x="2110847" y="108795"/>
                </a:lnTo>
                <a:lnTo>
                  <a:pt x="2157659" y="123637"/>
                </a:lnTo>
                <a:lnTo>
                  <a:pt x="2201954" y="139243"/>
                </a:lnTo>
                <a:lnTo>
                  <a:pt x="2243628" y="155580"/>
                </a:lnTo>
                <a:lnTo>
                  <a:pt x="2282574" y="172615"/>
                </a:lnTo>
                <a:lnTo>
                  <a:pt x="2318688" y="190313"/>
                </a:lnTo>
                <a:lnTo>
                  <a:pt x="2381995" y="227568"/>
                </a:lnTo>
                <a:lnTo>
                  <a:pt x="2432703" y="267077"/>
                </a:lnTo>
                <a:lnTo>
                  <a:pt x="2469969" y="308572"/>
                </a:lnTo>
                <a:lnTo>
                  <a:pt x="2492947" y="351785"/>
                </a:lnTo>
                <a:lnTo>
                  <a:pt x="2500795" y="396449"/>
                </a:lnTo>
                <a:lnTo>
                  <a:pt x="2498815" y="418945"/>
                </a:lnTo>
                <a:lnTo>
                  <a:pt x="2483297" y="462917"/>
                </a:lnTo>
                <a:lnTo>
                  <a:pt x="2453069" y="505305"/>
                </a:lnTo>
                <a:lnTo>
                  <a:pt x="2408976" y="545840"/>
                </a:lnTo>
                <a:lnTo>
                  <a:pt x="2351863" y="584255"/>
                </a:lnTo>
                <a:lnTo>
                  <a:pt x="2282574" y="620282"/>
                </a:lnTo>
                <a:lnTo>
                  <a:pt x="2243628" y="637317"/>
                </a:lnTo>
                <a:lnTo>
                  <a:pt x="2201954" y="653654"/>
                </a:lnTo>
                <a:lnTo>
                  <a:pt x="2157659" y="669261"/>
                </a:lnTo>
                <a:lnTo>
                  <a:pt x="2110847" y="684103"/>
                </a:lnTo>
                <a:lnTo>
                  <a:pt x="2061625" y="698147"/>
                </a:lnTo>
                <a:lnTo>
                  <a:pt x="2010097" y="711360"/>
                </a:lnTo>
                <a:lnTo>
                  <a:pt x="1956371" y="723709"/>
                </a:lnTo>
                <a:lnTo>
                  <a:pt x="1900550" y="735159"/>
                </a:lnTo>
                <a:lnTo>
                  <a:pt x="1842741" y="745677"/>
                </a:lnTo>
                <a:lnTo>
                  <a:pt x="1783049" y="755231"/>
                </a:lnTo>
                <a:lnTo>
                  <a:pt x="1721579" y="763786"/>
                </a:lnTo>
                <a:lnTo>
                  <a:pt x="1658438" y="771309"/>
                </a:lnTo>
                <a:lnTo>
                  <a:pt x="1593731" y="777766"/>
                </a:lnTo>
                <a:lnTo>
                  <a:pt x="1527563" y="783124"/>
                </a:lnTo>
                <a:lnTo>
                  <a:pt x="1460040" y="787350"/>
                </a:lnTo>
                <a:lnTo>
                  <a:pt x="1391268" y="790410"/>
                </a:lnTo>
                <a:lnTo>
                  <a:pt x="1321352" y="792270"/>
                </a:lnTo>
                <a:lnTo>
                  <a:pt x="1250397" y="792898"/>
                </a:lnTo>
                <a:close/>
              </a:path>
            </a:pathLst>
          </a:custGeom>
          <a:solidFill>
            <a:srgbClr val="82C6A5"/>
          </a:solidFill>
        </p:spPr>
        <p:txBody>
          <a:bodyPr wrap="square" lIns="0" tIns="0" rIns="0" bIns="0" rtlCol="0"/>
          <a:lstStyle/>
          <a:p>
            <a:r>
              <a:rPr lang="en-IN" sz="2400" dirty="0">
                <a:latin typeface="Arial" pitchFamily="34" charset="0"/>
                <a:cs typeface="Arial" pitchFamily="34" charset="0"/>
              </a:rPr>
              <a:t>    </a:t>
            </a:r>
          </a:p>
          <a:p>
            <a:r>
              <a:rPr lang="en-IN" sz="2400" dirty="0">
                <a:latin typeface="Arial" pitchFamily="34" charset="0"/>
                <a:cs typeface="Arial" pitchFamily="34" charset="0"/>
              </a:rPr>
              <a:t>       April</a:t>
            </a:r>
          </a:p>
          <a:p>
            <a:r>
              <a:rPr lang="en-IN" sz="2400" dirty="0">
                <a:latin typeface="Arial" pitchFamily="34" charset="0"/>
                <a:cs typeface="Arial" pitchFamily="34" charset="0"/>
              </a:rPr>
              <a:t>          </a:t>
            </a:r>
          </a:p>
        </p:txBody>
      </p:sp>
      <p:sp>
        <p:nvSpPr>
          <p:cNvPr id="13" name="object 17">
            <a:extLst>
              <a:ext uri="{FF2B5EF4-FFF2-40B4-BE49-F238E27FC236}">
                <a16:creationId xmlns:a16="http://schemas.microsoft.com/office/drawing/2014/main" id="{0572300F-EE0F-47F2-A664-4DB285873370}"/>
              </a:ext>
            </a:extLst>
          </p:cNvPr>
          <p:cNvSpPr/>
          <p:nvPr/>
        </p:nvSpPr>
        <p:spPr>
          <a:xfrm>
            <a:off x="3007309" y="3765255"/>
            <a:ext cx="5532272" cy="1092495"/>
          </a:xfrm>
          <a:custGeom>
            <a:avLst/>
            <a:gdLst/>
            <a:ahLst/>
            <a:cxnLst/>
            <a:rect l="l" t="t" r="r" b="b"/>
            <a:pathLst>
              <a:path w="3402329" h="1086485">
                <a:moveTo>
                  <a:pt x="0" y="0"/>
                </a:moveTo>
                <a:lnTo>
                  <a:pt x="3401993" y="0"/>
                </a:lnTo>
                <a:lnTo>
                  <a:pt x="3401993" y="1085997"/>
                </a:lnTo>
                <a:lnTo>
                  <a:pt x="0" y="1085997"/>
                </a:lnTo>
                <a:lnTo>
                  <a:pt x="0" y="0"/>
                </a:lnTo>
                <a:close/>
              </a:path>
            </a:pathLst>
          </a:custGeom>
          <a:solidFill>
            <a:srgbClr val="82C6A5"/>
          </a:solidFill>
        </p:spPr>
        <p:txBody>
          <a:bodyPr wrap="square" lIns="0" tIns="0" rIns="0" bIns="0" rtlCol="0"/>
          <a:lstStyle/>
          <a:p>
            <a:endParaRPr lang="en-IN" sz="1400" dirty="0">
              <a:latin typeface="Arial" pitchFamily="34" charset="0"/>
              <a:cs typeface="Arial" pitchFamily="34" charset="0"/>
            </a:endParaRPr>
          </a:p>
          <a:p>
            <a:r>
              <a:rPr lang="en-IN" sz="1400" dirty="0">
                <a:latin typeface="Arial" pitchFamily="34" charset="0"/>
                <a:cs typeface="Arial" pitchFamily="34" charset="0"/>
              </a:rPr>
              <a:t> 1)Solving the problem statement</a:t>
            </a:r>
          </a:p>
          <a:p>
            <a:r>
              <a:rPr lang="en-IN" sz="1400" dirty="0">
                <a:latin typeface="Arial" pitchFamily="34" charset="0"/>
                <a:cs typeface="Arial" pitchFamily="34" charset="0"/>
              </a:rPr>
              <a:t> 2)Encountering all the problems</a:t>
            </a:r>
            <a:endParaRPr lang="en-US" sz="1400" dirty="0">
              <a:latin typeface="Arial" pitchFamily="34" charset="0"/>
              <a:cs typeface="Arial" pitchFamily="34" charset="0"/>
            </a:endParaRPr>
          </a:p>
          <a:p>
            <a:r>
              <a:rPr lang="en-US" sz="1400" dirty="0">
                <a:latin typeface="Arial" pitchFamily="34" charset="0"/>
                <a:cs typeface="Arial" pitchFamily="34" charset="0"/>
              </a:rPr>
              <a:t> 3)Final verification of solved problem statement and preparing  for</a:t>
            </a:r>
          </a:p>
          <a:p>
            <a:r>
              <a:rPr lang="en-US" sz="1400" dirty="0">
                <a:latin typeface="Arial" pitchFamily="34" charset="0"/>
                <a:cs typeface="Arial" pitchFamily="34" charset="0"/>
              </a:rPr>
              <a:t>    the project presentation</a:t>
            </a:r>
          </a:p>
          <a:p>
            <a:r>
              <a:rPr lang="en-US" sz="1400" dirty="0">
                <a:latin typeface="Arial" pitchFamily="34" charset="0"/>
                <a:cs typeface="Arial" pitchFamily="34"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6" y="448486"/>
            <a:ext cx="7621084" cy="566822"/>
          </a:xfrm>
          <a:prstGeom prst="rect">
            <a:avLst/>
          </a:prstGeom>
        </p:spPr>
        <p:txBody>
          <a:bodyPr vert="horz" wrap="square" lIns="0" tIns="12700" rIns="0" bIns="0" rtlCol="0">
            <a:spAutoFit/>
          </a:bodyPr>
          <a:lstStyle/>
          <a:p>
            <a:pPr marL="12700">
              <a:lnSpc>
                <a:spcPct val="100000"/>
              </a:lnSpc>
              <a:spcBef>
                <a:spcPts val="100"/>
              </a:spcBef>
            </a:pPr>
            <a:r>
              <a:rPr lang="en-IN" spc="35" dirty="0"/>
              <a:t>FUTURE ENDEAVOURS</a:t>
            </a:r>
            <a:endParaRPr spc="-155" dirty="0"/>
          </a:p>
        </p:txBody>
      </p:sp>
      <p:sp>
        <p:nvSpPr>
          <p:cNvPr id="16" name="TextBox 15"/>
          <p:cNvSpPr txBox="1"/>
          <p:nvPr/>
        </p:nvSpPr>
        <p:spPr>
          <a:xfrm>
            <a:off x="609600" y="1581150"/>
            <a:ext cx="8524706" cy="461665"/>
          </a:xfrm>
          <a:prstGeom prst="rect">
            <a:avLst/>
          </a:prstGeom>
          <a:noFill/>
        </p:spPr>
        <p:txBody>
          <a:bodyPr wrap="square" rtlCol="0">
            <a:spAutoFit/>
          </a:bodyPr>
          <a:lstStyle/>
          <a:p>
            <a:r>
              <a:rPr lang="en-IN" sz="2400" dirty="0">
                <a:solidFill>
                  <a:schemeClr val="bg1"/>
                </a:solidFill>
              </a:rPr>
              <a:t> </a:t>
            </a:r>
            <a:endParaRPr lang="en-US" sz="2400" dirty="0">
              <a:solidFill>
                <a:schemeClr val="bg1"/>
              </a:solidFill>
            </a:endParaRPr>
          </a:p>
        </p:txBody>
      </p:sp>
      <p:sp>
        <p:nvSpPr>
          <p:cNvPr id="5" name="TextBox 4"/>
          <p:cNvSpPr txBox="1"/>
          <p:nvPr/>
        </p:nvSpPr>
        <p:spPr>
          <a:xfrm>
            <a:off x="990600" y="1733550"/>
            <a:ext cx="458780" cy="1569660"/>
          </a:xfrm>
          <a:prstGeom prst="rect">
            <a:avLst/>
          </a:prstGeom>
          <a:noFill/>
        </p:spPr>
        <p:txBody>
          <a:bodyPr wrap="none" rtlCol="0">
            <a:spAutoFit/>
          </a:bodyPr>
          <a:lstStyle/>
          <a:p>
            <a:pPr>
              <a:buFont typeface="Wingdings" pitchFamily="2" charset="2"/>
              <a:buChar char="q"/>
            </a:pPr>
            <a:endParaRPr lang="en-IN" sz="2400" dirty="0">
              <a:solidFill>
                <a:schemeClr val="bg1"/>
              </a:solidFill>
            </a:endParaRPr>
          </a:p>
          <a:p>
            <a:endParaRPr lang="en-IN" sz="2400" dirty="0">
              <a:solidFill>
                <a:schemeClr val="bg1"/>
              </a:solidFill>
            </a:endParaRPr>
          </a:p>
          <a:p>
            <a:pPr>
              <a:buFont typeface="Wingdings" pitchFamily="2" charset="2"/>
              <a:buChar char="q"/>
            </a:pPr>
            <a:endParaRPr lang="en-IN" sz="2400" dirty="0">
              <a:solidFill>
                <a:schemeClr val="bg1"/>
              </a:solidFill>
            </a:endParaRPr>
          </a:p>
          <a:p>
            <a:endParaRPr lang="en-IN" sz="2400" dirty="0">
              <a:solidFill>
                <a:schemeClr val="bg1"/>
              </a:solidFill>
            </a:endParaRPr>
          </a:p>
        </p:txBody>
      </p:sp>
      <p:sp>
        <p:nvSpPr>
          <p:cNvPr id="6" name="TextBox 5"/>
          <p:cNvSpPr txBox="1"/>
          <p:nvPr/>
        </p:nvSpPr>
        <p:spPr>
          <a:xfrm>
            <a:off x="914400" y="2038350"/>
            <a:ext cx="184731" cy="461665"/>
          </a:xfrm>
          <a:prstGeom prst="rect">
            <a:avLst/>
          </a:prstGeom>
          <a:noFill/>
        </p:spPr>
        <p:txBody>
          <a:bodyPr wrap="none" rtlCol="0">
            <a:spAutoFit/>
          </a:bodyPr>
          <a:lstStyle/>
          <a:p>
            <a:endParaRPr lang="en-US" sz="2400" dirty="0"/>
          </a:p>
        </p:txBody>
      </p:sp>
      <p:sp>
        <p:nvSpPr>
          <p:cNvPr id="7" name="TextBox 6"/>
          <p:cNvSpPr txBox="1"/>
          <p:nvPr/>
        </p:nvSpPr>
        <p:spPr>
          <a:xfrm>
            <a:off x="914400" y="1809750"/>
            <a:ext cx="7162799" cy="1938992"/>
          </a:xfrm>
          <a:prstGeom prst="rect">
            <a:avLst/>
          </a:prstGeom>
          <a:noFill/>
        </p:spPr>
        <p:txBody>
          <a:bodyPr wrap="square" rtlCol="0">
            <a:spAutoFit/>
          </a:bodyPr>
          <a:lstStyle/>
          <a:p>
            <a:pPr>
              <a:buFont typeface="Wingdings" pitchFamily="2" charset="2"/>
              <a:buChar char="q"/>
            </a:pPr>
            <a:r>
              <a:rPr lang="en-US" sz="2400" dirty="0">
                <a:solidFill>
                  <a:schemeClr val="bg1"/>
                </a:solidFill>
              </a:rPr>
              <a:t> </a:t>
            </a:r>
            <a:r>
              <a:rPr lang="en-IN" sz="2400" dirty="0">
                <a:solidFill>
                  <a:schemeClr val="bg1"/>
                </a:solidFill>
              </a:rPr>
              <a:t>To design RTL model for the code written and increasing the </a:t>
            </a:r>
            <a:r>
              <a:rPr lang="en-IN" sz="2400" dirty="0">
                <a:solidFill>
                  <a:schemeClr val="bg1"/>
                </a:solidFill>
                <a:effectLst/>
                <a:latin typeface="Arial" panose="020B0604020202020204" pitchFamily="34" charset="0"/>
              </a:rPr>
              <a:t>THROUGHPUT</a:t>
            </a:r>
            <a:r>
              <a:rPr lang="en-IN" sz="2400" dirty="0">
                <a:solidFill>
                  <a:schemeClr val="bg1"/>
                </a:solidFill>
              </a:rPr>
              <a:t> </a:t>
            </a:r>
          </a:p>
          <a:p>
            <a:pPr>
              <a:buFont typeface="Wingdings" pitchFamily="2" charset="2"/>
              <a:buChar char="q"/>
            </a:pPr>
            <a:endParaRPr lang="en-US" sz="2400" dirty="0">
              <a:solidFill>
                <a:schemeClr val="bg1"/>
              </a:solidFill>
            </a:endParaRPr>
          </a:p>
          <a:p>
            <a:pPr>
              <a:buFont typeface="Wingdings" pitchFamily="2" charset="2"/>
              <a:buChar char="q"/>
            </a:pPr>
            <a:r>
              <a:rPr lang="en-US" sz="2400" dirty="0">
                <a:solidFill>
                  <a:schemeClr val="bg1"/>
                </a:solidFill>
              </a:rPr>
              <a:t> Using the same architecture for 64 bit and 32 bit cipher 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6" y="448486"/>
            <a:ext cx="7621084" cy="566822"/>
          </a:xfrm>
          <a:prstGeom prst="rect">
            <a:avLst/>
          </a:prstGeom>
        </p:spPr>
        <p:txBody>
          <a:bodyPr vert="horz" wrap="square" lIns="0" tIns="12700" rIns="0" bIns="0" rtlCol="0">
            <a:spAutoFit/>
          </a:bodyPr>
          <a:lstStyle/>
          <a:p>
            <a:pPr marL="12700">
              <a:lnSpc>
                <a:spcPct val="100000"/>
              </a:lnSpc>
              <a:spcBef>
                <a:spcPts val="100"/>
              </a:spcBef>
            </a:pPr>
            <a:r>
              <a:rPr lang="en-IN" spc="35" dirty="0"/>
              <a:t>REFERENCES</a:t>
            </a:r>
            <a:endParaRPr spc="-155" dirty="0"/>
          </a:p>
        </p:txBody>
      </p:sp>
      <p:sp>
        <p:nvSpPr>
          <p:cNvPr id="16" name="TextBox 15"/>
          <p:cNvSpPr txBox="1"/>
          <p:nvPr/>
        </p:nvSpPr>
        <p:spPr>
          <a:xfrm>
            <a:off x="609600" y="1581150"/>
            <a:ext cx="8524706" cy="461665"/>
          </a:xfrm>
          <a:prstGeom prst="rect">
            <a:avLst/>
          </a:prstGeom>
          <a:noFill/>
        </p:spPr>
        <p:txBody>
          <a:bodyPr wrap="square" rtlCol="0">
            <a:spAutoFit/>
          </a:bodyPr>
          <a:lstStyle/>
          <a:p>
            <a:r>
              <a:rPr lang="en-IN" sz="2400" dirty="0">
                <a:solidFill>
                  <a:schemeClr val="bg1"/>
                </a:solidFill>
              </a:rPr>
              <a:t> </a:t>
            </a:r>
            <a:endParaRPr lang="en-US" sz="2400" dirty="0">
              <a:solidFill>
                <a:schemeClr val="bg1"/>
              </a:solidFill>
            </a:endParaRPr>
          </a:p>
        </p:txBody>
      </p:sp>
      <p:sp>
        <p:nvSpPr>
          <p:cNvPr id="17" name="TextBox 16"/>
          <p:cNvSpPr txBox="1"/>
          <p:nvPr/>
        </p:nvSpPr>
        <p:spPr>
          <a:xfrm>
            <a:off x="457201" y="1428751"/>
            <a:ext cx="8229599" cy="3139321"/>
          </a:xfrm>
          <a:prstGeom prst="rect">
            <a:avLst/>
          </a:prstGeom>
          <a:noFill/>
        </p:spPr>
        <p:txBody>
          <a:bodyPr wrap="square" rtlCol="0">
            <a:spAutoFit/>
          </a:bodyPr>
          <a:lstStyle/>
          <a:p>
            <a:pPr>
              <a:buFont typeface="Wingdings" pitchFamily="2" charset="2"/>
              <a:buChar char="q"/>
            </a:pPr>
            <a:r>
              <a:rPr lang="en-IN" sz="2400" dirty="0">
                <a:solidFill>
                  <a:schemeClr val="bg1"/>
                </a:solidFill>
              </a:rPr>
              <a:t> Digital design 4</a:t>
            </a:r>
            <a:r>
              <a:rPr lang="en-IN" sz="2400" baseline="30000" dirty="0">
                <a:solidFill>
                  <a:schemeClr val="bg1"/>
                </a:solidFill>
              </a:rPr>
              <a:t>th</a:t>
            </a:r>
            <a:r>
              <a:rPr lang="en-IN" sz="2400" dirty="0">
                <a:solidFill>
                  <a:schemeClr val="bg1"/>
                </a:solidFill>
              </a:rPr>
              <a:t> edition by Morris Mano</a:t>
            </a:r>
          </a:p>
          <a:p>
            <a:pPr>
              <a:buFont typeface="Wingdings" pitchFamily="2" charset="2"/>
              <a:buChar char="q"/>
            </a:pPr>
            <a:endParaRPr lang="en-IN" sz="2400" dirty="0">
              <a:solidFill>
                <a:schemeClr val="bg1"/>
              </a:solidFill>
            </a:endParaRPr>
          </a:p>
          <a:p>
            <a:pPr>
              <a:buFont typeface="Wingdings" pitchFamily="2" charset="2"/>
              <a:buChar char="q"/>
            </a:pPr>
            <a:r>
              <a:rPr lang="en-IN" sz="2400" dirty="0">
                <a:solidFill>
                  <a:schemeClr val="bg1"/>
                </a:solidFill>
              </a:rPr>
              <a:t> AES structure</a:t>
            </a:r>
          </a:p>
          <a:p>
            <a:r>
              <a:rPr lang="en-IN" sz="2400" dirty="0">
                <a:solidFill>
                  <a:schemeClr val="bg1"/>
                </a:solidFill>
              </a:rPr>
              <a:t>     Chapter 5,Crytography And Network Security By William        </a:t>
            </a:r>
          </a:p>
          <a:p>
            <a:r>
              <a:rPr lang="en-IN" sz="2400" dirty="0">
                <a:solidFill>
                  <a:schemeClr val="bg1"/>
                </a:solidFill>
              </a:rPr>
              <a:t>     Stallings</a:t>
            </a:r>
          </a:p>
          <a:p>
            <a:pPr>
              <a:buFont typeface="Wingdings" pitchFamily="2" charset="2"/>
              <a:buChar char="q"/>
            </a:pPr>
            <a:r>
              <a:rPr lang="en-IN" sz="2400" dirty="0">
                <a:solidFill>
                  <a:schemeClr val="bg1"/>
                </a:solidFill>
              </a:rPr>
              <a:t> </a:t>
            </a:r>
            <a:r>
              <a:rPr lang="en-IN" sz="1800" b="1" i="0" u="none" strike="noStrike" baseline="0" dirty="0">
                <a:solidFill>
                  <a:schemeClr val="bg1"/>
                </a:solidFill>
                <a:latin typeface="Times New Roman" panose="02020603050405020304" pitchFamily="18" charset="0"/>
              </a:rPr>
              <a:t>GALOIS FIELD MULTIPLICATION </a:t>
            </a:r>
            <a:endParaRPr lang="en-IN" sz="2400" dirty="0">
              <a:solidFill>
                <a:schemeClr val="bg1"/>
              </a:solidFill>
            </a:endParaRPr>
          </a:p>
          <a:p>
            <a:r>
              <a:rPr lang="en-IN" dirty="0">
                <a:solidFill>
                  <a:schemeClr val="bg1"/>
                </a:solidFill>
              </a:rPr>
              <a:t>      https://arxiv.org/ftp/arxiv/papers/1209/1209.3061.pdf</a:t>
            </a:r>
          </a:p>
          <a:p>
            <a:pPr>
              <a:buFont typeface="Wingdings" pitchFamily="2" charset="2"/>
              <a:buChar char="q"/>
            </a:pPr>
            <a:endParaRPr lang="en-IN" dirty="0">
              <a:solidFill>
                <a:schemeClr val="bg1"/>
              </a:solidFill>
            </a:endParaRPr>
          </a:p>
          <a:p>
            <a:endParaRPr lang="en-IN"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581150"/>
            <a:ext cx="8524706" cy="461665"/>
          </a:xfrm>
          <a:prstGeom prst="rect">
            <a:avLst/>
          </a:prstGeom>
          <a:noFill/>
        </p:spPr>
        <p:txBody>
          <a:bodyPr wrap="square" rtlCol="0">
            <a:spAutoFit/>
          </a:bodyPr>
          <a:lstStyle/>
          <a:p>
            <a:r>
              <a:rPr lang="en-IN" sz="2400" dirty="0">
                <a:solidFill>
                  <a:schemeClr val="bg1"/>
                </a:solidFill>
              </a:rPr>
              <a:t> </a:t>
            </a:r>
            <a:endParaRPr lang="en-US" sz="2400" dirty="0">
              <a:solidFill>
                <a:schemeClr val="bg1"/>
              </a:solidFill>
            </a:endParaRPr>
          </a:p>
        </p:txBody>
      </p:sp>
      <p:sp>
        <p:nvSpPr>
          <p:cNvPr id="17" name="TextBox 16"/>
          <p:cNvSpPr txBox="1"/>
          <p:nvPr/>
        </p:nvSpPr>
        <p:spPr>
          <a:xfrm>
            <a:off x="457201" y="1428751"/>
            <a:ext cx="8229599" cy="923330"/>
          </a:xfrm>
          <a:prstGeom prst="rect">
            <a:avLst/>
          </a:prstGeom>
          <a:noFill/>
        </p:spPr>
        <p:txBody>
          <a:bodyPr wrap="square" rtlCol="0">
            <a:spAutoFit/>
          </a:bodyPr>
          <a:lstStyle/>
          <a:p>
            <a:endParaRPr lang="en-IN" dirty="0">
              <a:solidFill>
                <a:schemeClr val="bg1"/>
              </a:solidFill>
            </a:endParaRPr>
          </a:p>
          <a:p>
            <a:pPr>
              <a:buFont typeface="Wingdings" pitchFamily="2" charset="2"/>
              <a:buChar char="q"/>
            </a:pPr>
            <a:endParaRPr lang="en-IN" dirty="0">
              <a:solidFill>
                <a:schemeClr val="bg1"/>
              </a:solidFill>
            </a:endParaRPr>
          </a:p>
          <a:p>
            <a:endParaRPr lang="en-IN" dirty="0">
              <a:solidFill>
                <a:schemeClr val="bg1"/>
              </a:solidFill>
            </a:endParaRPr>
          </a:p>
        </p:txBody>
      </p:sp>
      <p:sp>
        <p:nvSpPr>
          <p:cNvPr id="5" name="Rectangle 4"/>
          <p:cNvSpPr/>
          <p:nvPr/>
        </p:nvSpPr>
        <p:spPr>
          <a:xfrm rot="20019635">
            <a:off x="653602" y="1677653"/>
            <a:ext cx="7328503" cy="1569660"/>
          </a:xfrm>
          <a:prstGeom prst="rect">
            <a:avLst/>
          </a:prstGeom>
          <a:noFill/>
        </p:spPr>
        <p:txBody>
          <a:bodyPr wrap="square" lIns="91440" tIns="45720" rIns="91440" bIns="45720">
            <a:spAutoFit/>
          </a:bodyPr>
          <a:lstStyle/>
          <a:p>
            <a:pPr algn="ctr"/>
            <a:r>
              <a:rPr lang="en-IN" sz="9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THANK YOU</a:t>
            </a:r>
            <a:endParaRPr lang="en-US" sz="96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81001"/>
            <a:ext cx="808990" cy="808990"/>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0144AC"/>
          </a:solidFill>
        </p:spPr>
        <p:txBody>
          <a:bodyPr wrap="square" lIns="0" tIns="0" rIns="0" bIns="0" rtlCol="0"/>
          <a:lstStyle/>
          <a:p>
            <a:endParaRPr/>
          </a:p>
        </p:txBody>
      </p:sp>
      <p:sp>
        <p:nvSpPr>
          <p:cNvPr id="3" name="object 3"/>
          <p:cNvSpPr/>
          <p:nvPr/>
        </p:nvSpPr>
        <p:spPr>
          <a:xfrm>
            <a:off x="229049" y="588486"/>
            <a:ext cx="808990" cy="808990"/>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82C6A5"/>
          </a:solidFill>
        </p:spPr>
        <p:txBody>
          <a:bodyPr wrap="square" lIns="0" tIns="0" rIns="0" bIns="0" rtlCol="0"/>
          <a:lstStyle/>
          <a:p>
            <a:endParaRPr/>
          </a:p>
        </p:txBody>
      </p:sp>
      <p:sp>
        <p:nvSpPr>
          <p:cNvPr id="4" name="object 4"/>
          <p:cNvSpPr txBox="1">
            <a:spLocks noGrp="1"/>
          </p:cNvSpPr>
          <p:nvPr>
            <p:ph type="title"/>
          </p:nvPr>
        </p:nvSpPr>
        <p:spPr>
          <a:xfrm>
            <a:off x="1370517" y="448486"/>
            <a:ext cx="2581910" cy="574040"/>
          </a:xfrm>
          <a:prstGeom prst="rect">
            <a:avLst/>
          </a:prstGeom>
        </p:spPr>
        <p:txBody>
          <a:bodyPr vert="horz" wrap="square" lIns="0" tIns="12700" rIns="0" bIns="0" rtlCol="0">
            <a:spAutoFit/>
          </a:bodyPr>
          <a:lstStyle/>
          <a:p>
            <a:pPr marL="12700">
              <a:lnSpc>
                <a:spcPct val="100000"/>
              </a:lnSpc>
              <a:spcBef>
                <a:spcPts val="100"/>
              </a:spcBef>
            </a:pPr>
            <a:r>
              <a:rPr spc="15" dirty="0"/>
              <a:t>C</a:t>
            </a:r>
            <a:r>
              <a:rPr spc="80" dirty="0"/>
              <a:t>ONTEN</a:t>
            </a:r>
            <a:r>
              <a:rPr spc="30" dirty="0"/>
              <a:t>T</a:t>
            </a:r>
            <a:r>
              <a:rPr spc="-250" dirty="0"/>
              <a:t>S</a:t>
            </a:r>
          </a:p>
        </p:txBody>
      </p:sp>
      <p:sp>
        <p:nvSpPr>
          <p:cNvPr id="5" name="object 5"/>
          <p:cNvSpPr txBox="1"/>
          <p:nvPr/>
        </p:nvSpPr>
        <p:spPr>
          <a:xfrm>
            <a:off x="1294317" y="1575037"/>
            <a:ext cx="7240083" cy="3801041"/>
          </a:xfrm>
          <a:prstGeom prst="rect">
            <a:avLst/>
          </a:prstGeom>
        </p:spPr>
        <p:txBody>
          <a:bodyPr vert="horz" wrap="square" lIns="0" tIns="66040" rIns="0" bIns="0" rtlCol="0">
            <a:spAutoFit/>
          </a:bodyPr>
          <a:lstStyle/>
          <a:p>
            <a:pPr marL="546100" indent="-533400">
              <a:lnSpc>
                <a:spcPct val="100000"/>
              </a:lnSpc>
              <a:spcBef>
                <a:spcPts val="520"/>
              </a:spcBef>
              <a:buFont typeface="DejaVu Sans"/>
              <a:buChar char="❏"/>
              <a:tabLst>
                <a:tab pos="545465" algn="l"/>
                <a:tab pos="546100" algn="l"/>
              </a:tabLst>
            </a:pPr>
            <a:r>
              <a:rPr sz="2400" spc="-95" dirty="0">
                <a:solidFill>
                  <a:srgbClr val="FFFFFF"/>
                </a:solidFill>
                <a:latin typeface="Arial"/>
                <a:cs typeface="Arial"/>
              </a:rPr>
              <a:t>ABSTRACT</a:t>
            </a:r>
            <a:r>
              <a:rPr lang="en-IN" sz="2400" spc="-95" dirty="0">
                <a:solidFill>
                  <a:srgbClr val="FFFFFF"/>
                </a:solidFill>
                <a:latin typeface="Arial"/>
                <a:cs typeface="Arial"/>
              </a:rPr>
              <a:t> </a:t>
            </a:r>
            <a:endParaRPr sz="2400" dirty="0">
              <a:latin typeface="Arial"/>
              <a:cs typeface="Arial"/>
            </a:endParaRPr>
          </a:p>
          <a:p>
            <a:pPr marL="546100" indent="-533400">
              <a:lnSpc>
                <a:spcPct val="100000"/>
              </a:lnSpc>
              <a:spcBef>
                <a:spcPts val="420"/>
              </a:spcBef>
              <a:buFont typeface="DejaVu Sans"/>
              <a:buChar char="❏"/>
              <a:tabLst>
                <a:tab pos="545465" algn="l"/>
                <a:tab pos="546100" algn="l"/>
              </a:tabLst>
            </a:pPr>
            <a:r>
              <a:rPr lang="en-IN" sz="2400" spc="-120" dirty="0">
                <a:solidFill>
                  <a:srgbClr val="FFFFFF"/>
                </a:solidFill>
                <a:latin typeface="Arial"/>
                <a:cs typeface="Arial"/>
              </a:rPr>
              <a:t>PROJECT DETAILS</a:t>
            </a:r>
            <a:endParaRPr sz="2400" dirty="0">
              <a:latin typeface="Arial"/>
              <a:cs typeface="Arial"/>
            </a:endParaRPr>
          </a:p>
          <a:p>
            <a:pPr marL="546100" indent="-533400">
              <a:lnSpc>
                <a:spcPct val="100000"/>
              </a:lnSpc>
              <a:spcBef>
                <a:spcPts val="420"/>
              </a:spcBef>
              <a:buFont typeface="DejaVu Sans"/>
              <a:buChar char="❏"/>
              <a:tabLst>
                <a:tab pos="545465" algn="l"/>
                <a:tab pos="546100" algn="l"/>
              </a:tabLst>
            </a:pPr>
            <a:r>
              <a:rPr lang="en-IN" sz="2400" spc="-80" dirty="0">
                <a:solidFill>
                  <a:srgbClr val="FFFFFF"/>
                </a:solidFill>
                <a:latin typeface="Arial"/>
                <a:cs typeface="Arial"/>
              </a:rPr>
              <a:t>IMPLEMENTATION </a:t>
            </a:r>
            <a:endParaRPr sz="2400" dirty="0">
              <a:latin typeface="Arial"/>
              <a:cs typeface="Arial"/>
            </a:endParaRPr>
          </a:p>
          <a:p>
            <a:pPr marL="546100" indent="-533400">
              <a:lnSpc>
                <a:spcPct val="100000"/>
              </a:lnSpc>
              <a:spcBef>
                <a:spcPts val="420"/>
              </a:spcBef>
              <a:buFont typeface="DejaVu Sans"/>
              <a:buChar char="❏"/>
              <a:tabLst>
                <a:tab pos="545465" algn="l"/>
                <a:tab pos="546100" algn="l"/>
              </a:tabLst>
            </a:pPr>
            <a:r>
              <a:rPr sz="2400" spc="-105" dirty="0">
                <a:solidFill>
                  <a:srgbClr val="FFFFFF"/>
                </a:solidFill>
                <a:latin typeface="Arial"/>
                <a:cs typeface="Arial"/>
              </a:rPr>
              <a:t>PROBLEMS</a:t>
            </a:r>
            <a:r>
              <a:rPr sz="2400" spc="250" dirty="0">
                <a:solidFill>
                  <a:srgbClr val="FFFFFF"/>
                </a:solidFill>
                <a:latin typeface="Arial"/>
                <a:cs typeface="Arial"/>
              </a:rPr>
              <a:t> </a:t>
            </a:r>
            <a:r>
              <a:rPr sz="2400" spc="-105" dirty="0">
                <a:solidFill>
                  <a:srgbClr val="FFFFFF"/>
                </a:solidFill>
                <a:latin typeface="Arial"/>
                <a:cs typeface="Arial"/>
              </a:rPr>
              <a:t>FACE</a:t>
            </a:r>
            <a:r>
              <a:rPr lang="en-IN" sz="2400" spc="-105" dirty="0">
                <a:solidFill>
                  <a:srgbClr val="FFFFFF"/>
                </a:solidFill>
                <a:latin typeface="Arial"/>
                <a:cs typeface="Arial"/>
              </a:rPr>
              <a:t>D DURING IMPLEMENTATION</a:t>
            </a:r>
          </a:p>
          <a:p>
            <a:pPr marL="546100" indent="-533400">
              <a:spcBef>
                <a:spcPts val="420"/>
              </a:spcBef>
              <a:tabLst>
                <a:tab pos="545465" algn="l"/>
                <a:tab pos="546100" algn="l"/>
              </a:tabLst>
            </a:pPr>
            <a:r>
              <a:rPr lang="en-IN" sz="2400" dirty="0">
                <a:latin typeface="Arial"/>
                <a:cs typeface="Arial"/>
              </a:rPr>
              <a:t>           </a:t>
            </a:r>
            <a:r>
              <a:rPr lang="en-IN" sz="2400" dirty="0">
                <a:solidFill>
                  <a:schemeClr val="bg1"/>
                </a:solidFill>
                <a:latin typeface="Arial"/>
                <a:cs typeface="Arial"/>
              </a:rPr>
              <a:t>Key Expansion</a:t>
            </a:r>
            <a:endParaRPr lang="en-US" sz="2400" spc="-80" dirty="0">
              <a:solidFill>
                <a:srgbClr val="FFFFFF"/>
              </a:solidFill>
              <a:latin typeface="Arial"/>
              <a:cs typeface="Arial"/>
            </a:endParaRPr>
          </a:p>
          <a:p>
            <a:pPr marL="546100" indent="-533400">
              <a:spcBef>
                <a:spcPts val="420"/>
              </a:spcBef>
              <a:tabLst>
                <a:tab pos="545465" algn="l"/>
                <a:tab pos="546100" algn="l"/>
              </a:tabLst>
            </a:pPr>
            <a:r>
              <a:rPr lang="en-IN" sz="2400" spc="-80" dirty="0">
                <a:solidFill>
                  <a:srgbClr val="FFFFFF"/>
                </a:solidFill>
                <a:latin typeface="Arial"/>
                <a:cs typeface="Arial"/>
              </a:rPr>
              <a:t>             Implementing Mix Columns </a:t>
            </a:r>
            <a:endParaRPr sz="2400" dirty="0">
              <a:latin typeface="Arial"/>
              <a:cs typeface="Arial"/>
            </a:endParaRPr>
          </a:p>
          <a:p>
            <a:pPr marL="546100" indent="-533400">
              <a:spcBef>
                <a:spcPts val="420"/>
              </a:spcBef>
              <a:buFont typeface="DejaVu Sans"/>
              <a:buChar char="❏"/>
              <a:tabLst>
                <a:tab pos="545465" algn="l"/>
                <a:tab pos="546100" algn="l"/>
              </a:tabLst>
            </a:pPr>
            <a:r>
              <a:rPr lang="en-US" sz="2400" spc="-105" dirty="0">
                <a:solidFill>
                  <a:srgbClr val="FFFFFF"/>
                </a:solidFill>
                <a:latin typeface="Arial"/>
                <a:cs typeface="Arial"/>
              </a:rPr>
              <a:t>FUTURE ENDEAVURES</a:t>
            </a:r>
            <a:endParaRPr lang="en-US" sz="2400" spc="-55" dirty="0">
              <a:solidFill>
                <a:srgbClr val="FFFFFF"/>
              </a:solidFill>
              <a:latin typeface="Arial"/>
              <a:cs typeface="Arial"/>
            </a:endParaRPr>
          </a:p>
          <a:p>
            <a:pPr marL="546100" indent="-533400">
              <a:spcBef>
                <a:spcPts val="420"/>
              </a:spcBef>
              <a:buFont typeface="DejaVu Sans"/>
              <a:buChar char="❏"/>
              <a:tabLst>
                <a:tab pos="545465" algn="l"/>
                <a:tab pos="546100" algn="l"/>
              </a:tabLst>
            </a:pPr>
            <a:r>
              <a:rPr lang="en-IN" sz="2400" spc="-105" dirty="0">
                <a:solidFill>
                  <a:srgbClr val="FFFFFF"/>
                </a:solidFill>
                <a:latin typeface="Arial"/>
                <a:cs typeface="Arial"/>
              </a:rPr>
              <a:t>REFERENCES</a:t>
            </a:r>
            <a:endParaRPr lang="en-US" sz="2400" spc="-55" dirty="0">
              <a:solidFill>
                <a:srgbClr val="FFFFFF"/>
              </a:solidFill>
              <a:latin typeface="Arial"/>
              <a:cs typeface="Arial"/>
            </a:endParaRPr>
          </a:p>
          <a:p>
            <a:pPr marL="546100" indent="-533400">
              <a:lnSpc>
                <a:spcPct val="100000"/>
              </a:lnSpc>
              <a:spcBef>
                <a:spcPts val="420"/>
              </a:spcBef>
              <a:buFont typeface="DejaVu Sans"/>
              <a:buChar char="❏"/>
              <a:tabLst>
                <a:tab pos="545465" algn="l"/>
                <a:tab pos="546100" algn="l"/>
              </a:tabLst>
            </a:pPr>
            <a:endParaRPr sz="2400" dirty="0">
              <a:latin typeface="Arial"/>
              <a:cs typeface="Arial"/>
            </a:endParaRPr>
          </a:p>
        </p:txBody>
      </p:sp>
      <p:sp>
        <p:nvSpPr>
          <p:cNvPr id="6" name="Rectangle 5"/>
          <p:cNvSpPr/>
          <p:nvPr/>
        </p:nvSpPr>
        <p:spPr>
          <a:xfrm>
            <a:off x="1905000" y="3409950"/>
            <a:ext cx="1524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905000" y="3790950"/>
            <a:ext cx="1524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7" y="448486"/>
            <a:ext cx="2479040" cy="574040"/>
          </a:xfrm>
          <a:prstGeom prst="rect">
            <a:avLst/>
          </a:prstGeom>
        </p:spPr>
        <p:txBody>
          <a:bodyPr vert="horz" wrap="square" lIns="0" tIns="12700" rIns="0" bIns="0" rtlCol="0">
            <a:spAutoFit/>
          </a:bodyPr>
          <a:lstStyle/>
          <a:p>
            <a:pPr marL="12700">
              <a:lnSpc>
                <a:spcPct val="100000"/>
              </a:lnSpc>
              <a:spcBef>
                <a:spcPts val="100"/>
              </a:spcBef>
            </a:pPr>
            <a:r>
              <a:rPr spc="35" dirty="0"/>
              <a:t>AB</a:t>
            </a:r>
            <a:r>
              <a:rPr dirty="0"/>
              <a:t>S</a:t>
            </a:r>
            <a:r>
              <a:rPr spc="20" dirty="0"/>
              <a:t>TR</a:t>
            </a:r>
            <a:r>
              <a:rPr spc="-15" dirty="0"/>
              <a:t>A</a:t>
            </a:r>
            <a:r>
              <a:rPr spc="35" dirty="0"/>
              <a:t>C</a:t>
            </a:r>
            <a:r>
              <a:rPr spc="-155" dirty="0"/>
              <a:t>T</a:t>
            </a:r>
          </a:p>
        </p:txBody>
      </p:sp>
      <p:sp>
        <p:nvSpPr>
          <p:cNvPr id="16" name="TextBox 15"/>
          <p:cNvSpPr txBox="1"/>
          <p:nvPr/>
        </p:nvSpPr>
        <p:spPr>
          <a:xfrm>
            <a:off x="609600" y="1581150"/>
            <a:ext cx="8524706" cy="2308324"/>
          </a:xfrm>
          <a:prstGeom prst="rect">
            <a:avLst/>
          </a:prstGeom>
          <a:noFill/>
        </p:spPr>
        <p:txBody>
          <a:bodyPr wrap="square" rtlCol="0">
            <a:spAutoFit/>
          </a:bodyPr>
          <a:lstStyle/>
          <a:p>
            <a:r>
              <a:rPr lang="en-IN" sz="2400" dirty="0">
                <a:solidFill>
                  <a:schemeClr val="bg1"/>
                </a:solidFill>
              </a:rPr>
              <a:t>As the number of applications of IOT and wireless communication arises, the need of encryption algorithms increases which are fast and secure (as the hardware has to limited) and also to remove errors during communication. Manufacturers know that encryption must be the silver bullet to protect their products and customers.</a:t>
            </a:r>
          </a:p>
          <a:p>
            <a:r>
              <a:rPr lang="en-IN" sz="2400" dirty="0">
                <a:solidFill>
                  <a:schemeClr val="bg1"/>
                </a:solidFill>
              </a:rPr>
              <a:t> </a:t>
            </a:r>
            <a:endParaRPr lang="en-US" sz="2400" dirty="0">
              <a:solidFill>
                <a:schemeClr val="bg1"/>
              </a:solidFill>
            </a:endParaRPr>
          </a:p>
        </p:txBody>
      </p:sp>
      <p:sp>
        <p:nvSpPr>
          <p:cNvPr id="17" name="TextBox 16"/>
          <p:cNvSpPr txBox="1"/>
          <p:nvPr/>
        </p:nvSpPr>
        <p:spPr>
          <a:xfrm>
            <a:off x="457200" y="1581150"/>
            <a:ext cx="184731" cy="369332"/>
          </a:xfrm>
          <a:prstGeom prst="rect">
            <a:avLst/>
          </a:prstGeom>
          <a:noFill/>
        </p:spPr>
        <p:txBody>
          <a:bodyPr wrap="none" rtlCol="0">
            <a:spAutoFit/>
          </a:bodyPr>
          <a:lstStyle/>
          <a:p>
            <a:endParaRPr lang="en-US"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6" y="448486"/>
            <a:ext cx="4649283" cy="566822"/>
          </a:xfrm>
          <a:prstGeom prst="rect">
            <a:avLst/>
          </a:prstGeom>
        </p:spPr>
        <p:txBody>
          <a:bodyPr vert="horz" wrap="square" lIns="0" tIns="12700" rIns="0" bIns="0" rtlCol="0">
            <a:spAutoFit/>
          </a:bodyPr>
          <a:lstStyle/>
          <a:p>
            <a:pPr marL="12700">
              <a:lnSpc>
                <a:spcPct val="100000"/>
              </a:lnSpc>
              <a:spcBef>
                <a:spcPts val="100"/>
              </a:spcBef>
            </a:pPr>
            <a:r>
              <a:rPr lang="en-IN" spc="-155" dirty="0"/>
              <a:t>PROJECT DETAILS </a:t>
            </a:r>
            <a:endParaRPr spc="-155" dirty="0"/>
          </a:p>
        </p:txBody>
      </p:sp>
      <p:sp>
        <p:nvSpPr>
          <p:cNvPr id="16" name="TextBox 15"/>
          <p:cNvSpPr txBox="1"/>
          <p:nvPr/>
        </p:nvSpPr>
        <p:spPr>
          <a:xfrm>
            <a:off x="609600" y="1581150"/>
            <a:ext cx="8524706" cy="461665"/>
          </a:xfrm>
          <a:prstGeom prst="rect">
            <a:avLst/>
          </a:prstGeom>
          <a:noFill/>
        </p:spPr>
        <p:txBody>
          <a:bodyPr wrap="square" rtlCol="0">
            <a:spAutoFit/>
          </a:bodyPr>
          <a:lstStyle/>
          <a:p>
            <a:r>
              <a:rPr lang="en-IN" sz="2400" dirty="0">
                <a:solidFill>
                  <a:schemeClr val="bg1"/>
                </a:solidFill>
              </a:rPr>
              <a:t> </a:t>
            </a:r>
            <a:endParaRPr lang="en-US" sz="2400" dirty="0">
              <a:solidFill>
                <a:schemeClr val="bg1"/>
              </a:solidFill>
            </a:endParaRPr>
          </a:p>
        </p:txBody>
      </p:sp>
      <p:sp>
        <p:nvSpPr>
          <p:cNvPr id="17" name="TextBox 16"/>
          <p:cNvSpPr txBox="1"/>
          <p:nvPr/>
        </p:nvSpPr>
        <p:spPr>
          <a:xfrm>
            <a:off x="457200" y="1657350"/>
            <a:ext cx="8458200" cy="2862322"/>
          </a:xfrm>
          <a:prstGeom prst="rect">
            <a:avLst/>
          </a:prstGeom>
          <a:noFill/>
        </p:spPr>
        <p:txBody>
          <a:bodyPr wrap="square" rtlCol="0">
            <a:spAutoFit/>
          </a:bodyPr>
          <a:lstStyle/>
          <a:p>
            <a:r>
              <a:rPr lang="en-IN" dirty="0">
                <a:solidFill>
                  <a:schemeClr val="bg1"/>
                </a:solidFill>
              </a:rPr>
              <a:t>To code ,we have used a sample image that has been encoded to bitstream of 128 bit using python code . This bitstream is encoded using following modes.     </a:t>
            </a:r>
          </a:p>
          <a:p>
            <a:r>
              <a:rPr lang="en-US" dirty="0">
                <a:solidFill>
                  <a:schemeClr val="bg1"/>
                </a:solidFill>
                <a:latin typeface="Arial" panose="020B0604020202020204" pitchFamily="34" charset="0"/>
              </a:rPr>
              <a:t>1) Electronic Code Book Mode </a:t>
            </a:r>
          </a:p>
          <a:p>
            <a:r>
              <a:rPr lang="en-US" dirty="0">
                <a:solidFill>
                  <a:schemeClr val="bg1"/>
                </a:solidFill>
                <a:latin typeface="Arial" panose="020B0604020202020204" pitchFamily="34" charset="0"/>
              </a:rPr>
              <a:t>2) Cipher Block Chaining Mode </a:t>
            </a:r>
          </a:p>
          <a:p>
            <a:r>
              <a:rPr lang="en-IN" dirty="0">
                <a:solidFill>
                  <a:schemeClr val="bg1"/>
                </a:solidFill>
                <a:latin typeface="Arial" panose="020B0604020202020204" pitchFamily="34" charset="0"/>
              </a:rPr>
              <a:t>3) Cipher Feedback Mode </a:t>
            </a:r>
          </a:p>
          <a:p>
            <a:r>
              <a:rPr lang="en-IN" dirty="0">
                <a:solidFill>
                  <a:schemeClr val="bg1"/>
                </a:solidFill>
                <a:latin typeface="Arial" panose="020B0604020202020204" pitchFamily="34" charset="0"/>
              </a:rPr>
              <a:t>4) Output Feedback Mode</a:t>
            </a:r>
          </a:p>
          <a:p>
            <a:r>
              <a:rPr lang="en-IN" sz="1800" b="0" i="0" u="none" strike="noStrike" baseline="0" dirty="0">
                <a:solidFill>
                  <a:schemeClr val="bg1"/>
                </a:solidFill>
                <a:latin typeface="Arial" panose="020B0604020202020204" pitchFamily="34" charset="0"/>
              </a:rPr>
              <a:t>Then </a:t>
            </a:r>
            <a:r>
              <a:rPr lang="en-IN" dirty="0">
                <a:solidFill>
                  <a:schemeClr val="bg1"/>
                </a:solidFill>
                <a:latin typeface="Arial" panose="020B0604020202020204" pitchFamily="34" charset="0"/>
              </a:rPr>
              <a:t>it is decoded and the bits are converted to image using python code.</a:t>
            </a:r>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p>
          <a:p>
            <a:endParaRPr lang="en-IN" dirty="0">
              <a:solidFill>
                <a:schemeClr val="bg1"/>
              </a:solidFill>
            </a:endParaRPr>
          </a:p>
          <a:p>
            <a:r>
              <a:rPr lang="en-IN" dirty="0">
                <a:solidFill>
                  <a:schemeClr val="bg1"/>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6" y="448486"/>
            <a:ext cx="4649283" cy="566822"/>
          </a:xfrm>
          <a:prstGeom prst="rect">
            <a:avLst/>
          </a:prstGeom>
        </p:spPr>
        <p:txBody>
          <a:bodyPr vert="horz" wrap="square" lIns="0" tIns="12700" rIns="0" bIns="0" rtlCol="0">
            <a:spAutoFit/>
          </a:bodyPr>
          <a:lstStyle/>
          <a:p>
            <a:pPr marL="12700">
              <a:lnSpc>
                <a:spcPct val="100000"/>
              </a:lnSpc>
              <a:spcBef>
                <a:spcPts val="100"/>
              </a:spcBef>
            </a:pPr>
            <a:r>
              <a:rPr lang="en-IN" spc="35" dirty="0"/>
              <a:t>IMPLEMENTATION</a:t>
            </a:r>
            <a:endParaRPr spc="-155" dirty="0"/>
          </a:p>
        </p:txBody>
      </p:sp>
      <p:sp>
        <p:nvSpPr>
          <p:cNvPr id="16" name="TextBox 15"/>
          <p:cNvSpPr txBox="1"/>
          <p:nvPr/>
        </p:nvSpPr>
        <p:spPr>
          <a:xfrm>
            <a:off x="609600" y="1581150"/>
            <a:ext cx="8524706" cy="461665"/>
          </a:xfrm>
          <a:prstGeom prst="rect">
            <a:avLst/>
          </a:prstGeom>
          <a:noFill/>
        </p:spPr>
        <p:txBody>
          <a:bodyPr wrap="square" rtlCol="0">
            <a:spAutoFit/>
          </a:bodyPr>
          <a:lstStyle/>
          <a:p>
            <a:r>
              <a:rPr lang="en-IN" sz="2400" dirty="0">
                <a:solidFill>
                  <a:schemeClr val="bg1"/>
                </a:solidFill>
              </a:rPr>
              <a:t> </a:t>
            </a:r>
            <a:endParaRPr lang="en-US" sz="2400" dirty="0">
              <a:solidFill>
                <a:schemeClr val="bg1"/>
              </a:solidFill>
            </a:endParaRPr>
          </a:p>
        </p:txBody>
      </p:sp>
      <p:sp>
        <p:nvSpPr>
          <p:cNvPr id="17" name="TextBox 16"/>
          <p:cNvSpPr txBox="1"/>
          <p:nvPr/>
        </p:nvSpPr>
        <p:spPr>
          <a:xfrm>
            <a:off x="457201" y="1581150"/>
            <a:ext cx="8229599" cy="369332"/>
          </a:xfrm>
          <a:prstGeom prst="rect">
            <a:avLst/>
          </a:prstGeom>
          <a:noFill/>
        </p:spPr>
        <p:txBody>
          <a:bodyPr wrap="square" rtlCol="0">
            <a:spAutoFit/>
          </a:bodyPr>
          <a:lstStyle/>
          <a:p>
            <a:r>
              <a:rPr lang="en-US" dirty="0">
                <a:solidFill>
                  <a:schemeClr val="bg1"/>
                </a:solidFill>
              </a:rPr>
              <a:t>Encoding of Pixels to binary bits and writing to a file</a:t>
            </a:r>
            <a:endParaRPr lang="en-IN" dirty="0">
              <a:solidFill>
                <a:schemeClr val="bg1"/>
              </a:solidFill>
            </a:endParaRPr>
          </a:p>
        </p:txBody>
      </p:sp>
      <p:pic>
        <p:nvPicPr>
          <p:cNvPr id="4" name="Picture 3">
            <a:extLst>
              <a:ext uri="{FF2B5EF4-FFF2-40B4-BE49-F238E27FC236}">
                <a16:creationId xmlns:a16="http://schemas.microsoft.com/office/drawing/2014/main" id="{6BCF5A73-EFA4-4443-AC80-2BC8E22C3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950482"/>
            <a:ext cx="3905516" cy="2915795"/>
          </a:xfrm>
          <a:prstGeom prst="rect">
            <a:avLst/>
          </a:prstGeom>
        </p:spPr>
      </p:pic>
      <p:pic>
        <p:nvPicPr>
          <p:cNvPr id="6" name="Picture 5">
            <a:extLst>
              <a:ext uri="{FF2B5EF4-FFF2-40B4-BE49-F238E27FC236}">
                <a16:creationId xmlns:a16="http://schemas.microsoft.com/office/drawing/2014/main" id="{F19FAD4A-D27D-47A1-B25C-2D657E457F48}"/>
              </a:ext>
            </a:extLst>
          </p:cNvPr>
          <p:cNvPicPr>
            <a:picLocks noChangeAspect="1"/>
          </p:cNvPicPr>
          <p:nvPr/>
        </p:nvPicPr>
        <p:blipFill>
          <a:blip r:embed="rId4"/>
          <a:stretch>
            <a:fillRect/>
          </a:stretch>
        </p:blipFill>
        <p:spPr>
          <a:xfrm>
            <a:off x="4895772" y="2724150"/>
            <a:ext cx="4248227" cy="1999638"/>
          </a:xfrm>
          <a:prstGeom prst="rect">
            <a:avLst/>
          </a:prstGeom>
        </p:spPr>
      </p:pic>
      <p:sp>
        <p:nvSpPr>
          <p:cNvPr id="7" name="Arrow: Right 6">
            <a:extLst>
              <a:ext uri="{FF2B5EF4-FFF2-40B4-BE49-F238E27FC236}">
                <a16:creationId xmlns:a16="http://schemas.microsoft.com/office/drawing/2014/main" id="{0A4EA6FA-9E2E-4FB0-8918-CAAF0E4F58E4}"/>
              </a:ext>
            </a:extLst>
          </p:cNvPr>
          <p:cNvSpPr/>
          <p:nvPr/>
        </p:nvSpPr>
        <p:spPr>
          <a:xfrm>
            <a:off x="4495800" y="3333750"/>
            <a:ext cx="285486"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D1DC6-AFFF-486B-B4BB-51D7ACBD41BB}"/>
              </a:ext>
            </a:extLst>
          </p:cNvPr>
          <p:cNvSpPr>
            <a:spLocks noGrp="1"/>
          </p:cNvSpPr>
          <p:nvPr>
            <p:ph type="title"/>
          </p:nvPr>
        </p:nvSpPr>
        <p:spPr>
          <a:xfrm>
            <a:off x="30126" y="1446530"/>
            <a:ext cx="3627474" cy="830997"/>
          </a:xfrm>
        </p:spPr>
        <p:txBody>
          <a:bodyPr/>
          <a:lstStyle/>
          <a:p>
            <a:r>
              <a:rPr lang="en-US" dirty="0"/>
              <a:t>ECB Mode</a:t>
            </a:r>
            <a:br>
              <a:rPr lang="en-US" dirty="0"/>
            </a:br>
            <a:r>
              <a:rPr lang="en-US" sz="1800" dirty="0"/>
              <a:t>Electronic </a:t>
            </a:r>
            <a:r>
              <a:rPr lang="en-US" sz="1800" dirty="0" err="1"/>
              <a:t>CodeBlock</a:t>
            </a:r>
            <a:endParaRPr lang="en-IN" dirty="0"/>
          </a:p>
        </p:txBody>
      </p:sp>
      <p:pic>
        <p:nvPicPr>
          <p:cNvPr id="4" name="Picture 3">
            <a:extLst>
              <a:ext uri="{FF2B5EF4-FFF2-40B4-BE49-F238E27FC236}">
                <a16:creationId xmlns:a16="http://schemas.microsoft.com/office/drawing/2014/main" id="{7DE28BF9-72EE-436A-9B34-5A583708629D}"/>
              </a:ext>
            </a:extLst>
          </p:cNvPr>
          <p:cNvPicPr>
            <a:picLocks noChangeAspect="1"/>
          </p:cNvPicPr>
          <p:nvPr/>
        </p:nvPicPr>
        <p:blipFill>
          <a:blip r:embed="rId2"/>
          <a:stretch>
            <a:fillRect/>
          </a:stretch>
        </p:blipFill>
        <p:spPr>
          <a:xfrm>
            <a:off x="3810000" y="209550"/>
            <a:ext cx="5014896" cy="4485464"/>
          </a:xfrm>
          <a:prstGeom prst="rect">
            <a:avLst/>
          </a:prstGeom>
        </p:spPr>
      </p:pic>
      <p:sp>
        <p:nvSpPr>
          <p:cNvPr id="5" name="TextBox 4">
            <a:extLst>
              <a:ext uri="{FF2B5EF4-FFF2-40B4-BE49-F238E27FC236}">
                <a16:creationId xmlns:a16="http://schemas.microsoft.com/office/drawing/2014/main" id="{57F9F847-2373-4E39-9471-61DBC73282C7}"/>
              </a:ext>
            </a:extLst>
          </p:cNvPr>
          <p:cNvSpPr txBox="1"/>
          <p:nvPr/>
        </p:nvSpPr>
        <p:spPr>
          <a:xfrm>
            <a:off x="381000" y="3409950"/>
            <a:ext cx="3048000" cy="1200329"/>
          </a:xfrm>
          <a:prstGeom prst="rect">
            <a:avLst/>
          </a:prstGeom>
          <a:noFill/>
        </p:spPr>
        <p:txBody>
          <a:bodyPr wrap="square" rtlCol="0">
            <a:spAutoFit/>
          </a:bodyPr>
          <a:lstStyle/>
          <a:p>
            <a:r>
              <a:rPr lang="en-US" dirty="0">
                <a:solidFill>
                  <a:schemeClr val="bg1"/>
                </a:solidFill>
              </a:rPr>
              <a:t>A key is </a:t>
            </a:r>
            <a:r>
              <a:rPr lang="en-US" dirty="0" err="1">
                <a:solidFill>
                  <a:schemeClr val="bg1"/>
                </a:solidFill>
              </a:rPr>
              <a:t>Xor</a:t>
            </a:r>
            <a:r>
              <a:rPr lang="en-US" dirty="0">
                <a:solidFill>
                  <a:schemeClr val="bg1"/>
                </a:solidFill>
              </a:rPr>
              <a:t>-ed with text to generate cipher.</a:t>
            </a:r>
          </a:p>
          <a:p>
            <a:r>
              <a:rPr lang="en-US" dirty="0">
                <a:solidFill>
                  <a:schemeClr val="bg1"/>
                </a:solidFill>
              </a:rPr>
              <a:t>Doing this again returns us the plain text.</a:t>
            </a:r>
          </a:p>
        </p:txBody>
      </p:sp>
    </p:spTree>
    <p:extLst>
      <p:ext uri="{BB962C8B-B14F-4D97-AF65-F5344CB8AC3E}">
        <p14:creationId xmlns:p14="http://schemas.microsoft.com/office/powerpoint/2010/main" val="3540573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4F22FAF-F74D-4E88-9F5C-BA3AD6190288}"/>
              </a:ext>
            </a:extLst>
          </p:cNvPr>
          <p:cNvPicPr>
            <a:picLocks noChangeAspect="1"/>
          </p:cNvPicPr>
          <p:nvPr/>
        </p:nvPicPr>
        <p:blipFill>
          <a:blip r:embed="rId2"/>
          <a:stretch>
            <a:fillRect/>
          </a:stretch>
        </p:blipFill>
        <p:spPr>
          <a:xfrm>
            <a:off x="0" y="370902"/>
            <a:ext cx="9144000" cy="4401696"/>
          </a:xfrm>
          <a:prstGeom prst="rect">
            <a:avLst/>
          </a:prstGeom>
        </p:spPr>
      </p:pic>
    </p:spTree>
    <p:extLst>
      <p:ext uri="{BB962C8B-B14F-4D97-AF65-F5344CB8AC3E}">
        <p14:creationId xmlns:p14="http://schemas.microsoft.com/office/powerpoint/2010/main" val="278882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D1DC6-AFFF-486B-B4BB-51D7ACBD41BB}"/>
              </a:ext>
            </a:extLst>
          </p:cNvPr>
          <p:cNvSpPr>
            <a:spLocks noGrp="1"/>
          </p:cNvSpPr>
          <p:nvPr>
            <p:ph type="title"/>
          </p:nvPr>
        </p:nvSpPr>
        <p:spPr>
          <a:xfrm>
            <a:off x="30126" y="1446530"/>
            <a:ext cx="3627474" cy="830997"/>
          </a:xfrm>
        </p:spPr>
        <p:txBody>
          <a:bodyPr/>
          <a:lstStyle/>
          <a:p>
            <a:r>
              <a:rPr lang="en-US" dirty="0"/>
              <a:t>CBC Mode</a:t>
            </a:r>
            <a:br>
              <a:rPr lang="en-US" dirty="0"/>
            </a:br>
            <a:r>
              <a:rPr lang="en-US" sz="1800" dirty="0"/>
              <a:t>Cipher Block Chaining</a:t>
            </a:r>
            <a:endParaRPr lang="en-IN" dirty="0"/>
          </a:p>
        </p:txBody>
      </p:sp>
      <p:sp>
        <p:nvSpPr>
          <p:cNvPr id="5" name="TextBox 4">
            <a:extLst>
              <a:ext uri="{FF2B5EF4-FFF2-40B4-BE49-F238E27FC236}">
                <a16:creationId xmlns:a16="http://schemas.microsoft.com/office/drawing/2014/main" id="{57F9F847-2373-4E39-9471-61DBC73282C7}"/>
              </a:ext>
            </a:extLst>
          </p:cNvPr>
          <p:cNvSpPr txBox="1"/>
          <p:nvPr/>
        </p:nvSpPr>
        <p:spPr>
          <a:xfrm>
            <a:off x="319863" y="2495550"/>
            <a:ext cx="3048000" cy="1200329"/>
          </a:xfrm>
          <a:prstGeom prst="rect">
            <a:avLst/>
          </a:prstGeom>
          <a:noFill/>
        </p:spPr>
        <p:txBody>
          <a:bodyPr wrap="square" rtlCol="0">
            <a:spAutoFit/>
          </a:bodyPr>
          <a:lstStyle/>
          <a:p>
            <a:r>
              <a:rPr lang="en-US" dirty="0">
                <a:solidFill>
                  <a:schemeClr val="bg1"/>
                </a:solidFill>
              </a:rPr>
              <a:t>Input to the encryption algo is the </a:t>
            </a:r>
            <a:r>
              <a:rPr lang="en-US" dirty="0" err="1">
                <a:solidFill>
                  <a:schemeClr val="bg1"/>
                </a:solidFill>
              </a:rPr>
              <a:t>Xor</a:t>
            </a:r>
            <a:r>
              <a:rPr lang="en-US" dirty="0">
                <a:solidFill>
                  <a:schemeClr val="bg1"/>
                </a:solidFill>
              </a:rPr>
              <a:t> of the next 128 bit plaintext and the preceding 128 bit of cipher text.</a:t>
            </a:r>
          </a:p>
        </p:txBody>
      </p:sp>
      <p:pic>
        <p:nvPicPr>
          <p:cNvPr id="6" name="Picture 5">
            <a:extLst>
              <a:ext uri="{FF2B5EF4-FFF2-40B4-BE49-F238E27FC236}">
                <a16:creationId xmlns:a16="http://schemas.microsoft.com/office/drawing/2014/main" id="{E0422A21-6DFB-42CD-A36D-FEA91B7CCB6F}"/>
              </a:ext>
            </a:extLst>
          </p:cNvPr>
          <p:cNvPicPr>
            <a:picLocks noChangeAspect="1"/>
          </p:cNvPicPr>
          <p:nvPr/>
        </p:nvPicPr>
        <p:blipFill>
          <a:blip r:embed="rId2"/>
          <a:stretch>
            <a:fillRect/>
          </a:stretch>
        </p:blipFill>
        <p:spPr>
          <a:xfrm>
            <a:off x="3814300" y="257175"/>
            <a:ext cx="5009837" cy="4629150"/>
          </a:xfrm>
          <a:prstGeom prst="rect">
            <a:avLst/>
          </a:prstGeom>
        </p:spPr>
      </p:pic>
    </p:spTree>
    <p:extLst>
      <p:ext uri="{BB962C8B-B14F-4D97-AF65-F5344CB8AC3E}">
        <p14:creationId xmlns:p14="http://schemas.microsoft.com/office/powerpoint/2010/main" val="515757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670</TotalTime>
  <Words>527</Words>
  <Application>Microsoft Office PowerPoint</Application>
  <PresentationFormat>On-screen Show (16:9)</PresentationFormat>
  <Paragraphs>103</Paragraphs>
  <Slides>22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DejaVu Sans</vt:lpstr>
      <vt:lpstr>Times New Roman</vt:lpstr>
      <vt:lpstr>TimesTen-Roman</vt:lpstr>
      <vt:lpstr>Verdana</vt:lpstr>
      <vt:lpstr>Wingdings</vt:lpstr>
      <vt:lpstr>Office Theme</vt:lpstr>
      <vt:lpstr>Design Encryption and Decryption scheme for modes of operation on Advanced Encryption Standard (AES-128) in verilog</vt:lpstr>
      <vt:lpstr>TIMELINE- 2021</vt:lpstr>
      <vt:lpstr>CONTENTS</vt:lpstr>
      <vt:lpstr>ABSTRACT</vt:lpstr>
      <vt:lpstr>PROJECT DETAILS </vt:lpstr>
      <vt:lpstr>IMPLEMENTATION</vt:lpstr>
      <vt:lpstr>ECB Mode Electronic CodeBlock</vt:lpstr>
      <vt:lpstr>PowerPoint Presentation</vt:lpstr>
      <vt:lpstr>CBC Mode Cipher Block Chaining</vt:lpstr>
      <vt:lpstr>PowerPoint Presentation</vt:lpstr>
      <vt:lpstr>CFB Mode Cipher CodeBlock</vt:lpstr>
      <vt:lpstr>PowerPoint Presentation</vt:lpstr>
      <vt:lpstr>OFB Mode Output Feedback</vt:lpstr>
      <vt:lpstr>PowerPoint Presentation</vt:lpstr>
      <vt:lpstr>Key Expansion</vt:lpstr>
      <vt:lpstr>PowerPoint Presentation</vt:lpstr>
      <vt:lpstr>Mix Columns</vt:lpstr>
      <vt:lpstr>PowerPoint Presentation</vt:lpstr>
      <vt:lpstr>Overall Encryption</vt:lpstr>
      <vt:lpstr>FUTURE ENDEAVOURS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PROJECT</dc:title>
  <dc:creator>Lenovo</dc:creator>
  <cp:lastModifiedBy>PRANAV MITTAL</cp:lastModifiedBy>
  <cp:revision>74</cp:revision>
  <dcterms:created xsi:type="dcterms:W3CDTF">2019-05-05T11:03:11Z</dcterms:created>
  <dcterms:modified xsi:type="dcterms:W3CDTF">2021-04-30T18:52:03Z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2019-05-05T00:00:00Z</vt:filetime>
  </property>
</Properties>
</file>