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F04A1-9409-4C95-9449-737CBD0694B8}"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D1111-8D5A-4271-831B-3F25B04920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81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F04A1-9409-4C95-9449-737CBD0694B8}"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267847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F04A1-9409-4C95-9449-737CBD0694B8}"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365260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F04A1-9409-4C95-9449-737CBD0694B8}"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132263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F04A1-9409-4C95-9449-737CBD0694B8}" type="datetimeFigureOut">
              <a:rPr lang="en-IN" smtClean="0"/>
              <a:t>29-12-2022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9D1111-8D5A-4271-831B-3F25B04920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62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8F04A1-9409-4C95-9449-737CBD0694B8}"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161699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F04A1-9409-4C95-9449-737CBD0694B8}" type="datetimeFigureOut">
              <a:rPr lang="en-IN" smtClean="0"/>
              <a:t>29-12-2022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196235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8F04A1-9409-4C95-9449-737CBD0694B8}" type="datetimeFigureOut">
              <a:rPr lang="en-IN" smtClean="0"/>
              <a:t>29-12-2022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289229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8F04A1-9409-4C95-9449-737CBD0694B8}" type="datetimeFigureOut">
              <a:rPr lang="en-IN" smtClean="0"/>
              <a:t>29-12-2022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62064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8F04A1-9409-4C95-9449-737CBD0694B8}" type="datetimeFigureOut">
              <a:rPr lang="en-IN" smtClean="0"/>
              <a:t>29-12-2022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9D1111-8D5A-4271-831B-3F25B049202C}" type="slidenum">
              <a:rPr lang="en-IN" smtClean="0"/>
              <a:t>‹#›</a:t>
            </a:fld>
            <a:endParaRPr lang="en-IN"/>
          </a:p>
        </p:txBody>
      </p:sp>
    </p:spTree>
    <p:extLst>
      <p:ext uri="{BB962C8B-B14F-4D97-AF65-F5344CB8AC3E}">
        <p14:creationId xmlns:p14="http://schemas.microsoft.com/office/powerpoint/2010/main" val="40897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F04A1-9409-4C95-9449-737CBD0694B8}" type="datetimeFigureOut">
              <a:rPr lang="en-IN" smtClean="0"/>
              <a:t>29-12-2022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9D1111-8D5A-4271-831B-3F25B049202C}" type="slidenum">
              <a:rPr lang="en-IN" smtClean="0"/>
              <a:t>‹#›</a:t>
            </a:fld>
            <a:endParaRPr lang="en-IN"/>
          </a:p>
        </p:txBody>
      </p:sp>
    </p:spTree>
    <p:extLst>
      <p:ext uri="{BB962C8B-B14F-4D97-AF65-F5344CB8AC3E}">
        <p14:creationId xmlns:p14="http://schemas.microsoft.com/office/powerpoint/2010/main" val="37265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8F04A1-9409-4C95-9449-737CBD0694B8}" type="datetimeFigureOut">
              <a:rPr lang="en-IN" smtClean="0"/>
              <a:t>29-12-2022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9D1111-8D5A-4271-831B-3F25B04920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7917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B9C0-4012-7F7A-3C85-8E3989D171B4}"/>
              </a:ext>
            </a:extLst>
          </p:cNvPr>
          <p:cNvSpPr>
            <a:spLocks noGrp="1"/>
          </p:cNvSpPr>
          <p:nvPr>
            <p:ph type="ctrTitle"/>
          </p:nvPr>
        </p:nvSpPr>
        <p:spPr/>
        <p:txBody>
          <a:bodyPr/>
          <a:lstStyle/>
          <a:p>
            <a:r>
              <a:rPr lang="en-IN" dirty="0"/>
              <a:t>Presented By:</a:t>
            </a:r>
          </a:p>
        </p:txBody>
      </p:sp>
      <p:sp>
        <p:nvSpPr>
          <p:cNvPr id="3" name="Subtitle 2">
            <a:extLst>
              <a:ext uri="{FF2B5EF4-FFF2-40B4-BE49-F238E27FC236}">
                <a16:creationId xmlns:a16="http://schemas.microsoft.com/office/drawing/2014/main" id="{18489167-0AF9-F3BF-3D5E-E1CB1FEC0177}"/>
              </a:ext>
            </a:extLst>
          </p:cNvPr>
          <p:cNvSpPr>
            <a:spLocks noGrp="1"/>
          </p:cNvSpPr>
          <p:nvPr>
            <p:ph type="subTitle" idx="1"/>
          </p:nvPr>
        </p:nvSpPr>
        <p:spPr/>
        <p:txBody>
          <a:bodyPr/>
          <a:lstStyle/>
          <a:p>
            <a:r>
              <a:rPr lang="en-IN" dirty="0">
                <a:solidFill>
                  <a:schemeClr val="tx1"/>
                </a:solidFill>
              </a:rPr>
              <a:t>YASH JAISWAL</a:t>
            </a:r>
          </a:p>
        </p:txBody>
      </p:sp>
    </p:spTree>
    <p:extLst>
      <p:ext uri="{BB962C8B-B14F-4D97-AF65-F5344CB8AC3E}">
        <p14:creationId xmlns:p14="http://schemas.microsoft.com/office/powerpoint/2010/main" val="323283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26914D8-ACC2-7938-878B-4F52431F3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609" y="2132554"/>
            <a:ext cx="7156579" cy="3190822"/>
          </a:xfrm>
        </p:spPr>
      </p:pic>
      <p:sp>
        <p:nvSpPr>
          <p:cNvPr id="4" name="Rectangle 1">
            <a:extLst>
              <a:ext uri="{FF2B5EF4-FFF2-40B4-BE49-F238E27FC236}">
                <a16:creationId xmlns:a16="http://schemas.microsoft.com/office/drawing/2014/main" id="{DFDFA53B-1DD7-3DD0-82D6-A1F1A531E7C7}"/>
              </a:ext>
            </a:extLst>
          </p:cNvPr>
          <p:cNvSpPr>
            <a:spLocks noGrp="1" noChangeArrowheads="1"/>
          </p:cNvSpPr>
          <p:nvPr>
            <p:ph type="title"/>
          </p:nvPr>
        </p:nvSpPr>
        <p:spPr bwMode="auto">
          <a:xfrm>
            <a:off x="1097280" y="482400"/>
            <a:ext cx="7648495" cy="10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238050" rIns="31740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var(--jp-code-font-family)"/>
              </a:rPr>
              <a:t>MSZoning</a:t>
            </a:r>
            <a:r>
              <a:rPr kumimoji="0" lang="en-US" altLang="en-US" b="0" i="0" u="none" strike="noStrike" cap="none" normalizeH="0" baseline="0" dirty="0">
                <a:ln>
                  <a:noFill/>
                </a:ln>
                <a:solidFill>
                  <a:schemeClr val="tx1"/>
                </a:solidFill>
                <a:effectLst/>
                <a:latin typeface="var(--jp-code-font-family)"/>
              </a:rPr>
              <a:t> -&gt; majority are RL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994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C4D1-2DFD-0E27-18D3-49B0AB8FDFD0}"/>
              </a:ext>
            </a:extLst>
          </p:cNvPr>
          <p:cNvSpPr>
            <a:spLocks noGrp="1"/>
          </p:cNvSpPr>
          <p:nvPr>
            <p:ph type="title"/>
          </p:nvPr>
        </p:nvSpPr>
        <p:spPr/>
        <p:txBody>
          <a:bodyPr/>
          <a:lstStyle/>
          <a:p>
            <a:r>
              <a:rPr lang="en-IN" dirty="0">
                <a:solidFill>
                  <a:schemeClr val="tx1"/>
                </a:solidFill>
              </a:rPr>
              <a:t>LOTFRONTAGE -&gt; Majority are 160</a:t>
            </a:r>
          </a:p>
        </p:txBody>
      </p:sp>
      <p:pic>
        <p:nvPicPr>
          <p:cNvPr id="5" name="Content Placeholder 4">
            <a:extLst>
              <a:ext uri="{FF2B5EF4-FFF2-40B4-BE49-F238E27FC236}">
                <a16:creationId xmlns:a16="http://schemas.microsoft.com/office/drawing/2014/main" id="{DD3A7566-65A1-DBEB-ED73-041E5300E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6862"/>
            <a:ext cx="8873412" cy="3558848"/>
          </a:xfrm>
        </p:spPr>
      </p:pic>
    </p:spTree>
    <p:extLst>
      <p:ext uri="{BB962C8B-B14F-4D97-AF65-F5344CB8AC3E}">
        <p14:creationId xmlns:p14="http://schemas.microsoft.com/office/powerpoint/2010/main" val="35325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B26E-B9A5-3BE4-5A7D-3FDC81FF8A6A}"/>
              </a:ext>
            </a:extLst>
          </p:cNvPr>
          <p:cNvSpPr>
            <a:spLocks noGrp="1"/>
          </p:cNvSpPr>
          <p:nvPr>
            <p:ph type="title"/>
          </p:nvPr>
        </p:nvSpPr>
        <p:spPr/>
        <p:txBody>
          <a:bodyPr/>
          <a:lstStyle/>
          <a:p>
            <a:r>
              <a:rPr lang="en-IN" dirty="0">
                <a:solidFill>
                  <a:schemeClr val="tx1"/>
                </a:solidFill>
              </a:rPr>
              <a:t>LOTAREA -&gt; Majority are 15623 and 21535</a:t>
            </a:r>
          </a:p>
        </p:txBody>
      </p:sp>
      <p:pic>
        <p:nvPicPr>
          <p:cNvPr id="5" name="Content Placeholder 4">
            <a:extLst>
              <a:ext uri="{FF2B5EF4-FFF2-40B4-BE49-F238E27FC236}">
                <a16:creationId xmlns:a16="http://schemas.microsoft.com/office/drawing/2014/main" id="{DA268ACA-0033-D3E7-48EA-83C6CA6D8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110003"/>
            <a:ext cx="9763553" cy="4066862"/>
          </a:xfrm>
        </p:spPr>
      </p:pic>
    </p:spTree>
    <p:extLst>
      <p:ext uri="{BB962C8B-B14F-4D97-AF65-F5344CB8AC3E}">
        <p14:creationId xmlns:p14="http://schemas.microsoft.com/office/powerpoint/2010/main" val="294007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4B2-1A23-F56C-4E29-583A13A72442}"/>
              </a:ext>
            </a:extLst>
          </p:cNvPr>
          <p:cNvSpPr>
            <a:spLocks noGrp="1"/>
          </p:cNvSpPr>
          <p:nvPr>
            <p:ph type="title"/>
          </p:nvPr>
        </p:nvSpPr>
        <p:spPr/>
        <p:txBody>
          <a:bodyPr/>
          <a:lstStyle/>
          <a:p>
            <a:r>
              <a:rPr lang="en-IN" dirty="0">
                <a:solidFill>
                  <a:schemeClr val="tx1"/>
                </a:solidFill>
              </a:rPr>
              <a:t>LOTSHAPE -&gt; Majority are IR2</a:t>
            </a:r>
          </a:p>
        </p:txBody>
      </p:sp>
      <p:pic>
        <p:nvPicPr>
          <p:cNvPr id="5" name="Content Placeholder 4">
            <a:extLst>
              <a:ext uri="{FF2B5EF4-FFF2-40B4-BE49-F238E27FC236}">
                <a16:creationId xmlns:a16="http://schemas.microsoft.com/office/drawing/2014/main" id="{7E6D79D3-8851-CC4C-02DC-7624492A1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966" y="1993445"/>
            <a:ext cx="8849152" cy="4108775"/>
          </a:xfrm>
        </p:spPr>
      </p:pic>
    </p:spTree>
    <p:extLst>
      <p:ext uri="{BB962C8B-B14F-4D97-AF65-F5344CB8AC3E}">
        <p14:creationId xmlns:p14="http://schemas.microsoft.com/office/powerpoint/2010/main" val="118779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9F0D-6755-B17D-88E4-7BAE88AA4175}"/>
              </a:ext>
            </a:extLst>
          </p:cNvPr>
          <p:cNvSpPr>
            <a:spLocks noGrp="1"/>
          </p:cNvSpPr>
          <p:nvPr>
            <p:ph type="title"/>
          </p:nvPr>
        </p:nvSpPr>
        <p:spPr/>
        <p:txBody>
          <a:bodyPr/>
          <a:lstStyle/>
          <a:p>
            <a:r>
              <a:rPr lang="en-IN" dirty="0">
                <a:solidFill>
                  <a:schemeClr val="tx1"/>
                </a:solidFill>
              </a:rPr>
              <a:t>LANDCONTOUR -&gt; Majority are HLS</a:t>
            </a:r>
          </a:p>
        </p:txBody>
      </p:sp>
      <p:pic>
        <p:nvPicPr>
          <p:cNvPr id="5" name="Content Placeholder 4">
            <a:extLst>
              <a:ext uri="{FF2B5EF4-FFF2-40B4-BE49-F238E27FC236}">
                <a16:creationId xmlns:a16="http://schemas.microsoft.com/office/drawing/2014/main" id="{75FB3398-F8E7-AE40-51FC-22309CA85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383" y="2054948"/>
            <a:ext cx="9834466" cy="3953966"/>
          </a:xfrm>
        </p:spPr>
      </p:pic>
    </p:spTree>
    <p:extLst>
      <p:ext uri="{BB962C8B-B14F-4D97-AF65-F5344CB8AC3E}">
        <p14:creationId xmlns:p14="http://schemas.microsoft.com/office/powerpoint/2010/main" val="342485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CD0-0CB7-6622-770B-058D74805417}"/>
              </a:ext>
            </a:extLst>
          </p:cNvPr>
          <p:cNvSpPr>
            <a:spLocks noGrp="1"/>
          </p:cNvSpPr>
          <p:nvPr>
            <p:ph type="title"/>
          </p:nvPr>
        </p:nvSpPr>
        <p:spPr/>
        <p:txBody>
          <a:bodyPr/>
          <a:lstStyle/>
          <a:p>
            <a:r>
              <a:rPr lang="en-IN" dirty="0">
                <a:solidFill>
                  <a:schemeClr val="tx1"/>
                </a:solidFill>
              </a:rPr>
              <a:t>NEIGHBORHOOD -&gt; Majority are </a:t>
            </a:r>
            <a:r>
              <a:rPr lang="en-IN" dirty="0" err="1">
                <a:solidFill>
                  <a:schemeClr val="tx1"/>
                </a:solidFill>
              </a:rPr>
              <a:t>NoRidge</a:t>
            </a:r>
            <a:endParaRPr lang="en-IN" dirty="0">
              <a:solidFill>
                <a:schemeClr val="tx1"/>
              </a:solidFill>
            </a:endParaRPr>
          </a:p>
        </p:txBody>
      </p:sp>
      <p:pic>
        <p:nvPicPr>
          <p:cNvPr id="5" name="Content Placeholder 4">
            <a:extLst>
              <a:ext uri="{FF2B5EF4-FFF2-40B4-BE49-F238E27FC236}">
                <a16:creationId xmlns:a16="http://schemas.microsoft.com/office/drawing/2014/main" id="{C2981B9E-B1CB-35F0-35F4-FB02C02A2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028" y="2179066"/>
            <a:ext cx="9861086" cy="3615244"/>
          </a:xfrm>
        </p:spPr>
      </p:pic>
    </p:spTree>
    <p:extLst>
      <p:ext uri="{BB962C8B-B14F-4D97-AF65-F5344CB8AC3E}">
        <p14:creationId xmlns:p14="http://schemas.microsoft.com/office/powerpoint/2010/main" val="2069504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9CD9-5678-6DCD-3DA0-A4405E238985}"/>
              </a:ext>
            </a:extLst>
          </p:cNvPr>
          <p:cNvSpPr>
            <a:spLocks noGrp="1"/>
          </p:cNvSpPr>
          <p:nvPr>
            <p:ph type="title"/>
          </p:nvPr>
        </p:nvSpPr>
        <p:spPr/>
        <p:txBody>
          <a:bodyPr/>
          <a:lstStyle/>
          <a:p>
            <a:r>
              <a:rPr lang="en-IN" dirty="0">
                <a:solidFill>
                  <a:schemeClr val="tx1"/>
                </a:solidFill>
              </a:rPr>
              <a:t>HOUSESTYLE - &gt; Majority are 2.5 Fin</a:t>
            </a:r>
          </a:p>
        </p:txBody>
      </p:sp>
      <p:pic>
        <p:nvPicPr>
          <p:cNvPr id="5" name="Content Placeholder 4">
            <a:extLst>
              <a:ext uri="{FF2B5EF4-FFF2-40B4-BE49-F238E27FC236}">
                <a16:creationId xmlns:a16="http://schemas.microsoft.com/office/drawing/2014/main" id="{2B9170B0-6BF6-7095-28FC-1B29C2124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311" y="2133404"/>
            <a:ext cx="9246636" cy="3903502"/>
          </a:xfrm>
        </p:spPr>
      </p:pic>
    </p:spTree>
    <p:extLst>
      <p:ext uri="{BB962C8B-B14F-4D97-AF65-F5344CB8AC3E}">
        <p14:creationId xmlns:p14="http://schemas.microsoft.com/office/powerpoint/2010/main" val="61062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78C2-35DC-BB24-C838-3FE7758898A6}"/>
              </a:ext>
            </a:extLst>
          </p:cNvPr>
          <p:cNvSpPr>
            <a:spLocks noGrp="1"/>
          </p:cNvSpPr>
          <p:nvPr>
            <p:ph type="title"/>
          </p:nvPr>
        </p:nvSpPr>
        <p:spPr/>
        <p:txBody>
          <a:bodyPr/>
          <a:lstStyle/>
          <a:p>
            <a:r>
              <a:rPr lang="en-IN" dirty="0"/>
              <a:t>YEARBUILT - &gt; Majority are 1994</a:t>
            </a:r>
          </a:p>
        </p:txBody>
      </p:sp>
      <p:pic>
        <p:nvPicPr>
          <p:cNvPr id="5" name="Content Placeholder 4">
            <a:extLst>
              <a:ext uri="{FF2B5EF4-FFF2-40B4-BE49-F238E27FC236}">
                <a16:creationId xmlns:a16="http://schemas.microsoft.com/office/drawing/2014/main" id="{B258AE9E-352B-2B6C-FE4D-62BD200F6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19" y="2018407"/>
            <a:ext cx="10192761" cy="3906532"/>
          </a:xfrm>
        </p:spPr>
      </p:pic>
    </p:spTree>
    <p:extLst>
      <p:ext uri="{BB962C8B-B14F-4D97-AF65-F5344CB8AC3E}">
        <p14:creationId xmlns:p14="http://schemas.microsoft.com/office/powerpoint/2010/main" val="199888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2230-E178-1CA6-C241-CE0A7D2F6643}"/>
              </a:ext>
            </a:extLst>
          </p:cNvPr>
          <p:cNvSpPr>
            <a:spLocks noGrp="1"/>
          </p:cNvSpPr>
          <p:nvPr>
            <p:ph type="title"/>
          </p:nvPr>
        </p:nvSpPr>
        <p:spPr/>
        <p:txBody>
          <a:bodyPr/>
          <a:lstStyle/>
          <a:p>
            <a:r>
              <a:rPr lang="en-IN" dirty="0">
                <a:solidFill>
                  <a:schemeClr val="tx1"/>
                </a:solidFill>
              </a:rPr>
              <a:t>YEARREMODADD -&gt; Majority are 1995</a:t>
            </a:r>
          </a:p>
        </p:txBody>
      </p:sp>
      <p:pic>
        <p:nvPicPr>
          <p:cNvPr id="5" name="Content Placeholder 4">
            <a:extLst>
              <a:ext uri="{FF2B5EF4-FFF2-40B4-BE49-F238E27FC236}">
                <a16:creationId xmlns:a16="http://schemas.microsoft.com/office/drawing/2014/main" id="{59A204F2-EC8C-FFFC-F9DF-8ACD2BD80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03556"/>
            <a:ext cx="9812072" cy="4033350"/>
          </a:xfrm>
        </p:spPr>
      </p:pic>
    </p:spTree>
    <p:extLst>
      <p:ext uri="{BB962C8B-B14F-4D97-AF65-F5344CB8AC3E}">
        <p14:creationId xmlns:p14="http://schemas.microsoft.com/office/powerpoint/2010/main" val="180250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0565-2D0B-F346-B8D9-B6BBD796CF43}"/>
              </a:ext>
            </a:extLst>
          </p:cNvPr>
          <p:cNvSpPr>
            <a:spLocks noGrp="1"/>
          </p:cNvSpPr>
          <p:nvPr>
            <p:ph type="title"/>
          </p:nvPr>
        </p:nvSpPr>
        <p:spPr/>
        <p:txBody>
          <a:bodyPr/>
          <a:lstStyle/>
          <a:p>
            <a:r>
              <a:rPr lang="en-IN" dirty="0">
                <a:solidFill>
                  <a:schemeClr val="tx1"/>
                </a:solidFill>
              </a:rPr>
              <a:t>ROOFSTYLE -&gt; Majority are Shed</a:t>
            </a:r>
          </a:p>
        </p:txBody>
      </p:sp>
      <p:pic>
        <p:nvPicPr>
          <p:cNvPr id="5" name="Content Placeholder 4">
            <a:extLst>
              <a:ext uri="{FF2B5EF4-FFF2-40B4-BE49-F238E27FC236}">
                <a16:creationId xmlns:a16="http://schemas.microsoft.com/office/drawing/2014/main" id="{95F7A0B5-DE9F-6258-A034-BE073EEEB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2062960"/>
            <a:ext cx="10058400" cy="4039260"/>
          </a:xfrm>
        </p:spPr>
      </p:pic>
    </p:spTree>
    <p:extLst>
      <p:ext uri="{BB962C8B-B14F-4D97-AF65-F5344CB8AC3E}">
        <p14:creationId xmlns:p14="http://schemas.microsoft.com/office/powerpoint/2010/main" val="218475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8DA9-11AB-3D1C-AE56-37EF7BA06474}"/>
              </a:ext>
            </a:extLst>
          </p:cNvPr>
          <p:cNvSpPr>
            <a:spLocks noGrp="1"/>
          </p:cNvSpPr>
          <p:nvPr>
            <p:ph type="title"/>
          </p:nvPr>
        </p:nvSpPr>
        <p:spPr>
          <a:xfrm>
            <a:off x="1097280" y="522513"/>
            <a:ext cx="10058400" cy="1651519"/>
          </a:xfrm>
        </p:spPr>
        <p:txBody>
          <a:bodyPr>
            <a:normAutofit fontScale="90000"/>
          </a:bodyPr>
          <a:lstStyle/>
          <a:p>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r>
              <a:rPr lang="en-IN" b="1" i="0" dirty="0">
                <a:solidFill>
                  <a:srgbClr val="000000"/>
                </a:solidFill>
                <a:effectLst/>
                <a:latin typeface="Helvetica Neue"/>
              </a:rPr>
              <a:t>HOUSING PROJECT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A902177-D439-42F8-3C15-B659416BD126}"/>
              </a:ext>
            </a:extLst>
          </p:cNvPr>
          <p:cNvSpPr>
            <a:spLocks noGrp="1"/>
          </p:cNvSpPr>
          <p:nvPr>
            <p:ph idx="1"/>
          </p:nvPr>
        </p:nvSpPr>
        <p:spPr/>
        <p:txBody>
          <a:bodyPr/>
          <a:lstStyle/>
          <a:p>
            <a:r>
              <a:rPr lang="en-IN" dirty="0">
                <a:solidFill>
                  <a:schemeClr val="tx1"/>
                </a:solidFill>
              </a:rPr>
              <a:t>1) High Return</a:t>
            </a:r>
          </a:p>
          <a:p>
            <a:r>
              <a:rPr lang="en-IN" dirty="0">
                <a:solidFill>
                  <a:schemeClr val="tx1"/>
                </a:solidFill>
              </a:rPr>
              <a:t>2) Condition of Sale</a:t>
            </a:r>
          </a:p>
          <a:p>
            <a:r>
              <a:rPr lang="en-IN" dirty="0">
                <a:solidFill>
                  <a:schemeClr val="tx1"/>
                </a:solidFill>
              </a:rPr>
              <a:t>3) Type of Sale</a:t>
            </a:r>
          </a:p>
        </p:txBody>
      </p:sp>
    </p:spTree>
    <p:extLst>
      <p:ext uri="{BB962C8B-B14F-4D97-AF65-F5344CB8AC3E}">
        <p14:creationId xmlns:p14="http://schemas.microsoft.com/office/powerpoint/2010/main" val="110432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57E9-BE8C-AFCC-97FA-9D54C3CEAD15}"/>
              </a:ext>
            </a:extLst>
          </p:cNvPr>
          <p:cNvSpPr>
            <a:spLocks noGrp="1"/>
          </p:cNvSpPr>
          <p:nvPr>
            <p:ph type="title"/>
          </p:nvPr>
        </p:nvSpPr>
        <p:spPr/>
        <p:txBody>
          <a:bodyPr/>
          <a:lstStyle/>
          <a:p>
            <a:r>
              <a:rPr lang="en-IN" dirty="0"/>
              <a:t>ROOFMATI -&gt; Majority are WDSHNGI</a:t>
            </a:r>
          </a:p>
        </p:txBody>
      </p:sp>
      <p:pic>
        <p:nvPicPr>
          <p:cNvPr id="5" name="Content Placeholder 4">
            <a:extLst>
              <a:ext uri="{FF2B5EF4-FFF2-40B4-BE49-F238E27FC236}">
                <a16:creationId xmlns:a16="http://schemas.microsoft.com/office/drawing/2014/main" id="{182C285F-C3DB-ECEF-72DA-F2DA5AC02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7294"/>
            <a:ext cx="9866189" cy="3948984"/>
          </a:xfrm>
        </p:spPr>
      </p:pic>
    </p:spTree>
    <p:extLst>
      <p:ext uri="{BB962C8B-B14F-4D97-AF65-F5344CB8AC3E}">
        <p14:creationId xmlns:p14="http://schemas.microsoft.com/office/powerpoint/2010/main" val="370720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1369-0782-B1D5-DA0F-E0FDECB46B57}"/>
              </a:ext>
            </a:extLst>
          </p:cNvPr>
          <p:cNvSpPr>
            <a:spLocks noGrp="1"/>
          </p:cNvSpPr>
          <p:nvPr>
            <p:ph type="title"/>
          </p:nvPr>
        </p:nvSpPr>
        <p:spPr/>
        <p:txBody>
          <a:bodyPr/>
          <a:lstStyle/>
          <a:p>
            <a:r>
              <a:rPr lang="en-IN" dirty="0">
                <a:solidFill>
                  <a:schemeClr val="tx1"/>
                </a:solidFill>
              </a:rPr>
              <a:t>MASVNRTYPE -&gt; Majority are Stone</a:t>
            </a:r>
          </a:p>
        </p:txBody>
      </p:sp>
      <p:pic>
        <p:nvPicPr>
          <p:cNvPr id="5" name="Content Placeholder 4">
            <a:extLst>
              <a:ext uri="{FF2B5EF4-FFF2-40B4-BE49-F238E27FC236}">
                <a16:creationId xmlns:a16="http://schemas.microsoft.com/office/drawing/2014/main" id="{024026EA-60E6-F28C-8683-4AB5F2AA0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867" y="2114743"/>
            <a:ext cx="8737185" cy="3819526"/>
          </a:xfrm>
        </p:spPr>
      </p:pic>
    </p:spTree>
    <p:extLst>
      <p:ext uri="{BB962C8B-B14F-4D97-AF65-F5344CB8AC3E}">
        <p14:creationId xmlns:p14="http://schemas.microsoft.com/office/powerpoint/2010/main" val="117093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96EC-B383-9503-BE9E-F73A630C9133}"/>
              </a:ext>
            </a:extLst>
          </p:cNvPr>
          <p:cNvSpPr>
            <a:spLocks noGrp="1"/>
          </p:cNvSpPr>
          <p:nvPr>
            <p:ph type="title"/>
          </p:nvPr>
        </p:nvSpPr>
        <p:spPr/>
        <p:txBody>
          <a:bodyPr/>
          <a:lstStyle/>
          <a:p>
            <a:r>
              <a:rPr lang="en-IN" dirty="0">
                <a:solidFill>
                  <a:schemeClr val="tx1"/>
                </a:solidFill>
              </a:rPr>
              <a:t>HEATING -&gt; Majority are </a:t>
            </a:r>
            <a:r>
              <a:rPr lang="en-IN" dirty="0" err="1">
                <a:solidFill>
                  <a:schemeClr val="tx1"/>
                </a:solidFill>
              </a:rPr>
              <a:t>GasA</a:t>
            </a:r>
            <a:r>
              <a:rPr lang="en-IN" dirty="0">
                <a:solidFill>
                  <a:schemeClr val="tx1"/>
                </a:solidFill>
              </a:rPr>
              <a:t> </a:t>
            </a:r>
            <a:r>
              <a:rPr lang="en-IN" dirty="0" err="1">
                <a:solidFill>
                  <a:schemeClr val="tx1"/>
                </a:solidFill>
              </a:rPr>
              <a:t>GasW</a:t>
            </a:r>
            <a:endParaRPr lang="en-IN" dirty="0">
              <a:solidFill>
                <a:schemeClr val="tx1"/>
              </a:solidFill>
            </a:endParaRPr>
          </a:p>
        </p:txBody>
      </p:sp>
      <p:pic>
        <p:nvPicPr>
          <p:cNvPr id="5" name="Content Placeholder 4">
            <a:extLst>
              <a:ext uri="{FF2B5EF4-FFF2-40B4-BE49-F238E27FC236}">
                <a16:creationId xmlns:a16="http://schemas.microsoft.com/office/drawing/2014/main" id="{23A44389-B52C-255C-864D-500B2E5BE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931" y="2062960"/>
            <a:ext cx="9265298" cy="4151228"/>
          </a:xfrm>
        </p:spPr>
      </p:pic>
    </p:spTree>
    <p:extLst>
      <p:ext uri="{BB962C8B-B14F-4D97-AF65-F5344CB8AC3E}">
        <p14:creationId xmlns:p14="http://schemas.microsoft.com/office/powerpoint/2010/main" val="4234484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7EDF-3E11-B9E0-C770-55277EB338B9}"/>
              </a:ext>
            </a:extLst>
          </p:cNvPr>
          <p:cNvSpPr>
            <a:spLocks noGrp="1"/>
          </p:cNvSpPr>
          <p:nvPr>
            <p:ph type="title"/>
          </p:nvPr>
        </p:nvSpPr>
        <p:spPr/>
        <p:txBody>
          <a:bodyPr/>
          <a:lstStyle/>
          <a:p>
            <a:r>
              <a:rPr lang="en-IN" dirty="0">
                <a:solidFill>
                  <a:schemeClr val="tx1"/>
                </a:solidFill>
              </a:rPr>
              <a:t>ELECTRICAL -&gt; Majority are </a:t>
            </a:r>
            <a:r>
              <a:rPr lang="en-IN" dirty="0" err="1">
                <a:solidFill>
                  <a:schemeClr val="tx1"/>
                </a:solidFill>
              </a:rPr>
              <a:t>SBrkr</a:t>
            </a:r>
            <a:endParaRPr lang="en-IN" dirty="0">
              <a:solidFill>
                <a:schemeClr val="tx1"/>
              </a:solidFill>
            </a:endParaRPr>
          </a:p>
        </p:txBody>
      </p:sp>
      <p:pic>
        <p:nvPicPr>
          <p:cNvPr id="5" name="Content Placeholder 4">
            <a:extLst>
              <a:ext uri="{FF2B5EF4-FFF2-40B4-BE49-F238E27FC236}">
                <a16:creationId xmlns:a16="http://schemas.microsoft.com/office/drawing/2014/main" id="{245EF346-6934-9EA1-5841-AB7E70F89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65842"/>
            <a:ext cx="9237306" cy="3961734"/>
          </a:xfrm>
        </p:spPr>
      </p:pic>
    </p:spTree>
    <p:extLst>
      <p:ext uri="{BB962C8B-B14F-4D97-AF65-F5344CB8AC3E}">
        <p14:creationId xmlns:p14="http://schemas.microsoft.com/office/powerpoint/2010/main" val="6058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0C4C-1151-B444-5631-33F4920A32C8}"/>
              </a:ext>
            </a:extLst>
          </p:cNvPr>
          <p:cNvSpPr>
            <a:spLocks noGrp="1"/>
          </p:cNvSpPr>
          <p:nvPr>
            <p:ph type="title"/>
          </p:nvPr>
        </p:nvSpPr>
        <p:spPr/>
        <p:txBody>
          <a:bodyPr/>
          <a:lstStyle/>
          <a:p>
            <a:r>
              <a:rPr lang="en-IN" dirty="0">
                <a:solidFill>
                  <a:schemeClr val="tx1"/>
                </a:solidFill>
              </a:rPr>
              <a:t>FUNCTIONAL -&gt; Majority are </a:t>
            </a:r>
            <a:r>
              <a:rPr lang="en-IN" dirty="0" err="1">
                <a:solidFill>
                  <a:schemeClr val="tx1"/>
                </a:solidFill>
              </a:rPr>
              <a:t>Typ</a:t>
            </a:r>
            <a:endParaRPr lang="en-IN" dirty="0">
              <a:solidFill>
                <a:schemeClr val="tx1"/>
              </a:solidFill>
            </a:endParaRPr>
          </a:p>
        </p:txBody>
      </p:sp>
      <p:pic>
        <p:nvPicPr>
          <p:cNvPr id="5" name="Content Placeholder 4">
            <a:extLst>
              <a:ext uri="{FF2B5EF4-FFF2-40B4-BE49-F238E27FC236}">
                <a16:creationId xmlns:a16="http://schemas.microsoft.com/office/drawing/2014/main" id="{55772DD6-4935-8E2C-6056-CB8C05422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327" y="2021045"/>
            <a:ext cx="8948057" cy="4053183"/>
          </a:xfrm>
        </p:spPr>
      </p:pic>
    </p:spTree>
    <p:extLst>
      <p:ext uri="{BB962C8B-B14F-4D97-AF65-F5344CB8AC3E}">
        <p14:creationId xmlns:p14="http://schemas.microsoft.com/office/powerpoint/2010/main" val="62232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6B5E-5051-3795-5BB2-2E368B3924EE}"/>
              </a:ext>
            </a:extLst>
          </p:cNvPr>
          <p:cNvSpPr>
            <a:spLocks noGrp="1"/>
          </p:cNvSpPr>
          <p:nvPr>
            <p:ph type="title"/>
          </p:nvPr>
        </p:nvSpPr>
        <p:spPr/>
        <p:txBody>
          <a:bodyPr/>
          <a:lstStyle/>
          <a:p>
            <a:r>
              <a:rPr lang="en-IN" dirty="0">
                <a:solidFill>
                  <a:schemeClr val="tx1"/>
                </a:solidFill>
              </a:rPr>
              <a:t>YRSOLD -&gt; Majority are ALL year</a:t>
            </a:r>
          </a:p>
        </p:txBody>
      </p:sp>
      <p:pic>
        <p:nvPicPr>
          <p:cNvPr id="5" name="Content Placeholder 4">
            <a:extLst>
              <a:ext uri="{FF2B5EF4-FFF2-40B4-BE49-F238E27FC236}">
                <a16:creationId xmlns:a16="http://schemas.microsoft.com/office/drawing/2014/main" id="{59C709A4-B7C4-C206-730D-6C2CCE796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311" y="2029838"/>
            <a:ext cx="8845419" cy="3913762"/>
          </a:xfrm>
        </p:spPr>
      </p:pic>
    </p:spTree>
    <p:extLst>
      <p:ext uri="{BB962C8B-B14F-4D97-AF65-F5344CB8AC3E}">
        <p14:creationId xmlns:p14="http://schemas.microsoft.com/office/powerpoint/2010/main" val="578818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20C6-EBA8-63C9-6C99-0D07EA49E1A3}"/>
              </a:ext>
            </a:extLst>
          </p:cNvPr>
          <p:cNvSpPr>
            <a:spLocks noGrp="1"/>
          </p:cNvSpPr>
          <p:nvPr>
            <p:ph type="title"/>
          </p:nvPr>
        </p:nvSpPr>
        <p:spPr/>
        <p:txBody>
          <a:bodyPr/>
          <a:lstStyle/>
          <a:p>
            <a:r>
              <a:rPr lang="en-IN" dirty="0">
                <a:solidFill>
                  <a:schemeClr val="tx1"/>
                </a:solidFill>
              </a:rPr>
              <a:t>SALETYPE -&gt; Majority are </a:t>
            </a:r>
            <a:r>
              <a:rPr lang="en-IN" dirty="0" err="1">
                <a:solidFill>
                  <a:schemeClr val="tx1"/>
                </a:solidFill>
              </a:rPr>
              <a:t>ConLI</a:t>
            </a:r>
            <a:endParaRPr lang="en-IN" dirty="0">
              <a:solidFill>
                <a:schemeClr val="tx1"/>
              </a:solidFill>
            </a:endParaRPr>
          </a:p>
        </p:txBody>
      </p:sp>
      <p:pic>
        <p:nvPicPr>
          <p:cNvPr id="5" name="Content Placeholder 4">
            <a:extLst>
              <a:ext uri="{FF2B5EF4-FFF2-40B4-BE49-F238E27FC236}">
                <a16:creationId xmlns:a16="http://schemas.microsoft.com/office/drawing/2014/main" id="{FCC05D96-88B8-3BC4-7A5D-FD067C87B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988" y="1919581"/>
            <a:ext cx="8341567" cy="4089334"/>
          </a:xfrm>
        </p:spPr>
      </p:pic>
    </p:spTree>
    <p:extLst>
      <p:ext uri="{BB962C8B-B14F-4D97-AF65-F5344CB8AC3E}">
        <p14:creationId xmlns:p14="http://schemas.microsoft.com/office/powerpoint/2010/main" val="197751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7B32-4A9E-429D-19E7-21594E1AE592}"/>
              </a:ext>
            </a:extLst>
          </p:cNvPr>
          <p:cNvSpPr>
            <a:spLocks noGrp="1"/>
          </p:cNvSpPr>
          <p:nvPr>
            <p:ph type="title"/>
          </p:nvPr>
        </p:nvSpPr>
        <p:spPr/>
        <p:txBody>
          <a:bodyPr/>
          <a:lstStyle/>
          <a:p>
            <a:r>
              <a:rPr lang="en-IN" dirty="0">
                <a:solidFill>
                  <a:schemeClr val="tx1"/>
                </a:solidFill>
              </a:rPr>
              <a:t>SALECONDITION -&gt; Majority are Partial</a:t>
            </a:r>
          </a:p>
        </p:txBody>
      </p:sp>
      <p:pic>
        <p:nvPicPr>
          <p:cNvPr id="5" name="Content Placeholder 4">
            <a:extLst>
              <a:ext uri="{FF2B5EF4-FFF2-40B4-BE49-F238E27FC236}">
                <a16:creationId xmlns:a16="http://schemas.microsoft.com/office/drawing/2014/main" id="{F13386DA-88E0-1C1B-D94C-34D58C718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947" y="2068477"/>
            <a:ext cx="8920065" cy="3809807"/>
          </a:xfrm>
        </p:spPr>
      </p:pic>
    </p:spTree>
    <p:extLst>
      <p:ext uri="{BB962C8B-B14F-4D97-AF65-F5344CB8AC3E}">
        <p14:creationId xmlns:p14="http://schemas.microsoft.com/office/powerpoint/2010/main" val="4051632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AD67-3386-C151-3839-CD4B2BB3F6C4}"/>
              </a:ext>
            </a:extLst>
          </p:cNvPr>
          <p:cNvSpPr>
            <a:spLocks noGrp="1"/>
          </p:cNvSpPr>
          <p:nvPr>
            <p:ph type="title"/>
          </p:nvPr>
        </p:nvSpPr>
        <p:spPr>
          <a:xfrm>
            <a:off x="1097280" y="286603"/>
            <a:ext cx="10058400" cy="2167348"/>
          </a:xfrm>
        </p:spPr>
        <p:txBody>
          <a:bodyPr>
            <a:normAutofit/>
          </a:bodyPr>
          <a:lstStyle/>
          <a:p>
            <a:r>
              <a:rPr lang="en-IN" b="1" i="0" dirty="0">
                <a:solidFill>
                  <a:srgbClr val="000000"/>
                </a:solidFill>
                <a:effectLst/>
                <a:latin typeface="Helvetica Neue"/>
              </a:rPr>
              <a:t>Removing Outliers for ALL Continuous columns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6D3C1A4-1209-680F-82A9-E787F8E6B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923" y="2267339"/>
            <a:ext cx="7331075" cy="3200400"/>
          </a:xfrm>
        </p:spPr>
      </p:pic>
    </p:spTree>
    <p:extLst>
      <p:ext uri="{BB962C8B-B14F-4D97-AF65-F5344CB8AC3E}">
        <p14:creationId xmlns:p14="http://schemas.microsoft.com/office/powerpoint/2010/main" val="284402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7161-95AB-5DAA-7AE9-7686EB601BC5}"/>
              </a:ext>
            </a:extLst>
          </p:cNvPr>
          <p:cNvSpPr>
            <a:spLocks noGrp="1"/>
          </p:cNvSpPr>
          <p:nvPr>
            <p:ph type="title"/>
          </p:nvPr>
        </p:nvSpPr>
        <p:spPr>
          <a:xfrm>
            <a:off x="1097280" y="286603"/>
            <a:ext cx="10058400" cy="1579519"/>
          </a:xfrm>
        </p:spPr>
        <p:txBody>
          <a:bodyPr/>
          <a:lstStyle/>
          <a:p>
            <a:r>
              <a:rPr lang="en-IN" b="1" i="0" dirty="0">
                <a:solidFill>
                  <a:srgbClr val="000000"/>
                </a:solidFill>
                <a:effectLst/>
                <a:latin typeface="Helvetica Neue"/>
              </a:rPr>
              <a:t>Removing SKEWNESS FOR ALL Continuous columns</a:t>
            </a:r>
            <a:endParaRPr lang="en-IN" dirty="0"/>
          </a:p>
        </p:txBody>
      </p:sp>
      <p:pic>
        <p:nvPicPr>
          <p:cNvPr id="5" name="Content Placeholder 4">
            <a:extLst>
              <a:ext uri="{FF2B5EF4-FFF2-40B4-BE49-F238E27FC236}">
                <a16:creationId xmlns:a16="http://schemas.microsoft.com/office/drawing/2014/main" id="{645C4003-CE4A-69CD-2B4A-80453519F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953" y="2379153"/>
            <a:ext cx="8733277" cy="3219061"/>
          </a:xfrm>
        </p:spPr>
      </p:pic>
    </p:spTree>
    <p:extLst>
      <p:ext uri="{BB962C8B-B14F-4D97-AF65-F5344CB8AC3E}">
        <p14:creationId xmlns:p14="http://schemas.microsoft.com/office/powerpoint/2010/main" val="213511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3F58-8284-2FC6-EC54-A215AC221D59}"/>
              </a:ext>
            </a:extLst>
          </p:cNvPr>
          <p:cNvSpPr>
            <a:spLocks noGrp="1"/>
          </p:cNvSpPr>
          <p:nvPr>
            <p:ph type="title"/>
          </p:nvPr>
        </p:nvSpPr>
        <p:spPr>
          <a:xfrm>
            <a:off x="1097280" y="286603"/>
            <a:ext cx="10058400" cy="1859438"/>
          </a:xfrm>
        </p:spPr>
        <p:txBody>
          <a:bodyPr>
            <a:normAutofit fontScale="90000"/>
          </a:bodyPr>
          <a:lstStyle/>
          <a:p>
            <a:br>
              <a:rPr lang="en-IN" b="1" i="0" dirty="0">
                <a:solidFill>
                  <a:srgbClr val="000000"/>
                </a:solidFill>
                <a:effectLst/>
                <a:latin typeface="Helvetica Neue"/>
              </a:rPr>
            </a:br>
            <a:br>
              <a:rPr lang="en-IN" b="1" i="0" dirty="0">
                <a:solidFill>
                  <a:srgbClr val="000000"/>
                </a:solidFill>
                <a:effectLst/>
                <a:latin typeface="Helvetica Neue"/>
              </a:rPr>
            </a:br>
            <a:r>
              <a:rPr lang="en-IN" b="1" i="0" dirty="0">
                <a:solidFill>
                  <a:srgbClr val="000000"/>
                </a:solidFill>
                <a:effectLst/>
                <a:latin typeface="Helvetica Neue"/>
              </a:rPr>
              <a:t>Problem Statement:</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FAC76B6F-722E-B296-093F-D615F3B2B70A}"/>
              </a:ext>
            </a:extLst>
          </p:cNvPr>
          <p:cNvSpPr>
            <a:spLocks noGrp="1"/>
          </p:cNvSpPr>
          <p:nvPr>
            <p:ph idx="1"/>
          </p:nvPr>
        </p:nvSpPr>
        <p:spPr/>
        <p:txBody>
          <a:bodyPr/>
          <a:lstStyle/>
          <a:p>
            <a:r>
              <a:rPr lang="en-US" sz="2800" dirty="0">
                <a:solidFill>
                  <a:schemeClr val="tx1"/>
                </a:solidFill>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dirty="0"/>
              <a:t>.</a:t>
            </a:r>
            <a:endParaRPr lang="en-IN" dirty="0"/>
          </a:p>
        </p:txBody>
      </p:sp>
    </p:spTree>
    <p:extLst>
      <p:ext uri="{BB962C8B-B14F-4D97-AF65-F5344CB8AC3E}">
        <p14:creationId xmlns:p14="http://schemas.microsoft.com/office/powerpoint/2010/main" val="1874122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C554-CAE8-4550-17E4-EA29996FAC31}"/>
              </a:ext>
            </a:extLst>
          </p:cNvPr>
          <p:cNvSpPr>
            <a:spLocks noGrp="1"/>
          </p:cNvSpPr>
          <p:nvPr>
            <p:ph type="title"/>
          </p:nvPr>
        </p:nvSpPr>
        <p:spPr>
          <a:xfrm>
            <a:off x="1097280" y="286603"/>
            <a:ext cx="10058400" cy="1962075"/>
          </a:xfrm>
        </p:spPr>
        <p:txBody>
          <a:bodyPr/>
          <a:lstStyle/>
          <a:p>
            <a:r>
              <a:rPr lang="en-IN" b="1" i="0" dirty="0">
                <a:solidFill>
                  <a:srgbClr val="000000"/>
                </a:solidFill>
                <a:effectLst/>
                <a:latin typeface="Helvetica Neue"/>
              </a:rPr>
              <a:t>Encoding: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76F91DDB-D814-4FFC-63BF-DD558611F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772" y="2248678"/>
            <a:ext cx="8740897" cy="3013788"/>
          </a:xfrm>
        </p:spPr>
      </p:pic>
    </p:spTree>
    <p:extLst>
      <p:ext uri="{BB962C8B-B14F-4D97-AF65-F5344CB8AC3E}">
        <p14:creationId xmlns:p14="http://schemas.microsoft.com/office/powerpoint/2010/main" val="1160335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AEB0-16EA-440F-6758-9B09D61280B0}"/>
              </a:ext>
            </a:extLst>
          </p:cNvPr>
          <p:cNvSpPr>
            <a:spLocks noGrp="1"/>
          </p:cNvSpPr>
          <p:nvPr>
            <p:ph type="title"/>
          </p:nvPr>
        </p:nvSpPr>
        <p:spPr>
          <a:xfrm>
            <a:off x="1097280" y="286603"/>
            <a:ext cx="10058400" cy="1999397"/>
          </a:xfrm>
        </p:spPr>
        <p:txBody>
          <a:bodyPr/>
          <a:lstStyle/>
          <a:p>
            <a:r>
              <a:rPr lang="en-IN" b="1" i="0" dirty="0">
                <a:solidFill>
                  <a:srgbClr val="000000"/>
                </a:solidFill>
                <a:effectLst/>
                <a:latin typeface="Helvetica Neue"/>
              </a:rPr>
              <a:t>Correlation using HEAT map:</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AE904F2-F7D6-3EB2-1790-09585C821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060" y="2131491"/>
            <a:ext cx="8268417" cy="3298925"/>
          </a:xfrm>
        </p:spPr>
      </p:pic>
    </p:spTree>
    <p:extLst>
      <p:ext uri="{BB962C8B-B14F-4D97-AF65-F5344CB8AC3E}">
        <p14:creationId xmlns:p14="http://schemas.microsoft.com/office/powerpoint/2010/main" val="2147952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CDCC-6C56-5E87-9DE5-1EA6EF866D5A}"/>
              </a:ext>
            </a:extLst>
          </p:cNvPr>
          <p:cNvSpPr>
            <a:spLocks noGrp="1"/>
          </p:cNvSpPr>
          <p:nvPr>
            <p:ph type="title"/>
          </p:nvPr>
        </p:nvSpPr>
        <p:spPr/>
        <p:txBody>
          <a:bodyPr/>
          <a:lstStyle/>
          <a:p>
            <a:r>
              <a:rPr lang="en-IN" dirty="0">
                <a:solidFill>
                  <a:schemeClr val="tx1"/>
                </a:solidFill>
              </a:rPr>
              <a:t>Heat map.</a:t>
            </a:r>
          </a:p>
        </p:txBody>
      </p:sp>
      <p:pic>
        <p:nvPicPr>
          <p:cNvPr id="5" name="Content Placeholder 4">
            <a:extLst>
              <a:ext uri="{FF2B5EF4-FFF2-40B4-BE49-F238E27FC236}">
                <a16:creationId xmlns:a16="http://schemas.microsoft.com/office/drawing/2014/main" id="{E967654D-0F4B-9708-8239-1C1A18F03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527" y="2124019"/>
            <a:ext cx="7695881" cy="3502340"/>
          </a:xfrm>
        </p:spPr>
      </p:pic>
    </p:spTree>
    <p:extLst>
      <p:ext uri="{BB962C8B-B14F-4D97-AF65-F5344CB8AC3E}">
        <p14:creationId xmlns:p14="http://schemas.microsoft.com/office/powerpoint/2010/main" val="254216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D6E9-9891-C102-ED54-CDC640174F7C}"/>
              </a:ext>
            </a:extLst>
          </p:cNvPr>
          <p:cNvSpPr>
            <a:spLocks noGrp="1"/>
          </p:cNvSpPr>
          <p:nvPr>
            <p:ph type="title"/>
          </p:nvPr>
        </p:nvSpPr>
        <p:spPr>
          <a:xfrm>
            <a:off x="1097280" y="286603"/>
            <a:ext cx="10058400" cy="1980736"/>
          </a:xfrm>
        </p:spPr>
        <p:txBody>
          <a:bodyPr>
            <a:normAutofit fontScale="90000"/>
          </a:bodyPr>
          <a:lstStyle/>
          <a:p>
            <a:r>
              <a:rPr lang="en-US" b="1" i="0" dirty="0">
                <a:solidFill>
                  <a:srgbClr val="000000"/>
                </a:solidFill>
                <a:effectLst/>
                <a:latin typeface="Helvetica Neue"/>
              </a:rPr>
              <a:t>Visualizing the correlation between label and features using bar plot</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0AE02429-755E-32B1-DE04-28A677735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023" y="2048742"/>
            <a:ext cx="9434378" cy="3773560"/>
          </a:xfrm>
        </p:spPr>
      </p:pic>
    </p:spTree>
    <p:extLst>
      <p:ext uri="{BB962C8B-B14F-4D97-AF65-F5344CB8AC3E}">
        <p14:creationId xmlns:p14="http://schemas.microsoft.com/office/powerpoint/2010/main" val="3602274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2743-E364-4574-8757-30D247474AAD}"/>
              </a:ext>
            </a:extLst>
          </p:cNvPr>
          <p:cNvSpPr>
            <a:spLocks noGrp="1"/>
          </p:cNvSpPr>
          <p:nvPr>
            <p:ph type="title"/>
          </p:nvPr>
        </p:nvSpPr>
        <p:spPr>
          <a:xfrm>
            <a:off x="1097280" y="286603"/>
            <a:ext cx="10058400" cy="1971405"/>
          </a:xfrm>
        </p:spPr>
        <p:txBody>
          <a:bodyPr/>
          <a:lstStyle/>
          <a:p>
            <a:r>
              <a:rPr lang="en-US" b="1" i="0" dirty="0">
                <a:solidFill>
                  <a:srgbClr val="000000"/>
                </a:solidFill>
                <a:effectLst/>
                <a:latin typeface="Helvetica Neue"/>
              </a:rPr>
              <a:t>Dividing data in feature and Label</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7ABF5583-5319-C2B8-4D2A-700F764CE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678" y="2656237"/>
            <a:ext cx="5943574" cy="1545525"/>
          </a:xfrm>
        </p:spPr>
      </p:pic>
    </p:spTree>
    <p:extLst>
      <p:ext uri="{BB962C8B-B14F-4D97-AF65-F5344CB8AC3E}">
        <p14:creationId xmlns:p14="http://schemas.microsoft.com/office/powerpoint/2010/main" val="2313618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8B36-B7AA-A542-BD49-1E07F6F0CA38}"/>
              </a:ext>
            </a:extLst>
          </p:cNvPr>
          <p:cNvSpPr>
            <a:spLocks noGrp="1"/>
          </p:cNvSpPr>
          <p:nvPr>
            <p:ph type="title"/>
          </p:nvPr>
        </p:nvSpPr>
        <p:spPr/>
        <p:txBody>
          <a:bodyPr/>
          <a:lstStyle/>
          <a:p>
            <a:r>
              <a:rPr lang="en-IN" dirty="0" err="1">
                <a:solidFill>
                  <a:schemeClr val="tx1"/>
                </a:solidFill>
              </a:rPr>
              <a:t>MinMaxScaler</a:t>
            </a:r>
            <a:endParaRPr lang="en-IN" dirty="0">
              <a:solidFill>
                <a:schemeClr val="tx1"/>
              </a:solidFill>
            </a:endParaRPr>
          </a:p>
        </p:txBody>
      </p:sp>
      <p:pic>
        <p:nvPicPr>
          <p:cNvPr id="5" name="Content Placeholder 4">
            <a:extLst>
              <a:ext uri="{FF2B5EF4-FFF2-40B4-BE49-F238E27FC236}">
                <a16:creationId xmlns:a16="http://schemas.microsoft.com/office/drawing/2014/main" id="{537FB701-90D1-AF67-2421-377763C56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526" y="2091285"/>
            <a:ext cx="7996335" cy="3454516"/>
          </a:xfrm>
        </p:spPr>
      </p:pic>
    </p:spTree>
    <p:extLst>
      <p:ext uri="{BB962C8B-B14F-4D97-AF65-F5344CB8AC3E}">
        <p14:creationId xmlns:p14="http://schemas.microsoft.com/office/powerpoint/2010/main" val="560934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E53F-1397-5DE3-C4D9-848410C5F76F}"/>
              </a:ext>
            </a:extLst>
          </p:cNvPr>
          <p:cNvSpPr>
            <a:spLocks noGrp="1"/>
          </p:cNvSpPr>
          <p:nvPr>
            <p:ph type="title"/>
          </p:nvPr>
        </p:nvSpPr>
        <p:spPr>
          <a:xfrm>
            <a:off x="1097280" y="286603"/>
            <a:ext cx="10058400" cy="1980736"/>
          </a:xfrm>
        </p:spPr>
        <p:txBody>
          <a:bodyPr>
            <a:normAutofit/>
          </a:bodyPr>
          <a:lstStyle/>
          <a:p>
            <a:r>
              <a:rPr lang="en-US" b="1" i="0" dirty="0">
                <a:solidFill>
                  <a:srgbClr val="000000"/>
                </a:solidFill>
                <a:effectLst/>
                <a:latin typeface="Helvetica Neue"/>
              </a:rPr>
              <a:t>Now use VIF for checking multicollinearity problem</a:t>
            </a:r>
            <a:br>
              <a:rPr lang="en-US"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2649F8D-D0D6-98B4-C6AF-C5BBAFC08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870" y="1836932"/>
            <a:ext cx="4068147" cy="4274619"/>
          </a:xfrm>
        </p:spPr>
      </p:pic>
    </p:spTree>
    <p:extLst>
      <p:ext uri="{BB962C8B-B14F-4D97-AF65-F5344CB8AC3E}">
        <p14:creationId xmlns:p14="http://schemas.microsoft.com/office/powerpoint/2010/main" val="170268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BE5B-210B-6AD8-AF4B-3D63FDC3681B}"/>
              </a:ext>
            </a:extLst>
          </p:cNvPr>
          <p:cNvSpPr>
            <a:spLocks noGrp="1"/>
          </p:cNvSpPr>
          <p:nvPr>
            <p:ph type="title"/>
          </p:nvPr>
        </p:nvSpPr>
        <p:spPr>
          <a:xfrm>
            <a:off x="1097280" y="286603"/>
            <a:ext cx="10058400" cy="1999397"/>
          </a:xfrm>
        </p:spPr>
        <p:txBody>
          <a:bodyPr/>
          <a:lstStyle/>
          <a:p>
            <a:r>
              <a:rPr lang="en-IN" b="1" i="0" dirty="0">
                <a:solidFill>
                  <a:srgbClr val="000000"/>
                </a:solidFill>
                <a:effectLst/>
                <a:latin typeface="Helvetica Neue"/>
              </a:rPr>
              <a:t>Model Building</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1B334990-D497-4620-3D79-98A6C9F54C2C}"/>
              </a:ext>
            </a:extLst>
          </p:cNvPr>
          <p:cNvSpPr>
            <a:spLocks noGrp="1"/>
          </p:cNvSpPr>
          <p:nvPr>
            <p:ph idx="1"/>
          </p:nvPr>
        </p:nvSpPr>
        <p:spPr/>
        <p:txBody>
          <a:bodyPr/>
          <a:lstStyle/>
          <a:p>
            <a:pPr marL="1271400" lvl="7" indent="0">
              <a:buNone/>
            </a:pPr>
            <a:r>
              <a:rPr lang="en-IN" dirty="0"/>
              <a:t>1)  </a:t>
            </a:r>
            <a:r>
              <a:rPr lang="en-IN" b="1" i="0" dirty="0">
                <a:solidFill>
                  <a:srgbClr val="000000"/>
                </a:solidFill>
                <a:effectLst/>
                <a:latin typeface="Helvetica Neue"/>
              </a:rPr>
              <a:t>Logistic Regression</a:t>
            </a:r>
          </a:p>
          <a:p>
            <a:r>
              <a:rPr lang="en-IN" b="1" dirty="0">
                <a:solidFill>
                  <a:srgbClr val="000000"/>
                </a:solidFill>
                <a:latin typeface="Helvetica Neue"/>
              </a:rPr>
              <a:t>2) </a:t>
            </a:r>
            <a:r>
              <a:rPr lang="en-IN" b="1" i="0" dirty="0">
                <a:solidFill>
                  <a:srgbClr val="000000"/>
                </a:solidFill>
                <a:effectLst/>
                <a:latin typeface="Helvetica Neue"/>
              </a:rPr>
              <a:t> XGBOOST</a:t>
            </a:r>
          </a:p>
          <a:p>
            <a:r>
              <a:rPr lang="en-IN" b="1" dirty="0">
                <a:solidFill>
                  <a:srgbClr val="000000"/>
                </a:solidFill>
                <a:latin typeface="Helvetica Neue"/>
              </a:rPr>
              <a:t>3) </a:t>
            </a:r>
            <a:r>
              <a:rPr lang="en-IN" b="1" i="0" dirty="0">
                <a:solidFill>
                  <a:srgbClr val="000000"/>
                </a:solidFill>
                <a:effectLst/>
                <a:latin typeface="Helvetica Neue"/>
              </a:rPr>
              <a:t>Ada Boost Regressor</a:t>
            </a:r>
          </a:p>
          <a:p>
            <a:r>
              <a:rPr lang="en-IN" b="1" dirty="0">
                <a:solidFill>
                  <a:srgbClr val="000000"/>
                </a:solidFill>
                <a:latin typeface="Helvetica Neue"/>
              </a:rPr>
              <a:t>4) </a:t>
            </a:r>
            <a:r>
              <a:rPr lang="en-IN" b="1" i="0" dirty="0">
                <a:solidFill>
                  <a:srgbClr val="000000"/>
                </a:solidFill>
                <a:effectLst/>
                <a:latin typeface="Helvetica Neue"/>
              </a:rPr>
              <a:t>Gradient Boosting Regressor</a:t>
            </a:r>
          </a:p>
          <a:p>
            <a:r>
              <a:rPr lang="en-IN" b="1" dirty="0">
                <a:solidFill>
                  <a:srgbClr val="000000"/>
                </a:solidFill>
                <a:latin typeface="Helvetica Neue"/>
              </a:rPr>
              <a:t>5) </a:t>
            </a:r>
            <a:r>
              <a:rPr lang="en-IN" b="1" i="0" dirty="0">
                <a:solidFill>
                  <a:srgbClr val="000000"/>
                </a:solidFill>
                <a:effectLst/>
                <a:latin typeface="Helvetica Neue"/>
              </a:rPr>
              <a:t>Random Forest</a:t>
            </a:r>
          </a:p>
          <a:p>
            <a:endParaRPr lang="en-IN" b="1"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2637692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D040-C96F-92C4-0D38-3F7C5C41FED8}"/>
              </a:ext>
            </a:extLst>
          </p:cNvPr>
          <p:cNvSpPr>
            <a:spLocks noGrp="1"/>
          </p:cNvSpPr>
          <p:nvPr>
            <p:ph type="title"/>
          </p:nvPr>
        </p:nvSpPr>
        <p:spPr>
          <a:xfrm>
            <a:off x="1097280" y="286603"/>
            <a:ext cx="10058400" cy="2018058"/>
          </a:xfrm>
        </p:spPr>
        <p:txBody>
          <a:bodyPr/>
          <a:lstStyle/>
          <a:p>
            <a:r>
              <a:rPr lang="en-IN" b="1" i="0" dirty="0">
                <a:solidFill>
                  <a:srgbClr val="000000"/>
                </a:solidFill>
                <a:effectLst/>
                <a:latin typeface="Helvetica Neue"/>
              </a:rPr>
              <a:t>Logistic Regression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9919C0D-86C8-EE8B-3815-2F3DE4B11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8" y="2456783"/>
            <a:ext cx="6027576" cy="2647062"/>
          </a:xfrm>
        </p:spPr>
      </p:pic>
    </p:spTree>
    <p:extLst>
      <p:ext uri="{BB962C8B-B14F-4D97-AF65-F5344CB8AC3E}">
        <p14:creationId xmlns:p14="http://schemas.microsoft.com/office/powerpoint/2010/main" val="3699793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657B-EE91-C2C4-4904-CFB51CD2092E}"/>
              </a:ext>
            </a:extLst>
          </p:cNvPr>
          <p:cNvSpPr>
            <a:spLocks noGrp="1"/>
          </p:cNvSpPr>
          <p:nvPr>
            <p:ph type="title"/>
          </p:nvPr>
        </p:nvSpPr>
        <p:spPr>
          <a:xfrm>
            <a:off x="1097280" y="286603"/>
            <a:ext cx="10058400" cy="2064711"/>
          </a:xfrm>
        </p:spPr>
        <p:txBody>
          <a:bodyPr/>
          <a:lstStyle/>
          <a:p>
            <a:r>
              <a:rPr lang="en-IN" b="1" i="0" dirty="0">
                <a:solidFill>
                  <a:srgbClr val="000000"/>
                </a:solidFill>
                <a:effectLst/>
                <a:latin typeface="Helvetica Neue"/>
              </a:rPr>
              <a:t>XGBOOST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A1082378-0FBD-E19F-9DB7-35C603E77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718" y="2214724"/>
            <a:ext cx="5374432" cy="2749161"/>
          </a:xfrm>
        </p:spPr>
      </p:pic>
    </p:spTree>
    <p:extLst>
      <p:ext uri="{BB962C8B-B14F-4D97-AF65-F5344CB8AC3E}">
        <p14:creationId xmlns:p14="http://schemas.microsoft.com/office/powerpoint/2010/main" val="295484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BE21-B220-A69B-5421-9CE8A3B3207C}"/>
              </a:ext>
            </a:extLst>
          </p:cNvPr>
          <p:cNvSpPr>
            <a:spLocks noGrp="1"/>
          </p:cNvSpPr>
          <p:nvPr>
            <p:ph type="title"/>
          </p:nvPr>
        </p:nvSpPr>
        <p:spPr/>
        <p:txBody>
          <a:bodyPr/>
          <a:lstStyle/>
          <a:p>
            <a:r>
              <a:rPr lang="en-IN" dirty="0"/>
              <a:t>Libraries </a:t>
            </a:r>
          </a:p>
        </p:txBody>
      </p:sp>
      <p:pic>
        <p:nvPicPr>
          <p:cNvPr id="5" name="Content Placeholder 4">
            <a:extLst>
              <a:ext uri="{FF2B5EF4-FFF2-40B4-BE49-F238E27FC236}">
                <a16:creationId xmlns:a16="http://schemas.microsoft.com/office/drawing/2014/main" id="{C1587F08-2C13-9AA3-DE7E-46703EFDB2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826" y="2221895"/>
            <a:ext cx="6055566" cy="2898746"/>
          </a:xfrm>
        </p:spPr>
      </p:pic>
    </p:spTree>
    <p:extLst>
      <p:ext uri="{BB962C8B-B14F-4D97-AF65-F5344CB8AC3E}">
        <p14:creationId xmlns:p14="http://schemas.microsoft.com/office/powerpoint/2010/main" val="2375093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58C4-646C-5CE9-26F9-C1EFD5EEFFAB}"/>
              </a:ext>
            </a:extLst>
          </p:cNvPr>
          <p:cNvSpPr>
            <a:spLocks noGrp="1"/>
          </p:cNvSpPr>
          <p:nvPr>
            <p:ph type="title"/>
          </p:nvPr>
        </p:nvSpPr>
        <p:spPr>
          <a:xfrm>
            <a:off x="1097280" y="286603"/>
            <a:ext cx="10058400" cy="2092703"/>
          </a:xfrm>
        </p:spPr>
        <p:txBody>
          <a:bodyPr/>
          <a:lstStyle/>
          <a:p>
            <a:r>
              <a:rPr lang="en-IN" b="1" i="0" dirty="0">
                <a:solidFill>
                  <a:srgbClr val="000000"/>
                </a:solidFill>
                <a:effectLst/>
                <a:latin typeface="Helvetica Neue"/>
              </a:rPr>
              <a:t>Ada Boost Regressor</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F0D332A2-6451-F297-0A6E-649A66BBC4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437" y="2379306"/>
            <a:ext cx="6102219" cy="2714868"/>
          </a:xfrm>
        </p:spPr>
      </p:pic>
    </p:spTree>
    <p:extLst>
      <p:ext uri="{BB962C8B-B14F-4D97-AF65-F5344CB8AC3E}">
        <p14:creationId xmlns:p14="http://schemas.microsoft.com/office/powerpoint/2010/main" val="1967965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AB30-8248-6BC2-1A43-1B884F84D48A}"/>
              </a:ext>
            </a:extLst>
          </p:cNvPr>
          <p:cNvSpPr>
            <a:spLocks noGrp="1"/>
          </p:cNvSpPr>
          <p:nvPr>
            <p:ph type="title"/>
          </p:nvPr>
        </p:nvSpPr>
        <p:spPr>
          <a:xfrm>
            <a:off x="1097280" y="314595"/>
            <a:ext cx="10058400" cy="1999397"/>
          </a:xfrm>
        </p:spPr>
        <p:txBody>
          <a:bodyPr/>
          <a:lstStyle/>
          <a:p>
            <a:r>
              <a:rPr lang="en-IN" b="1" i="0" dirty="0">
                <a:solidFill>
                  <a:srgbClr val="000000"/>
                </a:solidFill>
                <a:effectLst/>
                <a:latin typeface="Helvetica Neue"/>
              </a:rPr>
              <a:t>Gradient Boosting Regressor</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A0629E46-7E26-1C4C-A63D-A5A1781DC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364" y="2430500"/>
            <a:ext cx="5962262" cy="2738659"/>
          </a:xfrm>
        </p:spPr>
      </p:pic>
    </p:spTree>
    <p:extLst>
      <p:ext uri="{BB962C8B-B14F-4D97-AF65-F5344CB8AC3E}">
        <p14:creationId xmlns:p14="http://schemas.microsoft.com/office/powerpoint/2010/main" val="4050137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E5DE-BA30-AFF8-F823-0DC7623EDA78}"/>
              </a:ext>
            </a:extLst>
          </p:cNvPr>
          <p:cNvSpPr>
            <a:spLocks noGrp="1"/>
          </p:cNvSpPr>
          <p:nvPr>
            <p:ph type="title"/>
          </p:nvPr>
        </p:nvSpPr>
        <p:spPr>
          <a:xfrm>
            <a:off x="1097280" y="286603"/>
            <a:ext cx="10058400" cy="1999397"/>
          </a:xfrm>
        </p:spPr>
        <p:txBody>
          <a:bodyPr/>
          <a:lstStyle/>
          <a:p>
            <a:r>
              <a:rPr lang="en-IN" b="1" i="0" dirty="0">
                <a:solidFill>
                  <a:srgbClr val="000000"/>
                </a:solidFill>
                <a:effectLst/>
                <a:latin typeface="Helvetica Neue"/>
              </a:rPr>
              <a:t>Random Forest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6894AD0C-ACDD-F0A9-6661-01BA9D0B8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711" y="2286000"/>
            <a:ext cx="5197151" cy="2795423"/>
          </a:xfrm>
        </p:spPr>
      </p:pic>
    </p:spTree>
    <p:extLst>
      <p:ext uri="{BB962C8B-B14F-4D97-AF65-F5344CB8AC3E}">
        <p14:creationId xmlns:p14="http://schemas.microsoft.com/office/powerpoint/2010/main" val="1125273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34CA-619C-00FE-87B1-4DC1F70397DB}"/>
              </a:ext>
            </a:extLst>
          </p:cNvPr>
          <p:cNvSpPr>
            <a:spLocks noGrp="1"/>
          </p:cNvSpPr>
          <p:nvPr>
            <p:ph type="title"/>
          </p:nvPr>
        </p:nvSpPr>
        <p:spPr>
          <a:xfrm>
            <a:off x="1097280" y="286603"/>
            <a:ext cx="10058400" cy="1990066"/>
          </a:xfrm>
        </p:spPr>
        <p:txBody>
          <a:bodyPr/>
          <a:lstStyle/>
          <a:p>
            <a:r>
              <a:rPr lang="en-IN" b="1" dirty="0">
                <a:solidFill>
                  <a:srgbClr val="000000"/>
                </a:solidFill>
                <a:latin typeface="Helvetica Neue"/>
              </a:rPr>
              <a:t>H</a:t>
            </a:r>
            <a:r>
              <a:rPr lang="en-IN" b="1" i="0" dirty="0">
                <a:solidFill>
                  <a:srgbClr val="000000"/>
                </a:solidFill>
                <a:effectLst/>
                <a:latin typeface="Helvetica Neue"/>
              </a:rPr>
              <a:t>yperparameter tuning.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91070A6A-D67C-F0D1-7E92-FD7F79B60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979" y="3429000"/>
            <a:ext cx="5896947" cy="2663890"/>
          </a:xfrm>
        </p:spPr>
      </p:pic>
      <p:pic>
        <p:nvPicPr>
          <p:cNvPr id="9" name="Picture 8">
            <a:extLst>
              <a:ext uri="{FF2B5EF4-FFF2-40B4-BE49-F238E27FC236}">
                <a16:creationId xmlns:a16="http://schemas.microsoft.com/office/drawing/2014/main" id="{84052BF9-B3AF-021B-7A3F-0460EF22C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65" y="2211355"/>
            <a:ext cx="5365102" cy="1013548"/>
          </a:xfrm>
          <a:prstGeom prst="rect">
            <a:avLst/>
          </a:prstGeom>
        </p:spPr>
      </p:pic>
    </p:spTree>
    <p:extLst>
      <p:ext uri="{BB962C8B-B14F-4D97-AF65-F5344CB8AC3E}">
        <p14:creationId xmlns:p14="http://schemas.microsoft.com/office/powerpoint/2010/main" val="1720852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E9EB-8B26-A286-09D4-CD1CB5FCDF26}"/>
              </a:ext>
            </a:extLst>
          </p:cNvPr>
          <p:cNvSpPr>
            <a:spLocks noGrp="1"/>
          </p:cNvSpPr>
          <p:nvPr>
            <p:ph type="title"/>
          </p:nvPr>
        </p:nvSpPr>
        <p:spPr>
          <a:xfrm>
            <a:off x="1097280" y="286603"/>
            <a:ext cx="10058400" cy="2036719"/>
          </a:xfrm>
        </p:spPr>
        <p:txBody>
          <a:bodyPr/>
          <a:lstStyle/>
          <a:p>
            <a:r>
              <a:rPr lang="en-IN" b="1" i="0" dirty="0">
                <a:solidFill>
                  <a:srgbClr val="000000"/>
                </a:solidFill>
                <a:effectLst/>
                <a:latin typeface="Helvetica Neue"/>
              </a:rPr>
              <a:t>     Plot Actual VS Predicted</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E14A0FE-0779-783E-D42D-1C6642ABE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157" y="2003948"/>
            <a:ext cx="7137918" cy="3939653"/>
          </a:xfrm>
        </p:spPr>
      </p:pic>
    </p:spTree>
    <p:extLst>
      <p:ext uri="{BB962C8B-B14F-4D97-AF65-F5344CB8AC3E}">
        <p14:creationId xmlns:p14="http://schemas.microsoft.com/office/powerpoint/2010/main" val="4037574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15C3-2607-17B9-F82A-848BC242345E}"/>
              </a:ext>
            </a:extLst>
          </p:cNvPr>
          <p:cNvSpPr>
            <a:spLocks noGrp="1"/>
          </p:cNvSpPr>
          <p:nvPr>
            <p:ph type="title"/>
          </p:nvPr>
        </p:nvSpPr>
        <p:spPr>
          <a:xfrm>
            <a:off x="1097280" y="286603"/>
            <a:ext cx="10058400" cy="2027389"/>
          </a:xfrm>
        </p:spPr>
        <p:txBody>
          <a:bodyPr/>
          <a:lstStyle/>
          <a:p>
            <a:r>
              <a:rPr lang="en-IN" b="1" i="0" dirty="0">
                <a:solidFill>
                  <a:srgbClr val="000000"/>
                </a:solidFill>
                <a:effectLst/>
                <a:latin typeface="Helvetica Neue"/>
              </a:rPr>
              <a:t>Lets Save Our Model</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F13F10A5-47BF-96C2-B711-5E962887C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340" y="2655943"/>
            <a:ext cx="5085182" cy="2027388"/>
          </a:xfrm>
        </p:spPr>
      </p:pic>
    </p:spTree>
    <p:extLst>
      <p:ext uri="{BB962C8B-B14F-4D97-AF65-F5344CB8AC3E}">
        <p14:creationId xmlns:p14="http://schemas.microsoft.com/office/powerpoint/2010/main" val="1019596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EC3C-70CD-FAA8-DD3B-8801C1A6800F}"/>
              </a:ext>
            </a:extLst>
          </p:cNvPr>
          <p:cNvSpPr>
            <a:spLocks noGrp="1"/>
          </p:cNvSpPr>
          <p:nvPr>
            <p:ph type="title"/>
          </p:nvPr>
        </p:nvSpPr>
        <p:spPr>
          <a:xfrm>
            <a:off x="1097280" y="286603"/>
            <a:ext cx="10058400" cy="2018058"/>
          </a:xfrm>
        </p:spPr>
        <p:txBody>
          <a:bodyPr/>
          <a:lstStyle/>
          <a:p>
            <a:r>
              <a:rPr lang="en-IN" b="1" i="0" dirty="0">
                <a:solidFill>
                  <a:srgbClr val="000000"/>
                </a:solidFill>
                <a:effectLst/>
                <a:latin typeface="Helvetica Neue"/>
              </a:rPr>
              <a:t>      Conclusion</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6B5888C1-5C84-75C2-4ADF-B2616B773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033" y="2424538"/>
            <a:ext cx="5747657" cy="2502026"/>
          </a:xfrm>
        </p:spPr>
      </p:pic>
    </p:spTree>
    <p:extLst>
      <p:ext uri="{BB962C8B-B14F-4D97-AF65-F5344CB8AC3E}">
        <p14:creationId xmlns:p14="http://schemas.microsoft.com/office/powerpoint/2010/main" val="2858962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A477-6570-3C3B-7E1A-40A6EE1D5B97}"/>
              </a:ext>
            </a:extLst>
          </p:cNvPr>
          <p:cNvSpPr>
            <a:spLocks noGrp="1"/>
          </p:cNvSpPr>
          <p:nvPr>
            <p:ph type="title"/>
          </p:nvPr>
        </p:nvSpPr>
        <p:spPr/>
        <p:txBody>
          <a:bodyPr/>
          <a:lstStyle/>
          <a:p>
            <a:r>
              <a:rPr lang="en-IN" dirty="0"/>
              <a:t>                       </a:t>
            </a:r>
            <a:r>
              <a:rPr lang="en-IN" dirty="0">
                <a:solidFill>
                  <a:schemeClr val="tx1"/>
                </a:solidFill>
              </a:rPr>
              <a:t>THANK YOU </a:t>
            </a:r>
          </a:p>
        </p:txBody>
      </p:sp>
      <p:pic>
        <p:nvPicPr>
          <p:cNvPr id="5" name="Content Placeholder 4">
            <a:extLst>
              <a:ext uri="{FF2B5EF4-FFF2-40B4-BE49-F238E27FC236}">
                <a16:creationId xmlns:a16="http://schemas.microsoft.com/office/drawing/2014/main" id="{8FA8F1AE-43CB-4B01-5E2B-1DB3196E1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6891" y="2777187"/>
            <a:ext cx="3974840" cy="1766821"/>
          </a:xfrm>
        </p:spPr>
      </p:pic>
    </p:spTree>
    <p:extLst>
      <p:ext uri="{BB962C8B-B14F-4D97-AF65-F5344CB8AC3E}">
        <p14:creationId xmlns:p14="http://schemas.microsoft.com/office/powerpoint/2010/main" val="343380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1B99-D9AC-773D-27D0-6653A315DF7F}"/>
              </a:ext>
            </a:extLst>
          </p:cNvPr>
          <p:cNvSpPr>
            <a:spLocks noGrp="1"/>
          </p:cNvSpPr>
          <p:nvPr>
            <p:ph type="title"/>
          </p:nvPr>
        </p:nvSpPr>
        <p:spPr>
          <a:xfrm>
            <a:off x="1066800" y="295933"/>
            <a:ext cx="10058400" cy="1450757"/>
          </a:xfrm>
        </p:spPr>
        <p:txBody>
          <a:bodyPr/>
          <a:lstStyle/>
          <a:p>
            <a:r>
              <a:rPr lang="en-IN" dirty="0">
                <a:solidFill>
                  <a:schemeClr val="tx1"/>
                </a:solidFill>
              </a:rPr>
              <a:t>DATASET : </a:t>
            </a:r>
          </a:p>
        </p:txBody>
      </p:sp>
      <p:pic>
        <p:nvPicPr>
          <p:cNvPr id="5" name="Content Placeholder 4">
            <a:extLst>
              <a:ext uri="{FF2B5EF4-FFF2-40B4-BE49-F238E27FC236}">
                <a16:creationId xmlns:a16="http://schemas.microsoft.com/office/drawing/2014/main" id="{7A3E5047-9428-0543-8725-7CE346C5C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42" y="2239347"/>
            <a:ext cx="9375470" cy="2881294"/>
          </a:xfrm>
        </p:spPr>
      </p:pic>
    </p:spTree>
    <p:extLst>
      <p:ext uri="{BB962C8B-B14F-4D97-AF65-F5344CB8AC3E}">
        <p14:creationId xmlns:p14="http://schemas.microsoft.com/office/powerpoint/2010/main" val="78239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4188-BC76-6666-0519-1C81E2010649}"/>
              </a:ext>
            </a:extLst>
          </p:cNvPr>
          <p:cNvSpPr>
            <a:spLocks noGrp="1"/>
          </p:cNvSpPr>
          <p:nvPr>
            <p:ph type="title"/>
          </p:nvPr>
        </p:nvSpPr>
        <p:spPr/>
        <p:txBody>
          <a:bodyPr/>
          <a:lstStyle/>
          <a:p>
            <a:r>
              <a:rPr lang="en-IN" dirty="0">
                <a:solidFill>
                  <a:schemeClr val="tx1"/>
                </a:solidFill>
              </a:rPr>
              <a:t>DATASET SHAPE :</a:t>
            </a:r>
          </a:p>
        </p:txBody>
      </p:sp>
      <p:pic>
        <p:nvPicPr>
          <p:cNvPr id="5" name="Content Placeholder 4">
            <a:extLst>
              <a:ext uri="{FF2B5EF4-FFF2-40B4-BE49-F238E27FC236}">
                <a16:creationId xmlns:a16="http://schemas.microsoft.com/office/drawing/2014/main" id="{C3497F94-9DFE-E267-A139-71D885F65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528596"/>
            <a:ext cx="7016619" cy="2108718"/>
          </a:xfrm>
        </p:spPr>
      </p:pic>
    </p:spTree>
    <p:extLst>
      <p:ext uri="{BB962C8B-B14F-4D97-AF65-F5344CB8AC3E}">
        <p14:creationId xmlns:p14="http://schemas.microsoft.com/office/powerpoint/2010/main" val="199782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48A-99FC-7472-CC44-17A5D66B3273}"/>
              </a:ext>
            </a:extLst>
          </p:cNvPr>
          <p:cNvSpPr>
            <a:spLocks noGrp="1"/>
          </p:cNvSpPr>
          <p:nvPr>
            <p:ph type="title"/>
          </p:nvPr>
        </p:nvSpPr>
        <p:spPr/>
        <p:txBody>
          <a:bodyPr/>
          <a:lstStyle/>
          <a:p>
            <a:r>
              <a:rPr lang="en-IN" dirty="0">
                <a:solidFill>
                  <a:schemeClr val="tx1"/>
                </a:solidFill>
              </a:rPr>
              <a:t>DATASET INFORMATION : </a:t>
            </a:r>
          </a:p>
        </p:txBody>
      </p:sp>
      <p:pic>
        <p:nvPicPr>
          <p:cNvPr id="5" name="Content Placeholder 4">
            <a:extLst>
              <a:ext uri="{FF2B5EF4-FFF2-40B4-BE49-F238E27FC236}">
                <a16:creationId xmlns:a16="http://schemas.microsoft.com/office/drawing/2014/main" id="{B4952E0F-D2E8-6401-100F-1498D392C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48900"/>
            <a:ext cx="6292565" cy="4274618"/>
          </a:xfrm>
        </p:spPr>
      </p:pic>
    </p:spTree>
    <p:extLst>
      <p:ext uri="{BB962C8B-B14F-4D97-AF65-F5344CB8AC3E}">
        <p14:creationId xmlns:p14="http://schemas.microsoft.com/office/powerpoint/2010/main" val="288849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C3BE-EBB6-1801-4D4B-588CBBDDB2E7}"/>
              </a:ext>
            </a:extLst>
          </p:cNvPr>
          <p:cNvSpPr>
            <a:spLocks noGrp="1"/>
          </p:cNvSpPr>
          <p:nvPr>
            <p:ph type="title"/>
          </p:nvPr>
        </p:nvSpPr>
        <p:spPr>
          <a:xfrm>
            <a:off x="1097280" y="447869"/>
            <a:ext cx="10058400" cy="1791478"/>
          </a:xfrm>
        </p:spPr>
        <p:txBody>
          <a:bodyPr>
            <a:normAutofit fontScale="90000"/>
          </a:bodyPr>
          <a:lstStyle/>
          <a:p>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r>
              <a:rPr lang="en-IN" b="1" i="0" dirty="0">
                <a:solidFill>
                  <a:srgbClr val="000000"/>
                </a:solidFill>
                <a:effectLst/>
                <a:latin typeface="Helvetica Neue"/>
              </a:rPr>
              <a:t>Exploratory Data Analysis: </a:t>
            </a:r>
            <a:r>
              <a:rPr lang="en-IN" b="1" i="0" dirty="0" err="1">
                <a:solidFill>
                  <a:srgbClr val="000000"/>
                </a:solidFill>
                <a:effectLst/>
                <a:latin typeface="Helvetica Neue"/>
              </a:rPr>
              <a:t>Univarient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62751AE-5F29-3BEE-C00B-6B187C99E0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389" y="2118049"/>
            <a:ext cx="7016620" cy="3760236"/>
          </a:xfrm>
        </p:spPr>
      </p:pic>
    </p:spTree>
    <p:extLst>
      <p:ext uri="{BB962C8B-B14F-4D97-AF65-F5344CB8AC3E}">
        <p14:creationId xmlns:p14="http://schemas.microsoft.com/office/powerpoint/2010/main" val="232878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047E-FADC-FA8A-0323-2B61F8D1F1D8}"/>
              </a:ext>
            </a:extLst>
          </p:cNvPr>
          <p:cNvSpPr>
            <a:spLocks noGrp="1"/>
          </p:cNvSpPr>
          <p:nvPr>
            <p:ph type="title"/>
          </p:nvPr>
        </p:nvSpPr>
        <p:spPr/>
        <p:txBody>
          <a:bodyPr/>
          <a:lstStyle/>
          <a:p>
            <a:r>
              <a:rPr lang="en-IN" dirty="0">
                <a:solidFill>
                  <a:schemeClr val="tx1"/>
                </a:solidFill>
              </a:rPr>
              <a:t>VISUALIZATIONS (EDA)</a:t>
            </a:r>
          </a:p>
        </p:txBody>
      </p:sp>
      <p:pic>
        <p:nvPicPr>
          <p:cNvPr id="5" name="Content Placeholder 4">
            <a:extLst>
              <a:ext uri="{FF2B5EF4-FFF2-40B4-BE49-F238E27FC236}">
                <a16:creationId xmlns:a16="http://schemas.microsoft.com/office/drawing/2014/main" id="{E8D1A104-DFE3-D8F3-E16E-57A030445C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34073"/>
            <a:ext cx="6727372" cy="3741575"/>
          </a:xfrm>
        </p:spPr>
      </p:pic>
    </p:spTree>
    <p:extLst>
      <p:ext uri="{BB962C8B-B14F-4D97-AF65-F5344CB8AC3E}">
        <p14:creationId xmlns:p14="http://schemas.microsoft.com/office/powerpoint/2010/main" val="41884335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TotalTime>
  <Words>341</Words>
  <Application>Microsoft Office PowerPoint</Application>
  <PresentationFormat>Widescreen</PresentationFormat>
  <Paragraphs>57</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Helvetica Neue</vt:lpstr>
      <vt:lpstr>var(--jp-code-font-family)</vt:lpstr>
      <vt:lpstr>Retrospect</vt:lpstr>
      <vt:lpstr>Presented By:</vt:lpstr>
      <vt:lpstr>    HOUSING PROJECT </vt:lpstr>
      <vt:lpstr>  Problem Statement: </vt:lpstr>
      <vt:lpstr>Libraries </vt:lpstr>
      <vt:lpstr>DATASET : </vt:lpstr>
      <vt:lpstr>DATASET SHAPE :</vt:lpstr>
      <vt:lpstr>DATASET INFORMATION : </vt:lpstr>
      <vt:lpstr>    Exploratory Data Analysis: Univarient </vt:lpstr>
      <vt:lpstr>VISUALIZATIONS (EDA)</vt:lpstr>
      <vt:lpstr>MSZoning -&gt; majority are RL </vt:lpstr>
      <vt:lpstr>LOTFRONTAGE -&gt; Majority are 160</vt:lpstr>
      <vt:lpstr>LOTAREA -&gt; Majority are 15623 and 21535</vt:lpstr>
      <vt:lpstr>LOTSHAPE -&gt; Majority are IR2</vt:lpstr>
      <vt:lpstr>LANDCONTOUR -&gt; Majority are HLS</vt:lpstr>
      <vt:lpstr>NEIGHBORHOOD -&gt; Majority are NoRidge</vt:lpstr>
      <vt:lpstr>HOUSESTYLE - &gt; Majority are 2.5 Fin</vt:lpstr>
      <vt:lpstr>YEARBUILT - &gt; Majority are 1994</vt:lpstr>
      <vt:lpstr>YEARREMODADD -&gt; Majority are 1995</vt:lpstr>
      <vt:lpstr>ROOFSTYLE -&gt; Majority are Shed</vt:lpstr>
      <vt:lpstr>ROOFMATI -&gt; Majority are WDSHNGI</vt:lpstr>
      <vt:lpstr>MASVNRTYPE -&gt; Majority are Stone</vt:lpstr>
      <vt:lpstr>HEATING -&gt; Majority are GasA GasW</vt:lpstr>
      <vt:lpstr>ELECTRICAL -&gt; Majority are SBrkr</vt:lpstr>
      <vt:lpstr>FUNCTIONAL -&gt; Majority are Typ</vt:lpstr>
      <vt:lpstr>YRSOLD -&gt; Majority are ALL year</vt:lpstr>
      <vt:lpstr>SALETYPE -&gt; Majority are ConLI</vt:lpstr>
      <vt:lpstr>SALECONDITION -&gt; Majority are Partial</vt:lpstr>
      <vt:lpstr>Removing Outliers for ALL Continuous columns </vt:lpstr>
      <vt:lpstr>Removing SKEWNESS FOR ALL Continuous columns</vt:lpstr>
      <vt:lpstr>Encoding: </vt:lpstr>
      <vt:lpstr>Correlation using HEAT map: </vt:lpstr>
      <vt:lpstr>Heat map.</vt:lpstr>
      <vt:lpstr>Visualizing the correlation between label and features using bar plot </vt:lpstr>
      <vt:lpstr>Dividing data in feature and Label </vt:lpstr>
      <vt:lpstr>MinMaxScaler</vt:lpstr>
      <vt:lpstr>Now use VIF for checking multicollinearity problem </vt:lpstr>
      <vt:lpstr>Model Building </vt:lpstr>
      <vt:lpstr>Logistic Regression </vt:lpstr>
      <vt:lpstr>XGBOOST </vt:lpstr>
      <vt:lpstr>Ada Boost Regressor </vt:lpstr>
      <vt:lpstr>Gradient Boosting Regressor </vt:lpstr>
      <vt:lpstr>Random Forest </vt:lpstr>
      <vt:lpstr>Hyperparameter tuning. </vt:lpstr>
      <vt:lpstr>     Plot Actual VS Predicted </vt:lpstr>
      <vt:lpstr>Lets Save Our Model </vt:lpstr>
      <vt:lpstr>      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Yash Jaiswal</dc:creator>
  <cp:lastModifiedBy>Yash Jaiswal</cp:lastModifiedBy>
  <cp:revision>2</cp:revision>
  <dcterms:created xsi:type="dcterms:W3CDTF">2022-12-29T05:07:06Z</dcterms:created>
  <dcterms:modified xsi:type="dcterms:W3CDTF">2022-12-29T07:55:37Z</dcterms:modified>
</cp:coreProperties>
</file>