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78F5E-BC37-48A7-BD7B-12331D339D12}"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5DB5C-2450-4A05-A4BC-9270CDC8042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8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78F5E-BC37-48A7-BD7B-12331D339D12}"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5DB5C-2450-4A05-A4BC-9270CDC8042E}" type="slidenum">
              <a:rPr lang="en-IN" smtClean="0"/>
              <a:t>‹#›</a:t>
            </a:fld>
            <a:endParaRPr lang="en-IN"/>
          </a:p>
        </p:txBody>
      </p:sp>
    </p:spTree>
    <p:extLst>
      <p:ext uri="{BB962C8B-B14F-4D97-AF65-F5344CB8AC3E}">
        <p14:creationId xmlns:p14="http://schemas.microsoft.com/office/powerpoint/2010/main" val="29244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78F5E-BC37-48A7-BD7B-12331D339D12}"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5DB5C-2450-4A05-A4BC-9270CDC8042E}" type="slidenum">
              <a:rPr lang="en-IN" smtClean="0"/>
              <a:t>‹#›</a:t>
            </a:fld>
            <a:endParaRPr lang="en-IN"/>
          </a:p>
        </p:txBody>
      </p:sp>
    </p:spTree>
    <p:extLst>
      <p:ext uri="{BB962C8B-B14F-4D97-AF65-F5344CB8AC3E}">
        <p14:creationId xmlns:p14="http://schemas.microsoft.com/office/powerpoint/2010/main" val="2224531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78F5E-BC37-48A7-BD7B-12331D339D12}"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5DB5C-2450-4A05-A4BC-9270CDC8042E}" type="slidenum">
              <a:rPr lang="en-IN" smtClean="0"/>
              <a:t>‹#›</a:t>
            </a:fld>
            <a:endParaRPr lang="en-IN"/>
          </a:p>
        </p:txBody>
      </p:sp>
    </p:spTree>
    <p:extLst>
      <p:ext uri="{BB962C8B-B14F-4D97-AF65-F5344CB8AC3E}">
        <p14:creationId xmlns:p14="http://schemas.microsoft.com/office/powerpoint/2010/main" val="150427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78F5E-BC37-48A7-BD7B-12331D339D12}"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5DB5C-2450-4A05-A4BC-9270CDC8042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24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78F5E-BC37-48A7-BD7B-12331D339D12}"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75DB5C-2450-4A05-A4BC-9270CDC8042E}" type="slidenum">
              <a:rPr lang="en-IN" smtClean="0"/>
              <a:t>‹#›</a:t>
            </a:fld>
            <a:endParaRPr lang="en-IN"/>
          </a:p>
        </p:txBody>
      </p:sp>
    </p:spTree>
    <p:extLst>
      <p:ext uri="{BB962C8B-B14F-4D97-AF65-F5344CB8AC3E}">
        <p14:creationId xmlns:p14="http://schemas.microsoft.com/office/powerpoint/2010/main" val="291673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78F5E-BC37-48A7-BD7B-12331D339D12}" type="datetimeFigureOut">
              <a:rPr lang="en-IN" smtClean="0"/>
              <a:t>28-02-2023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75DB5C-2450-4A05-A4BC-9270CDC8042E}" type="slidenum">
              <a:rPr lang="en-IN" smtClean="0"/>
              <a:t>‹#›</a:t>
            </a:fld>
            <a:endParaRPr lang="en-IN"/>
          </a:p>
        </p:txBody>
      </p:sp>
    </p:spTree>
    <p:extLst>
      <p:ext uri="{BB962C8B-B14F-4D97-AF65-F5344CB8AC3E}">
        <p14:creationId xmlns:p14="http://schemas.microsoft.com/office/powerpoint/2010/main" val="286966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78F5E-BC37-48A7-BD7B-12331D339D12}" type="datetimeFigureOut">
              <a:rPr lang="en-IN" smtClean="0"/>
              <a:t>28-02-2023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75DB5C-2450-4A05-A4BC-9270CDC8042E}" type="slidenum">
              <a:rPr lang="en-IN" smtClean="0"/>
              <a:t>‹#›</a:t>
            </a:fld>
            <a:endParaRPr lang="en-IN"/>
          </a:p>
        </p:txBody>
      </p:sp>
    </p:spTree>
    <p:extLst>
      <p:ext uri="{BB962C8B-B14F-4D97-AF65-F5344CB8AC3E}">
        <p14:creationId xmlns:p14="http://schemas.microsoft.com/office/powerpoint/2010/main" val="179676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178F5E-BC37-48A7-BD7B-12331D339D12}" type="datetimeFigureOut">
              <a:rPr lang="en-IN" smtClean="0"/>
              <a:t>28-02-2023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675DB5C-2450-4A05-A4BC-9270CDC8042E}" type="slidenum">
              <a:rPr lang="en-IN" smtClean="0"/>
              <a:t>‹#›</a:t>
            </a:fld>
            <a:endParaRPr lang="en-IN"/>
          </a:p>
        </p:txBody>
      </p:sp>
    </p:spTree>
    <p:extLst>
      <p:ext uri="{BB962C8B-B14F-4D97-AF65-F5344CB8AC3E}">
        <p14:creationId xmlns:p14="http://schemas.microsoft.com/office/powerpoint/2010/main" val="953572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178F5E-BC37-48A7-BD7B-12331D339D12}" type="datetimeFigureOut">
              <a:rPr lang="en-IN" smtClean="0"/>
              <a:t>28-02-2023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75DB5C-2450-4A05-A4BC-9270CDC8042E}" type="slidenum">
              <a:rPr lang="en-IN" smtClean="0"/>
              <a:t>‹#›</a:t>
            </a:fld>
            <a:endParaRPr lang="en-IN"/>
          </a:p>
        </p:txBody>
      </p:sp>
    </p:spTree>
    <p:extLst>
      <p:ext uri="{BB962C8B-B14F-4D97-AF65-F5344CB8AC3E}">
        <p14:creationId xmlns:p14="http://schemas.microsoft.com/office/powerpoint/2010/main" val="304836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178F5E-BC37-48A7-BD7B-12331D339D12}"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75DB5C-2450-4A05-A4BC-9270CDC8042E}" type="slidenum">
              <a:rPr lang="en-IN" smtClean="0"/>
              <a:t>‹#›</a:t>
            </a:fld>
            <a:endParaRPr lang="en-IN"/>
          </a:p>
        </p:txBody>
      </p:sp>
    </p:spTree>
    <p:extLst>
      <p:ext uri="{BB962C8B-B14F-4D97-AF65-F5344CB8AC3E}">
        <p14:creationId xmlns:p14="http://schemas.microsoft.com/office/powerpoint/2010/main" val="72898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178F5E-BC37-48A7-BD7B-12331D339D12}" type="datetimeFigureOut">
              <a:rPr lang="en-IN" smtClean="0"/>
              <a:t>28-02-2023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75DB5C-2450-4A05-A4BC-9270CDC8042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79683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F4FE-A00C-815D-0469-131D212B60DA}"/>
              </a:ext>
            </a:extLst>
          </p:cNvPr>
          <p:cNvSpPr>
            <a:spLocks noGrp="1"/>
          </p:cNvSpPr>
          <p:nvPr>
            <p:ph type="ctrTitle"/>
          </p:nvPr>
        </p:nvSpPr>
        <p:spPr/>
        <p:txBody>
          <a:bodyPr/>
          <a:lstStyle/>
          <a:p>
            <a:r>
              <a:rPr lang="en-IN" dirty="0"/>
              <a:t>Presented By:</a:t>
            </a:r>
          </a:p>
        </p:txBody>
      </p:sp>
      <p:sp>
        <p:nvSpPr>
          <p:cNvPr id="3" name="Subtitle 2">
            <a:extLst>
              <a:ext uri="{FF2B5EF4-FFF2-40B4-BE49-F238E27FC236}">
                <a16:creationId xmlns:a16="http://schemas.microsoft.com/office/drawing/2014/main" id="{3A352B18-4143-D28B-59DE-9F1B507A73BE}"/>
              </a:ext>
            </a:extLst>
          </p:cNvPr>
          <p:cNvSpPr>
            <a:spLocks noGrp="1"/>
          </p:cNvSpPr>
          <p:nvPr>
            <p:ph type="subTitle" idx="1"/>
          </p:nvPr>
        </p:nvSpPr>
        <p:spPr/>
        <p:txBody>
          <a:bodyPr/>
          <a:lstStyle/>
          <a:p>
            <a:r>
              <a:rPr lang="en-IN" dirty="0">
                <a:solidFill>
                  <a:schemeClr val="tx1"/>
                </a:solidFill>
              </a:rPr>
              <a:t>YASH JAISWAL</a:t>
            </a:r>
          </a:p>
        </p:txBody>
      </p:sp>
    </p:spTree>
    <p:extLst>
      <p:ext uri="{BB962C8B-B14F-4D97-AF65-F5344CB8AC3E}">
        <p14:creationId xmlns:p14="http://schemas.microsoft.com/office/powerpoint/2010/main" val="735225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987C-5719-4959-5B4F-07ED25BB5C9A}"/>
              </a:ext>
            </a:extLst>
          </p:cNvPr>
          <p:cNvSpPr>
            <a:spLocks noGrp="1"/>
          </p:cNvSpPr>
          <p:nvPr>
            <p:ph type="title"/>
          </p:nvPr>
        </p:nvSpPr>
        <p:spPr/>
        <p:txBody>
          <a:bodyPr/>
          <a:lstStyle/>
          <a:p>
            <a:r>
              <a:rPr lang="en-IN" dirty="0">
                <a:solidFill>
                  <a:schemeClr val="tx1"/>
                </a:solidFill>
              </a:rPr>
              <a:t>Categorical and Continues Columns</a:t>
            </a:r>
          </a:p>
        </p:txBody>
      </p:sp>
      <p:pic>
        <p:nvPicPr>
          <p:cNvPr id="5" name="Content Placeholder 4">
            <a:extLst>
              <a:ext uri="{FF2B5EF4-FFF2-40B4-BE49-F238E27FC236}">
                <a16:creationId xmlns:a16="http://schemas.microsoft.com/office/drawing/2014/main" id="{0F2E4A1B-E2DE-B815-7FE1-8F627214C0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9177" y="2222494"/>
            <a:ext cx="4662635" cy="3189261"/>
          </a:xfrm>
        </p:spPr>
      </p:pic>
    </p:spTree>
    <p:extLst>
      <p:ext uri="{BB962C8B-B14F-4D97-AF65-F5344CB8AC3E}">
        <p14:creationId xmlns:p14="http://schemas.microsoft.com/office/powerpoint/2010/main" val="281537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E97C-9568-F72C-939E-580CE19FC81B}"/>
              </a:ext>
            </a:extLst>
          </p:cNvPr>
          <p:cNvSpPr>
            <a:spLocks noGrp="1"/>
          </p:cNvSpPr>
          <p:nvPr>
            <p:ph type="title"/>
          </p:nvPr>
        </p:nvSpPr>
        <p:spPr/>
        <p:txBody>
          <a:bodyPr/>
          <a:lstStyle/>
          <a:p>
            <a:r>
              <a:rPr lang="en-IN" dirty="0">
                <a:solidFill>
                  <a:schemeClr val="tx1"/>
                </a:solidFill>
              </a:rPr>
              <a:t>GENDER</a:t>
            </a:r>
          </a:p>
        </p:txBody>
      </p:sp>
      <p:pic>
        <p:nvPicPr>
          <p:cNvPr id="5" name="Content Placeholder 4">
            <a:extLst>
              <a:ext uri="{FF2B5EF4-FFF2-40B4-BE49-F238E27FC236}">
                <a16:creationId xmlns:a16="http://schemas.microsoft.com/office/drawing/2014/main" id="{F2AA5E98-5F40-A9B1-139C-76491C6C82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7780" y="2040098"/>
            <a:ext cx="7216765" cy="3635055"/>
          </a:xfrm>
        </p:spPr>
      </p:pic>
    </p:spTree>
    <p:extLst>
      <p:ext uri="{BB962C8B-B14F-4D97-AF65-F5344CB8AC3E}">
        <p14:creationId xmlns:p14="http://schemas.microsoft.com/office/powerpoint/2010/main" val="312807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4421-8BEC-1E68-1D60-300308CD06B7}"/>
              </a:ext>
            </a:extLst>
          </p:cNvPr>
          <p:cNvSpPr>
            <a:spLocks noGrp="1"/>
          </p:cNvSpPr>
          <p:nvPr>
            <p:ph type="title"/>
          </p:nvPr>
        </p:nvSpPr>
        <p:spPr/>
        <p:txBody>
          <a:bodyPr/>
          <a:lstStyle/>
          <a:p>
            <a:r>
              <a:rPr lang="en-US" dirty="0">
                <a:solidFill>
                  <a:schemeClr val="tx1"/>
                </a:solidFill>
              </a:rPr>
              <a:t>AGE</a:t>
            </a:r>
            <a:endParaRPr lang="en-IN" dirty="0">
              <a:solidFill>
                <a:schemeClr val="tx1"/>
              </a:solidFill>
            </a:endParaRPr>
          </a:p>
        </p:txBody>
      </p:sp>
      <p:pic>
        <p:nvPicPr>
          <p:cNvPr id="5" name="Content Placeholder 4">
            <a:extLst>
              <a:ext uri="{FF2B5EF4-FFF2-40B4-BE49-F238E27FC236}">
                <a16:creationId xmlns:a16="http://schemas.microsoft.com/office/drawing/2014/main" id="{5C43C9DF-032C-DEC6-AB03-D20C692D79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4452" y="2021046"/>
            <a:ext cx="7163421" cy="3673158"/>
          </a:xfrm>
        </p:spPr>
      </p:pic>
    </p:spTree>
    <p:extLst>
      <p:ext uri="{BB962C8B-B14F-4D97-AF65-F5344CB8AC3E}">
        <p14:creationId xmlns:p14="http://schemas.microsoft.com/office/powerpoint/2010/main" val="240163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BB24-911F-7CE0-3507-959975C929DE}"/>
              </a:ext>
            </a:extLst>
          </p:cNvPr>
          <p:cNvSpPr>
            <a:spLocks noGrp="1"/>
          </p:cNvSpPr>
          <p:nvPr>
            <p:ph type="title"/>
          </p:nvPr>
        </p:nvSpPr>
        <p:spPr/>
        <p:txBody>
          <a:bodyPr/>
          <a:lstStyle/>
          <a:p>
            <a:r>
              <a:rPr lang="en-US" dirty="0">
                <a:solidFill>
                  <a:schemeClr val="tx1"/>
                </a:solidFill>
              </a:rPr>
              <a:t>AGE DISTRIBUTION</a:t>
            </a:r>
            <a:endParaRPr lang="en-IN" dirty="0">
              <a:solidFill>
                <a:schemeClr val="tx1"/>
              </a:solidFill>
            </a:endParaRPr>
          </a:p>
        </p:txBody>
      </p:sp>
      <p:pic>
        <p:nvPicPr>
          <p:cNvPr id="5" name="Content Placeholder 4">
            <a:extLst>
              <a:ext uri="{FF2B5EF4-FFF2-40B4-BE49-F238E27FC236}">
                <a16:creationId xmlns:a16="http://schemas.microsoft.com/office/drawing/2014/main" id="{B7E2ED36-2678-16C8-2A53-F652EA6927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4538" y="1987293"/>
            <a:ext cx="6503437" cy="3871295"/>
          </a:xfrm>
        </p:spPr>
      </p:pic>
    </p:spTree>
    <p:extLst>
      <p:ext uri="{BB962C8B-B14F-4D97-AF65-F5344CB8AC3E}">
        <p14:creationId xmlns:p14="http://schemas.microsoft.com/office/powerpoint/2010/main" val="2917042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7762-724D-C2CD-AEE7-996ED9A13608}"/>
              </a:ext>
            </a:extLst>
          </p:cNvPr>
          <p:cNvSpPr>
            <a:spLocks noGrp="1"/>
          </p:cNvSpPr>
          <p:nvPr>
            <p:ph type="title"/>
          </p:nvPr>
        </p:nvSpPr>
        <p:spPr/>
        <p:txBody>
          <a:bodyPr/>
          <a:lstStyle/>
          <a:p>
            <a:r>
              <a:rPr lang="en-US" dirty="0">
                <a:solidFill>
                  <a:schemeClr val="tx1"/>
                </a:solidFill>
              </a:rPr>
              <a:t>City Category </a:t>
            </a:r>
            <a:endParaRPr lang="en-IN" dirty="0">
              <a:solidFill>
                <a:schemeClr val="tx1"/>
              </a:solidFill>
            </a:endParaRPr>
          </a:p>
        </p:txBody>
      </p:sp>
      <p:pic>
        <p:nvPicPr>
          <p:cNvPr id="5" name="Content Placeholder 4">
            <a:extLst>
              <a:ext uri="{FF2B5EF4-FFF2-40B4-BE49-F238E27FC236}">
                <a16:creationId xmlns:a16="http://schemas.microsoft.com/office/drawing/2014/main" id="{7DB7F899-3120-B294-8B5A-D73DDF4D21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114" y="2468650"/>
            <a:ext cx="7324531" cy="3167039"/>
          </a:xfrm>
        </p:spPr>
      </p:pic>
    </p:spTree>
    <p:extLst>
      <p:ext uri="{BB962C8B-B14F-4D97-AF65-F5344CB8AC3E}">
        <p14:creationId xmlns:p14="http://schemas.microsoft.com/office/powerpoint/2010/main" val="300535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2E69-721D-B2F9-63C3-263874B6559B}"/>
              </a:ext>
            </a:extLst>
          </p:cNvPr>
          <p:cNvSpPr>
            <a:spLocks noGrp="1"/>
          </p:cNvSpPr>
          <p:nvPr>
            <p:ph type="title"/>
          </p:nvPr>
        </p:nvSpPr>
        <p:spPr/>
        <p:txBody>
          <a:bodyPr/>
          <a:lstStyle/>
          <a:p>
            <a:r>
              <a:rPr lang="en-US" dirty="0">
                <a:solidFill>
                  <a:schemeClr val="tx1"/>
                </a:solidFill>
              </a:rPr>
              <a:t>City Category  Distribution</a:t>
            </a:r>
            <a:endParaRPr lang="en-IN" dirty="0"/>
          </a:p>
        </p:txBody>
      </p:sp>
      <p:pic>
        <p:nvPicPr>
          <p:cNvPr id="5" name="Content Placeholder 4">
            <a:extLst>
              <a:ext uri="{FF2B5EF4-FFF2-40B4-BE49-F238E27FC236}">
                <a16:creationId xmlns:a16="http://schemas.microsoft.com/office/drawing/2014/main" id="{9BDB5122-1687-6FD3-E0D5-1CCFCD6BC3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967" y="2027254"/>
            <a:ext cx="6531429" cy="3977985"/>
          </a:xfrm>
        </p:spPr>
      </p:pic>
    </p:spTree>
    <p:extLst>
      <p:ext uri="{BB962C8B-B14F-4D97-AF65-F5344CB8AC3E}">
        <p14:creationId xmlns:p14="http://schemas.microsoft.com/office/powerpoint/2010/main" val="1768866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3DAE-1F4D-7FB3-5467-1EF05FE6E636}"/>
              </a:ext>
            </a:extLst>
          </p:cNvPr>
          <p:cNvSpPr>
            <a:spLocks noGrp="1"/>
          </p:cNvSpPr>
          <p:nvPr>
            <p:ph type="title"/>
          </p:nvPr>
        </p:nvSpPr>
        <p:spPr/>
        <p:txBody>
          <a:bodyPr/>
          <a:lstStyle/>
          <a:p>
            <a:r>
              <a:rPr lang="en-US" dirty="0">
                <a:solidFill>
                  <a:schemeClr val="tx1"/>
                </a:solidFill>
              </a:rPr>
              <a:t>Marital Status</a:t>
            </a:r>
            <a:endParaRPr lang="en-IN" dirty="0">
              <a:solidFill>
                <a:schemeClr val="tx1"/>
              </a:solidFill>
            </a:endParaRPr>
          </a:p>
        </p:txBody>
      </p:sp>
      <p:pic>
        <p:nvPicPr>
          <p:cNvPr id="5" name="Content Placeholder 4">
            <a:extLst>
              <a:ext uri="{FF2B5EF4-FFF2-40B4-BE49-F238E27FC236}">
                <a16:creationId xmlns:a16="http://schemas.microsoft.com/office/drawing/2014/main" id="{7461AFED-2701-8AD2-B0DE-0E0E0162AE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6205" y="2074821"/>
            <a:ext cx="7669762" cy="3486224"/>
          </a:xfrm>
        </p:spPr>
      </p:pic>
    </p:spTree>
    <p:extLst>
      <p:ext uri="{BB962C8B-B14F-4D97-AF65-F5344CB8AC3E}">
        <p14:creationId xmlns:p14="http://schemas.microsoft.com/office/powerpoint/2010/main" val="3450142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9162-3753-FCD7-0F29-C12480F34A2F}"/>
              </a:ext>
            </a:extLst>
          </p:cNvPr>
          <p:cNvSpPr>
            <a:spLocks noGrp="1"/>
          </p:cNvSpPr>
          <p:nvPr>
            <p:ph type="title"/>
          </p:nvPr>
        </p:nvSpPr>
        <p:spPr/>
        <p:txBody>
          <a:bodyPr/>
          <a:lstStyle/>
          <a:p>
            <a:r>
              <a:rPr lang="en-US" dirty="0">
                <a:solidFill>
                  <a:schemeClr val="tx1"/>
                </a:solidFill>
              </a:rPr>
              <a:t>Marital Status Distribution</a:t>
            </a:r>
            <a:endParaRPr lang="en-IN" dirty="0"/>
          </a:p>
        </p:txBody>
      </p:sp>
      <p:pic>
        <p:nvPicPr>
          <p:cNvPr id="5" name="Content Placeholder 4">
            <a:extLst>
              <a:ext uri="{FF2B5EF4-FFF2-40B4-BE49-F238E27FC236}">
                <a16:creationId xmlns:a16="http://schemas.microsoft.com/office/drawing/2014/main" id="{C4F62019-20C1-C528-7BC0-966E3B9176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8008" y="1985614"/>
            <a:ext cx="5589037" cy="3976647"/>
          </a:xfrm>
        </p:spPr>
      </p:pic>
    </p:spTree>
    <p:extLst>
      <p:ext uri="{BB962C8B-B14F-4D97-AF65-F5344CB8AC3E}">
        <p14:creationId xmlns:p14="http://schemas.microsoft.com/office/powerpoint/2010/main" val="30358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198DA-9009-D685-CCF4-3EDFA1912821}"/>
              </a:ext>
            </a:extLst>
          </p:cNvPr>
          <p:cNvSpPr>
            <a:spLocks noGrp="1"/>
          </p:cNvSpPr>
          <p:nvPr>
            <p:ph type="title"/>
          </p:nvPr>
        </p:nvSpPr>
        <p:spPr/>
        <p:txBody>
          <a:bodyPr/>
          <a:lstStyle/>
          <a:p>
            <a:r>
              <a:rPr lang="en-US" dirty="0">
                <a:solidFill>
                  <a:schemeClr val="tx1"/>
                </a:solidFill>
              </a:rPr>
              <a:t>Occupation Distribution</a:t>
            </a:r>
            <a:endParaRPr lang="en-IN" dirty="0">
              <a:solidFill>
                <a:schemeClr val="tx1"/>
              </a:solidFill>
            </a:endParaRPr>
          </a:p>
        </p:txBody>
      </p:sp>
      <p:pic>
        <p:nvPicPr>
          <p:cNvPr id="5" name="Content Placeholder 4">
            <a:extLst>
              <a:ext uri="{FF2B5EF4-FFF2-40B4-BE49-F238E27FC236}">
                <a16:creationId xmlns:a16="http://schemas.microsoft.com/office/drawing/2014/main" id="{0C212AFD-C420-845F-E36B-672418C016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6005" y="1933409"/>
            <a:ext cx="7642477" cy="3848433"/>
          </a:xfrm>
        </p:spPr>
      </p:pic>
    </p:spTree>
    <p:extLst>
      <p:ext uri="{BB962C8B-B14F-4D97-AF65-F5344CB8AC3E}">
        <p14:creationId xmlns:p14="http://schemas.microsoft.com/office/powerpoint/2010/main" val="1104632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CD6F-44E9-24F8-14F9-A2EEE0BFC40C}"/>
              </a:ext>
            </a:extLst>
          </p:cNvPr>
          <p:cNvSpPr>
            <a:spLocks noGrp="1"/>
          </p:cNvSpPr>
          <p:nvPr>
            <p:ph type="title"/>
          </p:nvPr>
        </p:nvSpPr>
        <p:spPr/>
        <p:txBody>
          <a:bodyPr/>
          <a:lstStyle/>
          <a:p>
            <a:r>
              <a:rPr lang="en-US" dirty="0">
                <a:solidFill>
                  <a:schemeClr val="tx1"/>
                </a:solidFill>
              </a:rPr>
              <a:t>Staying in Current city year</a:t>
            </a:r>
            <a:endParaRPr lang="en-IN" dirty="0">
              <a:solidFill>
                <a:schemeClr val="tx1"/>
              </a:solidFill>
            </a:endParaRPr>
          </a:p>
        </p:txBody>
      </p:sp>
      <p:pic>
        <p:nvPicPr>
          <p:cNvPr id="5" name="Content Placeholder 4">
            <a:extLst>
              <a:ext uri="{FF2B5EF4-FFF2-40B4-BE49-F238E27FC236}">
                <a16:creationId xmlns:a16="http://schemas.microsoft.com/office/drawing/2014/main" id="{642AE5EF-9AB4-66ED-CE12-8F2CD56B16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2539" y="1948650"/>
            <a:ext cx="7247248" cy="3817951"/>
          </a:xfrm>
        </p:spPr>
      </p:pic>
    </p:spTree>
    <p:extLst>
      <p:ext uri="{BB962C8B-B14F-4D97-AF65-F5344CB8AC3E}">
        <p14:creationId xmlns:p14="http://schemas.microsoft.com/office/powerpoint/2010/main" val="1690611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ADB4-0B01-6305-992C-6ECDF54EE01F}"/>
              </a:ext>
            </a:extLst>
          </p:cNvPr>
          <p:cNvSpPr>
            <a:spLocks noGrp="1"/>
          </p:cNvSpPr>
          <p:nvPr>
            <p:ph type="title"/>
          </p:nvPr>
        </p:nvSpPr>
        <p:spPr/>
        <p:txBody>
          <a:bodyPr/>
          <a:lstStyle/>
          <a:p>
            <a:r>
              <a:rPr lang="en-IN" dirty="0">
                <a:solidFill>
                  <a:schemeClr val="tx1"/>
                </a:solidFill>
              </a:rPr>
              <a:t>BLACK FRIDAY PREDICTION</a:t>
            </a:r>
          </a:p>
        </p:txBody>
      </p:sp>
      <p:sp>
        <p:nvSpPr>
          <p:cNvPr id="3" name="Content Placeholder 2">
            <a:extLst>
              <a:ext uri="{FF2B5EF4-FFF2-40B4-BE49-F238E27FC236}">
                <a16:creationId xmlns:a16="http://schemas.microsoft.com/office/drawing/2014/main" id="{1A683B08-3790-0944-F886-DA5840A1081B}"/>
              </a:ext>
            </a:extLst>
          </p:cNvPr>
          <p:cNvSpPr>
            <a:spLocks noGrp="1"/>
          </p:cNvSpPr>
          <p:nvPr>
            <p:ph idx="1"/>
          </p:nvPr>
        </p:nvSpPr>
        <p:spPr/>
        <p:txBody>
          <a:bodyPr/>
          <a:lstStyle/>
          <a:p>
            <a:r>
              <a:rPr lang="en-IN" dirty="0">
                <a:solidFill>
                  <a:schemeClr val="tx1"/>
                </a:solidFill>
              </a:rPr>
              <a:t>1) Customer purchase behaviour</a:t>
            </a:r>
          </a:p>
          <a:p>
            <a:r>
              <a:rPr lang="en-IN" dirty="0">
                <a:solidFill>
                  <a:schemeClr val="tx1"/>
                </a:solidFill>
              </a:rPr>
              <a:t>2) November 24</a:t>
            </a:r>
          </a:p>
          <a:p>
            <a:r>
              <a:rPr lang="en-IN" dirty="0">
                <a:solidFill>
                  <a:schemeClr val="tx1"/>
                </a:solidFill>
              </a:rPr>
              <a:t>3) </a:t>
            </a:r>
            <a:r>
              <a:rPr lang="en-US" dirty="0">
                <a:solidFill>
                  <a:schemeClr val="tx1"/>
                </a:solidFill>
              </a:rPr>
              <a:t>various products of different categories.</a:t>
            </a:r>
          </a:p>
          <a:p>
            <a:r>
              <a:rPr lang="en-US" dirty="0">
                <a:solidFill>
                  <a:schemeClr val="tx1"/>
                </a:solidFill>
              </a:rPr>
              <a:t>4) Big Discount</a:t>
            </a:r>
          </a:p>
        </p:txBody>
      </p:sp>
    </p:spTree>
    <p:extLst>
      <p:ext uri="{BB962C8B-B14F-4D97-AF65-F5344CB8AC3E}">
        <p14:creationId xmlns:p14="http://schemas.microsoft.com/office/powerpoint/2010/main" val="384979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7A90-F127-135C-BB12-868A35527D7A}"/>
              </a:ext>
            </a:extLst>
          </p:cNvPr>
          <p:cNvSpPr>
            <a:spLocks noGrp="1"/>
          </p:cNvSpPr>
          <p:nvPr>
            <p:ph type="title"/>
          </p:nvPr>
        </p:nvSpPr>
        <p:spPr/>
        <p:txBody>
          <a:bodyPr/>
          <a:lstStyle/>
          <a:p>
            <a:r>
              <a:rPr lang="en-US" dirty="0">
                <a:solidFill>
                  <a:schemeClr val="tx1"/>
                </a:solidFill>
              </a:rPr>
              <a:t>Occupation</a:t>
            </a:r>
            <a:endParaRPr lang="en-IN" dirty="0">
              <a:solidFill>
                <a:schemeClr val="tx1"/>
              </a:solidFill>
            </a:endParaRPr>
          </a:p>
        </p:txBody>
      </p:sp>
      <p:pic>
        <p:nvPicPr>
          <p:cNvPr id="5" name="Content Placeholder 4">
            <a:extLst>
              <a:ext uri="{FF2B5EF4-FFF2-40B4-BE49-F238E27FC236}">
                <a16:creationId xmlns:a16="http://schemas.microsoft.com/office/drawing/2014/main" id="{5195E647-9D8E-7F92-34B2-C4D1C9069F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6751" y="1846263"/>
            <a:ext cx="8108302" cy="4022725"/>
          </a:xfrm>
        </p:spPr>
      </p:pic>
    </p:spTree>
    <p:extLst>
      <p:ext uri="{BB962C8B-B14F-4D97-AF65-F5344CB8AC3E}">
        <p14:creationId xmlns:p14="http://schemas.microsoft.com/office/powerpoint/2010/main" val="363087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4A45-096E-89D6-B681-601A5241C1F3}"/>
              </a:ext>
            </a:extLst>
          </p:cNvPr>
          <p:cNvSpPr>
            <a:spLocks noGrp="1"/>
          </p:cNvSpPr>
          <p:nvPr>
            <p:ph type="title"/>
          </p:nvPr>
        </p:nvSpPr>
        <p:spPr/>
        <p:txBody>
          <a:bodyPr/>
          <a:lstStyle/>
          <a:p>
            <a:r>
              <a:rPr lang="en-US" dirty="0">
                <a:solidFill>
                  <a:schemeClr val="tx1"/>
                </a:solidFill>
              </a:rPr>
              <a:t>Purchase amount across Age</a:t>
            </a:r>
            <a:endParaRPr lang="en-IN" dirty="0">
              <a:solidFill>
                <a:schemeClr val="tx1"/>
              </a:solidFill>
            </a:endParaRPr>
          </a:p>
        </p:txBody>
      </p:sp>
      <p:pic>
        <p:nvPicPr>
          <p:cNvPr id="5" name="Content Placeholder 4">
            <a:extLst>
              <a:ext uri="{FF2B5EF4-FFF2-40B4-BE49-F238E27FC236}">
                <a16:creationId xmlns:a16="http://schemas.microsoft.com/office/drawing/2014/main" id="{B826460B-3C25-5C0C-8984-154609EA27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429" y="1960081"/>
            <a:ext cx="7949681" cy="3795089"/>
          </a:xfrm>
        </p:spPr>
      </p:pic>
    </p:spTree>
    <p:extLst>
      <p:ext uri="{BB962C8B-B14F-4D97-AF65-F5344CB8AC3E}">
        <p14:creationId xmlns:p14="http://schemas.microsoft.com/office/powerpoint/2010/main" val="4251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B012-58C1-790E-6978-2E76960AC87B}"/>
              </a:ext>
            </a:extLst>
          </p:cNvPr>
          <p:cNvSpPr>
            <a:spLocks noGrp="1"/>
          </p:cNvSpPr>
          <p:nvPr>
            <p:ph type="title"/>
          </p:nvPr>
        </p:nvSpPr>
        <p:spPr/>
        <p:txBody>
          <a:bodyPr/>
          <a:lstStyle/>
          <a:p>
            <a:r>
              <a:rPr lang="en-US" dirty="0">
                <a:solidFill>
                  <a:schemeClr val="tx1"/>
                </a:solidFill>
              </a:rPr>
              <a:t>Purchase amount across Gender</a:t>
            </a:r>
            <a:endParaRPr lang="en-IN" dirty="0">
              <a:solidFill>
                <a:schemeClr val="tx1"/>
              </a:solidFill>
            </a:endParaRPr>
          </a:p>
        </p:txBody>
      </p:sp>
      <p:pic>
        <p:nvPicPr>
          <p:cNvPr id="5" name="Content Placeholder 4">
            <a:extLst>
              <a:ext uri="{FF2B5EF4-FFF2-40B4-BE49-F238E27FC236}">
                <a16:creationId xmlns:a16="http://schemas.microsoft.com/office/drawing/2014/main" id="{524B322B-0FC0-1A5C-7ECD-0DCDB1E8F7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9347" y="1910547"/>
            <a:ext cx="7095114" cy="3894157"/>
          </a:xfrm>
        </p:spPr>
      </p:pic>
    </p:spTree>
    <p:extLst>
      <p:ext uri="{BB962C8B-B14F-4D97-AF65-F5344CB8AC3E}">
        <p14:creationId xmlns:p14="http://schemas.microsoft.com/office/powerpoint/2010/main" val="4025329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1647-4F9A-F6DB-E129-03C16A9B8E09}"/>
              </a:ext>
            </a:extLst>
          </p:cNvPr>
          <p:cNvSpPr>
            <a:spLocks noGrp="1"/>
          </p:cNvSpPr>
          <p:nvPr>
            <p:ph type="title"/>
          </p:nvPr>
        </p:nvSpPr>
        <p:spPr/>
        <p:txBody>
          <a:bodyPr/>
          <a:lstStyle/>
          <a:p>
            <a:r>
              <a:rPr lang="en-US" dirty="0">
                <a:solidFill>
                  <a:schemeClr val="tx1"/>
                </a:solidFill>
              </a:rPr>
              <a:t>Purchase amount across City Category</a:t>
            </a:r>
            <a:endParaRPr lang="en-IN" dirty="0">
              <a:solidFill>
                <a:schemeClr val="tx1"/>
              </a:solidFill>
            </a:endParaRPr>
          </a:p>
        </p:txBody>
      </p:sp>
      <p:pic>
        <p:nvPicPr>
          <p:cNvPr id="5" name="Content Placeholder 4">
            <a:extLst>
              <a:ext uri="{FF2B5EF4-FFF2-40B4-BE49-F238E27FC236}">
                <a16:creationId xmlns:a16="http://schemas.microsoft.com/office/drawing/2014/main" id="{29544C2D-85C9-DC84-F433-BB43879C7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8330" y="1883874"/>
            <a:ext cx="6515665" cy="3947502"/>
          </a:xfrm>
        </p:spPr>
      </p:pic>
    </p:spTree>
    <p:extLst>
      <p:ext uri="{BB962C8B-B14F-4D97-AF65-F5344CB8AC3E}">
        <p14:creationId xmlns:p14="http://schemas.microsoft.com/office/powerpoint/2010/main" val="2316308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CFE9-7D48-5ACC-74BF-DF1DD549EA63}"/>
              </a:ext>
            </a:extLst>
          </p:cNvPr>
          <p:cNvSpPr>
            <a:spLocks noGrp="1"/>
          </p:cNvSpPr>
          <p:nvPr>
            <p:ph type="title"/>
          </p:nvPr>
        </p:nvSpPr>
        <p:spPr/>
        <p:txBody>
          <a:bodyPr/>
          <a:lstStyle/>
          <a:p>
            <a:r>
              <a:rPr lang="en-US" dirty="0">
                <a:solidFill>
                  <a:schemeClr val="tx1"/>
                </a:solidFill>
              </a:rPr>
              <a:t>Purchase amount across Marital status</a:t>
            </a:r>
            <a:endParaRPr lang="en-IN" dirty="0">
              <a:solidFill>
                <a:schemeClr val="tx1"/>
              </a:solidFill>
            </a:endParaRPr>
          </a:p>
        </p:txBody>
      </p:sp>
      <p:pic>
        <p:nvPicPr>
          <p:cNvPr id="5" name="Content Placeholder 4">
            <a:extLst>
              <a:ext uri="{FF2B5EF4-FFF2-40B4-BE49-F238E27FC236}">
                <a16:creationId xmlns:a16="http://schemas.microsoft.com/office/drawing/2014/main" id="{AEFBA0B5-43E7-0D24-131A-F5362E4A2B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3106" y="1933409"/>
            <a:ext cx="6386113" cy="3848433"/>
          </a:xfrm>
        </p:spPr>
      </p:pic>
    </p:spTree>
    <p:extLst>
      <p:ext uri="{BB962C8B-B14F-4D97-AF65-F5344CB8AC3E}">
        <p14:creationId xmlns:p14="http://schemas.microsoft.com/office/powerpoint/2010/main" val="818575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FE63-4F5C-EA04-159E-555A38ACB287}"/>
              </a:ext>
            </a:extLst>
          </p:cNvPr>
          <p:cNvSpPr>
            <a:spLocks noGrp="1"/>
          </p:cNvSpPr>
          <p:nvPr>
            <p:ph type="title"/>
          </p:nvPr>
        </p:nvSpPr>
        <p:spPr/>
        <p:txBody>
          <a:bodyPr>
            <a:normAutofit/>
          </a:bodyPr>
          <a:lstStyle/>
          <a:p>
            <a:r>
              <a:rPr lang="en-US" sz="4000" dirty="0">
                <a:solidFill>
                  <a:schemeClr val="tx1"/>
                </a:solidFill>
              </a:rPr>
              <a:t>Purchase amount across Product category_1</a:t>
            </a:r>
            <a:endParaRPr lang="en-IN" sz="4000" dirty="0">
              <a:solidFill>
                <a:schemeClr val="tx1"/>
              </a:solidFill>
            </a:endParaRPr>
          </a:p>
        </p:txBody>
      </p:sp>
      <p:pic>
        <p:nvPicPr>
          <p:cNvPr id="5" name="Content Placeholder 4">
            <a:extLst>
              <a:ext uri="{FF2B5EF4-FFF2-40B4-BE49-F238E27FC236}">
                <a16:creationId xmlns:a16="http://schemas.microsoft.com/office/drawing/2014/main" id="{E8D1D567-A341-6DEC-34D7-E11DA48DC8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7280" y="1925788"/>
            <a:ext cx="7437765" cy="3863675"/>
          </a:xfrm>
        </p:spPr>
      </p:pic>
    </p:spTree>
    <p:extLst>
      <p:ext uri="{BB962C8B-B14F-4D97-AF65-F5344CB8AC3E}">
        <p14:creationId xmlns:p14="http://schemas.microsoft.com/office/powerpoint/2010/main" val="2023057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0D42-F60C-974A-D8AD-1C80BBBB6B19}"/>
              </a:ext>
            </a:extLst>
          </p:cNvPr>
          <p:cNvSpPr>
            <a:spLocks noGrp="1"/>
          </p:cNvSpPr>
          <p:nvPr>
            <p:ph type="title"/>
          </p:nvPr>
        </p:nvSpPr>
        <p:spPr/>
        <p:txBody>
          <a:bodyPr>
            <a:normAutofit/>
          </a:bodyPr>
          <a:lstStyle/>
          <a:p>
            <a:r>
              <a:rPr lang="en-US" sz="4000" dirty="0">
                <a:solidFill>
                  <a:schemeClr val="tx1"/>
                </a:solidFill>
              </a:rPr>
              <a:t>Purchase amount across Product category_2</a:t>
            </a:r>
            <a:endParaRPr lang="en-IN" sz="4000" dirty="0"/>
          </a:p>
        </p:txBody>
      </p:sp>
      <p:pic>
        <p:nvPicPr>
          <p:cNvPr id="5" name="Content Placeholder 4">
            <a:extLst>
              <a:ext uri="{FF2B5EF4-FFF2-40B4-BE49-F238E27FC236}">
                <a16:creationId xmlns:a16="http://schemas.microsoft.com/office/drawing/2014/main" id="{C6897F9E-733A-1C8A-F23C-EE743E81E0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419" y="1891495"/>
            <a:ext cx="7483488" cy="3932261"/>
          </a:xfrm>
        </p:spPr>
      </p:pic>
    </p:spTree>
    <p:extLst>
      <p:ext uri="{BB962C8B-B14F-4D97-AF65-F5344CB8AC3E}">
        <p14:creationId xmlns:p14="http://schemas.microsoft.com/office/powerpoint/2010/main" val="1107717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557C6-F6C2-521E-C762-12478955D964}"/>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id="{73B4D922-1EB9-8E98-DE3D-336F0A19D7EF}"/>
              </a:ext>
            </a:extLst>
          </p:cNvPr>
          <p:cNvSpPr>
            <a:spLocks noGrp="1"/>
          </p:cNvSpPr>
          <p:nvPr>
            <p:ph idx="1"/>
          </p:nvPr>
        </p:nvSpPr>
        <p:spPr/>
        <p:txBody>
          <a:bodyPr/>
          <a:lstStyle/>
          <a:p>
            <a:r>
              <a:rPr lang="en-IN" dirty="0">
                <a:solidFill>
                  <a:schemeClr val="tx1"/>
                </a:solidFill>
              </a:rPr>
              <a:t>1) After visualizing the data. I found Black Friday is the best online shopping day because Male and female both of use to shopping more.</a:t>
            </a:r>
          </a:p>
          <a:p>
            <a:r>
              <a:rPr lang="en-IN" dirty="0">
                <a:solidFill>
                  <a:schemeClr val="tx1"/>
                </a:solidFill>
              </a:rPr>
              <a:t>2) customer satisfaction and customer trust appeared as the outcomes of overall Retail  Company</a:t>
            </a:r>
          </a:p>
          <a:p>
            <a:r>
              <a:rPr lang="en-IN" dirty="0">
                <a:solidFill>
                  <a:schemeClr val="tx1"/>
                </a:solidFill>
              </a:rPr>
              <a:t>3) 24 </a:t>
            </a:r>
            <a:r>
              <a:rPr lang="en-IN" dirty="0">
                <a:solidFill>
                  <a:schemeClr val="tx1"/>
                </a:solidFill>
                <a:latin typeface="Google Sans"/>
              </a:rPr>
              <a:t>November is Black Friday </a:t>
            </a:r>
          </a:p>
          <a:p>
            <a:endParaRPr lang="en-IN" dirty="0">
              <a:solidFill>
                <a:schemeClr val="tx1"/>
              </a:solidFill>
            </a:endParaRPr>
          </a:p>
          <a:p>
            <a:pPr marL="0" indent="0">
              <a:buNone/>
            </a:pPr>
            <a:endParaRPr lang="en-IN" dirty="0">
              <a:solidFill>
                <a:schemeClr val="tx1"/>
              </a:solidFill>
            </a:endParaRPr>
          </a:p>
          <a:p>
            <a:pPr marL="0" indent="0">
              <a:buNone/>
            </a:pPr>
            <a:endParaRPr lang="en-IN" dirty="0">
              <a:solidFill>
                <a:schemeClr val="tx1"/>
              </a:solidFill>
            </a:endParaRPr>
          </a:p>
          <a:p>
            <a:pPr marL="0" indent="0">
              <a:buNone/>
            </a:pPr>
            <a:endParaRPr lang="en-IN" dirty="0"/>
          </a:p>
        </p:txBody>
      </p:sp>
    </p:spTree>
    <p:extLst>
      <p:ext uri="{BB962C8B-B14F-4D97-AF65-F5344CB8AC3E}">
        <p14:creationId xmlns:p14="http://schemas.microsoft.com/office/powerpoint/2010/main" val="1174245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167A-74F5-EA6B-E788-BCE8F35CA848}"/>
              </a:ext>
            </a:extLst>
          </p:cNvPr>
          <p:cNvSpPr>
            <a:spLocks noGrp="1"/>
          </p:cNvSpPr>
          <p:nvPr>
            <p:ph type="title"/>
          </p:nvPr>
        </p:nvSpPr>
        <p:spPr/>
        <p:txBody>
          <a:bodyPr/>
          <a:lstStyle/>
          <a:p>
            <a:r>
              <a:rPr lang="en-US" dirty="0">
                <a:solidFill>
                  <a:schemeClr val="tx1"/>
                </a:solidFill>
              </a:rPr>
              <a:t>Flip ROBO Technologies</a:t>
            </a:r>
            <a:endParaRPr lang="en-IN" dirty="0"/>
          </a:p>
        </p:txBody>
      </p:sp>
      <p:pic>
        <p:nvPicPr>
          <p:cNvPr id="5" name="Content Placeholder 4">
            <a:extLst>
              <a:ext uri="{FF2B5EF4-FFF2-40B4-BE49-F238E27FC236}">
                <a16:creationId xmlns:a16="http://schemas.microsoft.com/office/drawing/2014/main" id="{A26CD0A1-284C-5CC2-0B4D-850455D271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0117" y="2295390"/>
            <a:ext cx="3132091" cy="3124471"/>
          </a:xfrm>
        </p:spPr>
      </p:pic>
    </p:spTree>
    <p:extLst>
      <p:ext uri="{BB962C8B-B14F-4D97-AF65-F5344CB8AC3E}">
        <p14:creationId xmlns:p14="http://schemas.microsoft.com/office/powerpoint/2010/main" val="232401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7AC2-FDB4-26D7-F14A-0807D51FFA7F}"/>
              </a:ext>
            </a:extLst>
          </p:cNvPr>
          <p:cNvSpPr>
            <a:spLocks noGrp="1"/>
          </p:cNvSpPr>
          <p:nvPr>
            <p:ph type="title"/>
          </p:nvPr>
        </p:nvSpPr>
        <p:spPr>
          <a:xfrm>
            <a:off x="1097280" y="286603"/>
            <a:ext cx="10058400" cy="1999397"/>
          </a:xfrm>
        </p:spPr>
        <p:txBody>
          <a:bodyPr/>
          <a:lstStyle/>
          <a:p>
            <a:r>
              <a:rPr lang="en-IN" b="1" i="0" dirty="0">
                <a:solidFill>
                  <a:srgbClr val="000000"/>
                </a:solidFill>
                <a:effectLst/>
                <a:latin typeface="Helvetica Neue"/>
              </a:rPr>
              <a:t>Problem Statement</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F9AA5C47-A27F-FBF4-23DB-6057E1A801E3}"/>
              </a:ext>
            </a:extLst>
          </p:cNvPr>
          <p:cNvSpPr>
            <a:spLocks noGrp="1"/>
          </p:cNvSpPr>
          <p:nvPr>
            <p:ph idx="1"/>
          </p:nvPr>
        </p:nvSpPr>
        <p:spPr/>
        <p:txBody>
          <a:bodyPr/>
          <a:lstStyle/>
          <a:p>
            <a:r>
              <a:rPr lang="en-US" b="1" i="0" dirty="0">
                <a:solidFill>
                  <a:srgbClr val="000000"/>
                </a:solidFill>
                <a:effectLst/>
                <a:latin typeface="Helvetica Neue"/>
              </a:rPr>
              <a:t>A retail company “ABC Private Limited” wants to understand the customer purchase </a:t>
            </a:r>
            <a:r>
              <a:rPr lang="en-US" b="1" i="0" dirty="0" err="1">
                <a:solidFill>
                  <a:srgbClr val="000000"/>
                </a:solidFill>
                <a:effectLst/>
                <a:latin typeface="Helvetica Neue"/>
              </a:rPr>
              <a:t>behaviour</a:t>
            </a:r>
            <a:r>
              <a:rPr lang="en-US" b="1" i="0" dirty="0">
                <a:solidFill>
                  <a:srgbClr val="000000"/>
                </a:solidFill>
                <a:effectLst/>
                <a:latin typeface="Helvetica Neue"/>
              </a:rPr>
              <a:t> (specifically, purchase amount) against various products of different categories. They have shared purchase summary of various customers for selected high volume products from last month. The data set also contains customer demographics (age, gender, marital status, </a:t>
            </a:r>
            <a:r>
              <a:rPr lang="en-US" b="1" i="0" dirty="0" err="1">
                <a:solidFill>
                  <a:srgbClr val="000000"/>
                </a:solidFill>
                <a:effectLst/>
                <a:latin typeface="Helvetica Neue"/>
              </a:rPr>
              <a:t>city_type</a:t>
            </a:r>
            <a:r>
              <a:rPr lang="en-US" b="1" i="0" dirty="0">
                <a:solidFill>
                  <a:srgbClr val="000000"/>
                </a:solidFill>
                <a:effectLst/>
                <a:latin typeface="Helvetica Neue"/>
              </a:rPr>
              <a:t>, </a:t>
            </a:r>
            <a:r>
              <a:rPr lang="en-US" b="1" i="0" dirty="0" err="1">
                <a:solidFill>
                  <a:srgbClr val="000000"/>
                </a:solidFill>
                <a:effectLst/>
                <a:latin typeface="Helvetica Neue"/>
              </a:rPr>
              <a:t>stay_in_current_city</a:t>
            </a:r>
            <a:r>
              <a:rPr lang="en-US" b="1" i="0" dirty="0">
                <a:solidFill>
                  <a:srgbClr val="000000"/>
                </a:solidFill>
                <a:effectLst/>
                <a:latin typeface="Helvetica Neue"/>
              </a:rPr>
              <a:t>), product details (</a:t>
            </a:r>
            <a:r>
              <a:rPr lang="en-US" b="1" i="0" dirty="0" err="1">
                <a:solidFill>
                  <a:srgbClr val="000000"/>
                </a:solidFill>
                <a:effectLst/>
                <a:latin typeface="Helvetica Neue"/>
              </a:rPr>
              <a:t>product_id</a:t>
            </a:r>
            <a:r>
              <a:rPr lang="en-US" b="1" i="0" dirty="0">
                <a:solidFill>
                  <a:srgbClr val="000000"/>
                </a:solidFill>
                <a:effectLst/>
                <a:latin typeface="Helvetica Neue"/>
              </a:rPr>
              <a:t> and product category) and Total </a:t>
            </a:r>
            <a:r>
              <a:rPr lang="en-US" b="1" i="0" dirty="0" err="1">
                <a:solidFill>
                  <a:srgbClr val="000000"/>
                </a:solidFill>
                <a:effectLst/>
                <a:latin typeface="Helvetica Neue"/>
              </a:rPr>
              <a:t>purchase_amount</a:t>
            </a:r>
            <a:r>
              <a:rPr lang="en-US" b="1" i="0" dirty="0">
                <a:solidFill>
                  <a:srgbClr val="000000"/>
                </a:solidFill>
                <a:effectLst/>
                <a:latin typeface="Helvetica Neue"/>
              </a:rPr>
              <a:t> from last month. Now, they want to build a model to predict the purchase amount of customer against various products which will help them to create personalized offer for customers against different products.</a:t>
            </a:r>
          </a:p>
          <a:p>
            <a:endParaRPr lang="en-IN" dirty="0"/>
          </a:p>
        </p:txBody>
      </p:sp>
    </p:spTree>
    <p:extLst>
      <p:ext uri="{BB962C8B-B14F-4D97-AF65-F5344CB8AC3E}">
        <p14:creationId xmlns:p14="http://schemas.microsoft.com/office/powerpoint/2010/main" val="1538876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D351-A618-FB65-690D-389443A8DF3F}"/>
              </a:ext>
            </a:extLst>
          </p:cNvPr>
          <p:cNvSpPr>
            <a:spLocks noGrp="1"/>
          </p:cNvSpPr>
          <p:nvPr>
            <p:ph type="title"/>
          </p:nvPr>
        </p:nvSpPr>
        <p:spPr/>
        <p:txBody>
          <a:bodyPr/>
          <a:lstStyle/>
          <a:p>
            <a:r>
              <a:rPr lang="en-IN" dirty="0">
                <a:solidFill>
                  <a:schemeClr val="tx1"/>
                </a:solidFill>
              </a:rPr>
              <a:t>Libraries</a:t>
            </a:r>
          </a:p>
        </p:txBody>
      </p:sp>
      <p:pic>
        <p:nvPicPr>
          <p:cNvPr id="5" name="Content Placeholder 4">
            <a:extLst>
              <a:ext uri="{FF2B5EF4-FFF2-40B4-BE49-F238E27FC236}">
                <a16:creationId xmlns:a16="http://schemas.microsoft.com/office/drawing/2014/main" id="{C7C116FD-68CA-EF14-57C8-8F8442F530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9854" y="2276670"/>
            <a:ext cx="5728996" cy="3069771"/>
          </a:xfrm>
        </p:spPr>
      </p:pic>
    </p:spTree>
    <p:extLst>
      <p:ext uri="{BB962C8B-B14F-4D97-AF65-F5344CB8AC3E}">
        <p14:creationId xmlns:p14="http://schemas.microsoft.com/office/powerpoint/2010/main" val="396072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C9B0-FE42-0ABD-1213-87C549A1C384}"/>
              </a:ext>
            </a:extLst>
          </p:cNvPr>
          <p:cNvSpPr>
            <a:spLocks noGrp="1"/>
          </p:cNvSpPr>
          <p:nvPr>
            <p:ph type="title"/>
          </p:nvPr>
        </p:nvSpPr>
        <p:spPr/>
        <p:txBody>
          <a:bodyPr/>
          <a:lstStyle/>
          <a:p>
            <a:r>
              <a:rPr lang="en-IN" dirty="0">
                <a:solidFill>
                  <a:schemeClr val="tx1"/>
                </a:solidFill>
              </a:rPr>
              <a:t>DATASET</a:t>
            </a:r>
          </a:p>
        </p:txBody>
      </p:sp>
      <p:pic>
        <p:nvPicPr>
          <p:cNvPr id="5" name="Content Placeholder 4">
            <a:extLst>
              <a:ext uri="{FF2B5EF4-FFF2-40B4-BE49-F238E27FC236}">
                <a16:creationId xmlns:a16="http://schemas.microsoft.com/office/drawing/2014/main" id="{DC63190C-B0F5-45FB-B406-850984702F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326" y="1981365"/>
            <a:ext cx="4421033" cy="3570349"/>
          </a:xfrm>
        </p:spPr>
      </p:pic>
      <p:pic>
        <p:nvPicPr>
          <p:cNvPr id="7" name="Picture 6">
            <a:extLst>
              <a:ext uri="{FF2B5EF4-FFF2-40B4-BE49-F238E27FC236}">
                <a16:creationId xmlns:a16="http://schemas.microsoft.com/office/drawing/2014/main" id="{C151C47E-8437-0972-B8C0-C8E5DA79F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968" y="2044210"/>
            <a:ext cx="4458086" cy="3444657"/>
          </a:xfrm>
          <a:prstGeom prst="rect">
            <a:avLst/>
          </a:prstGeom>
        </p:spPr>
      </p:pic>
    </p:spTree>
    <p:extLst>
      <p:ext uri="{BB962C8B-B14F-4D97-AF65-F5344CB8AC3E}">
        <p14:creationId xmlns:p14="http://schemas.microsoft.com/office/powerpoint/2010/main" val="4148890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D4EBC-FD1B-BD85-E4A4-24A22249FDFD}"/>
              </a:ext>
            </a:extLst>
          </p:cNvPr>
          <p:cNvSpPr>
            <a:spLocks noGrp="1"/>
          </p:cNvSpPr>
          <p:nvPr>
            <p:ph type="title"/>
          </p:nvPr>
        </p:nvSpPr>
        <p:spPr/>
        <p:txBody>
          <a:bodyPr/>
          <a:lstStyle/>
          <a:p>
            <a:r>
              <a:rPr lang="en-IN" dirty="0">
                <a:solidFill>
                  <a:schemeClr val="tx1"/>
                </a:solidFill>
              </a:rPr>
              <a:t>DATASET JOIN WITH CONCAT</a:t>
            </a:r>
          </a:p>
        </p:txBody>
      </p:sp>
      <p:pic>
        <p:nvPicPr>
          <p:cNvPr id="5" name="Content Placeholder 4">
            <a:extLst>
              <a:ext uri="{FF2B5EF4-FFF2-40B4-BE49-F238E27FC236}">
                <a16:creationId xmlns:a16="http://schemas.microsoft.com/office/drawing/2014/main" id="{BAAB532F-44E7-4F90-48DD-2E514F0A67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432" y="2168275"/>
            <a:ext cx="9419136" cy="3113934"/>
          </a:xfrm>
        </p:spPr>
      </p:pic>
    </p:spTree>
    <p:extLst>
      <p:ext uri="{BB962C8B-B14F-4D97-AF65-F5344CB8AC3E}">
        <p14:creationId xmlns:p14="http://schemas.microsoft.com/office/powerpoint/2010/main" val="161491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5638-BC6A-096A-9318-C7C51CAFF3E7}"/>
              </a:ext>
            </a:extLst>
          </p:cNvPr>
          <p:cNvSpPr>
            <a:spLocks noGrp="1"/>
          </p:cNvSpPr>
          <p:nvPr>
            <p:ph type="title"/>
          </p:nvPr>
        </p:nvSpPr>
        <p:spPr/>
        <p:txBody>
          <a:bodyPr/>
          <a:lstStyle/>
          <a:p>
            <a:r>
              <a:rPr lang="en-IN" dirty="0">
                <a:solidFill>
                  <a:schemeClr val="tx1"/>
                </a:solidFill>
              </a:rPr>
              <a:t>DATASET SHAPE</a:t>
            </a:r>
          </a:p>
        </p:txBody>
      </p:sp>
      <p:pic>
        <p:nvPicPr>
          <p:cNvPr id="5" name="Content Placeholder 4">
            <a:extLst>
              <a:ext uri="{FF2B5EF4-FFF2-40B4-BE49-F238E27FC236}">
                <a16:creationId xmlns:a16="http://schemas.microsoft.com/office/drawing/2014/main" id="{704F5FD2-E24D-020B-2014-D1875AAE89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870" y="2519265"/>
            <a:ext cx="5318449" cy="2313991"/>
          </a:xfrm>
        </p:spPr>
      </p:pic>
    </p:spTree>
    <p:extLst>
      <p:ext uri="{BB962C8B-B14F-4D97-AF65-F5344CB8AC3E}">
        <p14:creationId xmlns:p14="http://schemas.microsoft.com/office/powerpoint/2010/main" val="160671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5570C-FE6E-8791-908B-919E60569883}"/>
              </a:ext>
            </a:extLst>
          </p:cNvPr>
          <p:cNvSpPr>
            <a:spLocks noGrp="1"/>
          </p:cNvSpPr>
          <p:nvPr>
            <p:ph type="title"/>
          </p:nvPr>
        </p:nvSpPr>
        <p:spPr/>
        <p:txBody>
          <a:bodyPr/>
          <a:lstStyle/>
          <a:p>
            <a:r>
              <a:rPr lang="en-IN" dirty="0">
                <a:solidFill>
                  <a:schemeClr val="tx1"/>
                </a:solidFill>
              </a:rPr>
              <a:t>Exploratory Data Analysis(EDA)</a:t>
            </a:r>
            <a:endParaRPr lang="en-IN" dirty="0"/>
          </a:p>
        </p:txBody>
      </p:sp>
      <p:pic>
        <p:nvPicPr>
          <p:cNvPr id="5" name="Content Placeholder 4">
            <a:extLst>
              <a:ext uri="{FF2B5EF4-FFF2-40B4-BE49-F238E27FC236}">
                <a16:creationId xmlns:a16="http://schemas.microsoft.com/office/drawing/2014/main" id="{29B305BC-8E3A-46AA-1EA3-36079322B0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717" y="2008179"/>
            <a:ext cx="3757417" cy="3954081"/>
          </a:xfrm>
        </p:spPr>
      </p:pic>
      <p:pic>
        <p:nvPicPr>
          <p:cNvPr id="7" name="Picture 6">
            <a:extLst>
              <a:ext uri="{FF2B5EF4-FFF2-40B4-BE49-F238E27FC236}">
                <a16:creationId xmlns:a16="http://schemas.microsoft.com/office/drawing/2014/main" id="{6588BF10-5656-600E-B69D-A83341D6E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4599" y="2008179"/>
            <a:ext cx="4397121" cy="3817951"/>
          </a:xfrm>
          <a:prstGeom prst="rect">
            <a:avLst/>
          </a:prstGeom>
        </p:spPr>
      </p:pic>
    </p:spTree>
    <p:extLst>
      <p:ext uri="{BB962C8B-B14F-4D97-AF65-F5344CB8AC3E}">
        <p14:creationId xmlns:p14="http://schemas.microsoft.com/office/powerpoint/2010/main" val="1496123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4F24-BCC8-D79B-1012-ADDE3BB6F284}"/>
              </a:ext>
            </a:extLst>
          </p:cNvPr>
          <p:cNvSpPr>
            <a:spLocks noGrp="1"/>
          </p:cNvSpPr>
          <p:nvPr>
            <p:ph type="title"/>
          </p:nvPr>
        </p:nvSpPr>
        <p:spPr/>
        <p:txBody>
          <a:bodyPr/>
          <a:lstStyle/>
          <a:p>
            <a:r>
              <a:rPr lang="en-IN" dirty="0"/>
              <a:t> </a:t>
            </a:r>
            <a:r>
              <a:rPr lang="en-IN" dirty="0">
                <a:solidFill>
                  <a:schemeClr val="tx1"/>
                </a:solidFill>
              </a:rPr>
              <a:t>Statistical summary</a:t>
            </a:r>
          </a:p>
        </p:txBody>
      </p:sp>
      <p:pic>
        <p:nvPicPr>
          <p:cNvPr id="5" name="Content Placeholder 4">
            <a:extLst>
              <a:ext uri="{FF2B5EF4-FFF2-40B4-BE49-F238E27FC236}">
                <a16:creationId xmlns:a16="http://schemas.microsoft.com/office/drawing/2014/main" id="{757D91ED-7026-092A-8D50-87C4C68866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3840" y="2108480"/>
            <a:ext cx="7453006" cy="3219299"/>
          </a:xfrm>
        </p:spPr>
      </p:pic>
    </p:spTree>
    <p:extLst>
      <p:ext uri="{BB962C8B-B14F-4D97-AF65-F5344CB8AC3E}">
        <p14:creationId xmlns:p14="http://schemas.microsoft.com/office/powerpoint/2010/main" val="16833572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56</TotalTime>
  <Words>284</Words>
  <Application>Microsoft Office PowerPoint</Application>
  <PresentationFormat>Widescreen</PresentationFormat>
  <Paragraphs>39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Google Sans</vt:lpstr>
      <vt:lpstr>Helvetica Neue</vt:lpstr>
      <vt:lpstr>Retrospect</vt:lpstr>
      <vt:lpstr>Presented By:</vt:lpstr>
      <vt:lpstr>BLACK FRIDAY PREDICTION</vt:lpstr>
      <vt:lpstr>Problem Statement </vt:lpstr>
      <vt:lpstr>Libraries</vt:lpstr>
      <vt:lpstr>DATASET</vt:lpstr>
      <vt:lpstr>DATASET JOIN WITH CONCAT</vt:lpstr>
      <vt:lpstr>DATASET SHAPE</vt:lpstr>
      <vt:lpstr>Exploratory Data Analysis(EDA)</vt:lpstr>
      <vt:lpstr> Statistical summary</vt:lpstr>
      <vt:lpstr>Categorical and Continues Columns</vt:lpstr>
      <vt:lpstr>GENDER</vt:lpstr>
      <vt:lpstr>AGE</vt:lpstr>
      <vt:lpstr>AGE DISTRIBUTION</vt:lpstr>
      <vt:lpstr>City Category </vt:lpstr>
      <vt:lpstr>City Category  Distribution</vt:lpstr>
      <vt:lpstr>Marital Status</vt:lpstr>
      <vt:lpstr>Marital Status Distribution</vt:lpstr>
      <vt:lpstr>Occupation Distribution</vt:lpstr>
      <vt:lpstr>Staying in Current city year</vt:lpstr>
      <vt:lpstr>Occupation</vt:lpstr>
      <vt:lpstr>Purchase amount across Age</vt:lpstr>
      <vt:lpstr>Purchase amount across Gender</vt:lpstr>
      <vt:lpstr>Purchase amount across City Category</vt:lpstr>
      <vt:lpstr>Purchase amount across Marital status</vt:lpstr>
      <vt:lpstr>Purchase amount across Product category_1</vt:lpstr>
      <vt:lpstr>Purchase amount across Product category_2</vt:lpstr>
      <vt:lpstr>CONCLUSION</vt:lpstr>
      <vt:lpstr>Flip ROBO Technologies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dc:title>
  <dc:creator>Yash Jaiswal</dc:creator>
  <cp:lastModifiedBy>Yash Jaiswal</cp:lastModifiedBy>
  <cp:revision>1</cp:revision>
  <dcterms:created xsi:type="dcterms:W3CDTF">2023-02-28T06:34:19Z</dcterms:created>
  <dcterms:modified xsi:type="dcterms:W3CDTF">2023-02-28T07:31:18Z</dcterms:modified>
</cp:coreProperties>
</file>