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602EC7-BF46-44F2-9C59-8DC5C4A90F93}"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D2CAE9-4582-4708-9DA8-5B4CE6DBBCF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428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602EC7-BF46-44F2-9C59-8DC5C4A90F93}"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D2CAE9-4582-4708-9DA8-5B4CE6DBBCF7}" type="slidenum">
              <a:rPr lang="en-IN" smtClean="0"/>
              <a:t>‹#›</a:t>
            </a:fld>
            <a:endParaRPr lang="en-IN"/>
          </a:p>
        </p:txBody>
      </p:sp>
    </p:spTree>
    <p:extLst>
      <p:ext uri="{BB962C8B-B14F-4D97-AF65-F5344CB8AC3E}">
        <p14:creationId xmlns:p14="http://schemas.microsoft.com/office/powerpoint/2010/main" val="2828449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602EC7-BF46-44F2-9C59-8DC5C4A90F93}"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D2CAE9-4582-4708-9DA8-5B4CE6DBBCF7}" type="slidenum">
              <a:rPr lang="en-IN" smtClean="0"/>
              <a:t>‹#›</a:t>
            </a:fld>
            <a:endParaRPr lang="en-IN"/>
          </a:p>
        </p:txBody>
      </p:sp>
    </p:spTree>
    <p:extLst>
      <p:ext uri="{BB962C8B-B14F-4D97-AF65-F5344CB8AC3E}">
        <p14:creationId xmlns:p14="http://schemas.microsoft.com/office/powerpoint/2010/main" val="2688508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602EC7-BF46-44F2-9C59-8DC5C4A90F93}"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D2CAE9-4582-4708-9DA8-5B4CE6DBBCF7}" type="slidenum">
              <a:rPr lang="en-IN" smtClean="0"/>
              <a:t>‹#›</a:t>
            </a:fld>
            <a:endParaRPr lang="en-IN"/>
          </a:p>
        </p:txBody>
      </p:sp>
    </p:spTree>
    <p:extLst>
      <p:ext uri="{BB962C8B-B14F-4D97-AF65-F5344CB8AC3E}">
        <p14:creationId xmlns:p14="http://schemas.microsoft.com/office/powerpoint/2010/main" val="1825540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602EC7-BF46-44F2-9C59-8DC5C4A90F93}"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D2CAE9-4582-4708-9DA8-5B4CE6DBBCF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6305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602EC7-BF46-44F2-9C59-8DC5C4A90F93}" type="datetimeFigureOut">
              <a:rPr lang="en-IN" smtClean="0"/>
              <a:t>12-11-2022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D2CAE9-4582-4708-9DA8-5B4CE6DBBCF7}" type="slidenum">
              <a:rPr lang="en-IN" smtClean="0"/>
              <a:t>‹#›</a:t>
            </a:fld>
            <a:endParaRPr lang="en-IN"/>
          </a:p>
        </p:txBody>
      </p:sp>
    </p:spTree>
    <p:extLst>
      <p:ext uri="{BB962C8B-B14F-4D97-AF65-F5344CB8AC3E}">
        <p14:creationId xmlns:p14="http://schemas.microsoft.com/office/powerpoint/2010/main" val="1629635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602EC7-BF46-44F2-9C59-8DC5C4A90F93}" type="datetimeFigureOut">
              <a:rPr lang="en-IN" smtClean="0"/>
              <a:t>12-11-2022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D2CAE9-4582-4708-9DA8-5B4CE6DBBCF7}" type="slidenum">
              <a:rPr lang="en-IN" smtClean="0"/>
              <a:t>‹#›</a:t>
            </a:fld>
            <a:endParaRPr lang="en-IN"/>
          </a:p>
        </p:txBody>
      </p:sp>
    </p:spTree>
    <p:extLst>
      <p:ext uri="{BB962C8B-B14F-4D97-AF65-F5344CB8AC3E}">
        <p14:creationId xmlns:p14="http://schemas.microsoft.com/office/powerpoint/2010/main" val="3145399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602EC7-BF46-44F2-9C59-8DC5C4A90F93}" type="datetimeFigureOut">
              <a:rPr lang="en-IN" smtClean="0"/>
              <a:t>12-11-2022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D2CAE9-4582-4708-9DA8-5B4CE6DBBCF7}" type="slidenum">
              <a:rPr lang="en-IN" smtClean="0"/>
              <a:t>‹#›</a:t>
            </a:fld>
            <a:endParaRPr lang="en-IN"/>
          </a:p>
        </p:txBody>
      </p:sp>
    </p:spTree>
    <p:extLst>
      <p:ext uri="{BB962C8B-B14F-4D97-AF65-F5344CB8AC3E}">
        <p14:creationId xmlns:p14="http://schemas.microsoft.com/office/powerpoint/2010/main" val="1314123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9602EC7-BF46-44F2-9C59-8DC5C4A90F93}" type="datetimeFigureOut">
              <a:rPr lang="en-IN" smtClean="0"/>
              <a:t>12-11-2022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1D2CAE9-4582-4708-9DA8-5B4CE6DBBCF7}" type="slidenum">
              <a:rPr lang="en-IN" smtClean="0"/>
              <a:t>‹#›</a:t>
            </a:fld>
            <a:endParaRPr lang="en-IN"/>
          </a:p>
        </p:txBody>
      </p:sp>
    </p:spTree>
    <p:extLst>
      <p:ext uri="{BB962C8B-B14F-4D97-AF65-F5344CB8AC3E}">
        <p14:creationId xmlns:p14="http://schemas.microsoft.com/office/powerpoint/2010/main" val="4210743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9602EC7-BF46-44F2-9C59-8DC5C4A90F93}" type="datetimeFigureOut">
              <a:rPr lang="en-IN" smtClean="0"/>
              <a:t>12-11-2022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1D2CAE9-4582-4708-9DA8-5B4CE6DBBCF7}" type="slidenum">
              <a:rPr lang="en-IN" smtClean="0"/>
              <a:t>‹#›</a:t>
            </a:fld>
            <a:endParaRPr lang="en-IN"/>
          </a:p>
        </p:txBody>
      </p:sp>
    </p:spTree>
    <p:extLst>
      <p:ext uri="{BB962C8B-B14F-4D97-AF65-F5344CB8AC3E}">
        <p14:creationId xmlns:p14="http://schemas.microsoft.com/office/powerpoint/2010/main" val="359925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602EC7-BF46-44F2-9C59-8DC5C4A90F93}" type="datetimeFigureOut">
              <a:rPr lang="en-IN" smtClean="0"/>
              <a:t>12-11-2022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D2CAE9-4582-4708-9DA8-5B4CE6DBBCF7}" type="slidenum">
              <a:rPr lang="en-IN" smtClean="0"/>
              <a:t>‹#›</a:t>
            </a:fld>
            <a:endParaRPr lang="en-IN"/>
          </a:p>
        </p:txBody>
      </p:sp>
    </p:spTree>
    <p:extLst>
      <p:ext uri="{BB962C8B-B14F-4D97-AF65-F5344CB8AC3E}">
        <p14:creationId xmlns:p14="http://schemas.microsoft.com/office/powerpoint/2010/main" val="3158671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9602EC7-BF46-44F2-9C59-8DC5C4A90F93}" type="datetimeFigureOut">
              <a:rPr lang="en-IN" smtClean="0"/>
              <a:t>12-11-2022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1D2CAE9-4582-4708-9DA8-5B4CE6DBBCF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59737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997AA-EC71-D310-C8E8-F365566A3E0E}"/>
              </a:ext>
            </a:extLst>
          </p:cNvPr>
          <p:cNvSpPr>
            <a:spLocks noGrp="1"/>
          </p:cNvSpPr>
          <p:nvPr>
            <p:ph type="ctrTitle"/>
          </p:nvPr>
        </p:nvSpPr>
        <p:spPr/>
        <p:txBody>
          <a:bodyPr/>
          <a:lstStyle/>
          <a:p>
            <a:r>
              <a:rPr lang="en-IN" dirty="0"/>
              <a:t>Presented By:</a:t>
            </a:r>
          </a:p>
        </p:txBody>
      </p:sp>
      <p:sp>
        <p:nvSpPr>
          <p:cNvPr id="3" name="Subtitle 2">
            <a:extLst>
              <a:ext uri="{FF2B5EF4-FFF2-40B4-BE49-F238E27FC236}">
                <a16:creationId xmlns:a16="http://schemas.microsoft.com/office/drawing/2014/main" id="{926DB004-66CA-E09D-315A-B537767D061B}"/>
              </a:ext>
            </a:extLst>
          </p:cNvPr>
          <p:cNvSpPr>
            <a:spLocks noGrp="1"/>
          </p:cNvSpPr>
          <p:nvPr>
            <p:ph type="subTitle" idx="1"/>
          </p:nvPr>
        </p:nvSpPr>
        <p:spPr/>
        <p:txBody>
          <a:bodyPr/>
          <a:lstStyle/>
          <a:p>
            <a:r>
              <a:rPr lang="en-IN" dirty="0"/>
              <a:t>Yash Jaiswal</a:t>
            </a:r>
          </a:p>
          <a:p>
            <a:endParaRPr lang="en-IN" dirty="0"/>
          </a:p>
        </p:txBody>
      </p:sp>
    </p:spTree>
    <p:extLst>
      <p:ext uri="{BB962C8B-B14F-4D97-AF65-F5344CB8AC3E}">
        <p14:creationId xmlns:p14="http://schemas.microsoft.com/office/powerpoint/2010/main" val="1873384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13989C-64E0-9543-29B7-465D48251F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165" y="448877"/>
            <a:ext cx="5336121" cy="3194726"/>
          </a:xfrm>
          <a:prstGeom prst="rect">
            <a:avLst/>
          </a:prstGeom>
        </p:spPr>
      </p:pic>
      <p:pic>
        <p:nvPicPr>
          <p:cNvPr id="5" name="Picture 4">
            <a:extLst>
              <a:ext uri="{FF2B5EF4-FFF2-40B4-BE49-F238E27FC236}">
                <a16:creationId xmlns:a16="http://schemas.microsoft.com/office/drawing/2014/main" id="{8FC267D4-25A0-9248-0437-06793EE668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34274"/>
            <a:ext cx="5336122" cy="3194726"/>
          </a:xfrm>
          <a:prstGeom prst="rect">
            <a:avLst/>
          </a:prstGeom>
        </p:spPr>
      </p:pic>
      <p:pic>
        <p:nvPicPr>
          <p:cNvPr id="7" name="Picture 6">
            <a:extLst>
              <a:ext uri="{FF2B5EF4-FFF2-40B4-BE49-F238E27FC236}">
                <a16:creationId xmlns:a16="http://schemas.microsoft.com/office/drawing/2014/main" id="{76015C05-AF88-0A33-F9F3-034DC28D70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869" y="3643603"/>
            <a:ext cx="4397258" cy="2495940"/>
          </a:xfrm>
          <a:prstGeom prst="rect">
            <a:avLst/>
          </a:prstGeom>
        </p:spPr>
      </p:pic>
      <p:pic>
        <p:nvPicPr>
          <p:cNvPr id="9" name="Picture 8">
            <a:extLst>
              <a:ext uri="{FF2B5EF4-FFF2-40B4-BE49-F238E27FC236}">
                <a16:creationId xmlns:a16="http://schemas.microsoft.com/office/drawing/2014/main" id="{877A7482-0555-83A5-06A6-47F1BD28FA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88623" y="3741576"/>
            <a:ext cx="5583836" cy="2397967"/>
          </a:xfrm>
          <a:prstGeom prst="rect">
            <a:avLst/>
          </a:prstGeom>
        </p:spPr>
      </p:pic>
    </p:spTree>
    <p:extLst>
      <p:ext uri="{BB962C8B-B14F-4D97-AF65-F5344CB8AC3E}">
        <p14:creationId xmlns:p14="http://schemas.microsoft.com/office/powerpoint/2010/main" val="1434970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B03800-6702-9980-E2B0-06A397440F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818" y="261257"/>
            <a:ext cx="5167889" cy="3480318"/>
          </a:xfrm>
          <a:prstGeom prst="rect">
            <a:avLst/>
          </a:prstGeom>
        </p:spPr>
      </p:pic>
      <p:pic>
        <p:nvPicPr>
          <p:cNvPr id="5" name="Picture 4">
            <a:extLst>
              <a:ext uri="{FF2B5EF4-FFF2-40B4-BE49-F238E27FC236}">
                <a16:creationId xmlns:a16="http://schemas.microsoft.com/office/drawing/2014/main" id="{5ABF5160-5F20-95FF-D8F5-B694F168EA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7380" y="261257"/>
            <a:ext cx="5576020" cy="3237723"/>
          </a:xfrm>
          <a:prstGeom prst="rect">
            <a:avLst/>
          </a:prstGeom>
        </p:spPr>
      </p:pic>
      <p:pic>
        <p:nvPicPr>
          <p:cNvPr id="7" name="Picture 6">
            <a:extLst>
              <a:ext uri="{FF2B5EF4-FFF2-40B4-BE49-F238E27FC236}">
                <a16:creationId xmlns:a16="http://schemas.microsoft.com/office/drawing/2014/main" id="{B6FAD227-659C-2E3A-B470-E4F08D7425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819" y="3676260"/>
            <a:ext cx="5363830" cy="2584580"/>
          </a:xfrm>
          <a:prstGeom prst="rect">
            <a:avLst/>
          </a:prstGeom>
        </p:spPr>
      </p:pic>
      <p:pic>
        <p:nvPicPr>
          <p:cNvPr id="9" name="Picture 8">
            <a:extLst>
              <a:ext uri="{FF2B5EF4-FFF2-40B4-BE49-F238E27FC236}">
                <a16:creationId xmlns:a16="http://schemas.microsoft.com/office/drawing/2014/main" id="{E44E5214-68B2-C0D8-299C-DFACA53669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2179" y="3572369"/>
            <a:ext cx="4586969" cy="2584580"/>
          </a:xfrm>
          <a:prstGeom prst="rect">
            <a:avLst/>
          </a:prstGeom>
        </p:spPr>
      </p:pic>
    </p:spTree>
    <p:extLst>
      <p:ext uri="{BB962C8B-B14F-4D97-AF65-F5344CB8AC3E}">
        <p14:creationId xmlns:p14="http://schemas.microsoft.com/office/powerpoint/2010/main" val="168029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7E63B8-495D-D20F-287F-70B638EE33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87" y="182010"/>
            <a:ext cx="5723116" cy="3246990"/>
          </a:xfrm>
          <a:prstGeom prst="rect">
            <a:avLst/>
          </a:prstGeom>
        </p:spPr>
      </p:pic>
      <p:pic>
        <p:nvPicPr>
          <p:cNvPr id="5" name="Picture 4">
            <a:extLst>
              <a:ext uri="{FF2B5EF4-FFF2-40B4-BE49-F238E27FC236}">
                <a16:creationId xmlns:a16="http://schemas.microsoft.com/office/drawing/2014/main" id="{6197069D-4DB4-8E31-46B4-FE3F24C8F0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118" y="223966"/>
            <a:ext cx="5654530" cy="3163078"/>
          </a:xfrm>
          <a:prstGeom prst="rect">
            <a:avLst/>
          </a:prstGeom>
        </p:spPr>
      </p:pic>
      <p:pic>
        <p:nvPicPr>
          <p:cNvPr id="7" name="Picture 6">
            <a:extLst>
              <a:ext uri="{FF2B5EF4-FFF2-40B4-BE49-F238E27FC236}">
                <a16:creationId xmlns:a16="http://schemas.microsoft.com/office/drawing/2014/main" id="{6C4ED3A5-C61C-45A8-63F9-949D601DBB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592" y="3429000"/>
            <a:ext cx="5623212" cy="2678751"/>
          </a:xfrm>
          <a:prstGeom prst="rect">
            <a:avLst/>
          </a:prstGeom>
        </p:spPr>
      </p:pic>
      <p:pic>
        <p:nvPicPr>
          <p:cNvPr id="9" name="Picture 8">
            <a:extLst>
              <a:ext uri="{FF2B5EF4-FFF2-40B4-BE49-F238E27FC236}">
                <a16:creationId xmlns:a16="http://schemas.microsoft.com/office/drawing/2014/main" id="{DB2D03AC-F68B-546F-4013-C1F23B1182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8979" y="3470957"/>
            <a:ext cx="5290807" cy="2678751"/>
          </a:xfrm>
          <a:prstGeom prst="rect">
            <a:avLst/>
          </a:prstGeom>
        </p:spPr>
      </p:pic>
    </p:spTree>
    <p:extLst>
      <p:ext uri="{BB962C8B-B14F-4D97-AF65-F5344CB8AC3E}">
        <p14:creationId xmlns:p14="http://schemas.microsoft.com/office/powerpoint/2010/main" val="3662787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CEA7B1-592A-381E-864E-7E8758431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494" y="121299"/>
            <a:ext cx="5311600" cy="3307701"/>
          </a:xfrm>
          <a:prstGeom prst="rect">
            <a:avLst/>
          </a:prstGeom>
        </p:spPr>
      </p:pic>
      <p:pic>
        <p:nvPicPr>
          <p:cNvPr id="5" name="Picture 4">
            <a:extLst>
              <a:ext uri="{FF2B5EF4-FFF2-40B4-BE49-F238E27FC236}">
                <a16:creationId xmlns:a16="http://schemas.microsoft.com/office/drawing/2014/main" id="{BDDEE277-9CC5-0806-188A-CFD8827ED9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8759" y="0"/>
            <a:ext cx="5679862" cy="3349690"/>
          </a:xfrm>
          <a:prstGeom prst="rect">
            <a:avLst/>
          </a:prstGeom>
        </p:spPr>
      </p:pic>
      <p:pic>
        <p:nvPicPr>
          <p:cNvPr id="7" name="Picture 6">
            <a:extLst>
              <a:ext uri="{FF2B5EF4-FFF2-40B4-BE49-F238E27FC236}">
                <a16:creationId xmlns:a16="http://schemas.microsoft.com/office/drawing/2014/main" id="{3CF3F13A-FD3A-9911-FDB5-71519EC555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660" y="3349690"/>
            <a:ext cx="4849507" cy="2847018"/>
          </a:xfrm>
          <a:prstGeom prst="rect">
            <a:avLst/>
          </a:prstGeom>
        </p:spPr>
      </p:pic>
      <p:pic>
        <p:nvPicPr>
          <p:cNvPr id="9" name="Picture 8">
            <a:extLst>
              <a:ext uri="{FF2B5EF4-FFF2-40B4-BE49-F238E27FC236}">
                <a16:creationId xmlns:a16="http://schemas.microsoft.com/office/drawing/2014/main" id="{0E4E73A9-8688-E853-BC48-E08D4E4780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58094" y="3349690"/>
            <a:ext cx="6297080" cy="3001364"/>
          </a:xfrm>
          <a:prstGeom prst="rect">
            <a:avLst/>
          </a:prstGeom>
        </p:spPr>
      </p:pic>
    </p:spTree>
    <p:extLst>
      <p:ext uri="{BB962C8B-B14F-4D97-AF65-F5344CB8AC3E}">
        <p14:creationId xmlns:p14="http://schemas.microsoft.com/office/powerpoint/2010/main" val="1473672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5BE78-4D06-C61B-BC37-8FF033666818}"/>
              </a:ext>
            </a:extLst>
          </p:cNvPr>
          <p:cNvSpPr>
            <a:spLocks noGrp="1"/>
          </p:cNvSpPr>
          <p:nvPr>
            <p:ph type="title"/>
          </p:nvPr>
        </p:nvSpPr>
        <p:spPr>
          <a:xfrm>
            <a:off x="1097280" y="286603"/>
            <a:ext cx="10058400" cy="1196963"/>
          </a:xfrm>
        </p:spPr>
        <p:txBody>
          <a:bodyPr>
            <a:normAutofit/>
          </a:bodyPr>
          <a:lstStyle/>
          <a:p>
            <a:r>
              <a:rPr lang="en-US" sz="2400" dirty="0"/>
              <a:t>Which app is easy to use and from which website the customers shopped</a:t>
            </a:r>
            <a:endParaRPr lang="en-IN" sz="2400" dirty="0"/>
          </a:p>
        </p:txBody>
      </p:sp>
      <p:pic>
        <p:nvPicPr>
          <p:cNvPr id="4" name="Picture 3">
            <a:extLst>
              <a:ext uri="{FF2B5EF4-FFF2-40B4-BE49-F238E27FC236}">
                <a16:creationId xmlns:a16="http://schemas.microsoft.com/office/drawing/2014/main" id="{F99522D2-9E62-D8A6-D80A-1B582DFD72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89" y="1847462"/>
            <a:ext cx="10991460" cy="4478693"/>
          </a:xfrm>
          <a:prstGeom prst="rect">
            <a:avLst/>
          </a:prstGeom>
        </p:spPr>
      </p:pic>
    </p:spTree>
    <p:extLst>
      <p:ext uri="{BB962C8B-B14F-4D97-AF65-F5344CB8AC3E}">
        <p14:creationId xmlns:p14="http://schemas.microsoft.com/office/powerpoint/2010/main" val="924996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BAA5D-10B4-856B-1AAC-6FCA9A48281D}"/>
              </a:ext>
            </a:extLst>
          </p:cNvPr>
          <p:cNvSpPr>
            <a:spLocks noGrp="1"/>
          </p:cNvSpPr>
          <p:nvPr>
            <p:ph type="title"/>
          </p:nvPr>
        </p:nvSpPr>
        <p:spPr>
          <a:xfrm>
            <a:off x="1097280" y="286604"/>
            <a:ext cx="10058400" cy="1103658"/>
          </a:xfrm>
        </p:spPr>
        <p:txBody>
          <a:bodyPr>
            <a:normAutofit/>
          </a:bodyPr>
          <a:lstStyle/>
          <a:p>
            <a:r>
              <a:rPr lang="en-US" sz="2400" dirty="0"/>
              <a:t>Which app provides attractive products and which webapp offering variety of products</a:t>
            </a:r>
            <a:endParaRPr lang="en-IN" sz="2400" dirty="0"/>
          </a:p>
        </p:txBody>
      </p:sp>
      <p:pic>
        <p:nvPicPr>
          <p:cNvPr id="4" name="Picture 3">
            <a:extLst>
              <a:ext uri="{FF2B5EF4-FFF2-40B4-BE49-F238E27FC236}">
                <a16:creationId xmlns:a16="http://schemas.microsoft.com/office/drawing/2014/main" id="{DCF28924-35A0-0A47-7E6A-47933A108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427" y="1847460"/>
            <a:ext cx="10562253" cy="4506686"/>
          </a:xfrm>
          <a:prstGeom prst="rect">
            <a:avLst/>
          </a:prstGeom>
        </p:spPr>
      </p:pic>
    </p:spTree>
    <p:extLst>
      <p:ext uri="{BB962C8B-B14F-4D97-AF65-F5344CB8AC3E}">
        <p14:creationId xmlns:p14="http://schemas.microsoft.com/office/powerpoint/2010/main" val="3419744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4891-F244-0DE3-5ADF-6C36CD35016C}"/>
              </a:ext>
            </a:extLst>
          </p:cNvPr>
          <p:cNvSpPr>
            <a:spLocks noGrp="1"/>
          </p:cNvSpPr>
          <p:nvPr>
            <p:ph type="title"/>
          </p:nvPr>
        </p:nvSpPr>
        <p:spPr>
          <a:xfrm>
            <a:off x="1097280" y="286603"/>
            <a:ext cx="10058400" cy="1029013"/>
          </a:xfrm>
        </p:spPr>
        <p:txBody>
          <a:bodyPr>
            <a:normAutofit/>
          </a:bodyPr>
          <a:lstStyle/>
          <a:p>
            <a:r>
              <a:rPr lang="en-US" sz="2400" dirty="0"/>
              <a:t>How offering several categories and giving product information impact on the customers</a:t>
            </a:r>
            <a:endParaRPr lang="en-IN" sz="2400" dirty="0"/>
          </a:p>
        </p:txBody>
      </p:sp>
      <p:pic>
        <p:nvPicPr>
          <p:cNvPr id="4" name="Picture 3">
            <a:extLst>
              <a:ext uri="{FF2B5EF4-FFF2-40B4-BE49-F238E27FC236}">
                <a16:creationId xmlns:a16="http://schemas.microsoft.com/office/drawing/2014/main" id="{06DE09DD-7D52-60B1-7092-9C16E313F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408" y="1800809"/>
            <a:ext cx="10543591" cy="4497354"/>
          </a:xfrm>
          <a:prstGeom prst="rect">
            <a:avLst/>
          </a:prstGeom>
        </p:spPr>
      </p:pic>
    </p:spTree>
    <p:extLst>
      <p:ext uri="{BB962C8B-B14F-4D97-AF65-F5344CB8AC3E}">
        <p14:creationId xmlns:p14="http://schemas.microsoft.com/office/powerpoint/2010/main" val="3374858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D51D0-0B3B-CFD0-F32E-2F4E9F325D58}"/>
              </a:ext>
            </a:extLst>
          </p:cNvPr>
          <p:cNvSpPr>
            <a:spLocks noGrp="1"/>
          </p:cNvSpPr>
          <p:nvPr>
            <p:ph type="title"/>
          </p:nvPr>
        </p:nvSpPr>
        <p:spPr>
          <a:xfrm>
            <a:off x="1097280" y="286604"/>
            <a:ext cx="10058400" cy="954368"/>
          </a:xfrm>
        </p:spPr>
        <p:txBody>
          <a:bodyPr>
            <a:normAutofit/>
          </a:bodyPr>
          <a:lstStyle/>
          <a:p>
            <a:r>
              <a:rPr lang="en-US" sz="2400" dirty="0"/>
              <a:t>Checking Reliability of the website and quickness </a:t>
            </a:r>
            <a:r>
              <a:rPr lang="en-US" sz="2400" dirty="0" err="1"/>
              <a:t>tocomplete</a:t>
            </a:r>
            <a:r>
              <a:rPr lang="en-US" sz="2400" dirty="0"/>
              <a:t> purchase</a:t>
            </a:r>
            <a:endParaRPr lang="en-IN" sz="2400" dirty="0"/>
          </a:p>
        </p:txBody>
      </p:sp>
      <p:pic>
        <p:nvPicPr>
          <p:cNvPr id="4" name="Picture 3">
            <a:extLst>
              <a:ext uri="{FF2B5EF4-FFF2-40B4-BE49-F238E27FC236}">
                <a16:creationId xmlns:a16="http://schemas.microsoft.com/office/drawing/2014/main" id="{5D21407D-F226-BE6D-771A-81639D001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796" y="1754155"/>
            <a:ext cx="10455884" cy="4590661"/>
          </a:xfrm>
          <a:prstGeom prst="rect">
            <a:avLst/>
          </a:prstGeom>
        </p:spPr>
      </p:pic>
    </p:spTree>
    <p:extLst>
      <p:ext uri="{BB962C8B-B14F-4D97-AF65-F5344CB8AC3E}">
        <p14:creationId xmlns:p14="http://schemas.microsoft.com/office/powerpoint/2010/main" val="1427936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F3475-F91A-0952-5DC5-08B0540DEE23}"/>
              </a:ext>
            </a:extLst>
          </p:cNvPr>
          <p:cNvSpPr>
            <a:spLocks noGrp="1"/>
          </p:cNvSpPr>
          <p:nvPr>
            <p:ph type="title"/>
          </p:nvPr>
        </p:nvSpPr>
        <p:spPr>
          <a:xfrm>
            <a:off x="1097280" y="286604"/>
            <a:ext cx="10058400" cy="954368"/>
          </a:xfrm>
        </p:spPr>
        <p:txBody>
          <a:bodyPr>
            <a:normAutofit/>
          </a:bodyPr>
          <a:lstStyle/>
          <a:p>
            <a:r>
              <a:rPr lang="en-US" sz="2400" dirty="0"/>
              <a:t>Checking which website delivers the order soon and what payment mode they use</a:t>
            </a:r>
            <a:endParaRPr lang="en-IN" sz="2400" dirty="0"/>
          </a:p>
        </p:txBody>
      </p:sp>
      <p:pic>
        <p:nvPicPr>
          <p:cNvPr id="4" name="Picture 3">
            <a:extLst>
              <a:ext uri="{FF2B5EF4-FFF2-40B4-BE49-F238E27FC236}">
                <a16:creationId xmlns:a16="http://schemas.microsoft.com/office/drawing/2014/main" id="{B2820C5A-5343-489B-E829-95DAAB8074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391" y="1725016"/>
            <a:ext cx="10590245" cy="4498502"/>
          </a:xfrm>
          <a:prstGeom prst="rect">
            <a:avLst/>
          </a:prstGeom>
        </p:spPr>
      </p:pic>
    </p:spTree>
    <p:extLst>
      <p:ext uri="{BB962C8B-B14F-4D97-AF65-F5344CB8AC3E}">
        <p14:creationId xmlns:p14="http://schemas.microsoft.com/office/powerpoint/2010/main" val="2464662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9C01E-3EC5-4046-9691-883F85A55A26}"/>
              </a:ext>
            </a:extLst>
          </p:cNvPr>
          <p:cNvSpPr>
            <a:spLocks noGrp="1"/>
          </p:cNvSpPr>
          <p:nvPr>
            <p:ph type="title"/>
          </p:nvPr>
        </p:nvSpPr>
        <p:spPr>
          <a:xfrm>
            <a:off x="1066800" y="-394531"/>
            <a:ext cx="10058400" cy="1450757"/>
          </a:xfrm>
        </p:spPr>
        <p:txBody>
          <a:bodyPr>
            <a:normAutofit/>
          </a:bodyPr>
          <a:lstStyle/>
          <a:p>
            <a:r>
              <a:rPr lang="en-US" sz="2400" dirty="0"/>
              <a:t>Comparing privacy of customers information and perceived trustworthiness</a:t>
            </a:r>
            <a:endParaRPr lang="en-IN" sz="2400" dirty="0"/>
          </a:p>
        </p:txBody>
      </p:sp>
      <p:pic>
        <p:nvPicPr>
          <p:cNvPr id="4" name="Picture 3">
            <a:extLst>
              <a:ext uri="{FF2B5EF4-FFF2-40B4-BE49-F238E27FC236}">
                <a16:creationId xmlns:a16="http://schemas.microsoft.com/office/drawing/2014/main" id="{D6115589-280B-65E0-EF6B-BBB1508AD0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060" y="1772817"/>
            <a:ext cx="10814180" cy="4432040"/>
          </a:xfrm>
          <a:prstGeom prst="rect">
            <a:avLst/>
          </a:prstGeom>
        </p:spPr>
      </p:pic>
    </p:spTree>
    <p:extLst>
      <p:ext uri="{BB962C8B-B14F-4D97-AF65-F5344CB8AC3E}">
        <p14:creationId xmlns:p14="http://schemas.microsoft.com/office/powerpoint/2010/main" val="2795630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9DBA-4C27-4330-F1B2-7C70392732F0}"/>
              </a:ext>
            </a:extLst>
          </p:cNvPr>
          <p:cNvSpPr>
            <a:spLocks noGrp="1"/>
          </p:cNvSpPr>
          <p:nvPr>
            <p:ph type="title"/>
          </p:nvPr>
        </p:nvSpPr>
        <p:spPr/>
        <p:txBody>
          <a:bodyPr/>
          <a:lstStyle/>
          <a:p>
            <a:r>
              <a:rPr lang="en-IN" dirty="0">
                <a:solidFill>
                  <a:schemeClr val="tx1"/>
                </a:solidFill>
              </a:rPr>
              <a:t>Customer retention</a:t>
            </a:r>
          </a:p>
        </p:txBody>
      </p:sp>
      <p:sp>
        <p:nvSpPr>
          <p:cNvPr id="3" name="Content Placeholder 2">
            <a:extLst>
              <a:ext uri="{FF2B5EF4-FFF2-40B4-BE49-F238E27FC236}">
                <a16:creationId xmlns:a16="http://schemas.microsoft.com/office/drawing/2014/main" id="{BF3580A3-1CC4-BEBE-414B-11650550C15B}"/>
              </a:ext>
            </a:extLst>
          </p:cNvPr>
          <p:cNvSpPr>
            <a:spLocks noGrp="1"/>
          </p:cNvSpPr>
          <p:nvPr>
            <p:ph idx="1"/>
          </p:nvPr>
        </p:nvSpPr>
        <p:spPr/>
        <p:txBody>
          <a:bodyPr/>
          <a:lstStyle/>
          <a:p>
            <a:r>
              <a:rPr lang="en-IN" dirty="0">
                <a:solidFill>
                  <a:schemeClr val="tx1"/>
                </a:solidFill>
              </a:rPr>
              <a:t>1) </a:t>
            </a:r>
            <a:r>
              <a:rPr lang="en-IN" sz="1800" dirty="0">
                <a:solidFill>
                  <a:srgbClr val="111111"/>
                </a:solidFill>
                <a:effectLst/>
                <a:latin typeface="Arial" panose="020B0604020202020204" pitchFamily="34" charset="0"/>
                <a:ea typeface="Calibri" panose="020F0502020204030204" pitchFamily="34" charset="0"/>
              </a:rPr>
              <a:t>Customer satisfaction</a:t>
            </a:r>
          </a:p>
          <a:p>
            <a:r>
              <a:rPr lang="en-IN" sz="1800" dirty="0">
                <a:solidFill>
                  <a:srgbClr val="111111"/>
                </a:solidFill>
                <a:effectLst/>
                <a:latin typeface="Arial" panose="020B0604020202020204" pitchFamily="34" charset="0"/>
                <a:ea typeface="Calibri" panose="020F0502020204030204" pitchFamily="34" charset="0"/>
              </a:rPr>
              <a:t>2) value </a:t>
            </a:r>
            <a:r>
              <a:rPr lang="en-IN" dirty="0">
                <a:solidFill>
                  <a:schemeClr val="tx1"/>
                </a:solidFill>
              </a:rPr>
              <a:t>for Money</a:t>
            </a:r>
          </a:p>
          <a:p>
            <a:r>
              <a:rPr lang="en-IN" sz="1800" dirty="0">
                <a:solidFill>
                  <a:srgbClr val="111111"/>
                </a:solidFill>
                <a:effectLst/>
                <a:latin typeface="Arial" panose="020B0604020202020204" pitchFamily="34" charset="0"/>
                <a:ea typeface="Calibri" panose="020F0502020204030204" pitchFamily="34" charset="0"/>
              </a:rPr>
              <a:t>3) repurchase </a:t>
            </a:r>
          </a:p>
          <a:p>
            <a:r>
              <a:rPr lang="en-IN" dirty="0">
                <a:solidFill>
                  <a:schemeClr val="tx1"/>
                </a:solidFill>
              </a:rPr>
              <a:t>4) </a:t>
            </a:r>
            <a:r>
              <a:rPr lang="en-IN" sz="1800" dirty="0">
                <a:solidFill>
                  <a:srgbClr val="111111"/>
                </a:solidFill>
                <a:effectLst/>
                <a:latin typeface="Arial" panose="020B0604020202020204" pitchFamily="34" charset="0"/>
                <a:ea typeface="Calibri" panose="020F0502020204030204" pitchFamily="34" charset="0"/>
              </a:rPr>
              <a:t>service quality, system quality, information quality</a:t>
            </a:r>
          </a:p>
          <a:p>
            <a:r>
              <a:rPr lang="en-IN" sz="1800" dirty="0">
                <a:solidFill>
                  <a:srgbClr val="111111"/>
                </a:solidFill>
                <a:latin typeface="Arial" panose="020B0604020202020204" pitchFamily="34" charset="0"/>
                <a:ea typeface="Calibri" panose="020F0502020204030204" pitchFamily="34" charset="0"/>
              </a:rPr>
              <a:t>5) </a:t>
            </a:r>
            <a:r>
              <a:rPr lang="en-IN" sz="1800" dirty="0">
                <a:solidFill>
                  <a:srgbClr val="111111"/>
                </a:solidFill>
                <a:effectLst/>
                <a:latin typeface="Arial" panose="020B0604020202020204" pitchFamily="34" charset="0"/>
                <a:ea typeface="Calibri" panose="020F0502020204030204" pitchFamily="34" charset="0"/>
              </a:rPr>
              <a:t>loyalty</a:t>
            </a:r>
            <a:endParaRPr lang="en-IN" dirty="0"/>
          </a:p>
        </p:txBody>
      </p:sp>
    </p:spTree>
    <p:extLst>
      <p:ext uri="{BB962C8B-B14F-4D97-AF65-F5344CB8AC3E}">
        <p14:creationId xmlns:p14="http://schemas.microsoft.com/office/powerpoint/2010/main" val="3041755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67A7F-955C-8024-7D63-ACCCAB580472}"/>
              </a:ext>
            </a:extLst>
          </p:cNvPr>
          <p:cNvSpPr>
            <a:spLocks noGrp="1"/>
          </p:cNvSpPr>
          <p:nvPr>
            <p:ph type="title"/>
          </p:nvPr>
        </p:nvSpPr>
        <p:spPr>
          <a:xfrm>
            <a:off x="1097280" y="286603"/>
            <a:ext cx="10058400" cy="1019683"/>
          </a:xfrm>
        </p:spPr>
        <p:txBody>
          <a:bodyPr>
            <a:normAutofit/>
          </a:bodyPr>
          <a:lstStyle/>
          <a:p>
            <a:r>
              <a:rPr lang="en-US" sz="2400" dirty="0"/>
              <a:t>Checking which </a:t>
            </a:r>
            <a:r>
              <a:rPr lang="en-US" sz="2400" dirty="0" err="1"/>
              <a:t>WebAapp</a:t>
            </a:r>
            <a:r>
              <a:rPr lang="en-US" sz="2400" dirty="0"/>
              <a:t> keeps the financial info of consumers and presence of online assistance through multi-channel</a:t>
            </a:r>
            <a:endParaRPr lang="en-IN" sz="2400" dirty="0"/>
          </a:p>
        </p:txBody>
      </p:sp>
      <p:pic>
        <p:nvPicPr>
          <p:cNvPr id="4" name="Picture 3">
            <a:extLst>
              <a:ext uri="{FF2B5EF4-FFF2-40B4-BE49-F238E27FC236}">
                <a16:creationId xmlns:a16="http://schemas.microsoft.com/office/drawing/2014/main" id="{C9A181C6-CDCB-562B-80F5-5F4A0D1009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266" y="1838130"/>
            <a:ext cx="10128112" cy="4366728"/>
          </a:xfrm>
          <a:prstGeom prst="rect">
            <a:avLst/>
          </a:prstGeom>
        </p:spPr>
      </p:pic>
    </p:spTree>
    <p:extLst>
      <p:ext uri="{BB962C8B-B14F-4D97-AF65-F5344CB8AC3E}">
        <p14:creationId xmlns:p14="http://schemas.microsoft.com/office/powerpoint/2010/main" val="2544512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CA794-04F1-4836-4C85-0DFAAFDE45D2}"/>
              </a:ext>
            </a:extLst>
          </p:cNvPr>
          <p:cNvSpPr>
            <a:spLocks noGrp="1"/>
          </p:cNvSpPr>
          <p:nvPr>
            <p:ph type="title"/>
          </p:nvPr>
        </p:nvSpPr>
        <p:spPr>
          <a:xfrm>
            <a:off x="1097280" y="286603"/>
            <a:ext cx="10058400" cy="935707"/>
          </a:xfrm>
        </p:spPr>
        <p:txBody>
          <a:bodyPr>
            <a:normAutofit/>
          </a:bodyPr>
          <a:lstStyle/>
          <a:p>
            <a:r>
              <a:rPr lang="en-US" sz="2400" dirty="0"/>
              <a:t>Checking which webapp gives limited mode of payment and late delivery</a:t>
            </a:r>
            <a:endParaRPr lang="en-IN" sz="2400" dirty="0"/>
          </a:p>
        </p:txBody>
      </p:sp>
      <p:pic>
        <p:nvPicPr>
          <p:cNvPr id="4" name="Picture 3">
            <a:extLst>
              <a:ext uri="{FF2B5EF4-FFF2-40B4-BE49-F238E27FC236}">
                <a16:creationId xmlns:a16="http://schemas.microsoft.com/office/drawing/2014/main" id="{321E1ECD-9EF0-9959-2072-C8C32C9453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158" y="1735494"/>
            <a:ext cx="10412963" cy="4422710"/>
          </a:xfrm>
          <a:prstGeom prst="rect">
            <a:avLst/>
          </a:prstGeom>
        </p:spPr>
      </p:pic>
    </p:spTree>
    <p:extLst>
      <p:ext uri="{BB962C8B-B14F-4D97-AF65-F5344CB8AC3E}">
        <p14:creationId xmlns:p14="http://schemas.microsoft.com/office/powerpoint/2010/main" val="1852326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81159-1E25-041E-15AA-D7FAC67C21CF}"/>
              </a:ext>
            </a:extLst>
          </p:cNvPr>
          <p:cNvSpPr>
            <a:spLocks noGrp="1"/>
          </p:cNvSpPr>
          <p:nvPr>
            <p:ph type="title"/>
          </p:nvPr>
        </p:nvSpPr>
        <p:spPr>
          <a:xfrm>
            <a:off x="1097280" y="286603"/>
            <a:ext cx="10058400" cy="991691"/>
          </a:xfrm>
        </p:spPr>
        <p:txBody>
          <a:bodyPr>
            <a:normAutofit/>
          </a:bodyPr>
          <a:lstStyle/>
          <a:p>
            <a:r>
              <a:rPr lang="en-US" sz="2400" dirty="0"/>
              <a:t>Which app changes the design and disruption when moving from one page to another</a:t>
            </a:r>
            <a:endParaRPr lang="en-IN" sz="2400" dirty="0"/>
          </a:p>
        </p:txBody>
      </p:sp>
      <p:pic>
        <p:nvPicPr>
          <p:cNvPr id="4" name="Picture 3">
            <a:extLst>
              <a:ext uri="{FF2B5EF4-FFF2-40B4-BE49-F238E27FC236}">
                <a16:creationId xmlns:a16="http://schemas.microsoft.com/office/drawing/2014/main" id="{E498C1EC-0139-63E4-17B5-B51DAA661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006" y="1745911"/>
            <a:ext cx="10133045" cy="4496269"/>
          </a:xfrm>
          <a:prstGeom prst="rect">
            <a:avLst/>
          </a:prstGeom>
        </p:spPr>
      </p:pic>
    </p:spTree>
    <p:extLst>
      <p:ext uri="{BB962C8B-B14F-4D97-AF65-F5344CB8AC3E}">
        <p14:creationId xmlns:p14="http://schemas.microsoft.com/office/powerpoint/2010/main" val="2080955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FF8A-EBA6-F6E2-4D04-1A467E74217F}"/>
              </a:ext>
            </a:extLst>
          </p:cNvPr>
          <p:cNvSpPr>
            <a:spLocks noGrp="1"/>
          </p:cNvSpPr>
          <p:nvPr>
            <p:ph type="title"/>
          </p:nvPr>
        </p:nvSpPr>
        <p:spPr>
          <a:xfrm>
            <a:off x="1097280" y="286603"/>
            <a:ext cx="10058400" cy="1084997"/>
          </a:xfrm>
        </p:spPr>
        <p:txBody>
          <a:bodyPr>
            <a:normAutofit/>
          </a:bodyPr>
          <a:lstStyle/>
          <a:p>
            <a:r>
              <a:rPr lang="en-US" sz="2800" dirty="0"/>
              <a:t>Which app is efficient and which Indian online retailer would I recommend to a friend</a:t>
            </a:r>
            <a:endParaRPr lang="en-IN" sz="2800" dirty="0"/>
          </a:p>
        </p:txBody>
      </p:sp>
      <p:pic>
        <p:nvPicPr>
          <p:cNvPr id="4" name="Picture 3">
            <a:extLst>
              <a:ext uri="{FF2B5EF4-FFF2-40B4-BE49-F238E27FC236}">
                <a16:creationId xmlns:a16="http://schemas.microsoft.com/office/drawing/2014/main" id="{38167B70-1E3E-1FF2-C795-F6CE2664E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369" y="1782147"/>
            <a:ext cx="10767527" cy="4469363"/>
          </a:xfrm>
          <a:prstGeom prst="rect">
            <a:avLst/>
          </a:prstGeom>
        </p:spPr>
      </p:pic>
    </p:spTree>
    <p:extLst>
      <p:ext uri="{BB962C8B-B14F-4D97-AF65-F5344CB8AC3E}">
        <p14:creationId xmlns:p14="http://schemas.microsoft.com/office/powerpoint/2010/main" val="1064381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55B9-681E-ED3B-2A30-3692BBAE4950}"/>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C039205-B186-21DD-3DA0-F1461F4DF007}"/>
              </a:ext>
            </a:extLst>
          </p:cNvPr>
          <p:cNvSpPr>
            <a:spLocks noGrp="1"/>
          </p:cNvSpPr>
          <p:nvPr>
            <p:ph idx="1"/>
          </p:nvPr>
        </p:nvSpPr>
        <p:spPr/>
        <p:txBody>
          <a:bodyPr/>
          <a:lstStyle/>
          <a:p>
            <a:r>
              <a:rPr lang="en-IN" dirty="0"/>
              <a:t>1) After visualizing the data. I found Amazon is the best online store</a:t>
            </a:r>
          </a:p>
          <a:p>
            <a:r>
              <a:rPr lang="en-IN" dirty="0"/>
              <a:t>2) Where the customer trust on buying products and it has positive impact on the customer</a:t>
            </a:r>
          </a:p>
          <a:p>
            <a:r>
              <a:rPr lang="en-IN" dirty="0"/>
              <a:t>3) customer satisfaction and customer trust appeared as the outcomes of overall e-retail factor</a:t>
            </a:r>
          </a:p>
        </p:txBody>
      </p:sp>
    </p:spTree>
    <p:extLst>
      <p:ext uri="{BB962C8B-B14F-4D97-AF65-F5344CB8AC3E}">
        <p14:creationId xmlns:p14="http://schemas.microsoft.com/office/powerpoint/2010/main" val="2514064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39E45-A8ED-25AC-881D-59DF968B8865}"/>
              </a:ext>
            </a:extLst>
          </p:cNvPr>
          <p:cNvSpPr>
            <a:spLocks noGrp="1"/>
          </p:cNvSpPr>
          <p:nvPr>
            <p:ph type="title"/>
          </p:nvPr>
        </p:nvSpPr>
        <p:spPr/>
        <p:txBody>
          <a:bodyPr/>
          <a:lstStyle/>
          <a:p>
            <a:r>
              <a:rPr lang="en-IN" dirty="0"/>
              <a:t>                   </a:t>
            </a:r>
            <a:r>
              <a:rPr lang="en-IN" sz="6600" dirty="0"/>
              <a:t>THANK YOU</a:t>
            </a:r>
          </a:p>
        </p:txBody>
      </p:sp>
    </p:spTree>
    <p:extLst>
      <p:ext uri="{BB962C8B-B14F-4D97-AF65-F5344CB8AC3E}">
        <p14:creationId xmlns:p14="http://schemas.microsoft.com/office/powerpoint/2010/main" val="4277160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82BA1-1B41-3644-7C9C-A7A0498D784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29E20FFB-EE6D-8DFD-3324-C4A8C7838BB3}"/>
              </a:ext>
            </a:extLst>
          </p:cNvPr>
          <p:cNvSpPr>
            <a:spLocks noGrp="1"/>
          </p:cNvSpPr>
          <p:nvPr>
            <p:ph idx="1"/>
          </p:nvPr>
        </p:nvSpPr>
        <p:spPr/>
        <p:txBody>
          <a:bodyPr/>
          <a:lstStyle/>
          <a:p>
            <a:r>
              <a:rPr lang="en-IN" dirty="0"/>
              <a:t>1) </a:t>
            </a:r>
            <a:r>
              <a:rPr lang="en-IN" sz="1800" dirty="0">
                <a:solidFill>
                  <a:srgbClr val="111111"/>
                </a:solidFill>
                <a:effectLst/>
                <a:latin typeface="Arial" panose="020B0604020202020204" pitchFamily="34" charset="0"/>
                <a:ea typeface="Calibri" panose="020F0502020204030204" pitchFamily="34" charset="0"/>
              </a:rPr>
              <a:t>guarantee of success</a:t>
            </a:r>
          </a:p>
          <a:p>
            <a:r>
              <a:rPr lang="en-IN" sz="1800" dirty="0">
                <a:solidFill>
                  <a:srgbClr val="111111"/>
                </a:solidFill>
                <a:latin typeface="Arial" panose="020B0604020202020204" pitchFamily="34" charset="0"/>
                <a:ea typeface="Calibri" panose="020F0502020204030204" pitchFamily="34" charset="0"/>
              </a:rPr>
              <a:t>2) key of Purchase</a:t>
            </a:r>
          </a:p>
          <a:p>
            <a:r>
              <a:rPr lang="en-IN" sz="1800" dirty="0">
                <a:solidFill>
                  <a:srgbClr val="111111"/>
                </a:solidFill>
                <a:latin typeface="Arial" panose="020B0604020202020204" pitchFamily="34" charset="0"/>
                <a:ea typeface="Calibri" panose="020F0502020204030204" pitchFamily="34" charset="0"/>
              </a:rPr>
              <a:t>3) repurchase customer loyalty</a:t>
            </a:r>
          </a:p>
          <a:p>
            <a:r>
              <a:rPr lang="en-IN" sz="1800" dirty="0">
                <a:solidFill>
                  <a:srgbClr val="111111"/>
                </a:solidFill>
                <a:latin typeface="Arial" panose="020B0604020202020204" pitchFamily="34" charset="0"/>
                <a:ea typeface="Calibri" panose="020F0502020204030204" pitchFamily="34" charset="0"/>
              </a:rPr>
              <a:t>4) review of the loyalty customer retention</a:t>
            </a:r>
          </a:p>
          <a:p>
            <a:r>
              <a:rPr lang="en-IN" sz="1800" dirty="0">
                <a:solidFill>
                  <a:srgbClr val="111111"/>
                </a:solidFill>
                <a:latin typeface="Arial" panose="020B0604020202020204" pitchFamily="34" charset="0"/>
                <a:ea typeface="Calibri" panose="020F0502020204030204" pitchFamily="34" charset="0"/>
              </a:rPr>
              <a:t>5) </a:t>
            </a:r>
            <a:r>
              <a:rPr lang="en-IN" sz="1800" dirty="0">
                <a:solidFill>
                  <a:srgbClr val="111111"/>
                </a:solidFill>
                <a:effectLst/>
                <a:latin typeface="Arial" panose="020B0604020202020204" pitchFamily="34" charset="0"/>
                <a:ea typeface="Calibri" panose="020F0502020204030204" pitchFamily="34" charset="0"/>
              </a:rPr>
              <a:t>trust and net benefit</a:t>
            </a:r>
            <a:endParaRPr lang="en-IN" dirty="0"/>
          </a:p>
        </p:txBody>
      </p:sp>
    </p:spTree>
    <p:extLst>
      <p:ext uri="{BB962C8B-B14F-4D97-AF65-F5344CB8AC3E}">
        <p14:creationId xmlns:p14="http://schemas.microsoft.com/office/powerpoint/2010/main" val="2099265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1E905-4319-1B11-E46C-65FC20582272}"/>
              </a:ext>
            </a:extLst>
          </p:cNvPr>
          <p:cNvSpPr>
            <a:spLocks noGrp="1"/>
          </p:cNvSpPr>
          <p:nvPr>
            <p:ph type="title"/>
          </p:nvPr>
        </p:nvSpPr>
        <p:spPr/>
        <p:txBody>
          <a:bodyPr/>
          <a:lstStyle/>
          <a:p>
            <a:r>
              <a:rPr lang="en-IN" dirty="0">
                <a:solidFill>
                  <a:schemeClr val="tx1"/>
                </a:solidFill>
              </a:rPr>
              <a:t>PROBLEM</a:t>
            </a:r>
            <a:r>
              <a:rPr lang="en-IN" dirty="0"/>
              <a:t> </a:t>
            </a:r>
            <a:r>
              <a:rPr lang="en-IN" dirty="0">
                <a:solidFill>
                  <a:schemeClr val="tx1"/>
                </a:solidFill>
              </a:rPr>
              <a:t>STATEMENT</a:t>
            </a:r>
          </a:p>
        </p:txBody>
      </p:sp>
      <p:sp>
        <p:nvSpPr>
          <p:cNvPr id="3" name="Content Placeholder 2">
            <a:extLst>
              <a:ext uri="{FF2B5EF4-FFF2-40B4-BE49-F238E27FC236}">
                <a16:creationId xmlns:a16="http://schemas.microsoft.com/office/drawing/2014/main" id="{CCB4832E-B137-3DD2-B0C2-9D2C6E1188E6}"/>
              </a:ext>
            </a:extLst>
          </p:cNvPr>
          <p:cNvSpPr>
            <a:spLocks noGrp="1"/>
          </p:cNvSpPr>
          <p:nvPr>
            <p:ph idx="1"/>
          </p:nvPr>
        </p:nvSpPr>
        <p:spPr/>
        <p:txBody>
          <a:bodyPr/>
          <a:lstStyle/>
          <a:p>
            <a:r>
              <a:rPr lang="en-IN" sz="3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I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41138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14CBE-61DD-31F0-E50C-DE78C9144457}"/>
              </a:ext>
            </a:extLst>
          </p:cNvPr>
          <p:cNvSpPr>
            <a:spLocks noGrp="1"/>
          </p:cNvSpPr>
          <p:nvPr>
            <p:ph type="title"/>
          </p:nvPr>
        </p:nvSpPr>
        <p:spPr/>
        <p:txBody>
          <a:bodyPr/>
          <a:lstStyle/>
          <a:p>
            <a:r>
              <a:rPr lang="en-IN" dirty="0"/>
              <a:t>Libraries</a:t>
            </a:r>
          </a:p>
        </p:txBody>
      </p:sp>
      <p:pic>
        <p:nvPicPr>
          <p:cNvPr id="5" name="Content Placeholder 4">
            <a:extLst>
              <a:ext uri="{FF2B5EF4-FFF2-40B4-BE49-F238E27FC236}">
                <a16:creationId xmlns:a16="http://schemas.microsoft.com/office/drawing/2014/main" id="{3DEC7726-830D-584B-1D43-48A1BC1130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0815" y="2351061"/>
            <a:ext cx="5948238" cy="2603493"/>
          </a:xfrm>
        </p:spPr>
      </p:pic>
    </p:spTree>
    <p:extLst>
      <p:ext uri="{BB962C8B-B14F-4D97-AF65-F5344CB8AC3E}">
        <p14:creationId xmlns:p14="http://schemas.microsoft.com/office/powerpoint/2010/main" val="2098564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DFA69-48C9-6C0F-8B16-1D9F0678D063}"/>
              </a:ext>
            </a:extLst>
          </p:cNvPr>
          <p:cNvSpPr>
            <a:spLocks noGrp="1"/>
          </p:cNvSpPr>
          <p:nvPr>
            <p:ph type="title"/>
          </p:nvPr>
        </p:nvSpPr>
        <p:spPr/>
        <p:txBody>
          <a:bodyPr/>
          <a:lstStyle/>
          <a:p>
            <a:r>
              <a:rPr lang="en-IN" dirty="0"/>
              <a:t>DATASET</a:t>
            </a:r>
          </a:p>
        </p:txBody>
      </p:sp>
      <p:pic>
        <p:nvPicPr>
          <p:cNvPr id="5" name="Content Placeholder 4">
            <a:extLst>
              <a:ext uri="{FF2B5EF4-FFF2-40B4-BE49-F238E27FC236}">
                <a16:creationId xmlns:a16="http://schemas.microsoft.com/office/drawing/2014/main" id="{9792F584-28EE-AB0C-3327-FBBD2933B3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4099" y="1883586"/>
            <a:ext cx="8811066" cy="4022725"/>
          </a:xfrm>
        </p:spPr>
      </p:pic>
    </p:spTree>
    <p:extLst>
      <p:ext uri="{BB962C8B-B14F-4D97-AF65-F5344CB8AC3E}">
        <p14:creationId xmlns:p14="http://schemas.microsoft.com/office/powerpoint/2010/main" val="1994027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CCF66-4BE0-5CE9-F77C-CF1D4EFEC43D}"/>
              </a:ext>
            </a:extLst>
          </p:cNvPr>
          <p:cNvSpPr>
            <a:spLocks noGrp="1"/>
          </p:cNvSpPr>
          <p:nvPr>
            <p:ph type="title"/>
          </p:nvPr>
        </p:nvSpPr>
        <p:spPr/>
        <p:txBody>
          <a:bodyPr/>
          <a:lstStyle/>
          <a:p>
            <a:r>
              <a:rPr lang="en-IN" dirty="0"/>
              <a:t>Columns</a:t>
            </a:r>
          </a:p>
        </p:txBody>
      </p:sp>
      <p:pic>
        <p:nvPicPr>
          <p:cNvPr id="5" name="Content Placeholder 4">
            <a:extLst>
              <a:ext uri="{FF2B5EF4-FFF2-40B4-BE49-F238E27FC236}">
                <a16:creationId xmlns:a16="http://schemas.microsoft.com/office/drawing/2014/main" id="{A1A75C89-ACA1-7AC6-458E-074991833B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3977" y="1812004"/>
            <a:ext cx="8588711" cy="4022725"/>
          </a:xfrm>
        </p:spPr>
      </p:pic>
    </p:spTree>
    <p:extLst>
      <p:ext uri="{BB962C8B-B14F-4D97-AF65-F5344CB8AC3E}">
        <p14:creationId xmlns:p14="http://schemas.microsoft.com/office/powerpoint/2010/main" val="2485231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BEDB2-B32F-647F-4E09-6A01FA3181FF}"/>
              </a:ext>
            </a:extLst>
          </p:cNvPr>
          <p:cNvSpPr>
            <a:spLocks noGrp="1"/>
          </p:cNvSpPr>
          <p:nvPr>
            <p:ph type="title"/>
          </p:nvPr>
        </p:nvSpPr>
        <p:spPr/>
        <p:txBody>
          <a:bodyPr/>
          <a:lstStyle/>
          <a:p>
            <a:r>
              <a:rPr lang="en-IN" dirty="0">
                <a:solidFill>
                  <a:schemeClr val="tx1"/>
                </a:solidFill>
              </a:rPr>
              <a:t>Exploratory Data Analysis(EDA)</a:t>
            </a:r>
            <a:endParaRPr lang="en-IN" dirty="0"/>
          </a:p>
        </p:txBody>
      </p:sp>
      <p:pic>
        <p:nvPicPr>
          <p:cNvPr id="6" name="Content Placeholder 5">
            <a:extLst>
              <a:ext uri="{FF2B5EF4-FFF2-40B4-BE49-F238E27FC236}">
                <a16:creationId xmlns:a16="http://schemas.microsoft.com/office/drawing/2014/main" id="{D216B3F6-CC60-DD90-E2E6-ED4E70FF82C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31966" y="1954822"/>
            <a:ext cx="4938712" cy="2957804"/>
          </a:xfrm>
        </p:spPr>
      </p:pic>
      <p:pic>
        <p:nvPicPr>
          <p:cNvPr id="8" name="Content Placeholder 7">
            <a:extLst>
              <a:ext uri="{FF2B5EF4-FFF2-40B4-BE49-F238E27FC236}">
                <a16:creationId xmlns:a16="http://schemas.microsoft.com/office/drawing/2014/main" id="{B4E420F8-D1BD-3F6A-35BD-27F9C20A3C3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26480" y="1954822"/>
            <a:ext cx="4937125" cy="2691823"/>
          </a:xfrm>
        </p:spPr>
      </p:pic>
    </p:spTree>
    <p:extLst>
      <p:ext uri="{BB962C8B-B14F-4D97-AF65-F5344CB8AC3E}">
        <p14:creationId xmlns:p14="http://schemas.microsoft.com/office/powerpoint/2010/main" val="1516054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35417-6068-34C3-5745-A2A169C7135A}"/>
              </a:ext>
            </a:extLst>
          </p:cNvPr>
          <p:cNvSpPr>
            <a:spLocks noGrp="1"/>
          </p:cNvSpPr>
          <p:nvPr>
            <p:ph type="title"/>
          </p:nvPr>
        </p:nvSpPr>
        <p:spPr/>
        <p:txBody>
          <a:bodyPr/>
          <a:lstStyle/>
          <a:p>
            <a:r>
              <a:rPr lang="en-IN" dirty="0"/>
              <a:t>VISUALIZATIONS</a:t>
            </a:r>
          </a:p>
        </p:txBody>
      </p:sp>
      <p:pic>
        <p:nvPicPr>
          <p:cNvPr id="5" name="Content Placeholder 4">
            <a:extLst>
              <a:ext uri="{FF2B5EF4-FFF2-40B4-BE49-F238E27FC236}">
                <a16:creationId xmlns:a16="http://schemas.microsoft.com/office/drawing/2014/main" id="{5C0F9CDE-7C66-DC37-26E2-A7330C425C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46263"/>
            <a:ext cx="8042988" cy="4199974"/>
          </a:xfrm>
        </p:spPr>
      </p:pic>
    </p:spTree>
    <p:extLst>
      <p:ext uri="{BB962C8B-B14F-4D97-AF65-F5344CB8AC3E}">
        <p14:creationId xmlns:p14="http://schemas.microsoft.com/office/powerpoint/2010/main" val="254333569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119</TotalTime>
  <Words>311</Words>
  <Application>Microsoft Office PowerPoint</Application>
  <PresentationFormat>Widescreen</PresentationFormat>
  <Paragraphs>36</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Retrospect</vt:lpstr>
      <vt:lpstr>Presented By:</vt:lpstr>
      <vt:lpstr>Customer retention</vt:lpstr>
      <vt:lpstr>INTRODUCTION</vt:lpstr>
      <vt:lpstr>PROBLEM STATEMENT</vt:lpstr>
      <vt:lpstr>Libraries</vt:lpstr>
      <vt:lpstr>DATASET</vt:lpstr>
      <vt:lpstr>Columns</vt:lpstr>
      <vt:lpstr>Exploratory Data Analysis(EDA)</vt:lpstr>
      <vt:lpstr>VISUALIZATIONS</vt:lpstr>
      <vt:lpstr>PowerPoint Presentation</vt:lpstr>
      <vt:lpstr>PowerPoint Presentation</vt:lpstr>
      <vt:lpstr>PowerPoint Presentation</vt:lpstr>
      <vt:lpstr>PowerPoint Presentation</vt:lpstr>
      <vt:lpstr>Which app is easy to use and from which website the customers shopped</vt:lpstr>
      <vt:lpstr>Which app provides attractive products and which webapp offering variety of products</vt:lpstr>
      <vt:lpstr>How offering several categories and giving product information impact on the customers</vt:lpstr>
      <vt:lpstr>Checking Reliability of the website and quickness tocomplete purchase</vt:lpstr>
      <vt:lpstr>Checking which website delivers the order soon and what payment mode they use</vt:lpstr>
      <vt:lpstr>Comparing privacy of customers information and perceived trustworthiness</vt:lpstr>
      <vt:lpstr>Checking which WebAapp keeps the financial info of consumers and presence of online assistance through multi-channel</vt:lpstr>
      <vt:lpstr>Checking which webapp gives limited mode of payment and late delivery</vt:lpstr>
      <vt:lpstr>Which app changes the design and disruption when moving from one page to another</vt:lpstr>
      <vt:lpstr>Which app is efficient and which Indian online retailer would I recommend to a friend</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dc:title>
  <dc:creator>Yash Jaiswal</dc:creator>
  <cp:lastModifiedBy>Yash Jaiswal</cp:lastModifiedBy>
  <cp:revision>1</cp:revision>
  <dcterms:created xsi:type="dcterms:W3CDTF">2022-11-12T05:15:59Z</dcterms:created>
  <dcterms:modified xsi:type="dcterms:W3CDTF">2022-11-12T07:15:34Z</dcterms:modified>
</cp:coreProperties>
</file>