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95" r:id="rId4"/>
    <p:sldId id="304" r:id="rId5"/>
    <p:sldId id="305" r:id="rId6"/>
    <p:sldId id="293" r:id="rId7"/>
    <p:sldId id="301" r:id="rId8"/>
    <p:sldId id="307" r:id="rId9"/>
    <p:sldId id="306" r:id="rId10"/>
    <p:sldId id="30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u Raghuwanshi" initials="SR" lastIdx="2" clrIdx="0">
    <p:extLst>
      <p:ext uri="{19B8F6BF-5375-455C-9EA6-DF929625EA0E}">
        <p15:presenceInfo xmlns:p15="http://schemas.microsoft.com/office/powerpoint/2012/main" userId="ce85e4c7bfdf11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DEE"/>
    <a:srgbClr val="FF5050"/>
    <a:srgbClr val="FF0000"/>
    <a:srgbClr val="3B32B0"/>
    <a:srgbClr val="998DE3"/>
    <a:srgbClr val="F1EC06"/>
    <a:srgbClr val="E88A56"/>
    <a:srgbClr val="744B9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2768" autoAdjust="0"/>
  </p:normalViewPr>
  <p:slideViewPr>
    <p:cSldViewPr snapToGrid="0">
      <p:cViewPr varScale="1">
        <p:scale>
          <a:sx n="89" d="100"/>
          <a:sy n="89" d="100"/>
        </p:scale>
        <p:origin x="21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04749015748031"/>
          <c:y val="0.10333593114321289"/>
          <c:w val="0.53665514271653547"/>
          <c:h val="0.804982664555692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Expenses on Health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00-445D-9D73-6CF6CC5C003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00-445D-9D73-6CF6CC5C003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00-445D-9D73-6CF6CC5C003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B00-445D-9D73-6CF6CC5C003C}"/>
              </c:ext>
            </c:extLst>
          </c:dPt>
          <c:dLbls>
            <c:dLbl>
              <c:idx val="0"/>
              <c:layout>
                <c:manualLayout>
                  <c:x val="-0.13012206543210861"/>
                  <c:y val="0.150724716880398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HTML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59374999999999"/>
                      <c:h val="8.595711823590561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FB00-445D-9D73-6CF6CC5C003C}"/>
                </c:ext>
              </c:extLst>
            </c:dLbl>
            <c:dLbl>
              <c:idx val="1"/>
              <c:layout>
                <c:manualLayout>
                  <c:x val="-0.17515012238023658"/>
                  <c:y val="-0.1144440515879056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0" dirty="0"/>
                      <a:t>CSS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28900098425195"/>
                      <c:h val="0.1984571113153844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FB00-445D-9D73-6CF6CC5C003C}"/>
                </c:ext>
              </c:extLst>
            </c:dLbl>
            <c:dLbl>
              <c:idx val="2"/>
              <c:layout>
                <c:manualLayout>
                  <c:x val="6.7798590523537997E-2"/>
                  <c:y val="-0.1324759081350093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JavaScript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53124999999997"/>
                      <c:h val="0.1890821118920944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FB00-445D-9D73-6CF6CC5C003C}"/>
                </c:ext>
              </c:extLst>
            </c:dLbl>
            <c:dLbl>
              <c:idx val="3"/>
              <c:layout>
                <c:manualLayout>
                  <c:x val="0.15365484959308495"/>
                  <c:y val="7.827190549193328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React</a:t>
                    </a:r>
                    <a:r>
                      <a:rPr lang="en-US" baseline="0" dirty="0"/>
                      <a:t> JS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7-FB00-445D-9D73-6CF6CC5C00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HTML</c:v>
                </c:pt>
                <c:pt idx="1">
                  <c:v>CSS</c:v>
                </c:pt>
                <c:pt idx="2">
                  <c:v>JavaScript</c:v>
                </c:pt>
                <c:pt idx="3">
                  <c:v>React JS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00-445D-9D73-6CF6CC5C0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9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3751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525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4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9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7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ello.com/" TargetMode="External"/><Relationship Id="rId3" Type="http://schemas.openxmlformats.org/officeDocument/2006/relationships/hyperlink" Target="https://openweathermap.org/api" TargetMode="External"/><Relationship Id="rId7" Type="http://schemas.openxmlformats.org/officeDocument/2006/relationships/hyperlink" Target="https://wireframe.cc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stackoverflow.com/questions/tagged/reactjs" TargetMode="External"/><Relationship Id="rId4" Type="http://schemas.openxmlformats.org/officeDocument/2006/relationships/hyperlink" Target="https://www.flaticon.com/free-icons/fat" TargetMode="External"/><Relationship Id="rId9" Type="http://schemas.openxmlformats.org/officeDocument/2006/relationships/hyperlink" Target="https://reactjs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0132-ACDE-4B29-AAF7-BA5BCD196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9520"/>
            <a:ext cx="12192000" cy="1631001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>
                <a:solidFill>
                  <a:srgbClr val="00B0F0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We-APP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7C02B-8140-49FF-BC78-A3EE1C66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642024"/>
            <a:ext cx="12192000" cy="2968441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Aldhabi" panose="01000000000000000000" pitchFamily="2" charset="-78"/>
                <a:cs typeface="Aldhabi" panose="01000000000000000000" pitchFamily="2" charset="-78"/>
              </a:rPr>
              <a:t>Capstone Project On-</a:t>
            </a:r>
          </a:p>
          <a:p>
            <a:pPr algn="ctr"/>
            <a:r>
              <a:rPr lang="en-US" sz="7200" dirty="0">
                <a:latin typeface="Aldhabi" panose="01000000000000000000" pitchFamily="2" charset="-78"/>
                <a:cs typeface="Aldhabi" panose="01000000000000000000" pitchFamily="2" charset="-78"/>
              </a:rPr>
              <a:t>“</a:t>
            </a:r>
            <a:r>
              <a:rPr lang="en-US" sz="7200" b="1" dirty="0">
                <a:latin typeface="Aldhabi" panose="01000000000000000000" pitchFamily="2" charset="-78"/>
                <a:cs typeface="Aldhabi" panose="01000000000000000000" pitchFamily="2" charset="-78"/>
              </a:rPr>
              <a:t>Weather app using react.JS</a:t>
            </a:r>
            <a:r>
              <a:rPr lang="en-US" sz="7200" dirty="0">
                <a:latin typeface="Aldhabi" panose="01000000000000000000" pitchFamily="2" charset="-78"/>
                <a:cs typeface="Aldhabi" panose="01000000000000000000" pitchFamily="2" charset="-78"/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333AF-2F07-4A0E-9ED3-F12C1DF8B798}"/>
              </a:ext>
            </a:extLst>
          </p:cNvPr>
          <p:cNvSpPr txBox="1"/>
          <p:nvPr/>
        </p:nvSpPr>
        <p:spPr>
          <a:xfrm>
            <a:off x="-1" y="4861797"/>
            <a:ext cx="2321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Garamond" panose="02020404030301010803" pitchFamily="18" charset="0"/>
              </a:rPr>
              <a:t>Mentored By –</a:t>
            </a:r>
          </a:p>
          <a:p>
            <a:r>
              <a:rPr lang="en-US" sz="2800" dirty="0">
                <a:solidFill>
                  <a:srgbClr val="FFC000"/>
                </a:solidFill>
                <a:latin typeface="Garamond" panose="02020404030301010803" pitchFamily="18" charset="0"/>
              </a:rPr>
              <a:t>Ravi Chandran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ED2D6-BE60-4351-824A-F3A2E1883A6B}"/>
              </a:ext>
            </a:extLst>
          </p:cNvPr>
          <p:cNvSpPr txBox="1"/>
          <p:nvPr/>
        </p:nvSpPr>
        <p:spPr>
          <a:xfrm>
            <a:off x="9267361" y="4774803"/>
            <a:ext cx="29246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Garamond" panose="02020404030301010803" pitchFamily="18" charset="0"/>
              </a:rPr>
              <a:t>Presented By –</a:t>
            </a:r>
          </a:p>
          <a:p>
            <a:r>
              <a:rPr lang="en-US" sz="2800" dirty="0" err="1">
                <a:solidFill>
                  <a:srgbClr val="FFC000"/>
                </a:solidFill>
                <a:latin typeface="Garamond" panose="02020404030301010803" pitchFamily="18" charset="0"/>
              </a:rPr>
              <a:t>Nachiketa</a:t>
            </a:r>
            <a:r>
              <a:rPr lang="en-US" sz="2800" dirty="0">
                <a:solidFill>
                  <a:srgbClr val="FFC000"/>
                </a:solidFill>
                <a:latin typeface="Garamond" panose="02020404030301010803" pitchFamily="18" charset="0"/>
              </a:rPr>
              <a:t> Prasad</a:t>
            </a:r>
          </a:p>
          <a:p>
            <a:r>
              <a:rPr lang="en-US" sz="2800" dirty="0">
                <a:solidFill>
                  <a:srgbClr val="FFC000"/>
                </a:solidFill>
                <a:latin typeface="Garamond" panose="02020404030301010803" pitchFamily="18" charset="0"/>
              </a:rPr>
              <a:t>Sonu Raghuwanshi</a:t>
            </a:r>
          </a:p>
          <a:p>
            <a:r>
              <a:rPr lang="en-US" sz="2800" dirty="0">
                <a:solidFill>
                  <a:srgbClr val="FFC000"/>
                </a:solidFill>
                <a:latin typeface="Garamond" panose="02020404030301010803" pitchFamily="18" charset="0"/>
              </a:rPr>
              <a:t>Yash Kumar Jaiswal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EC8A2-85EF-4C14-B227-224EDB6E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71" y="4773198"/>
            <a:ext cx="3935186" cy="1003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D7B19-58DD-4104-9313-CFD72952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5724243"/>
            <a:ext cx="4267200" cy="8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"/>
    </mc:Choice>
    <mc:Fallback xmlns="">
      <p:transition spd="slow" advTm="16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4D5203-17BF-43E4-AD89-2114A66A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1326321"/>
          </a:xfrm>
          <a:noFill/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   Reference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10634-C67D-4312-A750-D554B4DFFF25}"/>
              </a:ext>
            </a:extLst>
          </p:cNvPr>
          <p:cNvSpPr txBox="1"/>
          <p:nvPr/>
        </p:nvSpPr>
        <p:spPr>
          <a:xfrm>
            <a:off x="887186" y="1326321"/>
            <a:ext cx="1041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https://openweathermap.org/api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https://www.flaticon.com/free-icons/fat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https://stackoverflow.com/questions/tagged/reactjs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https://getbootstrap.com/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https://wireframe.cc/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https://trello.com/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9"/>
              </a:rPr>
              <a:t>https://reactjs.org/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10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332E4B-E9AB-4FFA-85AB-32A3459C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165" y="-81311"/>
            <a:ext cx="12570781" cy="76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055B-3F47-4590-91C3-2547F2B0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5219"/>
            <a:ext cx="12192000" cy="1080656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   Contents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306C-0083-40A5-87A1-FA3F60C2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689" y="1444103"/>
            <a:ext cx="11141476" cy="49714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Objective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Work-Flow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Technology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Engineering Practices</a:t>
            </a:r>
            <a:endParaRPr lang="en-US" sz="2800" dirty="0"/>
          </a:p>
          <a:p>
            <a:r>
              <a:rPr lang="en-US" sz="2800" dirty="0">
                <a:latin typeface="Garamond" panose="02020404030301010803" pitchFamily="18" charset="0"/>
              </a:rPr>
              <a:t>Live Demo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Test Cases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References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0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4D5203-17BF-43E4-AD89-2114A66A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1326321"/>
          </a:xfrm>
          <a:noFill/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   Objective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51D6D-AD5A-4514-8C86-FF309C944521}"/>
              </a:ext>
            </a:extLst>
          </p:cNvPr>
          <p:cNvGrpSpPr/>
          <p:nvPr/>
        </p:nvGrpSpPr>
        <p:grpSpPr>
          <a:xfrm>
            <a:off x="50132" y="2566417"/>
            <a:ext cx="1800386" cy="1708669"/>
            <a:chOff x="0" y="2148197"/>
            <a:chExt cx="1051842" cy="1051842"/>
          </a:xfrm>
          <a:solidFill>
            <a:srgbClr val="FF0000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F04B33-8160-466E-9032-97DBEF070FCB}"/>
                </a:ext>
              </a:extLst>
            </p:cNvPr>
            <p:cNvSpPr/>
            <p:nvPr/>
          </p:nvSpPr>
          <p:spPr>
            <a:xfrm>
              <a:off x="0" y="2148197"/>
              <a:ext cx="1051842" cy="105184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5D757CB1-BB52-4278-8AAF-B48228779296}"/>
                </a:ext>
              </a:extLst>
            </p:cNvPr>
            <p:cNvSpPr txBox="1"/>
            <p:nvPr/>
          </p:nvSpPr>
          <p:spPr>
            <a:xfrm>
              <a:off x="81857" y="2516642"/>
              <a:ext cx="812799" cy="304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Weather Forecast App</a:t>
              </a:r>
              <a:endParaRPr lang="en-US" sz="2000" kern="1200" dirty="0"/>
            </a:p>
          </p:txBody>
        </p:sp>
      </p:grpSp>
      <p:sp>
        <p:nvSpPr>
          <p:cNvPr id="19" name="Equals 18">
            <a:extLst>
              <a:ext uri="{FF2B5EF4-FFF2-40B4-BE49-F238E27FC236}">
                <a16:creationId xmlns:a16="http://schemas.microsoft.com/office/drawing/2014/main" id="{B2055E62-5025-4ABD-A47E-90F48CDF7665}"/>
              </a:ext>
            </a:extLst>
          </p:cNvPr>
          <p:cNvSpPr/>
          <p:nvPr/>
        </p:nvSpPr>
        <p:spPr>
          <a:xfrm>
            <a:off x="1946717" y="3124731"/>
            <a:ext cx="611364" cy="549239"/>
          </a:xfrm>
          <a:prstGeom prst="mathEqual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E364E1-E2BD-4A1C-81CA-1B9B5F4BD14C}"/>
              </a:ext>
            </a:extLst>
          </p:cNvPr>
          <p:cNvGrpSpPr/>
          <p:nvPr/>
        </p:nvGrpSpPr>
        <p:grpSpPr>
          <a:xfrm>
            <a:off x="10341482" y="2457324"/>
            <a:ext cx="1800386" cy="1708669"/>
            <a:chOff x="0" y="2148197"/>
            <a:chExt cx="1051842" cy="1051842"/>
          </a:xfrm>
          <a:solidFill>
            <a:srgbClr val="FF0000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FEC6E6-4884-4EF7-8B14-65AD03048192}"/>
                </a:ext>
              </a:extLst>
            </p:cNvPr>
            <p:cNvSpPr/>
            <p:nvPr/>
          </p:nvSpPr>
          <p:spPr>
            <a:xfrm>
              <a:off x="0" y="2148197"/>
              <a:ext cx="1051842" cy="105184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8">
              <a:extLst>
                <a:ext uri="{FF2B5EF4-FFF2-40B4-BE49-F238E27FC236}">
                  <a16:creationId xmlns:a16="http://schemas.microsoft.com/office/drawing/2014/main" id="{1C4F95EB-7D7C-40BA-99EA-171CB1056F8B}"/>
                </a:ext>
              </a:extLst>
            </p:cNvPr>
            <p:cNvSpPr txBox="1"/>
            <p:nvPr/>
          </p:nvSpPr>
          <p:spPr>
            <a:xfrm>
              <a:off x="81857" y="2516642"/>
              <a:ext cx="812799" cy="304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Good </a:t>
              </a:r>
              <a:r>
                <a:rPr lang="en-US" sz="2000" dirty="0"/>
                <a:t>UI and UX</a:t>
              </a:r>
              <a:endParaRPr lang="en-US" sz="20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FE851B-4F48-4ABF-A558-EACE359BDF0B}"/>
              </a:ext>
            </a:extLst>
          </p:cNvPr>
          <p:cNvGrpSpPr/>
          <p:nvPr/>
        </p:nvGrpSpPr>
        <p:grpSpPr>
          <a:xfrm>
            <a:off x="7826116" y="2457324"/>
            <a:ext cx="1800386" cy="1708669"/>
            <a:chOff x="0" y="2148197"/>
            <a:chExt cx="1051842" cy="1051842"/>
          </a:xfrm>
          <a:solidFill>
            <a:srgbClr val="FF0000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CD4B2F-2B5F-4A95-A5BE-76F79D5DD7BF}"/>
                </a:ext>
              </a:extLst>
            </p:cNvPr>
            <p:cNvSpPr/>
            <p:nvPr/>
          </p:nvSpPr>
          <p:spPr>
            <a:xfrm>
              <a:off x="0" y="2148197"/>
              <a:ext cx="1051842" cy="105184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8476CCA-51D2-41D7-B323-0F08572CFD3F}"/>
                </a:ext>
              </a:extLst>
            </p:cNvPr>
            <p:cNvSpPr txBox="1"/>
            <p:nvPr/>
          </p:nvSpPr>
          <p:spPr>
            <a:xfrm>
              <a:off x="119521" y="2516642"/>
              <a:ext cx="812799" cy="304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Add </a:t>
              </a:r>
              <a:r>
                <a:rPr lang="en-US" sz="2000" dirty="0"/>
                <a:t>city to the Favorites</a:t>
              </a:r>
              <a:endParaRPr lang="en-US" sz="20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B04F1-39A6-46F5-9027-950C2F05D8AC}"/>
              </a:ext>
            </a:extLst>
          </p:cNvPr>
          <p:cNvGrpSpPr/>
          <p:nvPr/>
        </p:nvGrpSpPr>
        <p:grpSpPr>
          <a:xfrm>
            <a:off x="5237464" y="2525375"/>
            <a:ext cx="1800386" cy="1708669"/>
            <a:chOff x="0" y="2148197"/>
            <a:chExt cx="1051842" cy="1051842"/>
          </a:xfrm>
          <a:solidFill>
            <a:srgbClr val="FF000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9CC6BE-5298-4A28-A916-5A249D5896E1}"/>
                </a:ext>
              </a:extLst>
            </p:cNvPr>
            <p:cNvSpPr/>
            <p:nvPr/>
          </p:nvSpPr>
          <p:spPr>
            <a:xfrm>
              <a:off x="0" y="2148197"/>
              <a:ext cx="1051842" cy="105184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6AF368C6-B877-4796-92D3-0411F0D452B2}"/>
                </a:ext>
              </a:extLst>
            </p:cNvPr>
            <p:cNvSpPr txBox="1"/>
            <p:nvPr/>
          </p:nvSpPr>
          <p:spPr>
            <a:xfrm>
              <a:off x="124882" y="2533960"/>
              <a:ext cx="812799" cy="304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Suggestion according to the weather</a:t>
              </a:r>
              <a:endParaRPr lang="en-US" sz="20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18907B-7DD1-4DF7-B430-3236640224C9}"/>
              </a:ext>
            </a:extLst>
          </p:cNvPr>
          <p:cNvGrpSpPr/>
          <p:nvPr/>
        </p:nvGrpSpPr>
        <p:grpSpPr>
          <a:xfrm>
            <a:off x="2654280" y="2558169"/>
            <a:ext cx="1800386" cy="1708669"/>
            <a:chOff x="0" y="2148197"/>
            <a:chExt cx="1051842" cy="1051842"/>
          </a:xfrm>
          <a:solidFill>
            <a:srgbClr val="FF0000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6A75DD-6384-48EF-B376-AFC8B5691D15}"/>
                </a:ext>
              </a:extLst>
            </p:cNvPr>
            <p:cNvSpPr/>
            <p:nvPr/>
          </p:nvSpPr>
          <p:spPr>
            <a:xfrm>
              <a:off x="0" y="2148197"/>
              <a:ext cx="1051842" cy="105184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2474CA84-E76F-47F9-8CA5-D3CB81587CEA}"/>
                </a:ext>
              </a:extLst>
            </p:cNvPr>
            <p:cNvSpPr txBox="1"/>
            <p:nvPr/>
          </p:nvSpPr>
          <p:spPr>
            <a:xfrm>
              <a:off x="75588" y="2513772"/>
              <a:ext cx="898954" cy="304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Search specific city weather</a:t>
              </a:r>
              <a:endParaRPr lang="en-US" sz="20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D648C6-9046-483F-B620-7DDA0904B138}"/>
              </a:ext>
            </a:extLst>
          </p:cNvPr>
          <p:cNvGrpSpPr/>
          <p:nvPr/>
        </p:nvGrpSpPr>
        <p:grpSpPr>
          <a:xfrm>
            <a:off x="4536153" y="3087993"/>
            <a:ext cx="610068" cy="610068"/>
            <a:chOff x="3058966" y="2369078"/>
            <a:chExt cx="610068" cy="610068"/>
          </a:xfrm>
          <a:solidFill>
            <a:srgbClr val="00B0F0"/>
          </a:solidFill>
        </p:grpSpPr>
        <p:sp>
          <p:nvSpPr>
            <p:cNvPr id="33" name="Plus Sign 32">
              <a:extLst>
                <a:ext uri="{FF2B5EF4-FFF2-40B4-BE49-F238E27FC236}">
                  <a16:creationId xmlns:a16="http://schemas.microsoft.com/office/drawing/2014/main" id="{43BDFA98-4C52-42ED-9C99-AD75A737739C}"/>
                </a:ext>
              </a:extLst>
            </p:cNvPr>
            <p:cNvSpPr/>
            <p:nvPr/>
          </p:nvSpPr>
          <p:spPr>
            <a:xfrm>
              <a:off x="3058966" y="2369078"/>
              <a:ext cx="610068" cy="61006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Plus Sign 10">
              <a:extLst>
                <a:ext uri="{FF2B5EF4-FFF2-40B4-BE49-F238E27FC236}">
                  <a16:creationId xmlns:a16="http://schemas.microsoft.com/office/drawing/2014/main" id="{54C3D518-E1E2-419D-8D13-C3850C4F2F26}"/>
                </a:ext>
              </a:extLst>
            </p:cNvPr>
            <p:cNvSpPr txBox="1"/>
            <p:nvPr/>
          </p:nvSpPr>
          <p:spPr>
            <a:xfrm>
              <a:off x="3139831" y="2602368"/>
              <a:ext cx="448338" cy="1434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D01281-7C26-46E2-8C9A-28A4DBEFF5A5}"/>
              </a:ext>
            </a:extLst>
          </p:cNvPr>
          <p:cNvGrpSpPr/>
          <p:nvPr/>
        </p:nvGrpSpPr>
        <p:grpSpPr>
          <a:xfrm>
            <a:off x="7126949" y="3094560"/>
            <a:ext cx="610068" cy="610068"/>
            <a:chOff x="3058966" y="2369078"/>
            <a:chExt cx="610068" cy="610068"/>
          </a:xfrm>
          <a:solidFill>
            <a:srgbClr val="00B0F0"/>
          </a:solidFill>
        </p:grpSpPr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0FCBA54B-88C9-4088-BFD3-1799CA84E57D}"/>
                </a:ext>
              </a:extLst>
            </p:cNvPr>
            <p:cNvSpPr/>
            <p:nvPr/>
          </p:nvSpPr>
          <p:spPr>
            <a:xfrm>
              <a:off x="3058966" y="2369078"/>
              <a:ext cx="610068" cy="61006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Plus Sign 10">
              <a:extLst>
                <a:ext uri="{FF2B5EF4-FFF2-40B4-BE49-F238E27FC236}">
                  <a16:creationId xmlns:a16="http://schemas.microsoft.com/office/drawing/2014/main" id="{5B2D8B7A-99D5-488C-BA5C-6BCBF3C6F2FF}"/>
                </a:ext>
              </a:extLst>
            </p:cNvPr>
            <p:cNvSpPr txBox="1"/>
            <p:nvPr/>
          </p:nvSpPr>
          <p:spPr>
            <a:xfrm>
              <a:off x="3139831" y="2602368"/>
              <a:ext cx="448338" cy="1434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2B33BC-20A3-4BE6-A492-7F4B320AB4D9}"/>
              </a:ext>
            </a:extLst>
          </p:cNvPr>
          <p:cNvGrpSpPr/>
          <p:nvPr/>
        </p:nvGrpSpPr>
        <p:grpSpPr>
          <a:xfrm>
            <a:off x="9678958" y="3074675"/>
            <a:ext cx="610068" cy="610068"/>
            <a:chOff x="3058966" y="2369078"/>
            <a:chExt cx="610068" cy="610068"/>
          </a:xfrm>
          <a:solidFill>
            <a:srgbClr val="00B0F0"/>
          </a:solidFill>
        </p:grpSpPr>
        <p:sp>
          <p:nvSpPr>
            <p:cNvPr id="39" name="Plus Sign 38">
              <a:extLst>
                <a:ext uri="{FF2B5EF4-FFF2-40B4-BE49-F238E27FC236}">
                  <a16:creationId xmlns:a16="http://schemas.microsoft.com/office/drawing/2014/main" id="{1DF9B4A5-AC18-4F63-B30D-341CE3D64D7E}"/>
                </a:ext>
              </a:extLst>
            </p:cNvPr>
            <p:cNvSpPr/>
            <p:nvPr/>
          </p:nvSpPr>
          <p:spPr>
            <a:xfrm>
              <a:off x="3058966" y="2369078"/>
              <a:ext cx="610068" cy="61006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Plus Sign 10">
              <a:extLst>
                <a:ext uri="{FF2B5EF4-FFF2-40B4-BE49-F238E27FC236}">
                  <a16:creationId xmlns:a16="http://schemas.microsoft.com/office/drawing/2014/main" id="{31E82B33-5BB9-4550-807B-6CFC4B4D47CB}"/>
                </a:ext>
              </a:extLst>
            </p:cNvPr>
            <p:cNvSpPr txBox="1"/>
            <p:nvPr/>
          </p:nvSpPr>
          <p:spPr>
            <a:xfrm>
              <a:off x="3139831" y="2602368"/>
              <a:ext cx="448338" cy="1434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78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EC355B-893F-4B46-8E4B-683332F9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5219"/>
            <a:ext cx="12192000" cy="1080656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   Work-Flow</a:t>
            </a:r>
            <a:endParaRPr lang="en-US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7640F-FFEA-4A8E-955D-6802DC79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285875"/>
            <a:ext cx="7155474" cy="4229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A5926-B5AE-40C4-8C7C-5FE6E5947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7" t="14507" r="45805" b="82375"/>
          <a:stretch/>
        </p:blipFill>
        <p:spPr>
          <a:xfrm>
            <a:off x="3145973" y="1859532"/>
            <a:ext cx="881741" cy="20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77299-8FFB-4D81-8D97-6B34E125F1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11" t="18765" r="12900" b="19118"/>
          <a:stretch/>
        </p:blipFill>
        <p:spPr>
          <a:xfrm>
            <a:off x="9204960" y="1285875"/>
            <a:ext cx="2846363" cy="123952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E7192-2A48-42FD-A0D3-5592F4F3F4E9}"/>
              </a:ext>
            </a:extLst>
          </p:cNvPr>
          <p:cNvSpPr/>
          <p:nvPr/>
        </p:nvSpPr>
        <p:spPr>
          <a:xfrm>
            <a:off x="4156075" y="1666499"/>
            <a:ext cx="1524000" cy="5905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City=</a:t>
            </a:r>
            <a:r>
              <a:rPr lang="en-US" sz="1400" dirty="0" err="1">
                <a:solidFill>
                  <a:schemeClr val="bg1"/>
                </a:solidFill>
              </a:rPr>
              <a:t>mumbai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9305CB-04E0-474F-A6B5-35E9F2E4E8C4}"/>
              </a:ext>
            </a:extLst>
          </p:cNvPr>
          <p:cNvSpPr/>
          <p:nvPr/>
        </p:nvSpPr>
        <p:spPr>
          <a:xfrm>
            <a:off x="10018541" y="2230120"/>
            <a:ext cx="1524000" cy="5905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of Arrays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565F69-773F-4293-948D-9D189C3D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285875"/>
            <a:ext cx="7155474" cy="42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32851 -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07 L 0.00014 0.08958 C 0.00014 0.12986 -0.1496 0.17986 -0.27161 0.17986 L -0.54335 0.17986 " pathEditMode="relative" rAng="5400000" ptsTypes="AA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B89037-6F6C-4D38-B209-3749ECED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05219"/>
            <a:ext cx="12192000" cy="1080656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   Work-Flow</a:t>
            </a:r>
            <a:endParaRPr lang="en-US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1BAF-834D-4D59-A436-A6A27D7E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406456"/>
            <a:ext cx="6792686" cy="4250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C98EA-5199-49CD-B74B-998DEFF9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757" y="1812681"/>
            <a:ext cx="5594950" cy="32326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DBD83-1652-4FD5-AC49-C6D1C02E6E80}"/>
              </a:ext>
            </a:extLst>
          </p:cNvPr>
          <p:cNvSpPr/>
          <p:nvPr/>
        </p:nvSpPr>
        <p:spPr>
          <a:xfrm>
            <a:off x="4978587" y="2224258"/>
            <a:ext cx="1737897" cy="5905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Email &amp; 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3E530-28C8-42C8-8580-1ACA47F6446B}"/>
              </a:ext>
            </a:extLst>
          </p:cNvPr>
          <p:cNvSpPr txBox="1"/>
          <p:nvPr/>
        </p:nvSpPr>
        <p:spPr>
          <a:xfrm>
            <a:off x="10047515" y="1443349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db.json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6E195C-BFF1-4CC2-BBF4-325DDCA18363}"/>
              </a:ext>
            </a:extLst>
          </p:cNvPr>
          <p:cNvSpPr/>
          <p:nvPr/>
        </p:nvSpPr>
        <p:spPr>
          <a:xfrm>
            <a:off x="9786257" y="3692469"/>
            <a:ext cx="1524000" cy="5905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Token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EFFD4-0857-4781-9868-58D52D1F6632}"/>
              </a:ext>
            </a:extLst>
          </p:cNvPr>
          <p:cNvSpPr/>
          <p:nvPr/>
        </p:nvSpPr>
        <p:spPr>
          <a:xfrm>
            <a:off x="2349686" y="2376148"/>
            <a:ext cx="1883230" cy="1251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65C2D7-BC47-4CEF-AF6D-BC3EAF676A21}"/>
              </a:ext>
            </a:extLst>
          </p:cNvPr>
          <p:cNvSpPr/>
          <p:nvPr/>
        </p:nvSpPr>
        <p:spPr>
          <a:xfrm>
            <a:off x="2349686" y="3025378"/>
            <a:ext cx="1883230" cy="1251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E5E17-6ADD-42B7-A008-11AE5C12838A}"/>
              </a:ext>
            </a:extLst>
          </p:cNvPr>
          <p:cNvSpPr txBox="1"/>
          <p:nvPr/>
        </p:nvSpPr>
        <p:spPr>
          <a:xfrm flipH="1">
            <a:off x="2275663" y="2322013"/>
            <a:ext cx="1957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demo-mail@gmail.com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0B85C-65EE-4AF1-A9E9-72C7D6FD113C}"/>
              </a:ext>
            </a:extLst>
          </p:cNvPr>
          <p:cNvSpPr txBox="1"/>
          <p:nvPr/>
        </p:nvSpPr>
        <p:spPr>
          <a:xfrm flipH="1">
            <a:off x="2295256" y="2981287"/>
            <a:ext cx="195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*********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FA0BEE-EEBF-4208-B8FA-A1684DBC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7" y="1406457"/>
            <a:ext cx="6792687" cy="42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1419 -0.002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0.03333 C 4.58333E-6 0.04815 -0.14974 0.06667 -0.27175 0.06667 L -0.54349 0.06667 " pathEditMode="relative" rAng="5400000" ptsTypes="AA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2" grpId="3" animBg="1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F5E2-7273-447C-A449-D788C1021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6453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   Technology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BEAF20F-F3F7-4C61-A910-D0CB07A18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472015"/>
              </p:ext>
            </p:extLst>
          </p:nvPr>
        </p:nvGraphicFramePr>
        <p:xfrm>
          <a:off x="2377275" y="894303"/>
          <a:ext cx="8259095" cy="5800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D4883002-F78B-4A2C-849C-7AA61EA45ECE}"/>
              </a:ext>
            </a:extLst>
          </p:cNvPr>
          <p:cNvSpPr/>
          <p:nvPr/>
        </p:nvSpPr>
        <p:spPr>
          <a:xfrm>
            <a:off x="5969480" y="3193018"/>
            <a:ext cx="1250830" cy="1203385"/>
          </a:xfrm>
          <a:prstGeom prst="ellipse">
            <a:avLst/>
          </a:prstGeom>
          <a:solidFill>
            <a:srgbClr val="BCB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We-APP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1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 animBg="0"/>
        </p:bldSub>
      </p:bldGraphic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F5E2-7273-447C-A449-D788C1021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6453"/>
          </a:xfrm>
        </p:spPr>
        <p:txBody>
          <a:bodyPr>
            <a:normAutofit/>
          </a:bodyPr>
          <a:lstStyle/>
          <a:p>
            <a:r>
              <a:rPr lang="en-US" sz="6600" b="0" dirty="0">
                <a:solidFill>
                  <a:srgbClr val="E88A56"/>
                </a:solidFill>
                <a:effectLst/>
                <a:latin typeface="Garamond" panose="02020404030301010803" pitchFamily="18" charset="0"/>
              </a:rPr>
              <a:t>    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Engineering Practices</a:t>
            </a:r>
            <a:endParaRPr lang="en-IN" sz="6600" b="0" dirty="0">
              <a:solidFill>
                <a:schemeClr val="tx2">
                  <a:lumMod val="75000"/>
                </a:schemeClr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C3F9ED1-876A-41C3-97C6-238FC4DE7BC9}"/>
              </a:ext>
            </a:extLst>
          </p:cNvPr>
          <p:cNvSpPr txBox="1">
            <a:spLocks/>
          </p:cNvSpPr>
          <p:nvPr/>
        </p:nvSpPr>
        <p:spPr>
          <a:xfrm>
            <a:off x="924176" y="1400559"/>
            <a:ext cx="10560254" cy="1276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Garamond" panose="02020404030301010803" pitchFamily="18" charset="0"/>
              </a:rPr>
              <a:t>Agile 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badi Extra Light" panose="020B0204020104020204" pitchFamily="34" charset="0"/>
              </a:rPr>
              <a:t>involve discovering requirements and developing solutions through the collaborative effort of self-organizing and cross-functional teams and their customer/end user.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B4624-E3C7-43B2-A5AA-463FF1139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05" b="6825"/>
          <a:stretch/>
        </p:blipFill>
        <p:spPr>
          <a:xfrm>
            <a:off x="1411867" y="2002971"/>
            <a:ext cx="9584872" cy="46483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E52FFB-73F0-40B5-875C-7271F24C052C}"/>
              </a:ext>
            </a:extLst>
          </p:cNvPr>
          <p:cNvSpPr txBox="1">
            <a:spLocks/>
          </p:cNvSpPr>
          <p:nvPr/>
        </p:nvSpPr>
        <p:spPr>
          <a:xfrm>
            <a:off x="924177" y="2456474"/>
            <a:ext cx="2352424" cy="537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Garamond" panose="02020404030301010803" pitchFamily="18" charset="0"/>
              </a:rPr>
              <a:t>Trello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2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0.00065 -0.15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4D5203-17BF-43E4-AD89-2114A66A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9743"/>
            <a:ext cx="12191998" cy="1326321"/>
          </a:xfrm>
          <a:noFill/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   Live Demo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1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4D5203-17BF-43E4-AD89-2114A66A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1326321"/>
          </a:xfrm>
          <a:noFill/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   Test Cases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76FC1-83D9-4E87-8FCD-5BA7F967F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9" r="44587" b="47095"/>
          <a:stretch/>
        </p:blipFill>
        <p:spPr>
          <a:xfrm>
            <a:off x="2586038" y="1764847"/>
            <a:ext cx="7358062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61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1|1.1|1.3|1|1.1|1.1|1.2|1.1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.2|1.1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|1.2|1.1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|1|0.6|1|0.8|1|0.8|1|0.9|1|1.1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.2|1.1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.2|1.1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.2|1.1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438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359BA40-C12A-4037-A396-825257D6CC65}">
  <we:reference id="wa104382001" version="1.0.0.3" store="en-US" storeType="OMEX"/>
  <we:alternateReferences>
    <we:reference id="WA104382001" version="1.0.0.3" store="WA104382001" storeType="OMEX"/>
  </we:alternateReferences>
  <we:properties>
    <we:property name="persist:root" value="&quot;{\&quot;powtoons\&quot;:\&quot;{\\\&quot;loading\\\&quot;:false}\&quot;}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7CFDF7A-E48D-4802-A6FF-633403717F8B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2327</TotalTime>
  <Words>184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 Extra Light</vt:lpstr>
      <vt:lpstr>Aldhabi</vt:lpstr>
      <vt:lpstr>Arabic Typesetting</vt:lpstr>
      <vt:lpstr>Arial</vt:lpstr>
      <vt:lpstr>Century Gothic</vt:lpstr>
      <vt:lpstr>Courier New</vt:lpstr>
      <vt:lpstr>Garamond</vt:lpstr>
      <vt:lpstr>Wingdings 3</vt:lpstr>
      <vt:lpstr>Ion</vt:lpstr>
      <vt:lpstr>We-APP</vt:lpstr>
      <vt:lpstr>    Contents</vt:lpstr>
      <vt:lpstr>    Objective</vt:lpstr>
      <vt:lpstr>    Work-Flow</vt:lpstr>
      <vt:lpstr>    Work-Flow</vt:lpstr>
      <vt:lpstr>    Technology</vt:lpstr>
      <vt:lpstr>    Engineering Practices</vt:lpstr>
      <vt:lpstr>    Live Demo</vt:lpstr>
      <vt:lpstr>    Test Cases</vt:lpstr>
      <vt:lpstr>   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INFRAMIND</dc:title>
  <dc:creator>Sonu Raghuwanshi</dc:creator>
  <cp:lastModifiedBy>Sonu Raghuwanshi</cp:lastModifiedBy>
  <cp:revision>522</cp:revision>
  <dcterms:created xsi:type="dcterms:W3CDTF">2018-12-21T07:41:51Z</dcterms:created>
  <dcterms:modified xsi:type="dcterms:W3CDTF">2021-02-14T11:52:37Z</dcterms:modified>
</cp:coreProperties>
</file>