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6" r:id="rId4"/>
    <p:sldId id="257" r:id="rId5"/>
    <p:sldId id="282" r:id="rId6"/>
    <p:sldId id="283" r:id="rId7"/>
    <p:sldId id="286" r:id="rId8"/>
    <p:sldId id="284" r:id="rId9"/>
    <p:sldId id="285"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p:scale>
          <a:sx n="75" d="100"/>
          <a:sy n="75" d="100"/>
        </p:scale>
        <p:origin x="946" y="202"/>
      </p:cViewPr>
      <p:guideLst>
        <p:guide orient="horz" pos="2126"/>
        <p:guide pos="287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2E30197-9A24-4A7A-9219-161C496628E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6223958-EC22-473E-BFE2-D957A5A7129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2E30197-9A24-4A7A-9219-161C496628E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2E30197-9A24-4A7A-9219-161C496628E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2E30197-9A24-4A7A-9219-161C496628E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E2E30197-9A24-4A7A-9219-161C496628E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2E30197-9A24-4A7A-9219-161C496628E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E2E30197-9A24-4A7A-9219-161C496628E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E2E30197-9A24-4A7A-9219-161C496628E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2E30197-9A24-4A7A-9219-161C496628E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2E30197-9A24-4A7A-9219-161C496628E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E2E30197-9A24-4A7A-9219-161C496628E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223958-EC22-473E-BFE2-D957A5A7129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2E30197-9A24-4A7A-9219-161C496628E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6223958-EC22-473E-BFE2-D957A5A7129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7" y="404664"/>
            <a:ext cx="9324528" cy="1323439"/>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TECHNO INDIA NJR INSTITUTE OF TECHNOLOGY</a:t>
            </a:r>
            <a:endParaRPr lang="en-US"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Picture 4" descr="Techno_1_.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7560" y="2154560"/>
            <a:ext cx="2548880" cy="2548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899795" y="5589270"/>
            <a:ext cx="7534275" cy="768350"/>
          </a:xfrm>
          <a:prstGeom prst="rect">
            <a:avLst/>
          </a:prstGeom>
          <a:noFill/>
        </p:spPr>
        <p:txBody>
          <a:bodyPr wrap="square" rtlCol="0">
            <a:spAutoFit/>
            <a:scene3d>
              <a:camera prst="orthographicFront"/>
              <a:lightRig rig="threePt" dir="t"/>
            </a:scene3d>
          </a:bodyPr>
          <a:p>
            <a:r>
              <a:rPr lang="en-IN" altLang="en-US" sz="4400">
                <a:ln w="9525" cmpd="sng">
                  <a:solidFill>
                    <a:schemeClr val="accent1"/>
                  </a:solidFill>
                  <a:prstDash val="solid"/>
                </a:ln>
                <a:solidFill>
                  <a:srgbClr val="70AD47">
                    <a:tint val="1000"/>
                  </a:srgbClr>
                </a:solidFill>
                <a:effectLst>
                  <a:glow rad="38100">
                    <a:schemeClr val="accent1">
                      <a:alpha val="40000"/>
                    </a:schemeClr>
                  </a:glow>
                </a:effectLst>
              </a:rPr>
              <a:t>			Project Presentation</a:t>
            </a:r>
            <a:endParaRPr lang="en-IN" altLang="en-US" sz="4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1520" y="404664"/>
            <a:ext cx="3816424" cy="584775"/>
          </a:xfrm>
          <a:prstGeom prst="rect">
            <a:avLst/>
          </a:prstGeom>
          <a:noFill/>
        </p:spPr>
        <p:txBody>
          <a:bodyPr wrap="square" rtlCol="0">
            <a:spAutoFit/>
          </a:bodyPr>
          <a:lstStyle/>
          <a:p>
            <a:pPr marL="285750" indent="-285750">
              <a:buFont typeface="Wingdings" panose="05000000000000000000" pitchFamily="2" charset="2"/>
              <a:buChar char="Ø"/>
            </a:pPr>
            <a:r>
              <a:rPr lang="en-IN" sz="3200" b="1" dirty="0">
                <a:solidFill>
                  <a:schemeClr val="bg1"/>
                </a:solidFill>
                <a:latin typeface="Bell MT" panose="02020503060305020303" pitchFamily="18" charset="0"/>
              </a:rPr>
              <a:t> TEAM DETAILS</a:t>
            </a:r>
            <a:endParaRPr lang="en-IN" sz="3200" b="1" dirty="0">
              <a:solidFill>
                <a:schemeClr val="bg1"/>
              </a:solidFill>
              <a:latin typeface="Bell MT" panose="02020503060305020303" pitchFamily="18" charset="0"/>
            </a:endParaRPr>
          </a:p>
        </p:txBody>
      </p:sp>
      <p:sp>
        <p:nvSpPr>
          <p:cNvPr id="11" name="TextBox 10"/>
          <p:cNvSpPr txBox="1"/>
          <p:nvPr/>
        </p:nvSpPr>
        <p:spPr>
          <a:xfrm>
            <a:off x="395536" y="1484784"/>
            <a:ext cx="7975807"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solidFill>
                  <a:schemeClr val="bg1"/>
                </a:solidFill>
              </a:rPr>
              <a:t>Name – Akhilesh Joshi</a:t>
            </a:r>
            <a:br>
              <a:rPr lang="en-IN" sz="2400" b="1" dirty="0">
                <a:solidFill>
                  <a:schemeClr val="bg1"/>
                </a:solidFill>
              </a:rPr>
            </a:br>
            <a:r>
              <a:rPr lang="en-IN" sz="2400" b="1" dirty="0">
                <a:solidFill>
                  <a:schemeClr val="bg1"/>
                </a:solidFill>
              </a:rPr>
              <a:t>Branch - Computer Science Engineering</a:t>
            </a:r>
            <a:br>
              <a:rPr lang="en-IN" sz="2400" b="1" dirty="0">
                <a:solidFill>
                  <a:schemeClr val="bg1"/>
                </a:solidFill>
              </a:rPr>
            </a:br>
            <a:r>
              <a:rPr lang="en-IN" sz="2400" b="1" dirty="0">
                <a:solidFill>
                  <a:schemeClr val="bg1"/>
                </a:solidFill>
              </a:rPr>
              <a:t>Roll no. – 18ETCCS005</a:t>
            </a:r>
            <a:endParaRPr lang="en-IN" sz="2400" b="1" dirty="0">
              <a:solidFill>
                <a:schemeClr val="bg1"/>
              </a:solidFill>
            </a:endParaRPr>
          </a:p>
          <a:p>
            <a:pPr marL="285750" indent="-285750">
              <a:buFont typeface="Wingdings" panose="05000000000000000000" pitchFamily="2" charset="2"/>
              <a:buChar char="v"/>
            </a:pPr>
            <a:endParaRPr lang="en-IN" sz="2400" b="1" dirty="0">
              <a:solidFill>
                <a:schemeClr val="bg1"/>
              </a:solidFill>
            </a:endParaRPr>
          </a:p>
          <a:p>
            <a:pPr marL="285750" indent="-285750">
              <a:buFont typeface="Wingdings" panose="05000000000000000000" pitchFamily="2" charset="2"/>
              <a:buChar char="v"/>
            </a:pPr>
            <a:r>
              <a:rPr lang="en-IN" sz="2400" b="1" dirty="0">
                <a:solidFill>
                  <a:schemeClr val="bg1"/>
                </a:solidFill>
              </a:rPr>
              <a:t>Name – Yash Joshi</a:t>
            </a:r>
            <a:endParaRPr lang="en-IN" sz="2400" b="1" dirty="0">
              <a:solidFill>
                <a:schemeClr val="bg1"/>
              </a:solidFill>
            </a:endParaRPr>
          </a:p>
          <a:p>
            <a:r>
              <a:rPr lang="en-IN" sz="2400" b="1" dirty="0">
                <a:solidFill>
                  <a:schemeClr val="bg1"/>
                </a:solidFill>
              </a:rPr>
              <a:t>   Branch – Computer Science Engineering</a:t>
            </a:r>
            <a:endParaRPr lang="en-IN" sz="2400" b="1" dirty="0">
              <a:solidFill>
                <a:schemeClr val="bg1"/>
              </a:solidFill>
            </a:endParaRPr>
          </a:p>
          <a:p>
            <a:r>
              <a:rPr lang="en-IN" sz="2400" b="1" dirty="0">
                <a:solidFill>
                  <a:schemeClr val="bg1"/>
                </a:solidFill>
              </a:rPr>
              <a:t>   Roll no. – 18ETCCS098</a:t>
            </a:r>
            <a:endParaRPr lang="en-IN" sz="2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8640"/>
            <a:ext cx="11683346" cy="706755"/>
          </a:xfrm>
          <a:prstGeom prst="rect">
            <a:avLst/>
          </a:prstGeom>
          <a:noFill/>
        </p:spPr>
        <p:txBody>
          <a:bodyPr wrap="square" lIns="91440" tIns="45720" rIns="91440" bIns="45720">
            <a:spAutoFit/>
          </a:bodyPr>
          <a:lstStyle/>
          <a:p>
            <a:pPr marL="571500" indent="-571500">
              <a:buFont typeface="Wingdings" panose="05000000000000000000" pitchFamily="2" charset="2"/>
              <a:buChar char="Ø"/>
            </a:pPr>
            <a:r>
              <a:rPr lang="en-IN" altLang="en-US" sz="4000" cap="none" spc="0" dirty="0">
                <a:ln w="22225">
                  <a:solidFill>
                    <a:schemeClr val="accent2"/>
                  </a:solidFill>
                  <a:prstDash val="solid"/>
                </a:ln>
                <a:solidFill>
                  <a:schemeClr val="accent2">
                    <a:lumMod val="40000"/>
                    <a:lumOff val="60000"/>
                  </a:schemeClr>
                </a:solidFill>
                <a:effectLst/>
              </a:rPr>
              <a:t>Face Mask Detection using Python</a:t>
            </a:r>
            <a:endParaRPr lang="en-IN" altLang="en-US" sz="4000" cap="none" spc="0" dirty="0">
              <a:ln w="22225">
                <a:solidFill>
                  <a:schemeClr val="accent2"/>
                </a:solidFill>
                <a:prstDash val="solid"/>
              </a:ln>
              <a:solidFill>
                <a:schemeClr val="accent2">
                  <a:lumMod val="40000"/>
                  <a:lumOff val="60000"/>
                </a:schemeClr>
              </a:solidFill>
              <a:effectLst/>
            </a:endParaRPr>
          </a:p>
        </p:txBody>
      </p:sp>
      <p:sp>
        <p:nvSpPr>
          <p:cNvPr id="8" name="TextBox 7"/>
          <p:cNvSpPr txBox="1"/>
          <p:nvPr/>
        </p:nvSpPr>
        <p:spPr>
          <a:xfrm flipH="1">
            <a:off x="539552" y="1124744"/>
            <a:ext cx="8424936" cy="5169535"/>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Our Project is based on Face Mask Detector which scans for masks on face to use in real-time applications which require face-mask detection for safety purposes due to the outbreak of Covid-19 and Swine-Flu. The System is implemented using Python Modules.</a:t>
            </a:r>
            <a:endParaRPr lang="en-US" sz="2400" b="0" i="0" u="none" strike="noStrike" dirty="0">
              <a:effectLst/>
              <a:latin typeface="Times New Roman" panose="02020603050405020304" pitchFamily="18" charset="0"/>
            </a:endParaRPr>
          </a:p>
          <a:p>
            <a:pPr marL="285750" indent="-285750" rtl="0">
              <a:spcBef>
                <a:spcPts val="0"/>
              </a:spcBef>
              <a:spcAft>
                <a:spcPts val="0"/>
              </a:spcAft>
              <a:buFont typeface="Arial" panose="020B0604020202020204" pitchFamily="34" charset="0"/>
              <a:buChar char="•"/>
            </a:pPr>
            <a:endParaRPr lang="en-US" sz="2400" b="0" i="0" u="none" strike="noStrike" dirty="0">
              <a:effectLst/>
              <a:latin typeface="Times New Roman" panose="02020603050405020304" pitchFamily="18" charset="0"/>
            </a:endParaRPr>
          </a:p>
          <a:p>
            <a:pPr marL="285750" indent="-285750">
              <a:buFont typeface="Arial" panose="020B0604020202020204" pitchFamily="34" charset="0"/>
              <a:buChar char="•"/>
            </a:pPr>
            <a:r>
              <a:rPr lang="en-US" sz="2400" b="0" i="0" u="none" strike="noStrike" dirty="0">
                <a:effectLst/>
                <a:latin typeface="Times New Roman" panose="02020603050405020304" pitchFamily="18" charset="0"/>
              </a:rPr>
              <a:t>The scope of the project is to scan for people without masks so that they can be fined or impose a penalty for doing soo. Further this can be used in a variety of situations to ensure the maximum precaution from different diseases. This project can be integrated with embedded systems for application in airports, railway stations, offices, schools and public places to ensure that public safety guidelines are followed.</a:t>
            </a:r>
            <a:br>
              <a:rPr lang="en-US"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Ø"/>
            </a:pPr>
            <a:r>
              <a:rPr lang="en-IN" altLang="en-US">
                <a:ln w="22225">
                  <a:solidFill>
                    <a:schemeClr val="accent2"/>
                  </a:solidFill>
                  <a:prstDash val="solid"/>
                </a:ln>
                <a:solidFill>
                  <a:schemeClr val="accent2">
                    <a:lumMod val="40000"/>
                    <a:lumOff val="60000"/>
                  </a:schemeClr>
                </a:solidFill>
                <a:effectLst/>
              </a:rPr>
              <a:t>METHODOLODY</a:t>
            </a:r>
            <a:endParaRPr lang="en-IN" altLang="en-US">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457200" y="962025"/>
            <a:ext cx="7787005" cy="5631180"/>
          </a:xfrm>
          <a:prstGeom prst="rect">
            <a:avLst/>
          </a:prstGeom>
          <a:noFill/>
        </p:spPr>
        <p:txBody>
          <a:bodyPr wrap="square" rtlCol="0">
            <a:spAutoFit/>
          </a:bodyPr>
          <a:p>
            <a:pPr marL="285750" indent="-285750">
              <a:buFont typeface="Wingdings" panose="05000000000000000000" charset="0"/>
              <a:buChar char="§"/>
            </a:pPr>
            <a:r>
              <a:rPr lang="en-US">
                <a:ln w="6600">
                  <a:solidFill>
                    <a:schemeClr val="accent2"/>
                  </a:solidFill>
                  <a:prstDash val="solid"/>
                </a:ln>
                <a:solidFill>
                  <a:srgbClr val="FFFFFF"/>
                </a:solidFill>
                <a:effectLst>
                  <a:outerShdw dist="38100" dir="2700000" algn="tl" rotWithShape="0">
                    <a:schemeClr val="accent2"/>
                  </a:outerShdw>
                </a:effectLst>
              </a:rPr>
              <a:t>DATASET COLLECTION:</a:t>
            </a:r>
            <a:endParaRPr lang="en-US">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a:t>Images from various sources are used to build a dataset.</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 The size of datasets can be expanded by the application of data enhancement techniques.</a:t>
            </a:r>
            <a:endParaRPr lang="en-US"/>
          </a:p>
          <a:p>
            <a:pPr indent="0">
              <a:buFont typeface="Arial" panose="020B0604020202020204" pitchFamily="34" charset="0"/>
              <a:buNone/>
            </a:pPr>
            <a:r>
              <a:rPr lang="en-US"/>
              <a:t> </a:t>
            </a:r>
            <a:endParaRPr lang="en-US"/>
          </a:p>
          <a:p>
            <a:pPr marL="285750" indent="-285750">
              <a:buFont typeface="Arial" panose="020B0604020202020204" pitchFamily="34" charset="0"/>
              <a:buChar char="•"/>
            </a:pPr>
            <a:r>
              <a:rPr lang="en-US"/>
              <a:t>The photographs are stored in two files, “training dataset” and “test dataset” each of which comprises 80 and 20% of the images, respectively.</a:t>
            </a:r>
            <a:endParaRPr lang="en-US"/>
          </a:p>
          <a:p>
            <a:pPr indent="0">
              <a:buFont typeface="Arial" panose="020B0604020202020204" pitchFamily="34" charset="0"/>
              <a:buNone/>
            </a:pPr>
            <a:endParaRPr lang="en-US"/>
          </a:p>
          <a:p>
            <a:pPr marL="285750" indent="-285750">
              <a:buFont typeface="Wingdings" panose="05000000000000000000" charset="0"/>
              <a:buChar char="§"/>
            </a:pPr>
            <a:r>
              <a:rPr lang="en-US">
                <a:ln w="6600">
                  <a:solidFill>
                    <a:schemeClr val="accent2"/>
                  </a:solidFill>
                  <a:prstDash val="solid"/>
                </a:ln>
                <a:solidFill>
                  <a:srgbClr val="FFFFFF"/>
                </a:solidFill>
                <a:effectLst>
                  <a:outerShdw dist="38100" dir="2700000" algn="tl" rotWithShape="0">
                    <a:schemeClr val="accent2"/>
                  </a:outerShdw>
                </a:effectLst>
              </a:rPr>
              <a:t>IMAGE ENHANCEMENT:</a:t>
            </a:r>
            <a:endParaRPr lang="en-US">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a:t>To draw attention to the foreground elements, the image is improved through preprocessing methods and segmentation techniques.</a:t>
            </a:r>
            <a:endParaRPr lang="en-US"/>
          </a:p>
          <a:p>
            <a:pPr marL="285750" indent="-285750"/>
            <a:endParaRPr lang="en-US"/>
          </a:p>
          <a:p>
            <a:pPr marL="285750" indent="-285750">
              <a:buFont typeface="Wingdings" panose="05000000000000000000" charset="0"/>
              <a:buChar char="§"/>
            </a:pPr>
            <a:r>
              <a:rPr lang="en-US">
                <a:ln w="6600">
                  <a:solidFill>
                    <a:schemeClr val="accent2"/>
                  </a:solidFill>
                  <a:prstDash val="solid"/>
                </a:ln>
                <a:solidFill>
                  <a:srgbClr val="FFFFFF"/>
                </a:solidFill>
                <a:effectLst>
                  <a:outerShdw dist="38100" dir="2700000" algn="tl" rotWithShape="0">
                    <a:schemeClr val="accent2"/>
                  </a:outerShdw>
                </a:effectLst>
              </a:rPr>
              <a:t>MODEL IMPLEMENTATION:</a:t>
            </a:r>
            <a:endParaRPr lang="en-US">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a:t>The face mask detector didn’t use any morphed masked images dataset.</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 The model is accurate, and since the MobileNetV2 architecture is used, it’s also computationally efficient and thus making it easier to deploy the model to embedded systems (Raspberry Pi, Google Coral, etc.)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342900" indent="-342900">
              <a:buFont typeface="Wingdings" panose="05000000000000000000" charset="0"/>
              <a:buChar char="Ø"/>
            </a:pPr>
            <a:r>
              <a:rPr lang="en-US" sz="2400">
                <a:ln w="9525" cmpd="sng">
                  <a:solidFill>
                    <a:schemeClr val="accent1"/>
                  </a:solidFill>
                  <a:prstDash val="solid"/>
                </a:ln>
                <a:solidFill>
                  <a:srgbClr val="70AD47">
                    <a:tint val="1000"/>
                  </a:srgbClr>
                </a:solidFill>
                <a:effectLst>
                  <a:glow rad="38100">
                    <a:schemeClr val="accent1">
                      <a:alpha val="40000"/>
                    </a:schemeClr>
                  </a:glow>
                </a:effectLst>
              </a:rPr>
              <a:t>APPLICATIONS AND FUTURE SCOPE OF PROJECT:</a:t>
            </a:r>
            <a:endParaRPr lang="en-US" sz="2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 Box 3"/>
          <p:cNvSpPr txBox="1"/>
          <p:nvPr/>
        </p:nvSpPr>
        <p:spPr>
          <a:xfrm>
            <a:off x="708660" y="962025"/>
            <a:ext cx="7607935" cy="368300"/>
          </a:xfrm>
          <a:prstGeom prst="rect">
            <a:avLst/>
          </a:prstGeom>
          <a:noFill/>
        </p:spPr>
        <p:txBody>
          <a:bodyPr wrap="square" rtlCol="0">
            <a:spAutoFit/>
          </a:bodyPr>
          <a:p>
            <a:endParaRPr lang="en-US"/>
          </a:p>
        </p:txBody>
      </p:sp>
      <p:sp>
        <p:nvSpPr>
          <p:cNvPr id="5" name="Text Box 4"/>
          <p:cNvSpPr txBox="1"/>
          <p:nvPr/>
        </p:nvSpPr>
        <p:spPr>
          <a:xfrm>
            <a:off x="799465" y="934085"/>
            <a:ext cx="7444740" cy="3692525"/>
          </a:xfrm>
          <a:prstGeom prst="rect">
            <a:avLst/>
          </a:prstGeom>
          <a:noFill/>
        </p:spPr>
        <p:txBody>
          <a:bodyPr wrap="square" rtlCol="0">
            <a:spAutoFit/>
          </a:bodyPr>
          <a:p>
            <a:pPr marL="285750" indent="-285750">
              <a:buFont typeface="Wingdings" panose="05000000000000000000" charset="0"/>
              <a:buChar char="§"/>
            </a:pPr>
            <a:r>
              <a:rPr lang="en-US">
                <a:ln w="6600">
                  <a:solidFill>
                    <a:schemeClr val="accent2"/>
                  </a:solidFill>
                  <a:prstDash val="solid"/>
                </a:ln>
                <a:solidFill>
                  <a:srgbClr val="FFFFFF"/>
                </a:solidFill>
                <a:effectLst>
                  <a:outerShdw dist="38100" dir="2700000" algn="tl" rotWithShape="0">
                    <a:schemeClr val="accent2"/>
                  </a:outerShdw>
                </a:effectLst>
              </a:rPr>
              <a:t>APPLICATIONS:</a:t>
            </a:r>
            <a:endParaRPr lang="en-US">
              <a:ln w="6600">
                <a:solidFill>
                  <a:schemeClr val="accent2"/>
                </a:solidFill>
                <a:prstDash val="solid"/>
              </a:ln>
              <a:solidFill>
                <a:srgbClr val="FFFFFF"/>
              </a:solidFill>
              <a:effectLst>
                <a:outerShdw dist="38100" dir="2700000" algn="tl" rotWithShape="0">
                  <a:schemeClr val="accent2"/>
                </a:outerShdw>
              </a:effectLst>
            </a:endParaRPr>
          </a:p>
          <a:p>
            <a:pPr indent="0">
              <a:buFont typeface="Wingdings" panose="05000000000000000000" charset="0"/>
              <a:buNone/>
            </a:pPr>
            <a:endParaRPr lang="en-US">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a:t>Covid-19 Pandemic</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Check Individuals And Crowds Wearing Masks In Public</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Alert Staff When No Masks Are Detected</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Railway Stations, Airport</a:t>
            </a:r>
            <a:r>
              <a:rPr lang="en-IN" altLang="en-US"/>
              <a:t>s</a:t>
            </a:r>
            <a:endParaRPr lang="en-IN" altLang="en-US"/>
          </a:p>
          <a:p>
            <a:pPr indent="0">
              <a:buFont typeface="Arial" panose="020B0604020202020204" pitchFamily="34" charset="0"/>
              <a:buNone/>
            </a:pPr>
            <a:endParaRPr lang="en-US"/>
          </a:p>
          <a:p>
            <a:pPr marL="285750" indent="-285750">
              <a:buFont typeface="Arial" panose="020B0604020202020204" pitchFamily="34" charset="0"/>
              <a:buChar char="•"/>
            </a:pPr>
            <a:r>
              <a:rPr lang="en-US"/>
              <a:t>Banks, School and Colleges</a:t>
            </a:r>
            <a:endParaRPr lang="en-US"/>
          </a:p>
          <a:p>
            <a:pPr marL="285750" indent="-285750"/>
            <a:r>
              <a:rPr lang="en-US"/>
              <a:t> </a:t>
            </a:r>
            <a:endParaRPr lang="en-US"/>
          </a:p>
          <a:p>
            <a:pPr indent="0">
              <a:buFont typeface="Arial" panose="020B0604020202020204" pitchFamily="34"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
            </a:pPr>
            <a:r>
              <a:rPr lang="en-IN" altLang="en-US">
                <a:ln w="22225">
                  <a:solidFill>
                    <a:schemeClr val="accent2"/>
                  </a:solidFill>
                  <a:prstDash val="solid"/>
                </a:ln>
                <a:solidFill>
                  <a:schemeClr val="accent2">
                    <a:lumMod val="40000"/>
                    <a:lumOff val="60000"/>
                  </a:schemeClr>
                </a:solidFill>
                <a:effectLst/>
              </a:rPr>
              <a:t>Future Scope</a:t>
            </a:r>
            <a:endParaRPr lang="en-IN" altLang="en-US">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782955" y="1063625"/>
            <a:ext cx="7317740" cy="3692525"/>
          </a:xfrm>
          <a:prstGeom prst="rect">
            <a:avLst/>
          </a:prstGeom>
          <a:noFill/>
        </p:spPr>
        <p:txBody>
          <a:bodyPr wrap="square" rtlCol="0">
            <a:spAutoFit/>
          </a:bodyPr>
          <a:p>
            <a:pPr marL="285750" indent="-285750">
              <a:buFont typeface="Arial" panose="020B0604020202020204" pitchFamily="34" charset="0"/>
              <a:buChar char="•"/>
            </a:pPr>
            <a:r>
              <a:rPr lang="en-US"/>
              <a:t>Firstly, the proposed technique can be integrated into any high-resolution video surveillance devices and not limited to mask detection only. </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Secondly, the model can be extended to detect facial landmarks with a facemask for biometric purposes.</a:t>
            </a:r>
            <a:endParaRPr lang="en-US"/>
          </a:p>
          <a:p>
            <a:pPr indent="0">
              <a:buFont typeface="Arial" panose="020B0604020202020204" pitchFamily="34" charset="0"/>
              <a:buNone/>
            </a:pPr>
            <a:r>
              <a:rPr lang="en-US"/>
              <a:t> </a:t>
            </a:r>
            <a:endParaRPr lang="en-US"/>
          </a:p>
          <a:p>
            <a:pPr marL="285750" indent="-285750">
              <a:buFont typeface="Arial" panose="020B0604020202020204" pitchFamily="34" charset="0"/>
              <a:buChar char="•"/>
            </a:pPr>
            <a:r>
              <a:rPr lang="en-US"/>
              <a:t>Our proposed system can detect and recognize human faces in the real-time world.</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Our future aim is to create face mask recognition datasets with different mask wearing states, or employ zero shot learning to make the design identify erroneous mask wearing states.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marL="571500" indent="-571500">
              <a:buFont typeface="Wingdings" panose="05000000000000000000" charset="0"/>
              <a:buChar char="Ø"/>
            </a:pPr>
            <a:r>
              <a:rPr lang="en-IN" altLang="en-US">
                <a:ln w="22225">
                  <a:solidFill>
                    <a:schemeClr val="accent2"/>
                  </a:solidFill>
                  <a:prstDash val="solid"/>
                </a:ln>
                <a:solidFill>
                  <a:schemeClr val="accent2">
                    <a:lumMod val="40000"/>
                    <a:lumOff val="60000"/>
                  </a:schemeClr>
                </a:solidFill>
                <a:effectLst/>
              </a:rPr>
              <a:t>Dependencies of Project</a:t>
            </a:r>
            <a:endParaRPr lang="en-IN" altLang="en-US">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653415" y="1054735"/>
            <a:ext cx="6929120" cy="5908040"/>
          </a:xfrm>
          <a:prstGeom prst="rect">
            <a:avLst/>
          </a:prstGeom>
          <a:noFill/>
        </p:spPr>
        <p:txBody>
          <a:bodyPr wrap="square" rtlCol="0">
            <a:spAutoFit/>
          </a:bodyPr>
          <a:p>
            <a:pPr marL="285750" indent="-285750">
              <a:buFont typeface="Arial" panose="020B0604020202020204" pitchFamily="34" charset="0"/>
              <a:buChar char="•"/>
            </a:pPr>
            <a:r>
              <a:rPr lang="en-US">
                <a:ln w="6600">
                  <a:solidFill>
                    <a:schemeClr val="accent2"/>
                  </a:solidFill>
                  <a:prstDash val="solid"/>
                </a:ln>
                <a:solidFill>
                  <a:srgbClr val="FFFFFF"/>
                </a:solidFill>
                <a:effectLst>
                  <a:outerShdw dist="38100" dir="2700000" algn="tl" rotWithShape="0">
                    <a:schemeClr val="accent2"/>
                  </a:outerShdw>
                </a:effectLst>
              </a:rPr>
              <a:t>SOFTWARE REQUIREMENTS</a:t>
            </a:r>
            <a:r>
              <a:rPr lang="en-US"/>
              <a:t>: </a:t>
            </a:r>
            <a:endParaRPr lang="en-US"/>
          </a:p>
          <a:p>
            <a:pPr marL="285750" indent="-285750">
              <a:buFont typeface="Arial" panose="020B0604020202020204" pitchFamily="34" charset="0"/>
              <a:buChar char="•"/>
            </a:pPr>
            <a:r>
              <a:rPr lang="en-US"/>
              <a:t>Back end technologies : Python 3.9</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Python Modules:  Keras, Tensorflow, MobileNet and OpenCV</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IDE : PyCharm</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Database : Datasets</a:t>
            </a:r>
            <a:endParaRPr lang="en-US"/>
          </a:p>
          <a:p>
            <a:pPr marL="285750" indent="-285750"/>
            <a:endParaRPr lang="en-US"/>
          </a:p>
          <a:p>
            <a:pPr marL="285750" indent="-285750">
              <a:buFont typeface="Wingdings" panose="05000000000000000000" charset="0"/>
              <a:buChar char="§"/>
            </a:pPr>
            <a:r>
              <a:rPr lang="en-US">
                <a:ln w="6600">
                  <a:solidFill>
                    <a:schemeClr val="accent2"/>
                  </a:solidFill>
                  <a:prstDash val="solid"/>
                </a:ln>
                <a:solidFill>
                  <a:srgbClr val="FFFFFF"/>
                </a:solidFill>
                <a:effectLst>
                  <a:outerShdw dist="38100" dir="2700000" algn="tl" rotWithShape="0">
                    <a:schemeClr val="accent2"/>
                  </a:outerShdw>
                </a:effectLst>
              </a:rPr>
              <a:t>HARDWARE REQUIREMENTS:</a:t>
            </a:r>
            <a:endParaRPr lang="en-US">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a:t>Local, development, User acceptance test (UAT) environment</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RAM - Minimum 8 GB</a:t>
            </a:r>
            <a:endParaRPr lang="en-US"/>
          </a:p>
          <a:p>
            <a:pPr indent="0">
              <a:buFont typeface="Arial" panose="020B0604020202020204" pitchFamily="34" charset="0"/>
              <a:buNone/>
            </a:pPr>
            <a:r>
              <a:rPr lang="en-US"/>
              <a:t> </a:t>
            </a:r>
            <a:endParaRPr lang="en-US"/>
          </a:p>
          <a:p>
            <a:pPr marL="285750" indent="-285750">
              <a:buFont typeface="Arial" panose="020B0604020202020204" pitchFamily="34" charset="0"/>
              <a:buChar char="•"/>
            </a:pPr>
            <a:r>
              <a:rPr lang="en-US"/>
              <a:t>CPU - i5 processor</a:t>
            </a:r>
            <a:endParaRPr lang="en-US"/>
          </a:p>
          <a:p>
            <a:pPr indent="0">
              <a:buFont typeface="Arial" panose="020B0604020202020204" pitchFamily="34" charset="0"/>
              <a:buNone/>
            </a:pPr>
            <a:r>
              <a:rPr lang="en-US"/>
              <a:t> </a:t>
            </a:r>
            <a:endParaRPr lang="en-US"/>
          </a:p>
          <a:p>
            <a:pPr marL="285750" indent="-285750">
              <a:buFont typeface="Arial" panose="020B0604020202020204" pitchFamily="34" charset="0"/>
              <a:buChar char="•"/>
            </a:pPr>
            <a:r>
              <a:rPr lang="en-US"/>
              <a:t>Disk Space- 50 GB</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Production Environment</a:t>
            </a:r>
            <a:endParaRPr lang="en-US"/>
          </a:p>
          <a:p>
            <a:pPr marL="285750" indent="-285750">
              <a:buFont typeface="Arial" panose="020B0604020202020204" pitchFamily="34" charset="0"/>
              <a:buChar char="•"/>
            </a:pPr>
            <a:r>
              <a:rPr lang="en-US"/>
              <a:t>Resource (RAM, CPU, Disk) requirement  depends upon user load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Ø"/>
            </a:pPr>
            <a:r>
              <a:rPr lang="en-IN" altLang="en-US">
                <a:ln w="22225">
                  <a:solidFill>
                    <a:schemeClr val="accent2"/>
                  </a:solidFill>
                  <a:prstDash val="solid"/>
                </a:ln>
                <a:solidFill>
                  <a:schemeClr val="accent2">
                    <a:lumMod val="40000"/>
                    <a:lumOff val="60000"/>
                  </a:schemeClr>
                </a:solidFill>
                <a:effectLst/>
              </a:rPr>
              <a:t>SCREENSHOTS</a:t>
            </a:r>
            <a:endParaRPr lang="en-IN" altLang="en-US">
              <a:ln w="22225">
                <a:solidFill>
                  <a:schemeClr val="accent2"/>
                </a:solidFill>
                <a:prstDash val="solid"/>
              </a:ln>
              <a:solidFill>
                <a:schemeClr val="accent2">
                  <a:lumMod val="40000"/>
                  <a:lumOff val="60000"/>
                </a:schemeClr>
              </a:solidFill>
              <a:effectLst/>
            </a:endParaRPr>
          </a:p>
        </p:txBody>
      </p:sp>
      <p:pic>
        <p:nvPicPr>
          <p:cNvPr id="6" name="Content Placeholder 5" descr="Screenshot (6)"/>
          <p:cNvPicPr>
            <a:picLocks noChangeAspect="1"/>
          </p:cNvPicPr>
          <p:nvPr>
            <p:ph sz="half" idx="1"/>
          </p:nvPr>
        </p:nvPicPr>
        <p:blipFill>
          <a:blip r:embed="rId1"/>
          <a:stretch>
            <a:fillRect/>
          </a:stretch>
        </p:blipFill>
        <p:spPr>
          <a:xfrm>
            <a:off x="525145" y="1700530"/>
            <a:ext cx="4038600" cy="3140075"/>
          </a:xfrm>
          <a:prstGeom prst="rect">
            <a:avLst/>
          </a:prstGeom>
        </p:spPr>
      </p:pic>
      <p:pic>
        <p:nvPicPr>
          <p:cNvPr id="7" name="Content Placeholder 6" descr="Screenshot (7)"/>
          <p:cNvPicPr>
            <a:picLocks noChangeAspect="1"/>
          </p:cNvPicPr>
          <p:nvPr>
            <p:ph sz="half" idx="2"/>
          </p:nvPr>
        </p:nvPicPr>
        <p:blipFill>
          <a:blip r:embed="rId2"/>
          <a:stretch>
            <a:fillRect/>
          </a:stretch>
        </p:blipFill>
        <p:spPr>
          <a:xfrm>
            <a:off x="5004435" y="1700530"/>
            <a:ext cx="4038600" cy="3140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03748" y="1988840"/>
            <a:ext cx="4536504" cy="923330"/>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2842</Words>
  <Application>WPS Presentation</Application>
  <PresentationFormat>On-screen Show (4:3)</PresentationFormat>
  <Paragraphs>88</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Bell MT</vt:lpstr>
      <vt:lpstr>Times New Roman</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Akhilesh</dc:creator>
  <cp:lastModifiedBy>Akhilesh Joshi</cp:lastModifiedBy>
  <cp:revision>52</cp:revision>
  <dcterms:created xsi:type="dcterms:W3CDTF">2022-03-10T13:53:00Z</dcterms:created>
  <dcterms:modified xsi:type="dcterms:W3CDTF">2022-05-31T12:49:06Z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2EC01871870F497590850296B6820CBF</vt:lpwstr>
  </property>
  <property fmtid="{D5CDD505-2E9C-101B-9397-08002B2CF9AE}" pid="3" name="KSOProductBuildVer">
    <vt:lpwstr>1033-11.2.0.11130</vt:lpwstr>
  </property>
</Properties>
</file>