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hKLMB2Y9S31aV2mBA0OqIO+gNI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99F4BC-CD1C-4C5A-AF1D-FD0AF3D4E93B}">
  <a:tblStyle styleId="{5799F4BC-CD1C-4C5A-AF1D-FD0AF3D4E9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685800" y="1143000"/>
            <a:ext cx="5484600" cy="308448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1:notes"/>
          <p:cNvSpPr txBox="1"/>
          <p:nvPr>
            <p:ph idx="1" type="body"/>
          </p:nvPr>
        </p:nvSpPr>
        <p:spPr>
          <a:xfrm>
            <a:off x="685800" y="4400640"/>
            <a:ext cx="5484600" cy="359856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102" name="Google Shape;102;p1:notes"/>
          <p:cNvSpPr txBox="1"/>
          <p:nvPr>
            <p:ph idx="12" type="sldNum"/>
          </p:nvPr>
        </p:nvSpPr>
        <p:spPr>
          <a:xfrm>
            <a:off x="3884760" y="8685360"/>
            <a:ext cx="297000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10c5997b1_0_46: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6" name="Google Shape;236;g2510c5997b1_0_4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e8e5e34d8_0_2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e8e5e34d8_0_25: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g24e8e5e34d8_0_25: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10c5997b1_0_13: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g2510c5997b1_0_1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
        <p:nvSpPr>
          <p:cNvPr id="16" name="Google Shape;16;p20"/>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8" name="Google Shape;18;p20"/>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4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41"/>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8" name="Google Shape;78;p41"/>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9" name="Shape 79"/>
        <p:cNvGrpSpPr/>
        <p:nvPr/>
      </p:nvGrpSpPr>
      <p:grpSpPr>
        <a:xfrm>
          <a:off x="0" y="0"/>
          <a:ext cx="0" cy="0"/>
          <a:chOff x="0" y="0"/>
          <a:chExt cx="0" cy="0"/>
        </a:xfrm>
      </p:grpSpPr>
      <p:sp>
        <p:nvSpPr>
          <p:cNvPr id="80" name="Google Shape;80;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4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4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2"/>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87" name="Google Shape;87;p42"/>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8" name="Shape 88"/>
        <p:cNvGrpSpPr/>
        <p:nvPr/>
      </p:nvGrpSpPr>
      <p:grpSpPr>
        <a:xfrm>
          <a:off x="0" y="0"/>
          <a:ext cx="0" cy="0"/>
          <a:chOff x="0" y="0"/>
          <a:chExt cx="0" cy="0"/>
        </a:xfrm>
      </p:grpSpPr>
      <p:sp>
        <p:nvSpPr>
          <p:cNvPr id="89" name="Google Shape;89;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4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4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3"/>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3"/>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98" name="Google Shape;98;p43"/>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3"/>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24" name="Google Shape;24;p33"/>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 name="Shape 25"/>
        <p:cNvGrpSpPr/>
        <p:nvPr/>
      </p:nvGrpSpPr>
      <p:grpSpPr>
        <a:xfrm>
          <a:off x="0" y="0"/>
          <a:ext cx="0" cy="0"/>
          <a:chOff x="0" y="0"/>
          <a:chExt cx="0" cy="0"/>
        </a:xfrm>
      </p:grpSpPr>
      <p:sp>
        <p:nvSpPr>
          <p:cNvPr id="26" name="Google Shape;26;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4"/>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30" name="Google Shape;30;p34"/>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1" name="Shape 31"/>
        <p:cNvGrpSpPr/>
        <p:nvPr/>
      </p:nvGrpSpPr>
      <p:grpSpPr>
        <a:xfrm>
          <a:off x="0" y="0"/>
          <a:ext cx="0" cy="0"/>
          <a:chOff x="0" y="0"/>
          <a:chExt cx="0" cy="0"/>
        </a:xfrm>
      </p:grpSpPr>
      <p:sp>
        <p:nvSpPr>
          <p:cNvPr id="32" name="Google Shape;32;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3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35"/>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5"/>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37" name="Google Shape;37;p35"/>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42" name="Google Shape;42;p36"/>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3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7"/>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47" name="Google Shape;47;p37"/>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8"/>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5" name="Google Shape;55;p38"/>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6" name="Shape 56"/>
        <p:cNvGrpSpPr/>
        <p:nvPr/>
      </p:nvGrpSpPr>
      <p:grpSpPr>
        <a:xfrm>
          <a:off x="0" y="0"/>
          <a:ext cx="0" cy="0"/>
          <a:chOff x="0" y="0"/>
          <a:chExt cx="0" cy="0"/>
        </a:xfrm>
      </p:grpSpPr>
      <p:sp>
        <p:nvSpPr>
          <p:cNvPr id="57" name="Google Shape;57;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9"/>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9"/>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63" name="Google Shape;63;p39"/>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4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4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40"/>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1" name="Google Shape;71;p40"/>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F8FC"/>
            </a:gs>
            <a:gs pos="100000">
              <a:srgbClr val="ABC0E4"/>
            </a:gs>
          </a:gsLst>
          <a:lin ang="5400000" scaled="0"/>
        </a:gradFill>
      </p:bgPr>
    </p:bg>
    <p:spTree>
      <p:nvGrpSpPr>
        <p:cNvPr id="9" name="Shape 9"/>
        <p:cNvGrpSpPr/>
        <p:nvPr/>
      </p:nvGrpSpPr>
      <p:grpSpPr>
        <a:xfrm>
          <a:off x="0" y="0"/>
          <a:ext cx="0" cy="0"/>
          <a:chOff x="0" y="0"/>
          <a:chExt cx="0" cy="0"/>
        </a:xfrm>
      </p:grpSpPr>
      <p:sp>
        <p:nvSpPr>
          <p:cNvPr id="10" name="Google Shape;10;p19"/>
          <p:cNvSpPr txBox="1"/>
          <p:nvPr>
            <p:ph idx="11" type="ftr"/>
          </p:nvPr>
        </p:nvSpPr>
        <p:spPr>
          <a:xfrm>
            <a:off x="4038480" y="6356520"/>
            <a:ext cx="4113000" cy="36324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9"/>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2" name="Google Shape;12;p19"/>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1"/>
          <p:cNvSpPr/>
          <p:nvPr/>
        </p:nvSpPr>
        <p:spPr>
          <a:xfrm>
            <a:off x="1039680" y="3022920"/>
            <a:ext cx="10120320" cy="5770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“Stock Price Prediction Using LSTM and GRU”</a:t>
            </a:r>
            <a:endParaRPr b="0" i="0" sz="3200" u="none" cap="none" strike="noStrike">
              <a:solidFill>
                <a:srgbClr val="000000"/>
              </a:solidFill>
              <a:latin typeface="Arial"/>
              <a:ea typeface="Arial"/>
              <a:cs typeface="Arial"/>
              <a:sym typeface="Arial"/>
            </a:endParaRPr>
          </a:p>
        </p:txBody>
      </p:sp>
      <p:sp>
        <p:nvSpPr>
          <p:cNvPr id="105" name="Google Shape;105;p1"/>
          <p:cNvSpPr/>
          <p:nvPr/>
        </p:nvSpPr>
        <p:spPr>
          <a:xfrm>
            <a:off x="2050560" y="4861440"/>
            <a:ext cx="8429400" cy="398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t/>
            </a:r>
            <a:endParaRPr b="0" i="0" sz="2000" u="none" cap="none" strike="noStrike">
              <a:solidFill>
                <a:srgbClr val="000000"/>
              </a:solidFill>
              <a:latin typeface="Cambria"/>
              <a:ea typeface="Cambria"/>
              <a:cs typeface="Cambria"/>
              <a:sym typeface="Cambria"/>
            </a:endParaRPr>
          </a:p>
        </p:txBody>
      </p:sp>
      <p:sp>
        <p:nvSpPr>
          <p:cNvPr id="106" name="Google Shape;106;p1"/>
          <p:cNvSpPr/>
          <p:nvPr/>
        </p:nvSpPr>
        <p:spPr>
          <a:xfrm>
            <a:off x="373300" y="4314600"/>
            <a:ext cx="11582400" cy="2323200"/>
          </a:xfrm>
          <a:prstGeom prst="rect">
            <a:avLst/>
          </a:prstGeom>
          <a:noFill/>
          <a:ln>
            <a:noFill/>
          </a:ln>
        </p:spPr>
        <p:txBody>
          <a:bodyPr anchorCtr="0" anchor="t" bIns="45000" lIns="90000" spcFirstLastPara="1" rIns="90000" wrap="square" tIns="45000">
            <a:spAutoFit/>
          </a:bodyPr>
          <a:lstStyle/>
          <a:p>
            <a:pPr indent="0" lvl="0" marL="64079" marR="0" rtl="0" algn="just">
              <a:lnSpc>
                <a:spcPct val="100000"/>
              </a:lnSpc>
              <a:spcBef>
                <a:spcPts val="0"/>
              </a:spcBef>
              <a:spcAft>
                <a:spcPts val="0"/>
              </a:spcAft>
              <a:buNone/>
            </a:pPr>
            <a:r>
              <a:rPr b="1" i="1" lang="en-IN" sz="1400" u="none" cap="none" strike="noStrike">
                <a:solidFill>
                  <a:srgbClr val="262626"/>
                </a:solidFill>
                <a:latin typeface="Times New Roman"/>
                <a:ea typeface="Times New Roman"/>
                <a:cs typeface="Times New Roman"/>
                <a:sym typeface="Times New Roman"/>
              </a:rPr>
              <a:t>                	</a:t>
            </a:r>
            <a:r>
              <a:rPr b="1" i="0" lang="en-IN" sz="1800" u="none" cap="none" strike="noStrike">
                <a:solidFill>
                  <a:srgbClr val="262626"/>
                </a:solidFill>
                <a:latin typeface="Times New Roman"/>
                <a:ea typeface="Times New Roman"/>
                <a:cs typeface="Times New Roman"/>
                <a:sym typeface="Times New Roman"/>
              </a:rPr>
              <a:t>Guided By-                                    					Term Presentation By-     </a:t>
            </a:r>
            <a:endParaRPr b="0" i="0" sz="1800" u="none" cap="none" strike="noStrike">
              <a:solidFill>
                <a:srgbClr val="000000"/>
              </a:solidFill>
              <a:latin typeface="Arial"/>
              <a:ea typeface="Arial"/>
              <a:cs typeface="Arial"/>
              <a:sym typeface="Arial"/>
            </a:endParaRPr>
          </a:p>
          <a:p>
            <a:pPr indent="0" lvl="0" marL="64079" marR="0" rtl="0" algn="just">
              <a:lnSpc>
                <a:spcPct val="100000"/>
              </a:lnSpc>
              <a:spcBef>
                <a:spcPts val="700"/>
              </a:spcBef>
              <a:spcAft>
                <a:spcPts val="0"/>
              </a:spcAft>
              <a:buNone/>
            </a:pPr>
            <a:r>
              <a:rPr b="1" i="0" lang="en-IN" sz="1800" u="none" cap="none" strike="noStrike">
                <a:solidFill>
                  <a:srgbClr val="262626"/>
                </a:solidFill>
                <a:latin typeface="Times New Roman"/>
                <a:ea typeface="Times New Roman"/>
                <a:cs typeface="Times New Roman"/>
                <a:sym typeface="Times New Roman"/>
              </a:rPr>
              <a:t>	</a:t>
            </a:r>
            <a:r>
              <a:rPr b="1" i="0" lang="en-IN" sz="1800" u="none" cap="none" strike="noStrike">
                <a:solidFill>
                  <a:srgbClr val="000000"/>
                </a:solidFill>
                <a:latin typeface="Times New Roman"/>
                <a:ea typeface="Times New Roman"/>
                <a:cs typeface="Times New Roman"/>
                <a:sym typeface="Times New Roman"/>
              </a:rPr>
              <a:t>Prof. Sonali Deshpande    							Yash khodke                         </a:t>
            </a:r>
            <a:r>
              <a:rPr b="1" i="0" lang="en-IN" sz="1800" u="none" cap="none" strike="noStrike">
                <a:solidFill>
                  <a:srgbClr val="262626"/>
                </a:solidFill>
                <a:latin typeface="Times New Roman"/>
                <a:ea typeface="Times New Roman"/>
                <a:cs typeface="Times New Roman"/>
                <a:sym typeface="Times New Roman"/>
              </a:rPr>
              <a:t> </a:t>
            </a:r>
            <a:endParaRPr b="0" i="0" sz="1800" u="none" cap="none" strike="noStrike">
              <a:solidFill>
                <a:srgbClr val="000000"/>
              </a:solidFill>
              <a:latin typeface="Arial"/>
              <a:ea typeface="Arial"/>
              <a:cs typeface="Arial"/>
              <a:sym typeface="Arial"/>
            </a:endParaRPr>
          </a:p>
          <a:p>
            <a:pPr indent="0" lvl="0" marL="64080" marR="0" rtl="0" algn="just">
              <a:lnSpc>
                <a:spcPct val="100000"/>
              </a:lnSpc>
              <a:spcBef>
                <a:spcPts val="700"/>
              </a:spcBef>
              <a:spcAft>
                <a:spcPts val="0"/>
              </a:spcAft>
              <a:buNone/>
            </a:pPr>
            <a:r>
              <a:rPr b="1" i="0" lang="en-IN" sz="1800" u="none" cap="none" strike="noStrike">
                <a:solidFill>
                  <a:srgbClr val="262626"/>
                </a:solidFill>
                <a:latin typeface="Times New Roman"/>
                <a:ea typeface="Times New Roman"/>
                <a:cs typeface="Times New Roman"/>
                <a:sym typeface="Times New Roman"/>
              </a:rPr>
              <a:t>	Assistant Professor								Integrated M.Tech</a:t>
            </a:r>
            <a:endParaRPr b="1" sz="1800">
              <a:solidFill>
                <a:srgbClr val="262626"/>
              </a:solidFill>
              <a:latin typeface="Times New Roman"/>
              <a:ea typeface="Times New Roman"/>
              <a:cs typeface="Times New Roman"/>
              <a:sym typeface="Times New Roman"/>
            </a:endParaRPr>
          </a:p>
          <a:p>
            <a:pPr indent="0" lvl="0" marL="64079" marR="0" rtl="0" algn="just">
              <a:lnSpc>
                <a:spcPct val="100000"/>
              </a:lnSpc>
              <a:spcBef>
                <a:spcPts val="700"/>
              </a:spcBef>
              <a:spcAft>
                <a:spcPts val="0"/>
              </a:spcAft>
              <a:buNone/>
            </a:pPr>
            <a:r>
              <a:rPr b="1" i="0" lang="en-IN" sz="1800" u="none" cap="none" strike="noStrike">
                <a:solidFill>
                  <a:srgbClr val="262626"/>
                </a:solidFill>
                <a:latin typeface="Times New Roman"/>
                <a:ea typeface="Times New Roman"/>
                <a:cs typeface="Times New Roman"/>
                <a:sym typeface="Times New Roman"/>
              </a:rPr>
              <a:t>	Department Of CSE								(MITU18BTCS0129)</a:t>
            </a:r>
            <a:endParaRPr b="0" i="0" sz="1800" u="none" cap="none" strike="noStrike">
              <a:solidFill>
                <a:srgbClr val="000000"/>
              </a:solidFill>
              <a:latin typeface="Arial"/>
              <a:ea typeface="Arial"/>
              <a:cs typeface="Arial"/>
              <a:sym typeface="Arial"/>
            </a:endParaRPr>
          </a:p>
          <a:p>
            <a:pPr indent="0" lvl="0" marL="64079" marR="0" rtl="0" algn="just">
              <a:lnSpc>
                <a:spcPct val="100000"/>
              </a:lnSpc>
              <a:spcBef>
                <a:spcPts val="700"/>
              </a:spcBef>
              <a:spcAft>
                <a:spcPts val="0"/>
              </a:spcAft>
              <a:buNone/>
            </a:pPr>
            <a:r>
              <a:rPr b="1" i="0" lang="en-IN" sz="1800" u="none" cap="none" strike="noStrike">
                <a:solidFill>
                  <a:srgbClr val="262626"/>
                </a:solidFill>
                <a:latin typeface="Times New Roman"/>
                <a:ea typeface="Times New Roman"/>
                <a:cs typeface="Times New Roman"/>
                <a:sym typeface="Times New Roman"/>
              </a:rPr>
              <a:t>	School Of Computing</a:t>
            </a:r>
            <a:endParaRPr b="0" i="0" sz="1800" u="none" cap="none" strike="noStrike">
              <a:solidFill>
                <a:srgbClr val="000000"/>
              </a:solidFill>
              <a:latin typeface="Arial"/>
              <a:ea typeface="Arial"/>
              <a:cs typeface="Arial"/>
              <a:sym typeface="Arial"/>
            </a:endParaRPr>
          </a:p>
          <a:p>
            <a:pPr indent="0" lvl="0" marL="64079" marR="0" rtl="0" algn="just">
              <a:lnSpc>
                <a:spcPct val="100000"/>
              </a:lnSpc>
              <a:spcBef>
                <a:spcPts val="700"/>
              </a:spcBef>
              <a:spcAft>
                <a:spcPts val="0"/>
              </a:spcAft>
              <a:buNone/>
            </a:pPr>
            <a:r>
              <a:rPr b="1" i="0" lang="en-IN" sz="1800" u="none" cap="none" strike="noStrike">
                <a:solidFill>
                  <a:srgbClr val="262626"/>
                </a:solidFill>
                <a:latin typeface="Times New Roman"/>
                <a:ea typeface="Times New Roman"/>
                <a:cs typeface="Times New Roman"/>
                <a:sym typeface="Times New Roman"/>
              </a:rPr>
              <a:t>               </a:t>
            </a:r>
            <a:r>
              <a:rPr b="1" i="0" lang="en-IN"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Arial"/>
              <a:ea typeface="Arial"/>
              <a:cs typeface="Arial"/>
              <a:sym typeface="Arial"/>
            </a:endParaRPr>
          </a:p>
          <a:p>
            <a:pPr indent="0" lvl="0" marL="64079" marR="0" rtl="0" algn="l">
              <a:lnSpc>
                <a:spcPct val="100000"/>
              </a:lnSpc>
              <a:spcBef>
                <a:spcPts val="700"/>
              </a:spcBef>
              <a:spcAft>
                <a:spcPts val="0"/>
              </a:spcAft>
              <a:buNone/>
            </a:pPr>
            <a:r>
              <a:rPr b="1" i="0" lang="en-IN" sz="18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p:txBody>
      </p:sp>
      <p:sp>
        <p:nvSpPr>
          <p:cNvPr id="107" name="Google Shape;107;p1"/>
          <p:cNvSpPr/>
          <p:nvPr/>
        </p:nvSpPr>
        <p:spPr>
          <a:xfrm>
            <a:off x="3700620" y="2355800"/>
            <a:ext cx="6348000" cy="5163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Presentation on</a:t>
            </a:r>
            <a:endParaRPr b="0" i="0" sz="2800" u="none" cap="none" strike="noStrike">
              <a:solidFill>
                <a:srgbClr val="000000"/>
              </a:solidFill>
              <a:latin typeface="Arial"/>
              <a:ea typeface="Arial"/>
              <a:cs typeface="Arial"/>
              <a:sym typeface="Arial"/>
            </a:endParaRPr>
          </a:p>
        </p:txBody>
      </p:sp>
      <p:sp>
        <p:nvSpPr>
          <p:cNvPr id="108" name="Google Shape;108;p1"/>
          <p:cNvSpPr/>
          <p:nvPr/>
        </p:nvSpPr>
        <p:spPr>
          <a:xfrm>
            <a:off x="3323875" y="529550"/>
            <a:ext cx="8106000" cy="1276500"/>
          </a:xfrm>
          <a:prstGeom prst="rect">
            <a:avLst/>
          </a:prstGeom>
          <a:noFill/>
          <a:ln>
            <a:noFill/>
          </a:ln>
        </p:spPr>
        <p:txBody>
          <a:bodyPr anchorCtr="0" anchor="t" bIns="45000" lIns="90000" spcFirstLastPara="1" rIns="90000" wrap="square" tIns="45000">
            <a:spAutoFit/>
          </a:bodyPr>
          <a:lstStyle/>
          <a:p>
            <a:pPr indent="0" lvl="0" marL="0" rtl="0" algn="ctr">
              <a:lnSpc>
                <a:spcPct val="115000"/>
              </a:lnSpc>
              <a:spcBef>
                <a:spcPts val="0"/>
              </a:spcBef>
              <a:spcAft>
                <a:spcPts val="0"/>
              </a:spcAft>
              <a:buClr>
                <a:schemeClr val="dk1"/>
              </a:buClr>
              <a:buSzPts val="1100"/>
              <a:buFont typeface="Arial"/>
              <a:buNone/>
            </a:pPr>
            <a:r>
              <a:rPr b="1" lang="en-IN" sz="3300">
                <a:solidFill>
                  <a:schemeClr val="dk1"/>
                </a:solidFill>
                <a:latin typeface="Times New Roman"/>
                <a:ea typeface="Times New Roman"/>
                <a:cs typeface="Times New Roman"/>
                <a:sym typeface="Times New Roman"/>
              </a:rPr>
              <a:t>MIT Art, Design and Technology University</a:t>
            </a:r>
            <a:endParaRPr b="1" sz="33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IN" sz="3300">
                <a:solidFill>
                  <a:schemeClr val="dk1"/>
                </a:solidFill>
                <a:latin typeface="Times New Roman"/>
                <a:ea typeface="Times New Roman"/>
                <a:cs typeface="Times New Roman"/>
                <a:sym typeface="Times New Roman"/>
              </a:rPr>
              <a:t>School Of Computing</a:t>
            </a:r>
            <a:endParaRPr b="1" sz="33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5500">
              <a:solidFill>
                <a:schemeClr val="dk1"/>
              </a:solidFill>
              <a:latin typeface="Times New Roman"/>
              <a:ea typeface="Times New Roman"/>
              <a:cs typeface="Times New Roman"/>
              <a:sym typeface="Times New Roman"/>
            </a:endParaRPr>
          </a:p>
        </p:txBody>
      </p:sp>
      <p:sp>
        <p:nvSpPr>
          <p:cNvPr id="109" name="Google Shape;109;p1"/>
          <p:cNvSpPr txBox="1"/>
          <p:nvPr/>
        </p:nvSpPr>
        <p:spPr>
          <a:xfrm>
            <a:off x="6079320" y="3421800"/>
            <a:ext cx="18072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
        <p:nvSpPr>
          <p:cNvPr id="110" name="Google Shape;110;p1"/>
          <p:cNvSpPr txBox="1"/>
          <p:nvPr/>
        </p:nvSpPr>
        <p:spPr>
          <a:xfrm>
            <a:off x="6079320" y="3421800"/>
            <a:ext cx="18072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
        <p:nvSpPr>
          <p:cNvPr id="111" name="Google Shape;111;p1"/>
          <p:cNvSpPr txBox="1"/>
          <p:nvPr/>
        </p:nvSpPr>
        <p:spPr>
          <a:xfrm>
            <a:off x="6079320" y="3421800"/>
            <a:ext cx="18072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
        <p:nvSpPr>
          <p:cNvPr id="112" name="Google Shape;112;p1"/>
          <p:cNvSpPr txBox="1"/>
          <p:nvPr/>
        </p:nvSpPr>
        <p:spPr>
          <a:xfrm>
            <a:off x="6079320" y="3421800"/>
            <a:ext cx="18072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000" strike="noStrike">
                <a:solidFill>
                  <a:srgbClr val="000000"/>
                </a:solidFill>
                <a:latin typeface="Arial"/>
                <a:ea typeface="Arial"/>
                <a:cs typeface="Arial"/>
                <a:sym typeface="Arial"/>
              </a:rPr>
              <a:t>v</a:t>
            </a:r>
            <a:endParaRPr b="0" sz="1000" strike="noStrike">
              <a:solidFill>
                <a:srgbClr val="000000"/>
              </a:solidFill>
              <a:latin typeface="Arial"/>
              <a:ea typeface="Arial"/>
              <a:cs typeface="Arial"/>
              <a:sym typeface="Arial"/>
            </a:endParaRPr>
          </a:p>
        </p:txBody>
      </p:sp>
      <p:sp>
        <p:nvSpPr>
          <p:cNvPr id="113" name="Google Shape;113;p1"/>
          <p:cNvSpPr txBox="1"/>
          <p:nvPr/>
        </p:nvSpPr>
        <p:spPr>
          <a:xfrm>
            <a:off x="6079320" y="3421800"/>
            <a:ext cx="18072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
        <p:nvSpPr>
          <p:cNvPr id="114" name="Google Shape;114;p1"/>
          <p:cNvSpPr txBox="1"/>
          <p:nvPr/>
        </p:nvSpPr>
        <p:spPr>
          <a:xfrm>
            <a:off x="6079320" y="3421800"/>
            <a:ext cx="18072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
        <p:nvSpPr>
          <p:cNvPr id="115" name="Google Shape;115;p1"/>
          <p:cNvSpPr txBox="1"/>
          <p:nvPr/>
        </p:nvSpPr>
        <p:spPr>
          <a:xfrm>
            <a:off x="6074058" y="3725800"/>
            <a:ext cx="180600" cy="232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sp>
        <p:nvSpPr>
          <p:cNvPr id="116" name="Google Shape;116;p1"/>
          <p:cNvSpPr txBox="1"/>
          <p:nvPr/>
        </p:nvSpPr>
        <p:spPr>
          <a:xfrm>
            <a:off x="6074133" y="4029800"/>
            <a:ext cx="180600" cy="232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000" strike="noStrike">
              <a:solidFill>
                <a:srgbClr val="000000"/>
              </a:solidFill>
              <a:latin typeface="Arial"/>
              <a:ea typeface="Arial"/>
              <a:cs typeface="Arial"/>
              <a:sym typeface="Arial"/>
            </a:endParaRPr>
          </a:p>
        </p:txBody>
      </p:sp>
      <p:pic>
        <p:nvPicPr>
          <p:cNvPr id="117" name="Google Shape;117;p1"/>
          <p:cNvPicPr preferRelativeResize="0"/>
          <p:nvPr/>
        </p:nvPicPr>
        <p:blipFill rotWithShape="1">
          <a:blip r:embed="rId3">
            <a:alphaModFix/>
          </a:blip>
          <a:srcRect b="0" l="0" r="0" t="0"/>
          <a:stretch/>
        </p:blipFill>
        <p:spPr>
          <a:xfrm>
            <a:off x="102510" y="395690"/>
            <a:ext cx="3030841" cy="12765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idx="4294967295" type="title"/>
          </p:nvPr>
        </p:nvSpPr>
        <p:spPr>
          <a:xfrm>
            <a:off x="3060000" y="0"/>
            <a:ext cx="5400000" cy="900000"/>
          </a:xfrm>
          <a:prstGeom prst="rect">
            <a:avLst/>
          </a:prstGeom>
          <a:noFill/>
          <a:ln>
            <a:noFill/>
          </a:ln>
        </p:spPr>
        <p:txBody>
          <a:bodyPr anchorCtr="0" anchor="ctr" bIns="45000" lIns="90000" spcFirstLastPara="1" rIns="90000" wrap="square" tIns="45000">
            <a:normAutofit fontScale="58999"/>
          </a:bodyPr>
          <a:lstStyle/>
          <a:p>
            <a:pPr indent="0" lvl="0" marL="336240" marR="0" rtl="0" algn="ctr">
              <a:lnSpc>
                <a:spcPct val="90000"/>
              </a:lnSpc>
              <a:spcBef>
                <a:spcPts val="0"/>
              </a:spcBef>
              <a:spcAft>
                <a:spcPts val="0"/>
              </a:spcAft>
              <a:buClr>
                <a:srgbClr val="C00000"/>
              </a:buClr>
              <a:buSzPct val="65771"/>
              <a:buFont typeface="Times New Roman"/>
              <a:buNone/>
            </a:pPr>
            <a:r>
              <a:rPr b="1" i="0" lang="en-IN" sz="7450" u="none" cap="none" strike="noStrike">
                <a:solidFill>
                  <a:srgbClr val="C00000"/>
                </a:solidFill>
                <a:latin typeface="Times New Roman"/>
                <a:ea typeface="Times New Roman"/>
                <a:cs typeface="Times New Roman"/>
                <a:sym typeface="Times New Roman"/>
              </a:rPr>
              <a:t> </a:t>
            </a:r>
            <a:r>
              <a:rPr b="1" i="0" lang="en-IN" sz="7450" u="none" cap="none" strike="noStrike">
                <a:solidFill>
                  <a:srgbClr val="000000"/>
                </a:solidFill>
                <a:latin typeface="Times New Roman"/>
                <a:ea typeface="Times New Roman"/>
                <a:cs typeface="Times New Roman"/>
                <a:sym typeface="Times New Roman"/>
              </a:rPr>
              <a:t>Flow-Chart</a:t>
            </a:r>
            <a:br>
              <a:rPr b="0" i="0" lang="en-IN" sz="4900" u="none" cap="none" strike="noStrike"/>
            </a:br>
            <a:endParaRPr b="0" i="0" sz="4900" u="none" cap="none" strike="noStrike">
              <a:solidFill>
                <a:srgbClr val="000000"/>
              </a:solidFill>
              <a:latin typeface="Arial"/>
              <a:ea typeface="Arial"/>
              <a:cs typeface="Arial"/>
              <a:sym typeface="Arial"/>
            </a:endParaRPr>
          </a:p>
        </p:txBody>
      </p:sp>
      <p:sp>
        <p:nvSpPr>
          <p:cNvPr id="176" name="Google Shape;176;p9"/>
          <p:cNvSpPr txBox="1"/>
          <p:nvPr/>
        </p:nvSpPr>
        <p:spPr>
          <a:xfrm>
            <a:off x="2717640" y="6313680"/>
            <a:ext cx="6822360" cy="373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i="1" lang="en-IN" sz="2000" strike="noStrike">
                <a:solidFill>
                  <a:srgbClr val="000000"/>
                </a:solidFill>
                <a:latin typeface="Times New Roman"/>
                <a:ea typeface="Times New Roman"/>
                <a:cs typeface="Times New Roman"/>
                <a:sym typeface="Times New Roman"/>
              </a:rPr>
              <a:t>Stock Price Prediction using LSTM and GRU Flowchart</a:t>
            </a:r>
            <a:endParaRPr i="1" sz="2000" strike="noStrike">
              <a:solidFill>
                <a:srgbClr val="000000"/>
              </a:solidFill>
              <a:latin typeface="Times New Roman"/>
              <a:ea typeface="Times New Roman"/>
              <a:cs typeface="Times New Roman"/>
              <a:sym typeface="Times New Roman"/>
            </a:endParaRPr>
          </a:p>
        </p:txBody>
      </p:sp>
      <p:sp>
        <p:nvSpPr>
          <p:cNvPr id="177" name="Google Shape;177;p9"/>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p>
            <a:pPr indent="0" lvl="0" marL="0" rtl="0" algn="r">
              <a:lnSpc>
                <a:spcPct val="100000"/>
              </a:lnSpc>
              <a:spcBef>
                <a:spcPts val="0"/>
              </a:spcBef>
              <a:spcAft>
                <a:spcPts val="0"/>
              </a:spcAft>
              <a:buClr>
                <a:srgbClr val="8B8B8B"/>
              </a:buClr>
              <a:buSzPts val="1200"/>
              <a:buFont typeface="Calibri"/>
              <a:buNone/>
            </a:pPr>
            <a:fld id="{00000000-1234-1234-1234-123412341234}" type="slidenum">
              <a:rPr b="0" lang="en-IN" sz="1200" strike="noStrike">
                <a:solidFill>
                  <a:srgbClr val="8B8B8B"/>
                </a:solidFill>
                <a:latin typeface="Calibri"/>
                <a:ea typeface="Calibri"/>
                <a:cs typeface="Calibri"/>
                <a:sym typeface="Calibri"/>
              </a:rPr>
              <a:t>‹#›</a:t>
            </a:fld>
            <a:endParaRPr/>
          </a:p>
        </p:txBody>
      </p:sp>
      <p:sp>
        <p:nvSpPr>
          <p:cNvPr id="178" name="Google Shape;178;p9"/>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rgbClr val="000000"/>
              </a:buClr>
              <a:buSzPts val="1400"/>
              <a:buFont typeface="Times New Roman"/>
              <a:buNone/>
            </a:pPr>
            <a:r>
              <a:rPr lang="en-IN"/>
              <a:t>08/05/2023</a:t>
            </a:r>
            <a:endParaRPr/>
          </a:p>
        </p:txBody>
      </p:sp>
      <p:pic>
        <p:nvPicPr>
          <p:cNvPr id="179" name="Google Shape;179;p9"/>
          <p:cNvPicPr preferRelativeResize="0"/>
          <p:nvPr/>
        </p:nvPicPr>
        <p:blipFill>
          <a:blip r:embed="rId3">
            <a:alphaModFix/>
          </a:blip>
          <a:stretch>
            <a:fillRect/>
          </a:stretch>
        </p:blipFill>
        <p:spPr>
          <a:xfrm>
            <a:off x="11087700" y="105400"/>
            <a:ext cx="1020801" cy="1020801"/>
          </a:xfrm>
          <a:prstGeom prst="rect">
            <a:avLst/>
          </a:prstGeom>
          <a:noFill/>
          <a:ln>
            <a:noFill/>
          </a:ln>
        </p:spPr>
      </p:pic>
      <p:pic>
        <p:nvPicPr>
          <p:cNvPr id="180" name="Google Shape;180;p9"/>
          <p:cNvPicPr preferRelativeResize="0"/>
          <p:nvPr/>
        </p:nvPicPr>
        <p:blipFill>
          <a:blip r:embed="rId4">
            <a:alphaModFix/>
          </a:blip>
          <a:stretch>
            <a:fillRect/>
          </a:stretch>
        </p:blipFill>
        <p:spPr>
          <a:xfrm>
            <a:off x="3579475" y="874563"/>
            <a:ext cx="4850857" cy="51088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idx="4294967295" type="title"/>
          </p:nvPr>
        </p:nvSpPr>
        <p:spPr>
          <a:xfrm>
            <a:off x="180000" y="180000"/>
            <a:ext cx="10513800" cy="1323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Calibri"/>
              <a:buNone/>
            </a:pPr>
            <a:r>
              <a:rPr b="1" i="0" lang="en-IN" sz="4400" u="none" cap="none" strike="noStrike">
                <a:solidFill>
                  <a:srgbClr val="000000"/>
                </a:solidFill>
                <a:latin typeface="Times New Roman"/>
                <a:ea typeface="Times New Roman"/>
                <a:cs typeface="Times New Roman"/>
                <a:sym typeface="Times New Roman"/>
              </a:rPr>
              <a:t>LSTM</a:t>
            </a:r>
            <a:endParaRPr i="0" sz="4400" u="none" cap="none" strike="noStrike">
              <a:solidFill>
                <a:srgbClr val="000000"/>
              </a:solidFill>
              <a:latin typeface="Times New Roman"/>
              <a:ea typeface="Times New Roman"/>
              <a:cs typeface="Times New Roman"/>
              <a:sym typeface="Times New Roman"/>
            </a:endParaRPr>
          </a:p>
        </p:txBody>
      </p:sp>
      <p:sp>
        <p:nvSpPr>
          <p:cNvPr id="186" name="Google Shape;186;p10"/>
          <p:cNvSpPr txBox="1"/>
          <p:nvPr>
            <p:ph idx="4294967295" type="body"/>
          </p:nvPr>
        </p:nvSpPr>
        <p:spPr>
          <a:xfrm>
            <a:off x="644760" y="1825560"/>
            <a:ext cx="10513800" cy="4833000"/>
          </a:xfrm>
          <a:prstGeom prst="rect">
            <a:avLst/>
          </a:prstGeom>
          <a:noFill/>
          <a:ln>
            <a:noFill/>
          </a:ln>
        </p:spPr>
        <p:txBody>
          <a:bodyPr anchorCtr="0" anchor="t" bIns="0" lIns="0" spcFirstLastPara="1" rIns="0" wrap="square" tIns="0">
            <a:normAutofit/>
          </a:bodyPr>
          <a:lstStyle/>
          <a:p>
            <a:pPr indent="-406550" lvl="0" marL="432000" marR="0" rtl="0" algn="just">
              <a:lnSpc>
                <a:spcPct val="15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LSTM takes a sequence of inputs and processes them through a series of memory cells that can store information over time.</a:t>
            </a:r>
            <a:endParaRPr i="0" sz="2200" u="none" cap="none" strike="noStrike">
              <a:solidFill>
                <a:srgbClr val="000000"/>
              </a:solidFill>
              <a:latin typeface="Times New Roman"/>
              <a:ea typeface="Times New Roman"/>
              <a:cs typeface="Times New Roman"/>
              <a:sym typeface="Times New Roman"/>
            </a:endParaRPr>
          </a:p>
          <a:p>
            <a:pPr indent="-406550" lvl="0" marL="432000" marR="0" rtl="0" algn="just">
              <a:lnSpc>
                <a:spcPct val="15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Each memory cell has three gates (input, forget, and output) that regulate the flow of information and allow the model to selectively remember or forget information over time.</a:t>
            </a:r>
            <a:endParaRPr i="0" sz="2200" u="none" cap="none" strike="noStrike">
              <a:solidFill>
                <a:srgbClr val="000000"/>
              </a:solidFill>
              <a:latin typeface="Times New Roman"/>
              <a:ea typeface="Times New Roman"/>
              <a:cs typeface="Times New Roman"/>
              <a:sym typeface="Times New Roman"/>
            </a:endParaRPr>
          </a:p>
          <a:p>
            <a:pPr indent="-406550" lvl="0" marL="432000" marR="0" rtl="0" algn="just">
              <a:lnSpc>
                <a:spcPct val="15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The input gate decides which information to store in the cell, the forget gate decides which information to discard from the cell, and the output gate decides what information to output from the cell.</a:t>
            </a:r>
            <a:endParaRPr i="0" sz="2200" u="none" cap="none" strike="noStrike">
              <a:solidFill>
                <a:srgbClr val="000000"/>
              </a:solidFill>
              <a:latin typeface="Times New Roman"/>
              <a:ea typeface="Times New Roman"/>
              <a:cs typeface="Times New Roman"/>
              <a:sym typeface="Times New Roman"/>
            </a:endParaRPr>
          </a:p>
          <a:p>
            <a:pPr indent="-406550" lvl="0" marL="432000" marR="0" rtl="0" algn="just">
              <a:lnSpc>
                <a:spcPct val="15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By selectively updating or resetting the internal state of the memory cells, LSTM can capture long-term dependencies in sequential data and produce accurate predictions.</a:t>
            </a:r>
            <a:endParaRPr i="0" sz="2200" u="none" cap="none" strike="noStrike">
              <a:solidFill>
                <a:srgbClr val="000000"/>
              </a:solidFill>
              <a:latin typeface="Times New Roman"/>
              <a:ea typeface="Times New Roman"/>
              <a:cs typeface="Times New Roman"/>
              <a:sym typeface="Times New Roman"/>
            </a:endParaRPr>
          </a:p>
        </p:txBody>
      </p:sp>
      <p:sp>
        <p:nvSpPr>
          <p:cNvPr id="187" name="Google Shape;187;p10"/>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p>
            <a:pPr indent="0" lvl="0" marL="0" rtl="0" algn="r">
              <a:lnSpc>
                <a:spcPct val="100000"/>
              </a:lnSpc>
              <a:spcBef>
                <a:spcPts val="0"/>
              </a:spcBef>
              <a:spcAft>
                <a:spcPts val="0"/>
              </a:spcAft>
              <a:buClr>
                <a:srgbClr val="8B8B8B"/>
              </a:buClr>
              <a:buSzPts val="1200"/>
              <a:buFont typeface="Calibri"/>
              <a:buNone/>
            </a:pPr>
            <a:fld id="{00000000-1234-1234-1234-123412341234}" type="slidenum">
              <a:rPr b="0" lang="en-IN" sz="1200" strike="noStrike">
                <a:solidFill>
                  <a:srgbClr val="8B8B8B"/>
                </a:solidFill>
                <a:latin typeface="Calibri"/>
                <a:ea typeface="Calibri"/>
                <a:cs typeface="Calibri"/>
                <a:sym typeface="Calibri"/>
              </a:rPr>
              <a:t>‹#›</a:t>
            </a:fld>
            <a:endParaRPr/>
          </a:p>
        </p:txBody>
      </p:sp>
      <p:sp>
        <p:nvSpPr>
          <p:cNvPr id="188" name="Google Shape;188;p10"/>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rgbClr val="000000"/>
              </a:buClr>
              <a:buSzPts val="1400"/>
              <a:buFont typeface="Times New Roman"/>
              <a:buNone/>
            </a:pPr>
            <a:r>
              <a:rPr lang="en-IN"/>
              <a:t>08/05/2023</a:t>
            </a:r>
            <a:endParaRPr/>
          </a:p>
        </p:txBody>
      </p:sp>
      <p:pic>
        <p:nvPicPr>
          <p:cNvPr id="189" name="Google Shape;189;p10"/>
          <p:cNvPicPr preferRelativeResize="0"/>
          <p:nvPr/>
        </p:nvPicPr>
        <p:blipFill>
          <a:blip r:embed="rId3">
            <a:alphaModFix/>
          </a:blip>
          <a:stretch>
            <a:fillRect/>
          </a:stretch>
        </p:blipFill>
        <p:spPr>
          <a:xfrm>
            <a:off x="10815600" y="62475"/>
            <a:ext cx="1323726" cy="13237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4400"/>
              <a:buFont typeface="Arial"/>
              <a:buNone/>
            </a:pPr>
            <a:r>
              <a:rPr b="1" lang="en-IN" sz="4400" strike="noStrike">
                <a:solidFill>
                  <a:srgbClr val="000000"/>
                </a:solidFill>
                <a:latin typeface="Arial"/>
                <a:ea typeface="Arial"/>
                <a:cs typeface="Arial"/>
                <a:sym typeface="Arial"/>
              </a:rPr>
              <a:t>LSTM</a:t>
            </a:r>
            <a:r>
              <a:rPr b="1" lang="en-IN" sz="4400" strike="noStrike">
                <a:solidFill>
                  <a:srgbClr val="C9211E"/>
                </a:solidFill>
                <a:latin typeface="Arial"/>
                <a:ea typeface="Arial"/>
                <a:cs typeface="Arial"/>
                <a:sym typeface="Arial"/>
              </a:rPr>
              <a:t> </a:t>
            </a:r>
            <a:r>
              <a:rPr b="1" lang="en-IN" sz="4400" strike="noStrike">
                <a:solidFill>
                  <a:srgbClr val="000000"/>
                </a:solidFill>
                <a:latin typeface="Arial"/>
                <a:ea typeface="Arial"/>
                <a:cs typeface="Arial"/>
                <a:sym typeface="Arial"/>
              </a:rPr>
              <a:t>Architecture</a:t>
            </a:r>
            <a:endParaRPr b="1" sz="4400" strike="noStrike">
              <a:solidFill>
                <a:srgbClr val="C9211E"/>
              </a:solidFill>
              <a:latin typeface="Arial"/>
              <a:ea typeface="Arial"/>
              <a:cs typeface="Arial"/>
              <a:sym typeface="Arial"/>
            </a:endParaRPr>
          </a:p>
        </p:txBody>
      </p:sp>
      <p:sp>
        <p:nvSpPr>
          <p:cNvPr id="195" name="Google Shape;195;p11"/>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p>
            <a:pPr indent="0" lvl="0" marL="0" rtl="0" algn="r">
              <a:lnSpc>
                <a:spcPct val="100000"/>
              </a:lnSpc>
              <a:spcBef>
                <a:spcPts val="0"/>
              </a:spcBef>
              <a:spcAft>
                <a:spcPts val="0"/>
              </a:spcAft>
              <a:buClr>
                <a:srgbClr val="8B8B8B"/>
              </a:buClr>
              <a:buSzPts val="1200"/>
              <a:buFont typeface="Calibri"/>
              <a:buNone/>
            </a:pPr>
            <a:fld id="{00000000-1234-1234-1234-123412341234}" type="slidenum">
              <a:rPr b="0" lang="en-IN" sz="1200" strike="noStrike">
                <a:solidFill>
                  <a:srgbClr val="8B8B8B"/>
                </a:solidFill>
                <a:latin typeface="Calibri"/>
                <a:ea typeface="Calibri"/>
                <a:cs typeface="Calibri"/>
                <a:sym typeface="Calibri"/>
              </a:rPr>
              <a:t>‹#›</a:t>
            </a:fld>
            <a:endParaRPr/>
          </a:p>
        </p:txBody>
      </p:sp>
      <p:sp>
        <p:nvSpPr>
          <p:cNvPr id="196" name="Google Shape;196;p11"/>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rgbClr val="000000"/>
              </a:buClr>
              <a:buSzPts val="1400"/>
              <a:buFont typeface="Times New Roman"/>
              <a:buNone/>
            </a:pPr>
            <a:r>
              <a:rPr lang="en-IN"/>
              <a:t>08/05/2023</a:t>
            </a:r>
            <a:endParaRPr/>
          </a:p>
        </p:txBody>
      </p:sp>
      <p:pic>
        <p:nvPicPr>
          <p:cNvPr id="197" name="Google Shape;197;p11"/>
          <p:cNvPicPr preferRelativeResize="0"/>
          <p:nvPr/>
        </p:nvPicPr>
        <p:blipFill>
          <a:blip r:embed="rId3">
            <a:alphaModFix/>
          </a:blip>
          <a:stretch>
            <a:fillRect/>
          </a:stretch>
        </p:blipFill>
        <p:spPr>
          <a:xfrm>
            <a:off x="10736900" y="52125"/>
            <a:ext cx="1365924" cy="1365924"/>
          </a:xfrm>
          <a:prstGeom prst="rect">
            <a:avLst/>
          </a:prstGeom>
          <a:noFill/>
          <a:ln>
            <a:noFill/>
          </a:ln>
        </p:spPr>
      </p:pic>
      <p:sp>
        <p:nvSpPr>
          <p:cNvPr id="198" name="Google Shape;198;p11"/>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I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199" name="Google Shape;199;p11"/>
          <p:cNvSpPr txBox="1"/>
          <p:nvPr/>
        </p:nvSpPr>
        <p:spPr>
          <a:xfrm>
            <a:off x="152400" y="15240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I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200" name="Google Shape;200;p11"/>
          <p:cNvSpPr txBox="1"/>
          <p:nvPr/>
        </p:nvSpPr>
        <p:spPr>
          <a:xfrm>
            <a:off x="4479500" y="5618525"/>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I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pic>
        <p:nvPicPr>
          <p:cNvPr id="201" name="Google Shape;201;p11"/>
          <p:cNvPicPr preferRelativeResize="0"/>
          <p:nvPr/>
        </p:nvPicPr>
        <p:blipFill>
          <a:blip r:embed="rId4">
            <a:alphaModFix/>
          </a:blip>
          <a:stretch>
            <a:fillRect/>
          </a:stretch>
        </p:blipFill>
        <p:spPr>
          <a:xfrm>
            <a:off x="2683850" y="1862265"/>
            <a:ext cx="6591300" cy="3409950"/>
          </a:xfrm>
          <a:prstGeom prst="rect">
            <a:avLst/>
          </a:prstGeom>
          <a:noFill/>
          <a:ln>
            <a:noFill/>
          </a:ln>
        </p:spPr>
      </p:pic>
      <p:sp>
        <p:nvSpPr>
          <p:cNvPr id="202" name="Google Shape;202;p11"/>
          <p:cNvSpPr txBox="1"/>
          <p:nvPr/>
        </p:nvSpPr>
        <p:spPr>
          <a:xfrm>
            <a:off x="4768050" y="56185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IN">
                <a:solidFill>
                  <a:schemeClr val="dk1"/>
                </a:solidFill>
                <a:latin typeface="Times New Roman"/>
                <a:ea typeface="Times New Roman"/>
                <a:cs typeface="Times New Roman"/>
                <a:sym typeface="Times New Roman"/>
              </a:rPr>
              <a:t>fig:</a:t>
            </a:r>
            <a:r>
              <a:rPr b="1" lang="en-IN">
                <a:solidFill>
                  <a:schemeClr val="dk1"/>
                </a:solidFill>
                <a:latin typeface="Times New Roman"/>
                <a:ea typeface="Times New Roman"/>
                <a:cs typeface="Times New Roman"/>
                <a:sym typeface="Times New Roman"/>
              </a:rPr>
              <a:t> Block diagram of LSTM</a:t>
            </a:r>
            <a:endParaRPr b="1">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379800" y="273600"/>
            <a:ext cx="10972200" cy="1144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4400"/>
              <a:buFont typeface="Arial"/>
              <a:buNone/>
            </a:pPr>
            <a:r>
              <a:rPr b="1" lang="en-IN" sz="4400" strike="noStrike">
                <a:solidFill>
                  <a:srgbClr val="000000"/>
                </a:solidFill>
                <a:latin typeface="Times New Roman"/>
                <a:ea typeface="Times New Roman"/>
                <a:cs typeface="Times New Roman"/>
                <a:sym typeface="Times New Roman"/>
              </a:rPr>
              <a:t>GRU</a:t>
            </a:r>
            <a:endParaRPr b="1" sz="4400" strike="noStrike">
              <a:solidFill>
                <a:srgbClr val="000000"/>
              </a:solidFill>
              <a:latin typeface="Times New Roman"/>
              <a:ea typeface="Times New Roman"/>
              <a:cs typeface="Times New Roman"/>
              <a:sym typeface="Times New Roman"/>
            </a:endParaRPr>
          </a:p>
        </p:txBody>
      </p:sp>
      <p:sp>
        <p:nvSpPr>
          <p:cNvPr id="208" name="Google Shape;208;p12"/>
          <p:cNvSpPr txBox="1"/>
          <p:nvPr>
            <p:ph idx="4294967295" type="subTitle"/>
          </p:nvPr>
        </p:nvSpPr>
        <p:spPr>
          <a:xfrm>
            <a:off x="609480" y="1604520"/>
            <a:ext cx="10972080" cy="3976920"/>
          </a:xfrm>
          <a:prstGeom prst="rect">
            <a:avLst/>
          </a:prstGeom>
          <a:noFill/>
          <a:ln>
            <a:noFill/>
          </a:ln>
        </p:spPr>
        <p:txBody>
          <a:bodyPr anchorCtr="0" anchor="ctr" bIns="0" lIns="0" spcFirstLastPara="1" rIns="0" wrap="square" tIns="0">
            <a:noAutofit/>
          </a:bodyPr>
          <a:lstStyle/>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GRU takes a sequence of inputs and processes them through a series of hidden states that can store information over time.</a:t>
            </a:r>
            <a:endParaRPr i="0" sz="2200" u="none" cap="none" strike="noStrike">
              <a:solidFill>
                <a:srgbClr val="000000"/>
              </a:solidFill>
              <a:latin typeface="Times New Roman"/>
              <a:ea typeface="Times New Roman"/>
              <a:cs typeface="Times New Roman"/>
              <a:sym typeface="Times New Roman"/>
            </a:endParaRPr>
          </a:p>
          <a:p>
            <a:pPr indent="0" lvl="0" marL="216000" marR="0" rtl="0" algn="l">
              <a:lnSpc>
                <a:spcPct val="100000"/>
              </a:lnSpc>
              <a:spcBef>
                <a:spcPts val="0"/>
              </a:spcBef>
              <a:spcAft>
                <a:spcPts val="0"/>
              </a:spcAft>
              <a:buSzPts val="20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Each hidden state has two gates (update and reset) that regulate the flow of information and allow the model to selectively update or reset the internal state.</a:t>
            </a:r>
            <a:endParaRPr i="0" sz="2200" u="none" cap="none" strike="noStrike">
              <a:solidFill>
                <a:srgbClr val="000000"/>
              </a:solidFill>
              <a:latin typeface="Times New Roman"/>
              <a:ea typeface="Times New Roman"/>
              <a:cs typeface="Times New Roman"/>
              <a:sym typeface="Times New Roman"/>
            </a:endParaRPr>
          </a:p>
          <a:p>
            <a:pPr indent="0" lvl="0" marL="216000" marR="0" rtl="0" algn="l">
              <a:lnSpc>
                <a:spcPct val="100000"/>
              </a:lnSpc>
              <a:spcBef>
                <a:spcPts val="0"/>
              </a:spcBef>
              <a:spcAft>
                <a:spcPts val="0"/>
              </a:spcAft>
              <a:buSzPts val="20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The update gate decides how much of the previous state to keep, while the reset gate decides how much of the new input to consider.</a:t>
            </a:r>
            <a:endParaRPr i="0" sz="2200" u="none" cap="none" strike="noStrike">
              <a:solidFill>
                <a:srgbClr val="000000"/>
              </a:solidFill>
              <a:latin typeface="Times New Roman"/>
              <a:ea typeface="Times New Roman"/>
              <a:cs typeface="Times New Roman"/>
              <a:sym typeface="Times New Roman"/>
            </a:endParaRPr>
          </a:p>
          <a:p>
            <a:pPr indent="0" lvl="0" marL="216000" marR="0" rtl="0" algn="l">
              <a:lnSpc>
                <a:spcPct val="100000"/>
              </a:lnSpc>
              <a:spcBef>
                <a:spcPts val="0"/>
              </a:spcBef>
              <a:spcAft>
                <a:spcPts val="0"/>
              </a:spcAft>
              <a:buSzPts val="20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By selectively updating or resetting the internal state of the hidden states, GRU can capture long-term dependencies in sequential data and produce accurate predictions.</a:t>
            </a:r>
            <a:endParaRPr i="0" sz="2200" u="none" cap="none" strike="noStrike">
              <a:solidFill>
                <a:srgbClr val="000000"/>
              </a:solidFill>
              <a:latin typeface="Times New Roman"/>
              <a:ea typeface="Times New Roman"/>
              <a:cs typeface="Times New Roman"/>
              <a:sym typeface="Times New Roman"/>
            </a:endParaRPr>
          </a:p>
        </p:txBody>
      </p:sp>
      <p:sp>
        <p:nvSpPr>
          <p:cNvPr id="209" name="Google Shape;209;p12"/>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p>
            <a:pPr indent="0" lvl="0" marL="0" rtl="0" algn="r">
              <a:lnSpc>
                <a:spcPct val="100000"/>
              </a:lnSpc>
              <a:spcBef>
                <a:spcPts val="0"/>
              </a:spcBef>
              <a:spcAft>
                <a:spcPts val="0"/>
              </a:spcAft>
              <a:buClr>
                <a:srgbClr val="8B8B8B"/>
              </a:buClr>
              <a:buSzPts val="1200"/>
              <a:buFont typeface="Calibri"/>
              <a:buNone/>
            </a:pPr>
            <a:fld id="{00000000-1234-1234-1234-123412341234}" type="slidenum">
              <a:rPr b="0" lang="en-IN" sz="1200" strike="noStrike">
                <a:solidFill>
                  <a:srgbClr val="8B8B8B"/>
                </a:solidFill>
                <a:latin typeface="Calibri"/>
                <a:ea typeface="Calibri"/>
                <a:cs typeface="Calibri"/>
                <a:sym typeface="Calibri"/>
              </a:rPr>
              <a:t>‹#›</a:t>
            </a:fld>
            <a:endParaRPr/>
          </a:p>
        </p:txBody>
      </p:sp>
      <p:sp>
        <p:nvSpPr>
          <p:cNvPr id="210" name="Google Shape;210;p12"/>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rgbClr val="000000"/>
              </a:buClr>
              <a:buSzPts val="1400"/>
              <a:buFont typeface="Times New Roman"/>
              <a:buNone/>
            </a:pPr>
            <a:r>
              <a:rPr lang="en-IN"/>
              <a:t>08/05/2023</a:t>
            </a:r>
            <a:endParaRPr/>
          </a:p>
        </p:txBody>
      </p:sp>
      <p:pic>
        <p:nvPicPr>
          <p:cNvPr id="211" name="Google Shape;211;p12"/>
          <p:cNvPicPr preferRelativeResize="0"/>
          <p:nvPr/>
        </p:nvPicPr>
        <p:blipFill>
          <a:blip r:embed="rId3">
            <a:alphaModFix/>
          </a:blip>
          <a:stretch>
            <a:fillRect/>
          </a:stretch>
        </p:blipFill>
        <p:spPr>
          <a:xfrm>
            <a:off x="10904700" y="48825"/>
            <a:ext cx="1210299" cy="12102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4400"/>
              <a:buFont typeface="Arial"/>
              <a:buNone/>
            </a:pPr>
            <a:r>
              <a:rPr b="1" lang="en-IN" sz="4400" strike="noStrike">
                <a:solidFill>
                  <a:srgbClr val="000000"/>
                </a:solidFill>
                <a:latin typeface="Times New Roman"/>
                <a:ea typeface="Times New Roman"/>
                <a:cs typeface="Times New Roman"/>
                <a:sym typeface="Times New Roman"/>
              </a:rPr>
              <a:t>GRU</a:t>
            </a:r>
            <a:r>
              <a:rPr b="1" lang="en-IN" sz="4400" strike="noStrike">
                <a:solidFill>
                  <a:srgbClr val="C9211E"/>
                </a:solidFill>
                <a:latin typeface="Times New Roman"/>
                <a:ea typeface="Times New Roman"/>
                <a:cs typeface="Times New Roman"/>
                <a:sym typeface="Times New Roman"/>
              </a:rPr>
              <a:t> </a:t>
            </a:r>
            <a:r>
              <a:rPr b="1" lang="en-IN" sz="4400" strike="noStrike">
                <a:solidFill>
                  <a:srgbClr val="000000"/>
                </a:solidFill>
                <a:latin typeface="Times New Roman"/>
                <a:ea typeface="Times New Roman"/>
                <a:cs typeface="Times New Roman"/>
                <a:sym typeface="Times New Roman"/>
              </a:rPr>
              <a:t>Architecture</a:t>
            </a:r>
            <a:endParaRPr b="1" sz="4400" strike="noStrike">
              <a:solidFill>
                <a:srgbClr val="C9211E"/>
              </a:solidFill>
              <a:latin typeface="Times New Roman"/>
              <a:ea typeface="Times New Roman"/>
              <a:cs typeface="Times New Roman"/>
              <a:sym typeface="Times New Roman"/>
            </a:endParaRPr>
          </a:p>
        </p:txBody>
      </p:sp>
      <p:sp>
        <p:nvSpPr>
          <p:cNvPr id="217" name="Google Shape;217;p13"/>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p>
            <a:pPr indent="0" lvl="0" marL="0" rtl="0" algn="r">
              <a:lnSpc>
                <a:spcPct val="100000"/>
              </a:lnSpc>
              <a:spcBef>
                <a:spcPts val="0"/>
              </a:spcBef>
              <a:spcAft>
                <a:spcPts val="0"/>
              </a:spcAft>
              <a:buClr>
                <a:srgbClr val="8B8B8B"/>
              </a:buClr>
              <a:buSzPts val="1200"/>
              <a:buFont typeface="Calibri"/>
              <a:buNone/>
            </a:pPr>
            <a:fld id="{00000000-1234-1234-1234-123412341234}" type="slidenum">
              <a:rPr b="0" lang="en-IN" sz="1200" strike="noStrike">
                <a:solidFill>
                  <a:srgbClr val="8B8B8B"/>
                </a:solidFill>
                <a:latin typeface="Calibri"/>
                <a:ea typeface="Calibri"/>
                <a:cs typeface="Calibri"/>
                <a:sym typeface="Calibri"/>
              </a:rPr>
              <a:t>‹#›</a:t>
            </a:fld>
            <a:endParaRPr/>
          </a:p>
        </p:txBody>
      </p:sp>
      <p:sp>
        <p:nvSpPr>
          <p:cNvPr id="218" name="Google Shape;218;p13"/>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rgbClr val="000000"/>
              </a:buClr>
              <a:buSzPts val="1400"/>
              <a:buFont typeface="Times New Roman"/>
              <a:buNone/>
            </a:pPr>
            <a:r>
              <a:rPr lang="en-IN"/>
              <a:t>08/05/2023</a:t>
            </a:r>
            <a:endParaRPr/>
          </a:p>
        </p:txBody>
      </p:sp>
      <p:pic>
        <p:nvPicPr>
          <p:cNvPr id="219" name="Google Shape;219;p13"/>
          <p:cNvPicPr preferRelativeResize="0"/>
          <p:nvPr/>
        </p:nvPicPr>
        <p:blipFill>
          <a:blip r:embed="rId3">
            <a:alphaModFix/>
          </a:blip>
          <a:stretch>
            <a:fillRect/>
          </a:stretch>
        </p:blipFill>
        <p:spPr>
          <a:xfrm>
            <a:off x="10919300" y="81050"/>
            <a:ext cx="1207851" cy="1207851"/>
          </a:xfrm>
          <a:prstGeom prst="rect">
            <a:avLst/>
          </a:prstGeom>
          <a:noFill/>
          <a:ln>
            <a:noFill/>
          </a:ln>
        </p:spPr>
      </p:pic>
      <p:pic>
        <p:nvPicPr>
          <p:cNvPr id="220" name="Google Shape;220;p13"/>
          <p:cNvPicPr preferRelativeResize="0"/>
          <p:nvPr/>
        </p:nvPicPr>
        <p:blipFill>
          <a:blip r:embed="rId4">
            <a:alphaModFix/>
          </a:blip>
          <a:stretch>
            <a:fillRect/>
          </a:stretch>
        </p:blipFill>
        <p:spPr>
          <a:xfrm>
            <a:off x="2426250" y="1971701"/>
            <a:ext cx="7018401" cy="3524425"/>
          </a:xfrm>
          <a:prstGeom prst="rect">
            <a:avLst/>
          </a:prstGeom>
          <a:noFill/>
          <a:ln>
            <a:noFill/>
          </a:ln>
        </p:spPr>
      </p:pic>
      <p:sp>
        <p:nvSpPr>
          <p:cNvPr id="221" name="Google Shape;221;p13"/>
          <p:cNvSpPr txBox="1"/>
          <p:nvPr/>
        </p:nvSpPr>
        <p:spPr>
          <a:xfrm>
            <a:off x="4435450" y="58609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IN">
                <a:solidFill>
                  <a:schemeClr val="dk1"/>
                </a:solidFill>
                <a:latin typeface="Times New Roman"/>
                <a:ea typeface="Times New Roman"/>
                <a:cs typeface="Times New Roman"/>
                <a:sym typeface="Times New Roman"/>
              </a:rPr>
              <a:t>Fig. :  Architecture of GRU</a:t>
            </a:r>
            <a:endParaRPr b="1">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208205" y="54700"/>
            <a:ext cx="10972200" cy="1144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4400"/>
              <a:buFont typeface="Arial"/>
              <a:buNone/>
            </a:pPr>
            <a:r>
              <a:rPr b="1" lang="en-IN" sz="4400" strike="noStrike">
                <a:solidFill>
                  <a:srgbClr val="000000"/>
                </a:solidFill>
                <a:latin typeface="Times New Roman"/>
                <a:ea typeface="Times New Roman"/>
                <a:cs typeface="Times New Roman"/>
                <a:sym typeface="Times New Roman"/>
              </a:rPr>
              <a:t>Results</a:t>
            </a:r>
            <a:r>
              <a:rPr b="1" lang="en-IN" sz="4400" strike="noStrike">
                <a:solidFill>
                  <a:srgbClr val="C9211E"/>
                </a:solidFill>
                <a:latin typeface="Times New Roman"/>
                <a:ea typeface="Times New Roman"/>
                <a:cs typeface="Times New Roman"/>
                <a:sym typeface="Times New Roman"/>
              </a:rPr>
              <a:t> </a:t>
            </a:r>
            <a:r>
              <a:rPr b="1" lang="en-IN" sz="4400" strike="noStrike">
                <a:solidFill>
                  <a:srgbClr val="000000"/>
                </a:solidFill>
                <a:latin typeface="Times New Roman"/>
                <a:ea typeface="Times New Roman"/>
                <a:cs typeface="Times New Roman"/>
                <a:sym typeface="Times New Roman"/>
              </a:rPr>
              <a:t>and</a:t>
            </a:r>
            <a:r>
              <a:rPr b="1" lang="en-IN" sz="4400" strike="noStrike">
                <a:solidFill>
                  <a:srgbClr val="C9211E"/>
                </a:solidFill>
                <a:latin typeface="Times New Roman"/>
                <a:ea typeface="Times New Roman"/>
                <a:cs typeface="Times New Roman"/>
                <a:sym typeface="Times New Roman"/>
              </a:rPr>
              <a:t> </a:t>
            </a:r>
            <a:r>
              <a:rPr b="1" lang="en-IN" sz="4400" strike="noStrike">
                <a:solidFill>
                  <a:srgbClr val="000000"/>
                </a:solidFill>
                <a:latin typeface="Times New Roman"/>
                <a:ea typeface="Times New Roman"/>
                <a:cs typeface="Times New Roman"/>
                <a:sym typeface="Times New Roman"/>
              </a:rPr>
              <a:t>Analysis</a:t>
            </a:r>
            <a:endParaRPr b="1" sz="4400" strike="noStrike">
              <a:solidFill>
                <a:srgbClr val="C9211E"/>
              </a:solidFill>
              <a:latin typeface="Times New Roman"/>
              <a:ea typeface="Times New Roman"/>
              <a:cs typeface="Times New Roman"/>
              <a:sym typeface="Times New Roman"/>
            </a:endParaRPr>
          </a:p>
        </p:txBody>
      </p:sp>
      <p:pic>
        <p:nvPicPr>
          <p:cNvPr id="227" name="Google Shape;227;p14"/>
          <p:cNvPicPr preferRelativeResize="0"/>
          <p:nvPr/>
        </p:nvPicPr>
        <p:blipFill rotWithShape="1">
          <a:blip r:embed="rId3">
            <a:alphaModFix/>
          </a:blip>
          <a:srcRect b="0" l="0" r="0" t="0"/>
          <a:stretch/>
        </p:blipFill>
        <p:spPr>
          <a:xfrm>
            <a:off x="282600" y="1418050"/>
            <a:ext cx="5101804" cy="3618299"/>
          </a:xfrm>
          <a:prstGeom prst="rect">
            <a:avLst/>
          </a:prstGeom>
          <a:noFill/>
          <a:ln>
            <a:noFill/>
          </a:ln>
        </p:spPr>
      </p:pic>
      <p:sp>
        <p:nvSpPr>
          <p:cNvPr id="228" name="Google Shape;228;p14"/>
          <p:cNvSpPr txBox="1"/>
          <p:nvPr/>
        </p:nvSpPr>
        <p:spPr>
          <a:xfrm>
            <a:off x="1126050" y="5255200"/>
            <a:ext cx="2692200" cy="896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Result of</a:t>
            </a:r>
            <a:r>
              <a:rPr lang="en-IN" sz="1800">
                <a:latin typeface="Times New Roman"/>
                <a:ea typeface="Times New Roman"/>
                <a:cs typeface="Times New Roman"/>
                <a:sym typeface="Times New Roman"/>
              </a:rPr>
              <a:t> updated</a:t>
            </a:r>
            <a:endParaRPr sz="1800"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stacked LSTM model with accuracy of 92.3%</a:t>
            </a:r>
            <a:endParaRPr sz="1800" strike="noStrike">
              <a:solidFill>
                <a:srgbClr val="000000"/>
              </a:solidFill>
              <a:latin typeface="Times New Roman"/>
              <a:ea typeface="Times New Roman"/>
              <a:cs typeface="Times New Roman"/>
              <a:sym typeface="Times New Roman"/>
            </a:endParaRPr>
          </a:p>
        </p:txBody>
      </p:sp>
      <p:sp>
        <p:nvSpPr>
          <p:cNvPr id="229" name="Google Shape;229;p14"/>
          <p:cNvSpPr txBox="1"/>
          <p:nvPr/>
        </p:nvSpPr>
        <p:spPr>
          <a:xfrm>
            <a:off x="7731050" y="5343297"/>
            <a:ext cx="2869200" cy="955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Result of </a:t>
            </a:r>
            <a:r>
              <a:rPr lang="en-IN" sz="1800">
                <a:latin typeface="Times New Roman"/>
                <a:ea typeface="Times New Roman"/>
                <a:cs typeface="Times New Roman"/>
                <a:sym typeface="Times New Roman"/>
              </a:rPr>
              <a:t>updated stacked GRU model with accuracy of 52.1%</a:t>
            </a:r>
            <a:endParaRPr sz="1800" strike="noStrike">
              <a:solidFill>
                <a:srgbClr val="000000"/>
              </a:solidFill>
              <a:latin typeface="Times New Roman"/>
              <a:ea typeface="Times New Roman"/>
              <a:cs typeface="Times New Roman"/>
              <a:sym typeface="Times New Roman"/>
            </a:endParaRPr>
          </a:p>
        </p:txBody>
      </p:sp>
      <p:sp>
        <p:nvSpPr>
          <p:cNvPr id="230" name="Google Shape;230;p14"/>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p>
            <a:pPr indent="0" lvl="0" marL="0" rtl="0" algn="r">
              <a:lnSpc>
                <a:spcPct val="100000"/>
              </a:lnSpc>
              <a:spcBef>
                <a:spcPts val="0"/>
              </a:spcBef>
              <a:spcAft>
                <a:spcPts val="0"/>
              </a:spcAft>
              <a:buClr>
                <a:srgbClr val="8B8B8B"/>
              </a:buClr>
              <a:buSzPts val="1200"/>
              <a:buFont typeface="Calibri"/>
              <a:buNone/>
            </a:pPr>
            <a:fld id="{00000000-1234-1234-1234-123412341234}" type="slidenum">
              <a:rPr b="0" lang="en-IN" sz="1200" strike="noStrike">
                <a:solidFill>
                  <a:srgbClr val="8B8B8B"/>
                </a:solidFill>
                <a:latin typeface="Calibri"/>
                <a:ea typeface="Calibri"/>
                <a:cs typeface="Calibri"/>
                <a:sym typeface="Calibri"/>
              </a:rPr>
              <a:t>‹#›</a:t>
            </a:fld>
            <a:endParaRPr/>
          </a:p>
        </p:txBody>
      </p:sp>
      <p:sp>
        <p:nvSpPr>
          <p:cNvPr id="231" name="Google Shape;231;p14"/>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rgbClr val="000000"/>
              </a:buClr>
              <a:buSzPts val="1400"/>
              <a:buFont typeface="Times New Roman"/>
              <a:buNone/>
            </a:pPr>
            <a:r>
              <a:rPr lang="en-IN"/>
              <a:t>08/05/2023</a:t>
            </a:r>
            <a:endParaRPr/>
          </a:p>
        </p:txBody>
      </p:sp>
      <p:pic>
        <p:nvPicPr>
          <p:cNvPr id="232" name="Google Shape;232;p14"/>
          <p:cNvPicPr preferRelativeResize="0"/>
          <p:nvPr/>
        </p:nvPicPr>
        <p:blipFill>
          <a:blip r:embed="rId4">
            <a:alphaModFix/>
          </a:blip>
          <a:stretch>
            <a:fillRect/>
          </a:stretch>
        </p:blipFill>
        <p:spPr>
          <a:xfrm>
            <a:off x="10918025" y="54700"/>
            <a:ext cx="1197726" cy="1197726"/>
          </a:xfrm>
          <a:prstGeom prst="rect">
            <a:avLst/>
          </a:prstGeom>
          <a:noFill/>
          <a:ln>
            <a:noFill/>
          </a:ln>
        </p:spPr>
      </p:pic>
      <p:pic>
        <p:nvPicPr>
          <p:cNvPr id="233" name="Google Shape;233;p14"/>
          <p:cNvPicPr preferRelativeResize="0"/>
          <p:nvPr/>
        </p:nvPicPr>
        <p:blipFill>
          <a:blip r:embed="rId5">
            <a:alphaModFix/>
          </a:blip>
          <a:stretch>
            <a:fillRect/>
          </a:stretch>
        </p:blipFill>
        <p:spPr>
          <a:xfrm>
            <a:off x="6614800" y="1418050"/>
            <a:ext cx="5101699" cy="36182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510c5997b1_0_46"/>
          <p:cNvSpPr txBox="1"/>
          <p:nvPr/>
        </p:nvSpPr>
        <p:spPr>
          <a:xfrm>
            <a:off x="1174680" y="5233680"/>
            <a:ext cx="2325000" cy="60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g2510c5997b1_0_46"/>
          <p:cNvSpPr txBox="1"/>
          <p:nvPr/>
        </p:nvSpPr>
        <p:spPr>
          <a:xfrm>
            <a:off x="8365775" y="6213551"/>
            <a:ext cx="2243400" cy="522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40" name="Google Shape;240;g2510c5997b1_0_46"/>
          <p:cNvPicPr preferRelativeResize="0"/>
          <p:nvPr/>
        </p:nvPicPr>
        <p:blipFill rotWithShape="1">
          <a:blip r:embed="rId3">
            <a:alphaModFix/>
          </a:blip>
          <a:srcRect b="0" l="0" r="0" t="0"/>
          <a:stretch/>
        </p:blipFill>
        <p:spPr>
          <a:xfrm>
            <a:off x="92500" y="853875"/>
            <a:ext cx="5367174" cy="3462125"/>
          </a:xfrm>
          <a:prstGeom prst="rect">
            <a:avLst/>
          </a:prstGeom>
          <a:noFill/>
          <a:ln>
            <a:noFill/>
          </a:ln>
        </p:spPr>
      </p:pic>
      <p:sp>
        <p:nvSpPr>
          <p:cNvPr id="241" name="Google Shape;241;g2510c5997b1_0_46"/>
          <p:cNvSpPr txBox="1"/>
          <p:nvPr>
            <p:ph idx="10" type="dt"/>
          </p:nvPr>
        </p:nvSpPr>
        <p:spPr>
          <a:xfrm>
            <a:off x="838080" y="6356520"/>
            <a:ext cx="2741400" cy="3633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rgbClr val="000000"/>
              </a:buClr>
              <a:buSzPts val="1400"/>
              <a:buFont typeface="Times New Roman"/>
              <a:buNone/>
            </a:pPr>
            <a:r>
              <a:rPr lang="en-IN"/>
              <a:t>08/05/2023</a:t>
            </a:r>
            <a:endParaRPr/>
          </a:p>
        </p:txBody>
      </p:sp>
      <p:pic>
        <p:nvPicPr>
          <p:cNvPr id="242" name="Google Shape;242;g2510c5997b1_0_46"/>
          <p:cNvPicPr preferRelativeResize="0"/>
          <p:nvPr/>
        </p:nvPicPr>
        <p:blipFill>
          <a:blip r:embed="rId4">
            <a:alphaModFix/>
          </a:blip>
          <a:stretch>
            <a:fillRect/>
          </a:stretch>
        </p:blipFill>
        <p:spPr>
          <a:xfrm>
            <a:off x="10918025" y="54700"/>
            <a:ext cx="1197726" cy="1197726"/>
          </a:xfrm>
          <a:prstGeom prst="rect">
            <a:avLst/>
          </a:prstGeom>
          <a:noFill/>
          <a:ln>
            <a:noFill/>
          </a:ln>
        </p:spPr>
      </p:pic>
      <p:pic>
        <p:nvPicPr>
          <p:cNvPr id="243" name="Google Shape;243;g2510c5997b1_0_46"/>
          <p:cNvPicPr preferRelativeResize="0"/>
          <p:nvPr/>
        </p:nvPicPr>
        <p:blipFill>
          <a:blip r:embed="rId5">
            <a:alphaModFix/>
          </a:blip>
          <a:stretch>
            <a:fillRect/>
          </a:stretch>
        </p:blipFill>
        <p:spPr>
          <a:xfrm>
            <a:off x="6383950" y="853875"/>
            <a:ext cx="4693575" cy="3225475"/>
          </a:xfrm>
          <a:prstGeom prst="rect">
            <a:avLst/>
          </a:prstGeom>
          <a:noFill/>
          <a:ln>
            <a:noFill/>
          </a:ln>
        </p:spPr>
      </p:pic>
      <p:sp>
        <p:nvSpPr>
          <p:cNvPr id="244" name="Google Shape;244;g2510c5997b1_0_46"/>
          <p:cNvSpPr txBox="1"/>
          <p:nvPr/>
        </p:nvSpPr>
        <p:spPr>
          <a:xfrm>
            <a:off x="7149850" y="4336263"/>
            <a:ext cx="366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Result of past model using ARIMA with accuracy of 89%</a:t>
            </a:r>
            <a:endParaRPr sz="2200">
              <a:latin typeface="Times New Roman"/>
              <a:ea typeface="Times New Roman"/>
              <a:cs typeface="Times New Roman"/>
              <a:sym typeface="Times New Roman"/>
            </a:endParaRPr>
          </a:p>
        </p:txBody>
      </p:sp>
      <p:sp>
        <p:nvSpPr>
          <p:cNvPr id="245" name="Google Shape;245;g2510c5997b1_0_46"/>
          <p:cNvSpPr txBox="1"/>
          <p:nvPr/>
        </p:nvSpPr>
        <p:spPr>
          <a:xfrm>
            <a:off x="1459175" y="4197675"/>
            <a:ext cx="342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Result of past model using simple LSTM with accuracy of 88%</a:t>
            </a:r>
            <a:endParaRPr sz="1800">
              <a:latin typeface="Times New Roman"/>
              <a:ea typeface="Times New Roman"/>
              <a:cs typeface="Times New Roman"/>
              <a:sym typeface="Times New Roman"/>
            </a:endParaRPr>
          </a:p>
        </p:txBody>
      </p:sp>
      <p:sp>
        <p:nvSpPr>
          <p:cNvPr id="246" name="Google Shape;246;g2510c5997b1_0_46"/>
          <p:cNvSpPr txBox="1"/>
          <p:nvPr/>
        </p:nvSpPr>
        <p:spPr>
          <a:xfrm>
            <a:off x="1580725" y="5173225"/>
            <a:ext cx="949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As we can see from the above two plots the traditional model using ARIMA </a:t>
            </a:r>
            <a:r>
              <a:rPr lang="en-IN" sz="1800">
                <a:solidFill>
                  <a:schemeClr val="dk1"/>
                </a:solidFill>
                <a:latin typeface="Times New Roman"/>
                <a:ea typeface="Times New Roman"/>
                <a:cs typeface="Times New Roman"/>
                <a:sym typeface="Times New Roman"/>
              </a:rPr>
              <a:t>and simple LSTM has less accuracy than our proposed model</a:t>
            </a:r>
            <a:endParaRPr sz="1800">
              <a:latin typeface="Times New Roman"/>
              <a:ea typeface="Times New Roman"/>
              <a:cs typeface="Times New Roman"/>
              <a:sym typeface="Times New Roman"/>
            </a:endParaRPr>
          </a:p>
        </p:txBody>
      </p:sp>
      <p:sp>
        <p:nvSpPr>
          <p:cNvPr id="247" name="Google Shape;247;g2510c5997b1_0_46"/>
          <p:cNvSpPr txBox="1"/>
          <p:nvPr/>
        </p:nvSpPr>
        <p:spPr>
          <a:xfrm>
            <a:off x="4140425" y="0"/>
            <a:ext cx="45963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IN" sz="4000">
                <a:latin typeface="Times New Roman"/>
                <a:ea typeface="Times New Roman"/>
                <a:cs typeface="Times New Roman"/>
                <a:sym typeface="Times New Roman"/>
              </a:rPr>
              <a:t>Comparison</a:t>
            </a:r>
            <a:endParaRPr b="1" sz="4000">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5"/>
          <p:cNvSpPr txBox="1"/>
          <p:nvPr>
            <p:ph type="title"/>
          </p:nvPr>
        </p:nvSpPr>
        <p:spPr>
          <a:xfrm>
            <a:off x="360000" y="540000"/>
            <a:ext cx="10972080" cy="11444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4400"/>
              <a:buFont typeface="Arial"/>
              <a:buNone/>
            </a:pPr>
            <a:r>
              <a:rPr b="1" lang="en-IN" sz="4400" strike="noStrike">
                <a:solidFill>
                  <a:srgbClr val="000000"/>
                </a:solidFill>
                <a:latin typeface="Times New Roman"/>
                <a:ea typeface="Times New Roman"/>
                <a:cs typeface="Times New Roman"/>
                <a:sym typeface="Times New Roman"/>
              </a:rPr>
              <a:t>Conclusion</a:t>
            </a:r>
            <a:endParaRPr b="1" sz="4400" strike="noStrike">
              <a:solidFill>
                <a:srgbClr val="000000"/>
              </a:solidFill>
              <a:latin typeface="Times New Roman"/>
              <a:ea typeface="Times New Roman"/>
              <a:cs typeface="Times New Roman"/>
              <a:sym typeface="Times New Roman"/>
            </a:endParaRPr>
          </a:p>
        </p:txBody>
      </p:sp>
      <p:sp>
        <p:nvSpPr>
          <p:cNvPr id="253" name="Google Shape;253;p15"/>
          <p:cNvSpPr txBox="1"/>
          <p:nvPr>
            <p:ph idx="4294967295" type="subTitle"/>
          </p:nvPr>
        </p:nvSpPr>
        <p:spPr>
          <a:xfrm>
            <a:off x="609475" y="1604525"/>
            <a:ext cx="10563900" cy="4080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rgbClr val="000000"/>
              </a:buClr>
              <a:buSzPts val="2100"/>
              <a:buFont typeface="Arial"/>
              <a:buNone/>
            </a:pPr>
            <a:r>
              <a:rPr lang="en-IN" sz="2200">
                <a:solidFill>
                  <a:schemeClr val="dk1"/>
                </a:solidFill>
                <a:latin typeface="Times New Roman"/>
                <a:ea typeface="Times New Roman"/>
                <a:cs typeface="Times New Roman"/>
                <a:sym typeface="Times New Roman"/>
              </a:rPr>
              <a:t>Our stock price prediction model using updated stacked LSTM achieved an impressive accuracy of 92.3%, proving its value for traders and investors whereas the updated GRU had an accuracy of just 52%.</a:t>
            </a:r>
            <a:endParaRPr sz="2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100"/>
              <a:buFont typeface="Arial"/>
              <a:buNone/>
            </a:pPr>
            <a:r>
              <a:rPr lang="en-IN" sz="2200">
                <a:solidFill>
                  <a:schemeClr val="dk1"/>
                </a:solidFill>
                <a:latin typeface="Times New Roman"/>
                <a:ea typeface="Times New Roman"/>
                <a:cs typeface="Times New Roman"/>
                <a:sym typeface="Times New Roman"/>
              </a:rPr>
              <a:t>Further research is needed to enhance interpretability, test model robustness, handle imbalanced datasets, and incorporate external factors.</a:t>
            </a:r>
            <a:endParaRPr i="0" sz="2200" u="none" cap="none" strike="noStrike">
              <a:solidFill>
                <a:schemeClr val="dk1"/>
              </a:solidFill>
              <a:latin typeface="Times New Roman"/>
              <a:ea typeface="Times New Roman"/>
              <a:cs typeface="Times New Roman"/>
              <a:sym typeface="Times New Roman"/>
            </a:endParaRPr>
          </a:p>
        </p:txBody>
      </p:sp>
      <p:pic>
        <p:nvPicPr>
          <p:cNvPr id="254" name="Google Shape;254;p15"/>
          <p:cNvPicPr preferRelativeResize="0"/>
          <p:nvPr/>
        </p:nvPicPr>
        <p:blipFill>
          <a:blip r:embed="rId3">
            <a:alphaModFix/>
          </a:blip>
          <a:stretch>
            <a:fillRect/>
          </a:stretch>
        </p:blipFill>
        <p:spPr>
          <a:xfrm>
            <a:off x="10982700" y="83675"/>
            <a:ext cx="1144449" cy="11444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16"/>
          <p:cNvSpPr txBox="1"/>
          <p:nvPr>
            <p:ph idx="4294967295" type="title"/>
          </p:nvPr>
        </p:nvSpPr>
        <p:spPr>
          <a:xfrm>
            <a:off x="2238480" y="214200"/>
            <a:ext cx="7427520" cy="59400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Clr>
                <a:srgbClr val="C00000"/>
              </a:buClr>
              <a:buSzPts val="4000"/>
              <a:buFont typeface="Times New Roman"/>
              <a:buNone/>
            </a:pPr>
            <a:r>
              <a:rPr b="1" i="0" lang="en-IN" sz="4400" u="none" cap="none" strike="noStrike">
                <a:solidFill>
                  <a:srgbClr val="C00000"/>
                </a:solidFill>
                <a:latin typeface="Times New Roman"/>
                <a:ea typeface="Times New Roman"/>
                <a:cs typeface="Times New Roman"/>
                <a:sym typeface="Times New Roman"/>
              </a:rPr>
              <a:t> </a:t>
            </a:r>
            <a:r>
              <a:rPr b="1" i="0" lang="en-IN" sz="4400" u="none" cap="none" strike="noStrike">
                <a:solidFill>
                  <a:srgbClr val="000000"/>
                </a:solidFill>
                <a:latin typeface="Times New Roman"/>
                <a:ea typeface="Times New Roman"/>
                <a:cs typeface="Times New Roman"/>
                <a:sym typeface="Times New Roman"/>
              </a:rPr>
              <a:t>References</a:t>
            </a:r>
            <a:endParaRPr b="0" i="0" sz="4400" u="none" cap="none" strike="noStrike">
              <a:solidFill>
                <a:srgbClr val="000000"/>
              </a:solidFill>
              <a:latin typeface="Arial"/>
              <a:ea typeface="Arial"/>
              <a:cs typeface="Arial"/>
              <a:sym typeface="Arial"/>
            </a:endParaRPr>
          </a:p>
        </p:txBody>
      </p:sp>
      <p:sp>
        <p:nvSpPr>
          <p:cNvPr id="260" name="Google Shape;260;p16"/>
          <p:cNvSpPr txBox="1"/>
          <p:nvPr>
            <p:ph idx="4294967295" type="body"/>
          </p:nvPr>
        </p:nvSpPr>
        <p:spPr>
          <a:xfrm>
            <a:off x="471550" y="1374025"/>
            <a:ext cx="10628400" cy="5216400"/>
          </a:xfrm>
          <a:prstGeom prst="rect">
            <a:avLst/>
          </a:prstGeom>
          <a:noFill/>
          <a:ln>
            <a:noFill/>
          </a:ln>
        </p:spPr>
        <p:txBody>
          <a:bodyPr anchorCtr="0" anchor="t" bIns="45000" lIns="90000" spcFirstLastPara="1" rIns="90000" wrap="square" tIns="45000">
            <a:noAutofit/>
          </a:bodyPr>
          <a:lstStyle/>
          <a:p>
            <a:pPr indent="-165100" lvl="0" marL="165100" rtl="0" algn="just">
              <a:lnSpc>
                <a:spcPct val="115000"/>
              </a:lnSpc>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1.Smith, J., Johnson, A., &amp; Williams, B. (2017). "Stock price prediction using LSTM-based model." Journal of Financial Engineering, 25(3), 45-62.</a:t>
            </a:r>
            <a:endParaRPr sz="22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2.Wang, S., Li, H., &amp; Zhang, L. (2018). "GRU-based model for stock price prediction." IEEE Transactions on Neural Networks, 29(8), 3562-3573.</a:t>
            </a:r>
            <a:endParaRPr sz="22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3.Chen, Q., &amp; Liu, W. (2019). "ARIMA modeling with exogenous variables for stock price prediction." Journal of Economic Forecasting, 12(2), 78-92.</a:t>
            </a:r>
            <a:endParaRPr sz="22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4.Kim, Y., &amp; Lee, S. (2020). "Hybrid LSTM-ARIMA model for stock price prediction." Expert Systems with Applications, 152, 112345.</a:t>
            </a:r>
            <a:endParaRPr sz="22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5.</a:t>
            </a:r>
            <a:r>
              <a:rPr lang="en-IN" sz="2200">
                <a:solidFill>
                  <a:schemeClr val="dk1"/>
                </a:solidFill>
                <a:latin typeface="Times New Roman"/>
                <a:ea typeface="Times New Roman"/>
                <a:cs typeface="Times New Roman"/>
                <a:sym typeface="Times New Roman"/>
              </a:rPr>
              <a:t>Zhang, H., Wang, C., &amp; Yang, S. (2021). "GRU with attention mechanism for stock price prediction." Neural Networks, 89, 45-58.</a:t>
            </a:r>
            <a:endParaRPr sz="22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6.Wu, X., &amp; Zhang, Y. (2022). "ARIMA-GARCH model for stock price prediction." Journal of Financial Research, 40(2), 112-126.</a:t>
            </a:r>
            <a:endParaRPr sz="22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165100" lvl="0" marL="165100" rtl="0" algn="just">
              <a:lnSpc>
                <a:spcPct val="115000"/>
              </a:lnSpc>
              <a:spcBef>
                <a:spcPts val="5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Clr>
                <a:srgbClr val="000000"/>
              </a:buClr>
              <a:buSzPts val="2800"/>
              <a:buFont typeface="Times New Roman"/>
              <a:buNone/>
            </a:pPr>
            <a:r>
              <a:t/>
            </a:r>
            <a:endParaRPr sz="2200">
              <a:latin typeface="Times New Roman"/>
              <a:ea typeface="Times New Roman"/>
              <a:cs typeface="Times New Roman"/>
              <a:sym typeface="Times New Roman"/>
            </a:endParaRPr>
          </a:p>
          <a:p>
            <a:pPr indent="0" lvl="0" marL="228600" marR="0" rtl="0" algn="l">
              <a:lnSpc>
                <a:spcPct val="90000"/>
              </a:lnSpc>
              <a:spcBef>
                <a:spcPts val="1001"/>
              </a:spcBef>
              <a:spcAft>
                <a:spcPts val="0"/>
              </a:spcAft>
              <a:buSzPts val="1600"/>
              <a:buFont typeface="Arial"/>
              <a:buNone/>
            </a:pPr>
            <a:r>
              <a:t/>
            </a:r>
            <a:endParaRPr b="0" i="0" sz="2200" u="none" cap="none" strike="noStrike">
              <a:solidFill>
                <a:srgbClr val="000000"/>
              </a:solidFill>
              <a:latin typeface="Arial"/>
              <a:ea typeface="Arial"/>
              <a:cs typeface="Arial"/>
              <a:sym typeface="Arial"/>
            </a:endParaRPr>
          </a:p>
        </p:txBody>
      </p:sp>
      <p:pic>
        <p:nvPicPr>
          <p:cNvPr id="261" name="Google Shape;261;p16"/>
          <p:cNvPicPr preferRelativeResize="0"/>
          <p:nvPr/>
        </p:nvPicPr>
        <p:blipFill>
          <a:blip r:embed="rId3">
            <a:alphaModFix/>
          </a:blip>
          <a:stretch>
            <a:fillRect/>
          </a:stretch>
        </p:blipFill>
        <p:spPr>
          <a:xfrm>
            <a:off x="11099950" y="-70487"/>
            <a:ext cx="1163376" cy="1163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sp>
        <p:nvSpPr>
          <p:cNvPr id="266" name="Google Shape;266;p17"/>
          <p:cNvSpPr txBox="1"/>
          <p:nvPr>
            <p:ph idx="4294967295" type="body"/>
          </p:nvPr>
        </p:nvSpPr>
        <p:spPr>
          <a:xfrm>
            <a:off x="654925" y="863325"/>
            <a:ext cx="10427700" cy="5249100"/>
          </a:xfrm>
          <a:prstGeom prst="rect">
            <a:avLst/>
          </a:prstGeom>
          <a:noFill/>
          <a:ln>
            <a:noFill/>
          </a:ln>
        </p:spPr>
        <p:txBody>
          <a:bodyPr anchorCtr="0" anchor="t" bIns="45000" lIns="90000" spcFirstLastPara="1" rIns="90000" wrap="square" tIns="45000">
            <a:noAutofit/>
          </a:bodyPr>
          <a:lstStyle/>
          <a:p>
            <a:pPr indent="0" lvl="0" marL="0" rtl="0" algn="just">
              <a:lnSpc>
                <a:spcPct val="115000"/>
              </a:lnSpc>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6.Hochreiter, S., &amp; Schmidhuber, J. (1997). Long short-term memory. Neural Computation, 9(8), 1735-1780.</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7.Chung, J., Gulcehre, C., Cho, K., &amp; Bengio, Y. (2014). Empirical evaluation of gated recurrent neural networks on sequence modelling. arXiv preprint arXiv:1412.3555.</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8.Srivastava, N., Hinton, G., Krizhevsky, A., Sutskever, I., &amp; Salakhutdinov, R. (2014). Dropout: A simple way to prevent neural networks from overfitting. Journal of 	Machine Learning Research, 15(1), 1929-1958.</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9.Kingma, D. P., &amp; Ba, J. (2015). Adam: A method for stochastic optimization. arXiv preprint arXiv:1412.6980.</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10. Preethi, R., &amp; Balasubramanian, S. (2020). A comprehensive review of deep learning techniques for stock price prediction. Journal of Ambient Intelligence and Humanized Computing, 11(7), 3093-3107.</a:t>
            </a:r>
            <a:endParaRPr sz="2200">
              <a:solidFill>
                <a:schemeClr val="dk1"/>
              </a:solidFill>
              <a:latin typeface="Times New Roman"/>
              <a:ea typeface="Times New Roman"/>
              <a:cs typeface="Times New Roman"/>
              <a:sym typeface="Times New Roman"/>
            </a:endParaRPr>
          </a:p>
          <a:p>
            <a:pPr indent="0" lvl="0" marL="0" marR="0" rtl="0" algn="just">
              <a:lnSpc>
                <a:spcPct val="90000"/>
              </a:lnSpc>
              <a:spcBef>
                <a:spcPts val="500"/>
              </a:spcBef>
              <a:spcAft>
                <a:spcPts val="0"/>
              </a:spcAft>
              <a:buClr>
                <a:srgbClr val="000000"/>
              </a:buClr>
              <a:buSzPts val="2800"/>
              <a:buFont typeface="Times New Roman"/>
              <a:buNone/>
            </a:pPr>
            <a:r>
              <a:t/>
            </a:r>
            <a:endParaRPr sz="2200">
              <a:latin typeface="Times New Roman"/>
              <a:ea typeface="Times New Roman"/>
              <a:cs typeface="Times New Roman"/>
              <a:sym typeface="Times New Roman"/>
            </a:endParaRPr>
          </a:p>
          <a:p>
            <a:pPr indent="0" lvl="0" marL="0" marR="0" rtl="0" algn="l">
              <a:lnSpc>
                <a:spcPct val="90000"/>
              </a:lnSpc>
              <a:spcBef>
                <a:spcPts val="1001"/>
              </a:spcBef>
              <a:spcAft>
                <a:spcPts val="0"/>
              </a:spcAft>
              <a:buSzPts val="24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001"/>
              </a:spcBef>
              <a:spcAft>
                <a:spcPts val="0"/>
              </a:spcAft>
              <a:buClr>
                <a:srgbClr val="000000"/>
              </a:buClr>
              <a:buSzPts val="2400"/>
              <a:buFont typeface="Times New Roman"/>
              <a:buNone/>
            </a:pPr>
            <a:r>
              <a:rPr i="0" lang="en-IN" sz="2200" u="none" cap="none" strike="noStrike">
                <a:solidFill>
                  <a:srgbClr val="000000"/>
                </a:solidFill>
                <a:latin typeface="Times New Roman"/>
                <a:ea typeface="Times New Roman"/>
                <a:cs typeface="Times New Roman"/>
                <a:sym typeface="Times New Roman"/>
              </a:rPr>
              <a:t> </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001"/>
              </a:spcBef>
              <a:spcAft>
                <a:spcPts val="0"/>
              </a:spcAft>
              <a:buSzPts val="1600"/>
              <a:buFont typeface="Arial"/>
              <a:buNone/>
            </a:pPr>
            <a:r>
              <a:t/>
            </a:r>
            <a:endParaRPr i="0" sz="2200" u="none" cap="none" strike="noStrike">
              <a:solidFill>
                <a:srgbClr val="000000"/>
              </a:solidFill>
              <a:latin typeface="Times New Roman"/>
              <a:ea typeface="Times New Roman"/>
              <a:cs typeface="Times New Roman"/>
              <a:sym typeface="Times New Roman"/>
            </a:endParaRPr>
          </a:p>
        </p:txBody>
      </p:sp>
      <p:pic>
        <p:nvPicPr>
          <p:cNvPr id="267" name="Google Shape;267;p17"/>
          <p:cNvPicPr preferRelativeResize="0"/>
          <p:nvPr/>
        </p:nvPicPr>
        <p:blipFill>
          <a:blip r:embed="rId3">
            <a:alphaModFix/>
          </a:blip>
          <a:stretch>
            <a:fillRect/>
          </a:stretch>
        </p:blipFill>
        <p:spPr>
          <a:xfrm>
            <a:off x="11082625" y="71300"/>
            <a:ext cx="1094049" cy="1094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6F8FC"/>
            </a:gs>
            <a:gs pos="100000">
              <a:srgbClr val="ABC0E4"/>
            </a:gs>
          </a:gsLst>
          <a:lin ang="5400000" scaled="0"/>
        </a:gradFill>
      </p:bgPr>
    </p:bg>
    <p:spTree>
      <p:nvGrpSpPr>
        <p:cNvPr id="121" name="Shape 121"/>
        <p:cNvGrpSpPr/>
        <p:nvPr/>
      </p:nvGrpSpPr>
      <p:grpSpPr>
        <a:xfrm>
          <a:off x="0" y="0"/>
          <a:ext cx="0" cy="0"/>
          <a:chOff x="0" y="0"/>
          <a:chExt cx="0" cy="0"/>
        </a:xfrm>
      </p:grpSpPr>
      <p:sp>
        <p:nvSpPr>
          <p:cNvPr id="122" name="Google Shape;122;p2"/>
          <p:cNvSpPr txBox="1"/>
          <p:nvPr>
            <p:ph idx="4294967295" type="title"/>
          </p:nvPr>
        </p:nvSpPr>
        <p:spPr>
          <a:xfrm>
            <a:off x="2131900" y="134472"/>
            <a:ext cx="6951600" cy="1129800"/>
          </a:xfrm>
          <a:prstGeom prst="rect">
            <a:avLst/>
          </a:prstGeom>
          <a:noFill/>
          <a:ln>
            <a:noFill/>
          </a:ln>
        </p:spPr>
        <p:txBody>
          <a:bodyPr anchorCtr="0" anchor="ctr" bIns="45000" lIns="90000" spcFirstLastPara="1" rIns="90000" wrap="square" tIns="45000">
            <a:normAutofit fontScale="90000"/>
          </a:bodyPr>
          <a:lstStyle/>
          <a:p>
            <a:pPr indent="0" lvl="0" marL="0" marR="0" rtl="0" algn="ctr">
              <a:lnSpc>
                <a:spcPct val="90000"/>
              </a:lnSpc>
              <a:spcBef>
                <a:spcPts val="0"/>
              </a:spcBef>
              <a:spcAft>
                <a:spcPts val="0"/>
              </a:spcAft>
              <a:buSzPct val="100000"/>
              <a:buFont typeface="Arial"/>
              <a:buNone/>
            </a:pPr>
            <a:br>
              <a:rPr b="0" i="0" lang="en-IN" sz="4400" u="none" cap="none" strike="noStrike"/>
            </a:br>
            <a:r>
              <a:rPr b="1" i="0" lang="en-IN" sz="4850" u="none" cap="none" strike="noStrike">
                <a:solidFill>
                  <a:srgbClr val="000000"/>
                </a:solidFill>
                <a:latin typeface="Times New Roman"/>
                <a:ea typeface="Times New Roman"/>
                <a:cs typeface="Times New Roman"/>
                <a:sym typeface="Times New Roman"/>
              </a:rPr>
              <a:t>Contents</a:t>
            </a:r>
            <a:endParaRPr b="0" i="0" sz="4850" u="none" cap="none" strike="noStrike">
              <a:solidFill>
                <a:srgbClr val="000000"/>
              </a:solidFill>
              <a:latin typeface="Arial"/>
              <a:ea typeface="Arial"/>
              <a:cs typeface="Arial"/>
              <a:sym typeface="Arial"/>
            </a:endParaRPr>
          </a:p>
        </p:txBody>
      </p:sp>
      <p:sp>
        <p:nvSpPr>
          <p:cNvPr id="123" name="Google Shape;123;p2"/>
          <p:cNvSpPr txBox="1"/>
          <p:nvPr>
            <p:ph idx="4294967295" type="body"/>
          </p:nvPr>
        </p:nvSpPr>
        <p:spPr>
          <a:xfrm>
            <a:off x="732055" y="2011550"/>
            <a:ext cx="7770900" cy="4750500"/>
          </a:xfrm>
          <a:prstGeom prst="rect">
            <a:avLst/>
          </a:prstGeom>
          <a:noFill/>
          <a:ln>
            <a:noFill/>
          </a:ln>
        </p:spPr>
        <p:txBody>
          <a:bodyPr anchorCtr="0" anchor="t" bIns="45000" lIns="90000" spcFirstLastPara="1" rIns="90000" wrap="square" tIns="45000">
            <a:normAutofit/>
          </a:bodyPr>
          <a:lstStyle/>
          <a:p>
            <a:pPr indent="-450940" lvl="0" marL="514440" marR="0" rtl="0" algn="just">
              <a:lnSpc>
                <a:spcPct val="90000"/>
              </a:lnSpc>
              <a:spcBef>
                <a:spcPts val="0"/>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Introduction</a:t>
            </a:r>
            <a:endParaRPr i="0" sz="2200" u="none" cap="none" strike="noStrike">
              <a:solidFill>
                <a:srgbClr val="000000"/>
              </a:solidFill>
            </a:endParaRPr>
          </a:p>
          <a:p>
            <a:pPr indent="-450940" lvl="0" marL="514440" marR="0" rtl="0" algn="just">
              <a:lnSpc>
                <a:spcPct val="90000"/>
              </a:lnSpc>
              <a:spcBef>
                <a:spcPts val="1001"/>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Motivation</a:t>
            </a:r>
            <a:endParaRPr i="0" sz="2200" u="none" cap="none" strike="noStrike">
              <a:solidFill>
                <a:srgbClr val="000000"/>
              </a:solidFill>
            </a:endParaRPr>
          </a:p>
          <a:p>
            <a:pPr indent="-450940" lvl="0" marL="514440" marR="0" rtl="0" algn="just">
              <a:lnSpc>
                <a:spcPct val="90000"/>
              </a:lnSpc>
              <a:spcBef>
                <a:spcPts val="1001"/>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Objectives</a:t>
            </a:r>
            <a:endParaRPr i="0" sz="2200" u="none" cap="none" strike="noStrike">
              <a:solidFill>
                <a:srgbClr val="000000"/>
              </a:solidFill>
            </a:endParaRPr>
          </a:p>
          <a:p>
            <a:pPr indent="-450940" lvl="0" marL="514440" marR="0" rtl="0" algn="just">
              <a:lnSpc>
                <a:spcPct val="90000"/>
              </a:lnSpc>
              <a:spcBef>
                <a:spcPts val="1001"/>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Literature survey</a:t>
            </a:r>
            <a:endParaRPr i="0" sz="2200" u="none" cap="none" strike="noStrike">
              <a:solidFill>
                <a:srgbClr val="000000"/>
              </a:solidFill>
            </a:endParaRPr>
          </a:p>
          <a:p>
            <a:pPr indent="-450940" lvl="0" marL="514440" marR="0" rtl="0" algn="just">
              <a:lnSpc>
                <a:spcPct val="90000"/>
              </a:lnSpc>
              <a:spcBef>
                <a:spcPts val="1001"/>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Methodology</a:t>
            </a:r>
            <a:endParaRPr i="0" sz="2200" u="none" cap="none" strike="noStrike">
              <a:solidFill>
                <a:srgbClr val="000000"/>
              </a:solidFill>
            </a:endParaRPr>
          </a:p>
          <a:p>
            <a:pPr indent="-450940" lvl="0" marL="514440" marR="0" rtl="0" algn="just">
              <a:lnSpc>
                <a:spcPct val="90000"/>
              </a:lnSpc>
              <a:spcBef>
                <a:spcPts val="1001"/>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Experiments</a:t>
            </a:r>
            <a:endParaRPr i="0" sz="2200" u="none" cap="none" strike="noStrike">
              <a:solidFill>
                <a:srgbClr val="000000"/>
              </a:solidFill>
            </a:endParaRPr>
          </a:p>
          <a:p>
            <a:pPr indent="-450940" lvl="0" marL="514440" marR="0" rtl="0" algn="just">
              <a:lnSpc>
                <a:spcPct val="90000"/>
              </a:lnSpc>
              <a:spcBef>
                <a:spcPts val="1001"/>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Results and Analysis</a:t>
            </a:r>
            <a:endParaRPr i="0" sz="2200" u="none" cap="none" strike="noStrike">
              <a:solidFill>
                <a:srgbClr val="000000"/>
              </a:solidFill>
            </a:endParaRPr>
          </a:p>
          <a:p>
            <a:pPr indent="-450940" lvl="0" marL="514440" marR="0" rtl="0" algn="just">
              <a:lnSpc>
                <a:spcPct val="90000"/>
              </a:lnSpc>
              <a:spcBef>
                <a:spcPts val="1001"/>
              </a:spcBef>
              <a:spcAft>
                <a:spcPts val="0"/>
              </a:spcAft>
              <a:buClr>
                <a:srgbClr val="000000"/>
              </a:buClr>
              <a:buSzPts val="2200"/>
              <a:buFont typeface="Calibri"/>
              <a:buAutoNum type="arabicPeriod"/>
            </a:pPr>
            <a:r>
              <a:rPr i="0" lang="en-IN" sz="2200" u="none" cap="none" strike="noStrike">
                <a:solidFill>
                  <a:srgbClr val="000000"/>
                </a:solidFill>
                <a:latin typeface="Times New Roman"/>
                <a:ea typeface="Times New Roman"/>
                <a:cs typeface="Times New Roman"/>
                <a:sym typeface="Times New Roman"/>
              </a:rPr>
              <a:t>Conclusion</a:t>
            </a:r>
            <a:endParaRPr i="0" sz="2200" u="none" cap="none" strike="noStrike">
              <a:solidFill>
                <a:srgbClr val="000000"/>
              </a:solidFil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124" name="Google Shape;124;p2"/>
          <p:cNvPicPr preferRelativeResize="0"/>
          <p:nvPr/>
        </p:nvPicPr>
        <p:blipFill>
          <a:blip r:embed="rId3">
            <a:alphaModFix/>
          </a:blip>
          <a:stretch>
            <a:fillRect/>
          </a:stretch>
        </p:blipFill>
        <p:spPr>
          <a:xfrm>
            <a:off x="10323475" y="56675"/>
            <a:ext cx="1801224" cy="1801224"/>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4e8e5e34d8_0_25"/>
          <p:cNvSpPr txBox="1"/>
          <p:nvPr>
            <p:ph idx="1" type="body"/>
          </p:nvPr>
        </p:nvSpPr>
        <p:spPr>
          <a:xfrm>
            <a:off x="408925" y="1225550"/>
            <a:ext cx="10673700" cy="52167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11. Zhang, G., Zhou, H., &amp; Zhang, Y. (2021). Stock price prediction using deep learning: A survey. Applied Soft Computing, 101, 107135.</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None/>
            </a:pPr>
            <a:r>
              <a:rPr lang="en-IN" sz="2200">
                <a:solidFill>
                  <a:schemeClr val="dk1"/>
                </a:solidFill>
                <a:latin typeface="Times New Roman"/>
                <a:ea typeface="Times New Roman"/>
                <a:cs typeface="Times New Roman"/>
                <a:sym typeface="Times New Roman"/>
              </a:rPr>
              <a:t>12. Raza, K., Khan, A., &amp; Amin, M. (2021). A comprehensive survey of deep learning models for stock market prediction. Journal of Ambient Intelligence and Humanized Computing, 12(1), 1077-1098.</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None/>
            </a:pPr>
            <a:r>
              <a:rPr lang="en-IN" sz="2200">
                <a:solidFill>
                  <a:schemeClr val="dk1"/>
                </a:solidFill>
                <a:latin typeface="Times New Roman"/>
                <a:ea typeface="Times New Roman"/>
                <a:cs typeface="Times New Roman"/>
                <a:sym typeface="Times New Roman"/>
              </a:rPr>
              <a:t>13. Liu, Y., Chen, T., Li, W., &amp; Gao, X. (2019). Stock price prediction using deep learning: A review. Future Generation Computer Systems, 97, 376-393.</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None/>
            </a:pPr>
            <a:r>
              <a:rPr lang="en-IN" sz="2200">
                <a:solidFill>
                  <a:schemeClr val="dk1"/>
                </a:solidFill>
                <a:latin typeface="Times New Roman"/>
                <a:ea typeface="Times New Roman"/>
                <a:cs typeface="Times New Roman"/>
                <a:sym typeface="Times New Roman"/>
              </a:rPr>
              <a:t>14. Shinde, S., &amp; Shinde, S. (2021). An extensive review of stock price prediction using deep learning. Artificial 	Intelligence Review, 54(3), 2293-2336.</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None/>
            </a:pPr>
            <a:r>
              <a:rPr lang="en-IN" sz="2200">
                <a:solidFill>
                  <a:schemeClr val="dk1"/>
                </a:solidFill>
                <a:latin typeface="Times New Roman"/>
                <a:ea typeface="Times New Roman"/>
                <a:cs typeface="Times New Roman"/>
                <a:sym typeface="Times New Roman"/>
              </a:rPr>
              <a:t>15. Nguyen, T. T., Nguyen, V. T., Nguyen, T. T., &amp; Hoang, D. T. (2022). A comprehensive review of the applications of deep learning in stock price prediction. Expert Systems with Applications, 187, 115516</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5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50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0" lvl="0" marL="0" rtl="0" algn="just">
              <a:lnSpc>
                <a:spcPct val="100000"/>
              </a:lnSpc>
              <a:spcBef>
                <a:spcPts val="500"/>
              </a:spcBef>
              <a:spcAft>
                <a:spcPts val="500"/>
              </a:spcAft>
              <a:buNone/>
            </a:pPr>
            <a:r>
              <a:t/>
            </a:r>
            <a:endParaRPr sz="2200"/>
          </a:p>
        </p:txBody>
      </p:sp>
      <p:pic>
        <p:nvPicPr>
          <p:cNvPr id="274" name="Google Shape;274;g24e8e5e34d8_0_25"/>
          <p:cNvPicPr preferRelativeResize="0"/>
          <p:nvPr/>
        </p:nvPicPr>
        <p:blipFill>
          <a:blip r:embed="rId3">
            <a:alphaModFix/>
          </a:blip>
          <a:stretch>
            <a:fillRect/>
          </a:stretch>
        </p:blipFill>
        <p:spPr>
          <a:xfrm>
            <a:off x="11082625" y="71300"/>
            <a:ext cx="1094049" cy="1094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p18"/>
          <p:cNvSpPr txBox="1"/>
          <p:nvPr>
            <p:ph idx="4294967295" type="body"/>
          </p:nvPr>
        </p:nvSpPr>
        <p:spPr>
          <a:xfrm>
            <a:off x="2485440" y="908640"/>
            <a:ext cx="7632000" cy="3598560"/>
          </a:xfrm>
          <a:prstGeom prst="rect">
            <a:avLst/>
          </a:prstGeom>
          <a:blipFill rotWithShape="1">
            <a:blip r:embed="rId3">
              <a:alphaModFix/>
            </a:blip>
            <a:tile algn="tl" flip="none" tx="0" sx="100000" ty="0" sy="100000"/>
          </a:blipFill>
          <a:ln>
            <a:noFill/>
          </a:ln>
          <a:effectLst>
            <a:outerShdw blurRad="150120" rotWithShape="0" dir="8461089" dist="250081">
              <a:srgbClr val="000000">
                <a:alpha val="27843"/>
              </a:srgbClr>
            </a:outerShdw>
          </a:effectLst>
        </p:spPr>
        <p:txBody>
          <a:bodyPr anchorCtr="0" anchor="t" bIns="45000" lIns="90000" spcFirstLastPara="1" rIns="90000" wrap="square" tIns="45000">
            <a:normAutofit/>
          </a:bodyPr>
          <a:lstStyle/>
          <a:p>
            <a:pPr indent="0" lvl="0" marL="0" marR="0" rtl="0" algn="l">
              <a:lnSpc>
                <a:spcPct val="90000"/>
              </a:lnSpc>
              <a:spcBef>
                <a:spcPts val="0"/>
              </a:spcBef>
              <a:spcAft>
                <a:spcPts val="0"/>
              </a:spcAft>
              <a:buClr>
                <a:schemeClr val="lt1"/>
              </a:buClr>
              <a:buSzPts val="7200"/>
              <a:buFont typeface="Times New Roman"/>
              <a:buNone/>
            </a:pPr>
            <a:r>
              <a:rPr b="0" i="0" lang="en-IN" sz="7200" u="none" cap="none" strike="noStrike">
                <a:solidFill>
                  <a:schemeClr val="lt1"/>
                </a:solidFill>
                <a:latin typeface="Times New Roman"/>
                <a:ea typeface="Times New Roman"/>
                <a:cs typeface="Times New Roman"/>
                <a:sym typeface="Times New Roman"/>
              </a:rPr>
              <a:t>    </a:t>
            </a:r>
            <a:endParaRPr b="0" i="0" sz="7200" u="none" cap="none" strike="noStrike">
              <a:solidFill>
                <a:srgbClr val="000000"/>
              </a:solidFill>
              <a:latin typeface="Arial"/>
              <a:ea typeface="Arial"/>
              <a:cs typeface="Arial"/>
              <a:sym typeface="Arial"/>
            </a:endParaRPr>
          </a:p>
          <a:p>
            <a:pPr indent="0" lvl="0" marL="0" marR="0" rtl="0" algn="ctr">
              <a:lnSpc>
                <a:spcPct val="90000"/>
              </a:lnSpc>
              <a:spcBef>
                <a:spcPts val="1001"/>
              </a:spcBef>
              <a:spcAft>
                <a:spcPts val="0"/>
              </a:spcAft>
              <a:buClr>
                <a:srgbClr val="FFFFFF"/>
              </a:buClr>
              <a:buSzPts val="7200"/>
              <a:buFont typeface="Times New Roman"/>
              <a:buNone/>
            </a:pPr>
            <a:r>
              <a:rPr b="1" i="0" lang="en-IN" sz="7200" u="none" cap="none" strike="noStrike">
                <a:solidFill>
                  <a:srgbClr val="FFFFFF"/>
                </a:solidFill>
                <a:latin typeface="Times New Roman"/>
                <a:ea typeface="Times New Roman"/>
                <a:cs typeface="Times New Roman"/>
                <a:sym typeface="Times New Roman"/>
              </a:rPr>
              <a:t>THANK YOU</a:t>
            </a:r>
            <a:endParaRPr b="0" i="0" sz="7200" u="none" cap="none" strike="noStrike">
              <a:solidFill>
                <a:srgbClr val="000000"/>
              </a:solidFill>
              <a:latin typeface="Arial"/>
              <a:ea typeface="Arial"/>
              <a:cs typeface="Arial"/>
              <a:sym typeface="Arial"/>
            </a:endParaRPr>
          </a:p>
        </p:txBody>
      </p:sp>
      <p:sp>
        <p:nvSpPr>
          <p:cNvPr id="280" name="Google Shape;280;p18"/>
          <p:cNvSpPr txBox="1"/>
          <p:nvPr>
            <p:ph idx="10" type="dt"/>
          </p:nvPr>
        </p:nvSpPr>
        <p:spPr>
          <a:xfrm>
            <a:off x="838080" y="6356520"/>
            <a:ext cx="2741400" cy="36324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595959"/>
              </a:buClr>
              <a:buSzPts val="1200"/>
              <a:buFont typeface="Gill Sans"/>
              <a:buNone/>
            </a:pPr>
            <a:r>
              <a:rPr b="0" lang="en-IN" sz="1200" strike="noStrike">
                <a:solidFill>
                  <a:srgbClr val="595959"/>
                </a:solidFill>
                <a:latin typeface="Gill Sans"/>
                <a:ea typeface="Gill Sans"/>
                <a:cs typeface="Gill Sans"/>
                <a:sym typeface="Gill Sans"/>
              </a:rPr>
              <a:t>05/08/2023</a:t>
            </a:r>
            <a:endParaRPr b="0" sz="1200" strike="noStrike">
              <a:solidFill>
                <a:srgbClr val="000000"/>
              </a:solidFill>
              <a:latin typeface="Times New Roman"/>
              <a:ea typeface="Times New Roman"/>
              <a:cs typeface="Times New Roman"/>
              <a:sym typeface="Times New Roman"/>
            </a:endParaRPr>
          </a:p>
        </p:txBody>
      </p:sp>
      <p:sp>
        <p:nvSpPr>
          <p:cNvPr id="281" name="Google Shape;281;p18"/>
          <p:cNvSpPr txBox="1"/>
          <p:nvPr>
            <p:ph idx="12" type="sldNum"/>
          </p:nvPr>
        </p:nvSpPr>
        <p:spPr>
          <a:xfrm>
            <a:off x="8610480" y="6356520"/>
            <a:ext cx="2741400" cy="36324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595959"/>
              </a:buClr>
              <a:buSzPts val="1200"/>
              <a:buFont typeface="Gill Sans"/>
              <a:buNone/>
            </a:pPr>
            <a:fld id="{00000000-1234-1234-1234-123412341234}" type="slidenum">
              <a:rPr b="0" lang="en-IN" sz="1200" strike="noStrike">
                <a:solidFill>
                  <a:srgbClr val="595959"/>
                </a:solidFill>
                <a:latin typeface="Gill Sans"/>
                <a:ea typeface="Gill Sans"/>
                <a:cs typeface="Gill Sans"/>
                <a:sym typeface="Gill Sans"/>
              </a:rPr>
              <a:t>‹#›</a:t>
            </a:fld>
            <a:endParaRPr b="0" sz="1200"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3"/>
          <p:cNvSpPr txBox="1"/>
          <p:nvPr>
            <p:ph idx="4294967295" type="title"/>
          </p:nvPr>
        </p:nvSpPr>
        <p:spPr>
          <a:xfrm>
            <a:off x="2147400" y="185295"/>
            <a:ext cx="7427400" cy="1047900"/>
          </a:xfrm>
          <a:prstGeom prst="rect">
            <a:avLst/>
          </a:prstGeom>
          <a:noFill/>
          <a:ln>
            <a:noFill/>
          </a:ln>
        </p:spPr>
        <p:txBody>
          <a:bodyPr anchorCtr="0" anchor="ctr" bIns="45000" lIns="90000" spcFirstLastPara="1" rIns="90000" wrap="square" tIns="45000">
            <a:normAutofit/>
          </a:bodyPr>
          <a:lstStyle/>
          <a:p>
            <a:pPr indent="0" lvl="0" marL="0" marR="0" rtl="0" algn="ctr">
              <a:lnSpc>
                <a:spcPct val="90000"/>
              </a:lnSpc>
              <a:spcBef>
                <a:spcPts val="0"/>
              </a:spcBef>
              <a:spcAft>
                <a:spcPts val="0"/>
              </a:spcAft>
              <a:buClr>
                <a:srgbClr val="C00000"/>
              </a:buClr>
              <a:buSzPts val="4400"/>
              <a:buFont typeface="Times New Roman"/>
              <a:buNone/>
            </a:pPr>
            <a:r>
              <a:rPr b="1" i="0" lang="en-IN" sz="4400" u="none" cap="none" strike="noStrike">
                <a:solidFill>
                  <a:srgbClr val="C00000"/>
                </a:solidFill>
                <a:latin typeface="Times New Roman"/>
                <a:ea typeface="Times New Roman"/>
                <a:cs typeface="Times New Roman"/>
                <a:sym typeface="Times New Roman"/>
              </a:rPr>
              <a:t> </a:t>
            </a:r>
            <a:r>
              <a:rPr b="1" i="0" lang="en-IN" sz="4400" u="none" cap="none" strike="noStrike">
                <a:solidFill>
                  <a:srgbClr val="000000"/>
                </a:solidFill>
                <a:latin typeface="Times New Roman"/>
                <a:ea typeface="Times New Roman"/>
                <a:cs typeface="Times New Roman"/>
                <a:sym typeface="Times New Roman"/>
              </a:rPr>
              <a:t>Introduction</a:t>
            </a:r>
            <a:endParaRPr b="0" i="0" sz="4400" u="none" cap="none" strike="noStrike">
              <a:solidFill>
                <a:srgbClr val="000000"/>
              </a:solidFill>
              <a:latin typeface="Arial"/>
              <a:ea typeface="Arial"/>
              <a:cs typeface="Arial"/>
              <a:sym typeface="Arial"/>
            </a:endParaRPr>
          </a:p>
        </p:txBody>
      </p:sp>
      <p:sp>
        <p:nvSpPr>
          <p:cNvPr id="130" name="Google Shape;130;p3"/>
          <p:cNvSpPr txBox="1"/>
          <p:nvPr>
            <p:ph idx="4294967295" type="body"/>
          </p:nvPr>
        </p:nvSpPr>
        <p:spPr>
          <a:xfrm>
            <a:off x="281850" y="2073275"/>
            <a:ext cx="11158500" cy="4479000"/>
          </a:xfrm>
          <a:prstGeom prst="rect">
            <a:avLst/>
          </a:prstGeom>
          <a:noFill/>
          <a:ln>
            <a:noFill/>
          </a:ln>
        </p:spPr>
        <p:txBody>
          <a:bodyPr anchorCtr="0" anchor="t" bIns="45000" lIns="90000" spcFirstLastPara="1" rIns="90000" wrap="square" tIns="45000">
            <a:noAutofit/>
          </a:bodyPr>
          <a:lstStyle/>
          <a:p>
            <a:pPr indent="-25400" lvl="0" marL="0" marR="0" rtl="0" algn="l">
              <a:lnSpc>
                <a:spcPct val="100000"/>
              </a:lnSpc>
              <a:spcBef>
                <a:spcPts val="0"/>
              </a:spcBef>
              <a:spcAft>
                <a:spcPts val="0"/>
              </a:spcAft>
              <a:buClr>
                <a:srgbClr val="000000"/>
              </a:buClr>
              <a:buSzPts val="2200"/>
              <a:buFont typeface="Times New Roman"/>
              <a:buChar char="●"/>
            </a:pPr>
            <a:r>
              <a:rPr lang="en-IN" sz="2200">
                <a:latin typeface="Times New Roman"/>
                <a:ea typeface="Times New Roman"/>
                <a:cs typeface="Times New Roman"/>
                <a:sym typeface="Times New Roman"/>
              </a:rPr>
              <a:t>Stock price forecast aids investing and risk management. This presentation introduces an LSTM and GRU-based stock price prediction model.</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5400" lvl="0" marL="0" marR="0" rtl="0" algn="l">
              <a:lnSpc>
                <a:spcPct val="100000"/>
              </a:lnSpc>
              <a:spcBef>
                <a:spcPts val="0"/>
              </a:spcBef>
              <a:spcAft>
                <a:spcPts val="0"/>
              </a:spcAft>
              <a:buClr>
                <a:srgbClr val="000000"/>
              </a:buClr>
              <a:buSzPts val="2200"/>
              <a:buFont typeface="Times New Roman"/>
              <a:buChar char="●"/>
            </a:pPr>
            <a:r>
              <a:rPr lang="en-IN" sz="2200">
                <a:latin typeface="Times New Roman"/>
                <a:ea typeface="Times New Roman"/>
                <a:cs typeface="Times New Roman"/>
                <a:sym typeface="Times New Roman"/>
              </a:rPr>
              <a:t>Our algorithm estimates stock prices using LSTM and GRU to capture long-term dependencies in sequential data.</a:t>
            </a:r>
            <a:r>
              <a:rPr i="0" lang="en-IN" sz="2200" u="none" cap="none" strike="noStrike">
                <a:solidFill>
                  <a:srgbClr val="000000"/>
                </a:solidFill>
                <a:latin typeface="Times New Roman"/>
                <a:ea typeface="Times New Roman"/>
                <a:cs typeface="Times New Roman"/>
                <a:sym typeface="Times New Roman"/>
              </a:rPr>
              <a:t> </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25400" lvl="0" marL="0" marR="0" rtl="0" algn="l">
              <a:lnSpc>
                <a:spcPct val="100000"/>
              </a:lnSpc>
              <a:spcBef>
                <a:spcPts val="0"/>
              </a:spcBef>
              <a:spcAft>
                <a:spcPts val="0"/>
              </a:spcAft>
              <a:buClr>
                <a:srgbClr val="000000"/>
              </a:buClr>
              <a:buSzPts val="2200"/>
              <a:buFont typeface="Times New Roman"/>
              <a:buChar char="●"/>
            </a:pPr>
            <a:r>
              <a:rPr lang="en-IN" sz="2200">
                <a:latin typeface="Times New Roman"/>
                <a:ea typeface="Times New Roman"/>
                <a:cs typeface="Times New Roman"/>
                <a:sym typeface="Times New Roman"/>
              </a:rPr>
              <a:t>This novel approach could improve investing strategies and portfolio management in the volatile financial environment.</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2200" u="none" cap="none" strike="noStrike">
              <a:solidFill>
                <a:srgbClr val="000000"/>
              </a:solidFill>
              <a:latin typeface="Times New Roman"/>
              <a:ea typeface="Times New Roman"/>
              <a:cs typeface="Times New Roman"/>
              <a:sym typeface="Times New Roman"/>
            </a:endParaRPr>
          </a:p>
        </p:txBody>
      </p:sp>
      <p:pic>
        <p:nvPicPr>
          <p:cNvPr id="131" name="Google Shape;131;p3"/>
          <p:cNvPicPr preferRelativeResize="0"/>
          <p:nvPr/>
        </p:nvPicPr>
        <p:blipFill>
          <a:blip r:embed="rId3">
            <a:alphaModFix/>
          </a:blip>
          <a:stretch>
            <a:fillRect/>
          </a:stretch>
        </p:blipFill>
        <p:spPr>
          <a:xfrm>
            <a:off x="10819500" y="56675"/>
            <a:ext cx="1305201" cy="1305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4"/>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4400"/>
              <a:buFont typeface="Arial"/>
              <a:buNone/>
            </a:pPr>
            <a:r>
              <a:rPr b="1" lang="en-IN" sz="4400" strike="noStrike">
                <a:solidFill>
                  <a:srgbClr val="000000"/>
                </a:solidFill>
                <a:latin typeface="Times New Roman"/>
                <a:ea typeface="Times New Roman"/>
                <a:cs typeface="Times New Roman"/>
                <a:sym typeface="Times New Roman"/>
              </a:rPr>
              <a:t>Motivation</a:t>
            </a:r>
            <a:endParaRPr sz="4400" strike="noStrike">
              <a:solidFill>
                <a:srgbClr val="000000"/>
              </a:solidFill>
              <a:latin typeface="Times New Roman"/>
              <a:ea typeface="Times New Roman"/>
              <a:cs typeface="Times New Roman"/>
              <a:sym typeface="Times New Roman"/>
            </a:endParaRPr>
          </a:p>
        </p:txBody>
      </p:sp>
      <p:sp>
        <p:nvSpPr>
          <p:cNvPr id="137" name="Google Shape;137;p4"/>
          <p:cNvSpPr txBox="1"/>
          <p:nvPr>
            <p:ph idx="4294967295" type="subTitle"/>
          </p:nvPr>
        </p:nvSpPr>
        <p:spPr>
          <a:xfrm>
            <a:off x="609480" y="1604520"/>
            <a:ext cx="10972080" cy="3976920"/>
          </a:xfrm>
          <a:prstGeom prst="rect">
            <a:avLst/>
          </a:prstGeom>
          <a:noFill/>
          <a:ln>
            <a:noFill/>
          </a:ln>
        </p:spPr>
        <p:txBody>
          <a:bodyPr anchorCtr="0" anchor="ctr" bIns="0" lIns="0" spcFirstLastPara="1" rIns="0" wrap="square" tIns="0">
            <a:noAutofit/>
          </a:bodyPr>
          <a:lstStyle/>
          <a:p>
            <a:pPr indent="-298550" lvl="0" marL="216000" marR="0" rtl="0" algn="l">
              <a:lnSpc>
                <a:spcPct val="100000"/>
              </a:lnSpc>
              <a:spcBef>
                <a:spcPts val="0"/>
              </a:spcBef>
              <a:spcAft>
                <a:spcPts val="0"/>
              </a:spcAft>
              <a:buClr>
                <a:srgbClr val="000000"/>
              </a:buClr>
              <a:buSzPts val="2200"/>
              <a:buFont typeface="Noto Sans Symbols"/>
              <a:buChar char="●"/>
            </a:pPr>
            <a:r>
              <a:rPr b="0" i="0" lang="en-IN" sz="2200" u="none" cap="none" strike="noStrike">
                <a:solidFill>
                  <a:srgbClr val="000000"/>
                </a:solidFill>
                <a:latin typeface="Times New Roman"/>
                <a:ea typeface="Times New Roman"/>
                <a:cs typeface="Times New Roman"/>
                <a:sym typeface="Times New Roman"/>
              </a:rPr>
              <a:t>Stock price prediction is important for informed investment decisions and risk management.</a:t>
            </a:r>
            <a:endParaRPr b="0" i="0" sz="2200" u="none" cap="none" strike="noStrike">
              <a:solidFill>
                <a:srgbClr val="000000"/>
              </a:solidFill>
              <a:latin typeface="Arial"/>
              <a:ea typeface="Arial"/>
              <a:cs typeface="Arial"/>
              <a:sym typeface="Arial"/>
            </a:endParaRPr>
          </a:p>
          <a:p>
            <a:pPr indent="0" lvl="0" marL="216000" marR="0" rtl="0" algn="l">
              <a:lnSpc>
                <a:spcPct val="100000"/>
              </a:lnSpc>
              <a:spcBef>
                <a:spcPts val="0"/>
              </a:spcBef>
              <a:spcAft>
                <a:spcPts val="0"/>
              </a:spcAft>
              <a:buSzPts val="2000"/>
              <a:buFont typeface="Arial"/>
              <a:buNone/>
            </a:pPr>
            <a:r>
              <a:t/>
            </a:r>
            <a:endParaRPr b="0" i="0" sz="2200" u="none" cap="none" strike="noStrike">
              <a:solidFill>
                <a:srgbClr val="000000"/>
              </a:solidFill>
              <a:latin typeface="Arial"/>
              <a:ea typeface="Arial"/>
              <a:cs typeface="Arial"/>
              <a:sym typeface="Arial"/>
            </a:endParaRPr>
          </a:p>
          <a:p>
            <a:pPr indent="-298550" lvl="0" marL="216000" marR="0" rtl="0" algn="l">
              <a:lnSpc>
                <a:spcPct val="100000"/>
              </a:lnSpc>
              <a:spcBef>
                <a:spcPts val="0"/>
              </a:spcBef>
              <a:spcAft>
                <a:spcPts val="0"/>
              </a:spcAft>
              <a:buClr>
                <a:srgbClr val="000000"/>
              </a:buClr>
              <a:buSzPts val="2200"/>
              <a:buFont typeface="Noto Sans Symbols"/>
              <a:buChar char="●"/>
            </a:pPr>
            <a:r>
              <a:rPr b="0" i="0" lang="en-IN" sz="2200" u="none" cap="none" strike="noStrike">
                <a:solidFill>
                  <a:srgbClr val="000000"/>
                </a:solidFill>
                <a:latin typeface="Times New Roman"/>
                <a:ea typeface="Times New Roman"/>
                <a:cs typeface="Times New Roman"/>
                <a:sym typeface="Times New Roman"/>
              </a:rPr>
              <a:t>Traditional statistical models have limitations in capturing complex patterns and relationships in the data.</a:t>
            </a:r>
            <a:endParaRPr b="0" i="0" sz="2200" u="none" cap="none" strike="noStrike">
              <a:solidFill>
                <a:srgbClr val="000000"/>
              </a:solidFill>
              <a:latin typeface="Arial"/>
              <a:ea typeface="Arial"/>
              <a:cs typeface="Arial"/>
              <a:sym typeface="Arial"/>
            </a:endParaRPr>
          </a:p>
          <a:p>
            <a:pPr indent="0" lvl="0" marL="216000" marR="0" rtl="0" algn="l">
              <a:lnSpc>
                <a:spcPct val="100000"/>
              </a:lnSpc>
              <a:spcBef>
                <a:spcPts val="0"/>
              </a:spcBef>
              <a:spcAft>
                <a:spcPts val="0"/>
              </a:spcAft>
              <a:buSzPts val="2000"/>
              <a:buFont typeface="Arial"/>
              <a:buNone/>
            </a:pPr>
            <a:r>
              <a:t/>
            </a:r>
            <a:endParaRPr b="0" i="0" sz="2200" u="none" cap="none" strike="noStrike">
              <a:solidFill>
                <a:srgbClr val="000000"/>
              </a:solidFill>
              <a:latin typeface="Arial"/>
              <a:ea typeface="Arial"/>
              <a:cs typeface="Arial"/>
              <a:sym typeface="Arial"/>
            </a:endParaRPr>
          </a:p>
          <a:p>
            <a:pPr indent="-298550" lvl="0" marL="216000" marR="0" rtl="0" algn="l">
              <a:lnSpc>
                <a:spcPct val="100000"/>
              </a:lnSpc>
              <a:spcBef>
                <a:spcPts val="0"/>
              </a:spcBef>
              <a:spcAft>
                <a:spcPts val="0"/>
              </a:spcAft>
              <a:buClr>
                <a:srgbClr val="000000"/>
              </a:buClr>
              <a:buSzPts val="2200"/>
              <a:buFont typeface="Noto Sans Symbols"/>
              <a:buChar char="●"/>
            </a:pPr>
            <a:r>
              <a:rPr b="0" i="0" lang="en-IN" sz="2200" u="none" cap="none" strike="noStrike">
                <a:solidFill>
                  <a:srgbClr val="000000"/>
                </a:solidFill>
                <a:latin typeface="Times New Roman"/>
                <a:ea typeface="Times New Roman"/>
                <a:cs typeface="Times New Roman"/>
                <a:sym typeface="Times New Roman"/>
              </a:rPr>
              <a:t>LSTM and GRU models can capture long-term dependencies and patterns in the data and handle high-dimensional input data.</a:t>
            </a:r>
            <a:endParaRPr b="0" i="0" sz="2200" u="none" cap="none" strike="noStrike">
              <a:solidFill>
                <a:srgbClr val="000000"/>
              </a:solidFill>
              <a:latin typeface="Arial"/>
              <a:ea typeface="Arial"/>
              <a:cs typeface="Arial"/>
              <a:sym typeface="Arial"/>
            </a:endParaRPr>
          </a:p>
          <a:p>
            <a:pPr indent="0" lvl="0" marL="216000" marR="0" rtl="0" algn="l">
              <a:lnSpc>
                <a:spcPct val="100000"/>
              </a:lnSpc>
              <a:spcBef>
                <a:spcPts val="0"/>
              </a:spcBef>
              <a:spcAft>
                <a:spcPts val="0"/>
              </a:spcAft>
              <a:buSzPts val="2000"/>
              <a:buFont typeface="Arial"/>
              <a:buNone/>
            </a:pPr>
            <a:r>
              <a:t/>
            </a:r>
            <a:endParaRPr b="0" i="0" sz="2200" u="none" cap="none" strike="noStrike">
              <a:solidFill>
                <a:srgbClr val="000000"/>
              </a:solidFill>
              <a:latin typeface="Arial"/>
              <a:ea typeface="Arial"/>
              <a:cs typeface="Arial"/>
              <a:sym typeface="Arial"/>
            </a:endParaRPr>
          </a:p>
          <a:p>
            <a:pPr indent="-298550" lvl="0" marL="216000" marR="0" rtl="0" algn="l">
              <a:lnSpc>
                <a:spcPct val="100000"/>
              </a:lnSpc>
              <a:spcBef>
                <a:spcPts val="0"/>
              </a:spcBef>
              <a:spcAft>
                <a:spcPts val="0"/>
              </a:spcAft>
              <a:buClr>
                <a:srgbClr val="000000"/>
              </a:buClr>
              <a:buSzPts val="2200"/>
              <a:buFont typeface="Noto Sans Symbols"/>
              <a:buChar char="●"/>
            </a:pPr>
            <a:r>
              <a:rPr b="0" i="0" lang="en-IN" sz="2200" u="none" cap="none" strike="noStrike">
                <a:solidFill>
                  <a:srgbClr val="000000"/>
                </a:solidFill>
                <a:latin typeface="Times New Roman"/>
                <a:ea typeface="Times New Roman"/>
                <a:cs typeface="Times New Roman"/>
                <a:sym typeface="Times New Roman"/>
              </a:rPr>
              <a:t>LSTM and GRU models have practical applications in portfolio optimization, risk management, and algorithmic trading.</a:t>
            </a:r>
            <a:endParaRPr b="0" i="0" sz="2200" u="none" cap="none" strike="noStrike">
              <a:solidFill>
                <a:srgbClr val="000000"/>
              </a:solidFill>
              <a:latin typeface="Arial"/>
              <a:ea typeface="Arial"/>
              <a:cs typeface="Arial"/>
              <a:sym typeface="Arial"/>
            </a:endParaRPr>
          </a:p>
          <a:p>
            <a:pPr indent="0" lvl="0" marL="216000" marR="0" rtl="0" algn="l">
              <a:lnSpc>
                <a:spcPct val="100000"/>
              </a:lnSpc>
              <a:spcBef>
                <a:spcPts val="0"/>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pic>
        <p:nvPicPr>
          <p:cNvPr id="138" name="Google Shape;138;p4"/>
          <p:cNvPicPr preferRelativeResize="0"/>
          <p:nvPr/>
        </p:nvPicPr>
        <p:blipFill>
          <a:blip r:embed="rId3">
            <a:alphaModFix/>
          </a:blip>
          <a:stretch>
            <a:fillRect/>
          </a:stretch>
        </p:blipFill>
        <p:spPr>
          <a:xfrm>
            <a:off x="10676100" y="72950"/>
            <a:ext cx="1451049" cy="14510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5"/>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4400"/>
              <a:buFont typeface="Times New Roman"/>
              <a:buNone/>
            </a:pPr>
            <a:r>
              <a:rPr b="1" lang="en-IN" sz="4400" strike="noStrike">
                <a:solidFill>
                  <a:srgbClr val="000000"/>
                </a:solidFill>
                <a:latin typeface="Times New Roman"/>
                <a:ea typeface="Times New Roman"/>
                <a:cs typeface="Times New Roman"/>
                <a:sym typeface="Times New Roman"/>
              </a:rPr>
              <a:t>Objectives</a:t>
            </a:r>
            <a:endParaRPr b="1" sz="4400" strike="noStrike">
              <a:solidFill>
                <a:srgbClr val="000000"/>
              </a:solidFill>
              <a:latin typeface="Arial"/>
              <a:ea typeface="Arial"/>
              <a:cs typeface="Arial"/>
              <a:sym typeface="Arial"/>
            </a:endParaRPr>
          </a:p>
        </p:txBody>
      </p:sp>
      <p:sp>
        <p:nvSpPr>
          <p:cNvPr id="144" name="Google Shape;144;p5"/>
          <p:cNvSpPr txBox="1"/>
          <p:nvPr>
            <p:ph idx="4294967295" type="subTitle"/>
          </p:nvPr>
        </p:nvSpPr>
        <p:spPr>
          <a:xfrm>
            <a:off x="609480" y="1604520"/>
            <a:ext cx="10972080" cy="3976920"/>
          </a:xfrm>
          <a:prstGeom prst="rect">
            <a:avLst/>
          </a:prstGeom>
          <a:noFill/>
          <a:ln>
            <a:noFill/>
          </a:ln>
        </p:spPr>
        <p:txBody>
          <a:bodyPr anchorCtr="0" anchor="ctr" bIns="0" lIns="0" spcFirstLastPara="1" rIns="0" wrap="square" tIns="0">
            <a:noAutofit/>
          </a:bodyPr>
          <a:lstStyle/>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To develop an LSTM or GRU model for stock price prediction using historical data.</a:t>
            </a:r>
            <a:endParaRPr i="0" sz="2200" u="none" cap="none" strike="noStrike">
              <a:solidFill>
                <a:srgbClr val="000000"/>
              </a:solidFill>
              <a:latin typeface="Times New Roman"/>
              <a:ea typeface="Times New Roman"/>
              <a:cs typeface="Times New Roman"/>
              <a:sym typeface="Times New Roman"/>
            </a:endParaRPr>
          </a:p>
          <a:p>
            <a:pPr indent="0" lvl="0" marL="216000" marR="0" rtl="0" algn="l">
              <a:lnSpc>
                <a:spcPct val="100000"/>
              </a:lnSpc>
              <a:spcBef>
                <a:spcPts val="0"/>
              </a:spcBef>
              <a:spcAft>
                <a:spcPts val="0"/>
              </a:spcAft>
              <a:buSzPts val="20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To evaluate the accuracy of the model's predictions against actual stock prices.</a:t>
            </a:r>
            <a:endParaRPr i="0" sz="2200" u="none" cap="none" strike="noStrike">
              <a:solidFill>
                <a:srgbClr val="000000"/>
              </a:solidFill>
              <a:latin typeface="Times New Roman"/>
              <a:ea typeface="Times New Roman"/>
              <a:cs typeface="Times New Roman"/>
              <a:sym typeface="Times New Roman"/>
            </a:endParaRPr>
          </a:p>
          <a:p>
            <a:pPr indent="0" lvl="0" marL="216000" marR="0" rtl="0" algn="l">
              <a:lnSpc>
                <a:spcPct val="100000"/>
              </a:lnSpc>
              <a:spcBef>
                <a:spcPts val="0"/>
              </a:spcBef>
              <a:spcAft>
                <a:spcPts val="0"/>
              </a:spcAft>
              <a:buSzPts val="20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To compare the performance of the LSTM and GRU models with traditional statistical models, such as ARIMA and GARCH.</a:t>
            </a:r>
            <a:endParaRPr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20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98550" lvl="0" marL="216000" marR="0" rtl="0" algn="l">
              <a:lnSpc>
                <a:spcPct val="100000"/>
              </a:lnSpc>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To explore the potential of the LSTM and GRU models in developing trading strategies and improving investment decisions.</a:t>
            </a:r>
            <a:endParaRPr i="0" sz="2200" u="none" cap="none" strike="noStrike">
              <a:solidFill>
                <a:srgbClr val="000000"/>
              </a:solidFill>
              <a:latin typeface="Times New Roman"/>
              <a:ea typeface="Times New Roman"/>
              <a:cs typeface="Times New Roman"/>
              <a:sym typeface="Times New Roman"/>
            </a:endParaRPr>
          </a:p>
        </p:txBody>
      </p:sp>
      <p:pic>
        <p:nvPicPr>
          <p:cNvPr id="145" name="Google Shape;145;p5"/>
          <p:cNvPicPr preferRelativeResize="0"/>
          <p:nvPr/>
        </p:nvPicPr>
        <p:blipFill>
          <a:blip r:embed="rId3">
            <a:alphaModFix/>
          </a:blip>
          <a:stretch>
            <a:fillRect/>
          </a:stretch>
        </p:blipFill>
        <p:spPr>
          <a:xfrm>
            <a:off x="10668000" y="60800"/>
            <a:ext cx="1471299" cy="14712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6"/>
          <p:cNvSpPr txBox="1"/>
          <p:nvPr>
            <p:ph type="title"/>
          </p:nvPr>
        </p:nvSpPr>
        <p:spPr>
          <a:xfrm>
            <a:off x="743975" y="-128610"/>
            <a:ext cx="9720000" cy="919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4400"/>
              <a:buFont typeface="Arial"/>
              <a:buNone/>
            </a:pPr>
            <a:r>
              <a:rPr b="1" lang="en-IN" sz="4400" strike="noStrike">
                <a:solidFill>
                  <a:srgbClr val="000000"/>
                </a:solidFill>
                <a:latin typeface="Times New Roman"/>
                <a:ea typeface="Times New Roman"/>
                <a:cs typeface="Times New Roman"/>
                <a:sym typeface="Times New Roman"/>
              </a:rPr>
              <a:t>Literature</a:t>
            </a:r>
            <a:r>
              <a:rPr b="1" lang="en-IN" sz="4400" strike="noStrike">
                <a:solidFill>
                  <a:srgbClr val="C9211E"/>
                </a:solidFill>
                <a:latin typeface="Times New Roman"/>
                <a:ea typeface="Times New Roman"/>
                <a:cs typeface="Times New Roman"/>
                <a:sym typeface="Times New Roman"/>
              </a:rPr>
              <a:t> </a:t>
            </a:r>
            <a:r>
              <a:rPr b="1" lang="en-IN" sz="4400" strike="noStrike">
                <a:solidFill>
                  <a:srgbClr val="000000"/>
                </a:solidFill>
                <a:latin typeface="Times New Roman"/>
                <a:ea typeface="Times New Roman"/>
                <a:cs typeface="Times New Roman"/>
                <a:sym typeface="Times New Roman"/>
              </a:rPr>
              <a:t>Survey</a:t>
            </a:r>
            <a:endParaRPr b="1" sz="4400" strike="noStrike">
              <a:solidFill>
                <a:srgbClr val="C9211E"/>
              </a:solidFill>
              <a:latin typeface="Times New Roman"/>
              <a:ea typeface="Times New Roman"/>
              <a:cs typeface="Times New Roman"/>
              <a:sym typeface="Times New Roman"/>
            </a:endParaRPr>
          </a:p>
        </p:txBody>
      </p:sp>
      <p:graphicFrame>
        <p:nvGraphicFramePr>
          <p:cNvPr id="151" name="Google Shape;151;p6"/>
          <p:cNvGraphicFramePr/>
          <p:nvPr/>
        </p:nvGraphicFramePr>
        <p:xfrm>
          <a:off x="86625" y="790905"/>
          <a:ext cx="3000000" cy="3000000"/>
        </p:xfrm>
        <a:graphic>
          <a:graphicData uri="http://schemas.openxmlformats.org/drawingml/2006/table">
            <a:tbl>
              <a:tblPr>
                <a:noFill/>
                <a:tableStyleId>{5799F4BC-CD1C-4C5A-AF1D-FD0AF3D4E93B}</a:tableStyleId>
              </a:tblPr>
              <a:tblGrid>
                <a:gridCol w="1006650"/>
                <a:gridCol w="2930675"/>
                <a:gridCol w="1909025"/>
                <a:gridCol w="3573600"/>
                <a:gridCol w="2448925"/>
              </a:tblGrid>
              <a:tr h="530925">
                <a:tc>
                  <a:txBody>
                    <a:bodyPr/>
                    <a:lstStyle/>
                    <a:p>
                      <a:pPr indent="0" lvl="0" marL="0" marR="0" rtl="0" algn="l">
                        <a:spcBef>
                          <a:spcPts val="0"/>
                        </a:spcBef>
                        <a:spcAft>
                          <a:spcPts val="0"/>
                        </a:spcAft>
                        <a:buNone/>
                      </a:pPr>
                      <a:r>
                        <a:rPr b="1" lang="en-IN" sz="2200" u="none" cap="none" strike="noStrike">
                          <a:solidFill>
                            <a:srgbClr val="000000"/>
                          </a:solidFill>
                          <a:latin typeface="Times New Roman"/>
                          <a:ea typeface="Times New Roman"/>
                          <a:cs typeface="Times New Roman"/>
                          <a:sym typeface="Times New Roman"/>
                        </a:rPr>
                        <a:t>Sr.No.</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Reference</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Methodology</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Advantages</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Limitations</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0600">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1.</a:t>
                      </a:r>
                      <a:endParaRPr b="1" sz="1800">
                        <a:latin typeface="Times New Roman"/>
                        <a:ea typeface="Times New Roman"/>
                        <a:cs typeface="Times New Roman"/>
                        <a:sym typeface="Times New Roman"/>
                      </a:endParaRPr>
                    </a:p>
                  </a:txBody>
                  <a:tcPr marT="45725" marB="4572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Smith et al. (2017)</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LSTM-based model</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Captures long-term dependencies in the data</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Limited interpretability</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70775">
                <a:tc>
                  <a:txBody>
                    <a:bodyPr/>
                    <a:lstStyle/>
                    <a:p>
                      <a:pPr indent="0" lvl="0" marL="0" marR="0" rtl="0" algn="l">
                        <a:spcBef>
                          <a:spcPts val="0"/>
                        </a:spcBef>
                        <a:spcAft>
                          <a:spcPts val="0"/>
                        </a:spcAft>
                        <a:buNone/>
                      </a:pPr>
                      <a:r>
                        <a:rPr b="1" lang="en-IN" sz="1800" strike="noStrike">
                          <a:solidFill>
                            <a:srgbClr val="000000"/>
                          </a:solidFill>
                          <a:latin typeface="Times New Roman"/>
                          <a:ea typeface="Times New Roman"/>
                          <a:cs typeface="Times New Roman"/>
                          <a:sym typeface="Times New Roman"/>
                        </a:rPr>
                        <a:t>2.</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Wang et al. (2018)</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GRU-based model</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Efficient and faster training compared to LSTM</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Vulnerable to overfitting</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70775">
                <a:tc>
                  <a:txBody>
                    <a:bodyPr/>
                    <a:lstStyle/>
                    <a:p>
                      <a:pPr indent="0" lvl="0" marL="0" marR="0" rtl="0" algn="l">
                        <a:spcBef>
                          <a:spcPts val="0"/>
                        </a:spcBef>
                        <a:spcAft>
                          <a:spcPts val="0"/>
                        </a:spcAft>
                        <a:buNone/>
                      </a:pPr>
                      <a:r>
                        <a:rPr b="1" lang="en-IN" sz="1800" strike="noStrike">
                          <a:solidFill>
                            <a:srgbClr val="000000"/>
                          </a:solidFill>
                          <a:latin typeface="Times New Roman"/>
                          <a:ea typeface="Times New Roman"/>
                          <a:cs typeface="Times New Roman"/>
                          <a:sym typeface="Times New Roman"/>
                        </a:rPr>
                        <a:t>3.</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Chen and Liu (2019)</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ARIMA with exogenous variables</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Incorporates external factors for improved accuracy</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Assumes linear relationships</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46625">
                <a:tc>
                  <a:txBody>
                    <a:bodyPr/>
                    <a:lstStyle/>
                    <a:p>
                      <a:pPr indent="0" lvl="0" marL="0" marR="0" rtl="0" algn="l">
                        <a:spcBef>
                          <a:spcPts val="0"/>
                        </a:spcBef>
                        <a:spcAft>
                          <a:spcPts val="0"/>
                        </a:spcAft>
                        <a:buNone/>
                      </a:pPr>
                      <a:r>
                        <a:rPr b="1" lang="en-IN" sz="1800" strike="noStrike">
                          <a:solidFill>
                            <a:srgbClr val="000000"/>
                          </a:solidFill>
                          <a:latin typeface="Times New Roman"/>
                          <a:ea typeface="Times New Roman"/>
                          <a:cs typeface="Times New Roman"/>
                          <a:sym typeface="Times New Roman"/>
                        </a:rPr>
                        <a:t>4.</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Kim and Lee (2020)</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LSTM-ARIMA hybrid model</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Combines strengths of LSTM and ARIMA models</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Longer training time</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31675">
                <a:tc>
                  <a:txBody>
                    <a:bodyPr/>
                    <a:lstStyle/>
                    <a:p>
                      <a:pPr indent="0" lvl="0" marL="0" marR="0" rtl="0" algn="l">
                        <a:spcBef>
                          <a:spcPts val="0"/>
                        </a:spcBef>
                        <a:spcAft>
                          <a:spcPts val="0"/>
                        </a:spcAft>
                        <a:buNone/>
                      </a:pPr>
                      <a:r>
                        <a:rPr b="1" lang="en-IN" sz="1800" strike="noStrike">
                          <a:solidFill>
                            <a:srgbClr val="000000"/>
                          </a:solidFill>
                          <a:latin typeface="Times New Roman"/>
                          <a:ea typeface="Times New Roman"/>
                          <a:cs typeface="Times New Roman"/>
                          <a:sym typeface="Times New Roman"/>
                        </a:rPr>
                        <a:t>5.</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Wu and Zhang (2022)</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GRU with attention mechanism</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Captures attention on relevant time steps</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May require large amounts of training data</a:t>
                      </a:r>
                      <a:endParaRPr sz="1800">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graphicFrame>
        <p:nvGraphicFramePr>
          <p:cNvPr id="156" name="Google Shape;156;g2510c5997b1_0_13"/>
          <p:cNvGraphicFramePr/>
          <p:nvPr/>
        </p:nvGraphicFramePr>
        <p:xfrm>
          <a:off x="86625" y="280205"/>
          <a:ext cx="3000000" cy="3000000"/>
        </p:xfrm>
        <a:graphic>
          <a:graphicData uri="http://schemas.openxmlformats.org/drawingml/2006/table">
            <a:tbl>
              <a:tblPr>
                <a:noFill/>
                <a:tableStyleId>{5799F4BC-CD1C-4C5A-AF1D-FD0AF3D4E93B}</a:tableStyleId>
              </a:tblPr>
              <a:tblGrid>
                <a:gridCol w="1006650"/>
                <a:gridCol w="2930675"/>
                <a:gridCol w="1909025"/>
                <a:gridCol w="3573600"/>
                <a:gridCol w="2448925"/>
              </a:tblGrid>
              <a:tr h="689000">
                <a:tc>
                  <a:txBody>
                    <a:bodyPr/>
                    <a:lstStyle/>
                    <a:p>
                      <a:pPr indent="0" lvl="0" marL="0" marR="0" rtl="0" algn="l">
                        <a:spcBef>
                          <a:spcPts val="0"/>
                        </a:spcBef>
                        <a:spcAft>
                          <a:spcPts val="0"/>
                        </a:spcAft>
                        <a:buNone/>
                      </a:pPr>
                      <a:r>
                        <a:rPr b="1" lang="en-IN" sz="2200" u="none" cap="none" strike="noStrike">
                          <a:solidFill>
                            <a:srgbClr val="000000"/>
                          </a:solidFill>
                          <a:latin typeface="Times New Roman"/>
                          <a:ea typeface="Times New Roman"/>
                          <a:cs typeface="Times New Roman"/>
                          <a:sym typeface="Times New Roman"/>
                        </a:rPr>
                        <a:t>Sr.No.</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Reference</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Methodology</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Advantages</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IN" sz="2200" strike="noStrike">
                          <a:solidFill>
                            <a:srgbClr val="000000"/>
                          </a:solidFill>
                          <a:latin typeface="Times New Roman"/>
                          <a:ea typeface="Times New Roman"/>
                          <a:cs typeface="Times New Roman"/>
                          <a:sym typeface="Times New Roman"/>
                        </a:rPr>
                        <a:t>Limitations</a:t>
                      </a:r>
                      <a:endParaRPr b="1" sz="22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0600">
                <a:tc>
                  <a:txBody>
                    <a:bodyPr/>
                    <a:lstStyle/>
                    <a:p>
                      <a:pPr indent="0" lvl="0" marL="0" marR="0" rtl="0" algn="l">
                        <a:spcBef>
                          <a:spcPts val="0"/>
                        </a:spcBef>
                        <a:spcAft>
                          <a:spcPts val="0"/>
                        </a:spcAft>
                        <a:buNone/>
                      </a:pPr>
                      <a:r>
                        <a:rPr b="1" lang="en-IN" sz="1800">
                          <a:latin typeface="Times New Roman"/>
                          <a:ea typeface="Times New Roman"/>
                          <a:cs typeface="Times New Roman"/>
                          <a:sym typeface="Times New Roman"/>
                        </a:rPr>
                        <a:t>6</a:t>
                      </a:r>
                      <a:r>
                        <a:rPr b="1" lang="en-IN" sz="1800" strike="noStrike">
                          <a:solidFill>
                            <a:srgbClr val="000000"/>
                          </a:solidFill>
                          <a:latin typeface="Times New Roman"/>
                          <a:ea typeface="Times New Roman"/>
                          <a:cs typeface="Times New Roman"/>
                          <a:sym typeface="Times New Roman"/>
                        </a:rPr>
                        <a:t>.</a:t>
                      </a:r>
                      <a:endParaRPr b="1" sz="1800" strike="noStrike">
                        <a:solidFill>
                          <a:srgbClr val="000000"/>
                        </a:solidFill>
                        <a:latin typeface="Times New Roman"/>
                        <a:ea typeface="Times New Roman"/>
                        <a:cs typeface="Times New Roman"/>
                        <a:sym typeface="Times New Roman"/>
                      </a:endParaRPr>
                    </a:p>
                  </a:txBody>
                  <a:tcPr marT="45725" marB="4572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Liu et al. (2017)</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LSTM, RNN, CNN-sliding window model</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Incorporates external factors for improved accuracy</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Relies on the availability of external factors</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70775">
                <a:tc>
                  <a:txBody>
                    <a:bodyPr/>
                    <a:lstStyle/>
                    <a:p>
                      <a:pPr indent="0" lvl="0" marL="0" marR="0" rtl="0" algn="l">
                        <a:spcBef>
                          <a:spcPts val="0"/>
                        </a:spcBef>
                        <a:spcAft>
                          <a:spcPts val="0"/>
                        </a:spcAft>
                        <a:buNone/>
                      </a:pPr>
                      <a:r>
                        <a:rPr b="1" lang="en-IN" sz="1800">
                          <a:latin typeface="Times New Roman"/>
                          <a:ea typeface="Times New Roman"/>
                          <a:cs typeface="Times New Roman"/>
                          <a:sym typeface="Times New Roman"/>
                        </a:rPr>
                        <a:t>7</a:t>
                      </a:r>
                      <a:r>
                        <a:rPr b="1" lang="en-IN" sz="1800" strike="noStrike">
                          <a:solidFill>
                            <a:srgbClr val="000000"/>
                          </a:solidFill>
                          <a:latin typeface="Times New Roman"/>
                          <a:ea typeface="Times New Roman"/>
                          <a:cs typeface="Times New Roman"/>
                          <a:sym typeface="Times New Roman"/>
                        </a:rPr>
                        <a:t>.</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Luo et al. (2018)</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LSTM based model</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Can handle complex nonlinear relationships in data</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May suffer from overfitting and requires careful tuning of hyperparameters</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70775">
                <a:tc>
                  <a:txBody>
                    <a:bodyPr/>
                    <a:lstStyle/>
                    <a:p>
                      <a:pPr indent="0" lvl="0" marL="0" marR="0" rtl="0" algn="l">
                        <a:spcBef>
                          <a:spcPts val="0"/>
                        </a:spcBef>
                        <a:spcAft>
                          <a:spcPts val="0"/>
                        </a:spcAft>
                        <a:buNone/>
                      </a:pPr>
                      <a:r>
                        <a:rPr b="1" lang="en-IN" sz="1800">
                          <a:latin typeface="Times New Roman"/>
                          <a:ea typeface="Times New Roman"/>
                          <a:cs typeface="Times New Roman"/>
                          <a:sym typeface="Times New Roman"/>
                        </a:rPr>
                        <a:t>8</a:t>
                      </a:r>
                      <a:r>
                        <a:rPr b="1" lang="en-IN" sz="1800" strike="noStrike">
                          <a:solidFill>
                            <a:srgbClr val="000000"/>
                          </a:solidFill>
                          <a:latin typeface="Times New Roman"/>
                          <a:ea typeface="Times New Roman"/>
                          <a:cs typeface="Times New Roman"/>
                          <a:sym typeface="Times New Roman"/>
                        </a:rPr>
                        <a:t>.</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Jiang et al. (2019)</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LSTM and GRU b</a:t>
                      </a:r>
                      <a:r>
                        <a:rPr lang="en-IN" sz="1800">
                          <a:latin typeface="Times New Roman"/>
                          <a:ea typeface="Times New Roman"/>
                          <a:cs typeface="Times New Roman"/>
                          <a:sym typeface="Times New Roman"/>
                        </a:rPr>
                        <a:t>ased model</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Uses ensemble approach for better performance</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Computational complexity increases with the use of multiple models</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46625">
                <a:tc>
                  <a:txBody>
                    <a:bodyPr/>
                    <a:lstStyle/>
                    <a:p>
                      <a:pPr indent="0" lvl="0" marL="0" marR="0" rtl="0" algn="l">
                        <a:spcBef>
                          <a:spcPts val="0"/>
                        </a:spcBef>
                        <a:spcAft>
                          <a:spcPts val="0"/>
                        </a:spcAft>
                        <a:buNone/>
                      </a:pPr>
                      <a:r>
                        <a:rPr b="1" lang="en-IN" sz="1800">
                          <a:latin typeface="Times New Roman"/>
                          <a:ea typeface="Times New Roman"/>
                          <a:cs typeface="Times New Roman"/>
                          <a:sym typeface="Times New Roman"/>
                        </a:rPr>
                        <a:t>9</a:t>
                      </a:r>
                      <a:r>
                        <a:rPr b="1" lang="en-IN" sz="1800" strike="noStrike">
                          <a:solidFill>
                            <a:srgbClr val="000000"/>
                          </a:solidFill>
                          <a:latin typeface="Times New Roman"/>
                          <a:ea typeface="Times New Roman"/>
                          <a:cs typeface="Times New Roman"/>
                          <a:sym typeface="Times New Roman"/>
                        </a:rPr>
                        <a:t>.</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Qin et al. (2019)</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GRU based model</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Faster training and prediction compared to LSTM</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May not capture long-term dependencies as effectively as LSTM</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31675">
                <a:tc>
                  <a:txBody>
                    <a:bodyPr/>
                    <a:lstStyle/>
                    <a:p>
                      <a:pPr indent="0" lvl="0" marL="0" marR="0" rtl="0" algn="l">
                        <a:spcBef>
                          <a:spcPts val="0"/>
                        </a:spcBef>
                        <a:spcAft>
                          <a:spcPts val="0"/>
                        </a:spcAft>
                        <a:buNone/>
                      </a:pPr>
                      <a:r>
                        <a:rPr b="1" lang="en-IN" sz="1800">
                          <a:latin typeface="Times New Roman"/>
                          <a:ea typeface="Times New Roman"/>
                          <a:cs typeface="Times New Roman"/>
                          <a:sym typeface="Times New Roman"/>
                        </a:rPr>
                        <a:t>10</a:t>
                      </a:r>
                      <a:r>
                        <a:rPr b="1" lang="en-IN" sz="1800" strike="noStrike">
                          <a:solidFill>
                            <a:srgbClr val="000000"/>
                          </a:solidFill>
                          <a:latin typeface="Times New Roman"/>
                          <a:ea typeface="Times New Roman"/>
                          <a:cs typeface="Times New Roman"/>
                          <a:sym typeface="Times New Roman"/>
                        </a:rPr>
                        <a:t>.</a:t>
                      </a:r>
                      <a:endParaRPr b="1"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Gao et al. (2020)</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LSTM and GRU based model</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Uses wavelet decomposition for feature extraction</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IN" sz="1800" strike="noStrike">
                          <a:solidFill>
                            <a:srgbClr val="000000"/>
                          </a:solidFill>
                          <a:latin typeface="Times New Roman"/>
                          <a:ea typeface="Times New Roman"/>
                          <a:cs typeface="Times New Roman"/>
                          <a:sym typeface="Times New Roman"/>
                        </a:rPr>
                        <a:t>Limited explanation of the feature extraction process</a:t>
                      </a:r>
                      <a:endParaRPr sz="1800" strike="noStrike">
                        <a:solidFill>
                          <a:srgbClr val="000000"/>
                        </a:solidFill>
                        <a:latin typeface="Times New Roman"/>
                        <a:ea typeface="Times New Roman"/>
                        <a:cs typeface="Times New Roman"/>
                        <a:sym typeface="Times New Roman"/>
                      </a:endParaRPr>
                    </a:p>
                  </a:txBody>
                  <a:tcPr marT="45725" marB="45725" marR="36000" marL="36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7"/>
          <p:cNvSpPr txBox="1"/>
          <p:nvPr>
            <p:ph type="title"/>
          </p:nvPr>
        </p:nvSpPr>
        <p:spPr>
          <a:xfrm>
            <a:off x="187920" y="295560"/>
            <a:ext cx="10972080" cy="114444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4400"/>
              <a:buFont typeface="Arial"/>
              <a:buNone/>
            </a:pPr>
            <a:r>
              <a:rPr b="1" lang="en-IN" sz="4400" strike="noStrike">
                <a:solidFill>
                  <a:srgbClr val="000000"/>
                </a:solidFill>
                <a:latin typeface="Times New Roman"/>
                <a:ea typeface="Times New Roman"/>
                <a:cs typeface="Times New Roman"/>
                <a:sym typeface="Times New Roman"/>
              </a:rPr>
              <a:t>Research</a:t>
            </a:r>
            <a:r>
              <a:rPr b="1" lang="en-IN" sz="4400" strike="noStrike">
                <a:solidFill>
                  <a:srgbClr val="C9211E"/>
                </a:solidFill>
                <a:latin typeface="Times New Roman"/>
                <a:ea typeface="Times New Roman"/>
                <a:cs typeface="Times New Roman"/>
                <a:sym typeface="Times New Roman"/>
              </a:rPr>
              <a:t> </a:t>
            </a:r>
            <a:r>
              <a:rPr b="1" lang="en-IN" sz="4400" strike="noStrike">
                <a:solidFill>
                  <a:srgbClr val="000000"/>
                </a:solidFill>
                <a:latin typeface="Times New Roman"/>
                <a:ea typeface="Times New Roman"/>
                <a:cs typeface="Times New Roman"/>
                <a:sym typeface="Times New Roman"/>
              </a:rPr>
              <a:t>Gap</a:t>
            </a:r>
            <a:endParaRPr b="1" sz="4400" strike="noStrike">
              <a:solidFill>
                <a:srgbClr val="C9211E"/>
              </a:solidFill>
              <a:latin typeface="Times New Roman"/>
              <a:ea typeface="Times New Roman"/>
              <a:cs typeface="Times New Roman"/>
              <a:sym typeface="Times New Roman"/>
            </a:endParaRPr>
          </a:p>
        </p:txBody>
      </p:sp>
      <p:sp>
        <p:nvSpPr>
          <p:cNvPr id="162" name="Google Shape;162;p7"/>
          <p:cNvSpPr txBox="1"/>
          <p:nvPr>
            <p:ph idx="1" type="subTitle"/>
          </p:nvPr>
        </p:nvSpPr>
        <p:spPr>
          <a:xfrm>
            <a:off x="721275" y="990200"/>
            <a:ext cx="10567200" cy="4376400"/>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SzPts val="32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64259" lvl="0" marL="216000" marR="0" rtl="0" algn="just">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Limited explanation of the feature extraction process.</a:t>
            </a:r>
            <a:endParaRPr i="0" sz="2200" u="none" cap="none" strike="noStrike">
              <a:solidFill>
                <a:srgbClr val="000000"/>
              </a:solidFill>
              <a:latin typeface="Times New Roman"/>
              <a:ea typeface="Times New Roman"/>
              <a:cs typeface="Times New Roman"/>
              <a:sym typeface="Times New Roman"/>
            </a:endParaRPr>
          </a:p>
          <a:p>
            <a:pPr indent="0" lvl="0" marL="216000" marR="0" rtl="0" algn="just">
              <a:spcBef>
                <a:spcPts val="0"/>
              </a:spcBef>
              <a:spcAft>
                <a:spcPts val="0"/>
              </a:spcAft>
              <a:buSzPts val="32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64260" lvl="0" marL="216000" marR="0" rtl="0" algn="just">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Limited attention to explainability and transparency.</a:t>
            </a:r>
            <a:endParaRPr i="0" sz="2200" u="none" cap="none" strike="noStrike">
              <a:solidFill>
                <a:srgbClr val="000000"/>
              </a:solidFill>
              <a:latin typeface="Times New Roman"/>
              <a:ea typeface="Times New Roman"/>
              <a:cs typeface="Times New Roman"/>
              <a:sym typeface="Times New Roman"/>
            </a:endParaRPr>
          </a:p>
          <a:p>
            <a:pPr indent="0" lvl="0" marL="216000" marR="0" rtl="0" algn="just">
              <a:spcBef>
                <a:spcPts val="0"/>
              </a:spcBef>
              <a:spcAft>
                <a:spcPts val="0"/>
              </a:spcAft>
              <a:buSzPts val="32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64259" lvl="0" marL="216000" marR="0" rtl="0" algn="just">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Limited explanation of the model architecture.</a:t>
            </a:r>
            <a:endParaRPr i="0" sz="2200" u="none" cap="none" strike="noStrike">
              <a:solidFill>
                <a:srgbClr val="000000"/>
              </a:solidFill>
              <a:latin typeface="Times New Roman"/>
              <a:ea typeface="Times New Roman"/>
              <a:cs typeface="Times New Roman"/>
              <a:sym typeface="Times New Roman"/>
            </a:endParaRPr>
          </a:p>
          <a:p>
            <a:pPr indent="0" lvl="0" marL="216000" marR="0" rtl="0" algn="just">
              <a:spcBef>
                <a:spcPts val="0"/>
              </a:spcBef>
              <a:spcAft>
                <a:spcPts val="0"/>
              </a:spcAft>
              <a:buSzPts val="3200"/>
              <a:buFont typeface="Arial"/>
              <a:buNone/>
            </a:pPr>
            <a:r>
              <a:t/>
            </a:r>
            <a:endParaRPr i="0" sz="2200" u="none" cap="none" strike="noStrike">
              <a:solidFill>
                <a:srgbClr val="000000"/>
              </a:solidFill>
              <a:latin typeface="Times New Roman"/>
              <a:ea typeface="Times New Roman"/>
              <a:cs typeface="Times New Roman"/>
              <a:sym typeface="Times New Roman"/>
            </a:endParaRPr>
          </a:p>
          <a:p>
            <a:pPr indent="-264259" lvl="0" marL="216000" marR="0" rtl="0" algn="just">
              <a:spcBef>
                <a:spcPts val="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Limited comparison with other models.</a:t>
            </a:r>
            <a:endParaRPr i="0" sz="2200" u="none" cap="none" strike="noStrike">
              <a:solidFill>
                <a:srgbClr val="000000"/>
              </a:solidFill>
              <a:latin typeface="Times New Roman"/>
              <a:ea typeface="Times New Roman"/>
              <a:cs typeface="Times New Roman"/>
              <a:sym typeface="Times New Roman"/>
            </a:endParaRPr>
          </a:p>
        </p:txBody>
      </p:sp>
      <p:pic>
        <p:nvPicPr>
          <p:cNvPr id="163" name="Google Shape;163;p7"/>
          <p:cNvPicPr preferRelativeResize="0"/>
          <p:nvPr/>
        </p:nvPicPr>
        <p:blipFill>
          <a:blip r:embed="rId3">
            <a:alphaModFix/>
          </a:blip>
          <a:stretch>
            <a:fillRect/>
          </a:stretch>
        </p:blipFill>
        <p:spPr>
          <a:xfrm>
            <a:off x="10658425" y="10525"/>
            <a:ext cx="1480875" cy="1480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8"/>
          <p:cNvSpPr txBox="1"/>
          <p:nvPr>
            <p:ph idx="4294967295" type="title"/>
          </p:nvPr>
        </p:nvSpPr>
        <p:spPr>
          <a:xfrm>
            <a:off x="284760" y="114840"/>
            <a:ext cx="10513800" cy="1323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Calibri"/>
              <a:buNone/>
            </a:pPr>
            <a:r>
              <a:rPr b="1" i="0" lang="en-IN" sz="4400" u="none" cap="none" strike="noStrike">
                <a:solidFill>
                  <a:srgbClr val="000000"/>
                </a:solidFill>
                <a:latin typeface="Times New Roman"/>
                <a:ea typeface="Times New Roman"/>
                <a:cs typeface="Times New Roman"/>
                <a:sym typeface="Times New Roman"/>
              </a:rPr>
              <a:t>Proposed</a:t>
            </a:r>
            <a:r>
              <a:rPr i="0" lang="en-IN" sz="4400" u="none" cap="none" strike="noStrike">
                <a:solidFill>
                  <a:srgbClr val="000000"/>
                </a:solidFill>
                <a:latin typeface="Times New Roman"/>
                <a:ea typeface="Times New Roman"/>
                <a:cs typeface="Times New Roman"/>
                <a:sym typeface="Times New Roman"/>
              </a:rPr>
              <a:t> </a:t>
            </a:r>
            <a:r>
              <a:rPr b="1" i="0" lang="en-IN" sz="4400" u="none" cap="none" strike="noStrike">
                <a:solidFill>
                  <a:srgbClr val="000000"/>
                </a:solidFill>
                <a:latin typeface="Times New Roman"/>
                <a:ea typeface="Times New Roman"/>
                <a:cs typeface="Times New Roman"/>
                <a:sym typeface="Times New Roman"/>
              </a:rPr>
              <a:t>Methodology</a:t>
            </a:r>
            <a:endParaRPr i="0" sz="4400" u="none" cap="none" strike="noStrike">
              <a:solidFill>
                <a:srgbClr val="000000"/>
              </a:solidFill>
              <a:latin typeface="Times New Roman"/>
              <a:ea typeface="Times New Roman"/>
              <a:cs typeface="Times New Roman"/>
              <a:sym typeface="Times New Roman"/>
            </a:endParaRPr>
          </a:p>
        </p:txBody>
      </p:sp>
      <p:sp>
        <p:nvSpPr>
          <p:cNvPr id="169" name="Google Shape;169;p8"/>
          <p:cNvSpPr txBox="1"/>
          <p:nvPr>
            <p:ph idx="4294967295" type="subTitle"/>
          </p:nvPr>
        </p:nvSpPr>
        <p:spPr>
          <a:xfrm>
            <a:off x="757925" y="1475875"/>
            <a:ext cx="10390800" cy="46242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1001"/>
              </a:spcBef>
              <a:spcAft>
                <a:spcPts val="0"/>
              </a:spcAft>
              <a:buNone/>
            </a:pPr>
            <a:r>
              <a:rPr lang="en-IN" sz="2200">
                <a:solidFill>
                  <a:schemeClr val="dk1"/>
                </a:solidFill>
                <a:latin typeface="Times New Roman"/>
                <a:ea typeface="Times New Roman"/>
                <a:cs typeface="Times New Roman"/>
                <a:sym typeface="Times New Roman"/>
              </a:rPr>
              <a:t>Data is retrieved from Yahoo Finance and then preprocessed in order to check for null values and duplicate values. Following this, the data is split into a training dataset and a testing dataset, and then the data is trained using lstm and gru algorithms. We attempted to test the dataset using simple rnn, lstm, stacked lstm, gru, and stacked gru; nevertheless, the accuracy of stacked lstm was shown to be the highest.</a:t>
            </a:r>
            <a:endParaRPr b="0" i="0" sz="2200" u="none" cap="none" strike="noStrike">
              <a:solidFill>
                <a:srgbClr val="000000"/>
              </a:solidFill>
              <a:latin typeface="Arial"/>
              <a:ea typeface="Arial"/>
              <a:cs typeface="Arial"/>
              <a:sym typeface="Arial"/>
            </a:endParaRPr>
          </a:p>
        </p:txBody>
      </p:sp>
      <p:pic>
        <p:nvPicPr>
          <p:cNvPr id="170" name="Google Shape;170;p8"/>
          <p:cNvPicPr preferRelativeResize="0"/>
          <p:nvPr/>
        </p:nvPicPr>
        <p:blipFill>
          <a:blip r:embed="rId3">
            <a:alphaModFix/>
          </a:blip>
          <a:stretch>
            <a:fillRect/>
          </a:stretch>
        </p:blipFill>
        <p:spPr>
          <a:xfrm>
            <a:off x="10728800" y="77525"/>
            <a:ext cx="1398351" cy="1398351"/>
          </a:xfrm>
          <a:prstGeom prst="rect">
            <a:avLst/>
          </a:prstGeom>
          <a:noFill/>
          <a:ln>
            <a:noFill/>
          </a:ln>
        </p:spPr>
      </p:pic>
    </p:spTree>
  </p:cSld>
  <p:clrMapOvr>
    <a:masterClrMapping/>
  </p:clrMapOvr>
  <p:transition spd="slow">
    <p:randomBar dir="ver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2019-12-19T03:21:26Z</dcterms:created>
  <dc:creator>aparna goyal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36</vt:i4>
  </property>
</Properties>
</file>