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58" r:id="rId5"/>
    <p:sldId id="272" r:id="rId6"/>
    <p:sldId id="271" r:id="rId7"/>
    <p:sldId id="270" r:id="rId8"/>
    <p:sldId id="269" r:id="rId9"/>
    <p:sldId id="267" r:id="rId10"/>
    <p:sldId id="268" r:id="rId11"/>
    <p:sldId id="266" r:id="rId12"/>
    <p:sldId id="265" r:id="rId13"/>
    <p:sldId id="264" r:id="rId14"/>
    <p:sldId id="263" r:id="rId15"/>
    <p:sldId id="262" r:id="rId16"/>
    <p:sldId id="261"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ADBEE6-F42E-4A1F-8E10-6B5C8F0A1BE4}"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2773D-B044-4AAA-BDA0-AECA5B5EE1E6}" type="slidenum">
              <a:rPr lang="en-IN" smtClean="0"/>
              <a:t>‹#›</a:t>
            </a:fld>
            <a:endParaRPr lang="en-IN"/>
          </a:p>
        </p:txBody>
      </p:sp>
    </p:spTree>
    <p:extLst>
      <p:ext uri="{BB962C8B-B14F-4D97-AF65-F5344CB8AC3E}">
        <p14:creationId xmlns:p14="http://schemas.microsoft.com/office/powerpoint/2010/main" val="978235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ADBEE6-F42E-4A1F-8E10-6B5C8F0A1BE4}"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2773D-B044-4AAA-BDA0-AECA5B5EE1E6}" type="slidenum">
              <a:rPr lang="en-IN" smtClean="0"/>
              <a:t>‹#›</a:t>
            </a:fld>
            <a:endParaRPr lang="en-IN"/>
          </a:p>
        </p:txBody>
      </p:sp>
    </p:spTree>
    <p:extLst>
      <p:ext uri="{BB962C8B-B14F-4D97-AF65-F5344CB8AC3E}">
        <p14:creationId xmlns:p14="http://schemas.microsoft.com/office/powerpoint/2010/main" val="1388140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ADBEE6-F42E-4A1F-8E10-6B5C8F0A1BE4}"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2773D-B044-4AAA-BDA0-AECA5B5EE1E6}" type="slidenum">
              <a:rPr lang="en-IN" smtClean="0"/>
              <a:t>‹#›</a:t>
            </a:fld>
            <a:endParaRPr lang="en-IN"/>
          </a:p>
        </p:txBody>
      </p:sp>
    </p:spTree>
    <p:extLst>
      <p:ext uri="{BB962C8B-B14F-4D97-AF65-F5344CB8AC3E}">
        <p14:creationId xmlns:p14="http://schemas.microsoft.com/office/powerpoint/2010/main" val="3962919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ADBEE6-F42E-4A1F-8E10-6B5C8F0A1BE4}"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2773D-B044-4AAA-BDA0-AECA5B5EE1E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5165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ADBEE6-F42E-4A1F-8E10-6B5C8F0A1BE4}"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2773D-B044-4AAA-BDA0-AECA5B5EE1E6}" type="slidenum">
              <a:rPr lang="en-IN" smtClean="0"/>
              <a:t>‹#›</a:t>
            </a:fld>
            <a:endParaRPr lang="en-IN"/>
          </a:p>
        </p:txBody>
      </p:sp>
    </p:spTree>
    <p:extLst>
      <p:ext uri="{BB962C8B-B14F-4D97-AF65-F5344CB8AC3E}">
        <p14:creationId xmlns:p14="http://schemas.microsoft.com/office/powerpoint/2010/main" val="3141749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DBEE6-F42E-4A1F-8E10-6B5C8F0A1BE4}" type="datetimeFigureOut">
              <a:rPr lang="en-IN" smtClean="0"/>
              <a:t>03-10-2023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52773D-B044-4AAA-BDA0-AECA5B5EE1E6}" type="slidenum">
              <a:rPr lang="en-IN" smtClean="0"/>
              <a:t>‹#›</a:t>
            </a:fld>
            <a:endParaRPr lang="en-IN"/>
          </a:p>
        </p:txBody>
      </p:sp>
    </p:spTree>
    <p:extLst>
      <p:ext uri="{BB962C8B-B14F-4D97-AF65-F5344CB8AC3E}">
        <p14:creationId xmlns:p14="http://schemas.microsoft.com/office/powerpoint/2010/main" val="4209466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DBEE6-F42E-4A1F-8E10-6B5C8F0A1BE4}" type="datetimeFigureOut">
              <a:rPr lang="en-IN" smtClean="0"/>
              <a:t>03-10-2023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52773D-B044-4AAA-BDA0-AECA5B5EE1E6}" type="slidenum">
              <a:rPr lang="en-IN" smtClean="0"/>
              <a:t>‹#›</a:t>
            </a:fld>
            <a:endParaRPr lang="en-IN"/>
          </a:p>
        </p:txBody>
      </p:sp>
    </p:spTree>
    <p:extLst>
      <p:ext uri="{BB962C8B-B14F-4D97-AF65-F5344CB8AC3E}">
        <p14:creationId xmlns:p14="http://schemas.microsoft.com/office/powerpoint/2010/main" val="3279271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DBEE6-F42E-4A1F-8E10-6B5C8F0A1BE4}"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2773D-B044-4AAA-BDA0-AECA5B5EE1E6}" type="slidenum">
              <a:rPr lang="en-IN" smtClean="0"/>
              <a:t>‹#›</a:t>
            </a:fld>
            <a:endParaRPr lang="en-IN"/>
          </a:p>
        </p:txBody>
      </p:sp>
    </p:spTree>
    <p:extLst>
      <p:ext uri="{BB962C8B-B14F-4D97-AF65-F5344CB8AC3E}">
        <p14:creationId xmlns:p14="http://schemas.microsoft.com/office/powerpoint/2010/main" val="2556091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DBEE6-F42E-4A1F-8E10-6B5C8F0A1BE4}"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2773D-B044-4AAA-BDA0-AECA5B5EE1E6}" type="slidenum">
              <a:rPr lang="en-IN" smtClean="0"/>
              <a:t>‹#›</a:t>
            </a:fld>
            <a:endParaRPr lang="en-IN"/>
          </a:p>
        </p:txBody>
      </p:sp>
    </p:spTree>
    <p:extLst>
      <p:ext uri="{BB962C8B-B14F-4D97-AF65-F5344CB8AC3E}">
        <p14:creationId xmlns:p14="http://schemas.microsoft.com/office/powerpoint/2010/main" val="170648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DBEE6-F42E-4A1F-8E10-6B5C8F0A1BE4}"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2773D-B044-4AAA-BDA0-AECA5B5EE1E6}" type="slidenum">
              <a:rPr lang="en-IN" smtClean="0"/>
              <a:t>‹#›</a:t>
            </a:fld>
            <a:endParaRPr lang="en-IN"/>
          </a:p>
        </p:txBody>
      </p:sp>
    </p:spTree>
    <p:extLst>
      <p:ext uri="{BB962C8B-B14F-4D97-AF65-F5344CB8AC3E}">
        <p14:creationId xmlns:p14="http://schemas.microsoft.com/office/powerpoint/2010/main" val="1039149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DBEE6-F42E-4A1F-8E10-6B5C8F0A1BE4}"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2773D-B044-4AAA-BDA0-AECA5B5EE1E6}" type="slidenum">
              <a:rPr lang="en-IN" smtClean="0"/>
              <a:t>‹#›</a:t>
            </a:fld>
            <a:endParaRPr lang="en-IN"/>
          </a:p>
        </p:txBody>
      </p:sp>
    </p:spTree>
    <p:extLst>
      <p:ext uri="{BB962C8B-B14F-4D97-AF65-F5344CB8AC3E}">
        <p14:creationId xmlns:p14="http://schemas.microsoft.com/office/powerpoint/2010/main" val="150103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ADBEE6-F42E-4A1F-8E10-6B5C8F0A1BE4}"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2773D-B044-4AAA-BDA0-AECA5B5EE1E6}" type="slidenum">
              <a:rPr lang="en-IN" smtClean="0"/>
              <a:t>‹#›</a:t>
            </a:fld>
            <a:endParaRPr lang="en-IN"/>
          </a:p>
        </p:txBody>
      </p:sp>
    </p:spTree>
    <p:extLst>
      <p:ext uri="{BB962C8B-B14F-4D97-AF65-F5344CB8AC3E}">
        <p14:creationId xmlns:p14="http://schemas.microsoft.com/office/powerpoint/2010/main" val="158219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ADBEE6-F42E-4A1F-8E10-6B5C8F0A1BE4}" type="datetimeFigureOut">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52773D-B044-4AAA-BDA0-AECA5B5EE1E6}" type="slidenum">
              <a:rPr lang="en-IN" smtClean="0"/>
              <a:t>‹#›</a:t>
            </a:fld>
            <a:endParaRPr lang="en-IN"/>
          </a:p>
        </p:txBody>
      </p:sp>
    </p:spTree>
    <p:extLst>
      <p:ext uri="{BB962C8B-B14F-4D97-AF65-F5344CB8AC3E}">
        <p14:creationId xmlns:p14="http://schemas.microsoft.com/office/powerpoint/2010/main" val="3460154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ADBEE6-F42E-4A1F-8E10-6B5C8F0A1BE4}" type="datetimeFigureOut">
              <a:rPr lang="en-IN" smtClean="0"/>
              <a:t>03-10-2023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52773D-B044-4AAA-BDA0-AECA5B5EE1E6}" type="slidenum">
              <a:rPr lang="en-IN" smtClean="0"/>
              <a:t>‹#›</a:t>
            </a:fld>
            <a:endParaRPr lang="en-IN"/>
          </a:p>
        </p:txBody>
      </p:sp>
    </p:spTree>
    <p:extLst>
      <p:ext uri="{BB962C8B-B14F-4D97-AF65-F5344CB8AC3E}">
        <p14:creationId xmlns:p14="http://schemas.microsoft.com/office/powerpoint/2010/main" val="4063999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DBEE6-F42E-4A1F-8E10-6B5C8F0A1BE4}" type="datetimeFigureOut">
              <a:rPr lang="en-IN" smtClean="0"/>
              <a:t>03-10-2023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52773D-B044-4AAA-BDA0-AECA5B5EE1E6}" type="slidenum">
              <a:rPr lang="en-IN" smtClean="0"/>
              <a:t>‹#›</a:t>
            </a:fld>
            <a:endParaRPr lang="en-IN"/>
          </a:p>
        </p:txBody>
      </p:sp>
    </p:spTree>
    <p:extLst>
      <p:ext uri="{BB962C8B-B14F-4D97-AF65-F5344CB8AC3E}">
        <p14:creationId xmlns:p14="http://schemas.microsoft.com/office/powerpoint/2010/main" val="1940220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ADBEE6-F42E-4A1F-8E10-6B5C8F0A1BE4}"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2773D-B044-4AAA-BDA0-AECA5B5EE1E6}" type="slidenum">
              <a:rPr lang="en-IN" smtClean="0"/>
              <a:t>‹#›</a:t>
            </a:fld>
            <a:endParaRPr lang="en-IN"/>
          </a:p>
        </p:txBody>
      </p:sp>
    </p:spTree>
    <p:extLst>
      <p:ext uri="{BB962C8B-B14F-4D97-AF65-F5344CB8AC3E}">
        <p14:creationId xmlns:p14="http://schemas.microsoft.com/office/powerpoint/2010/main" val="357061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ADBEE6-F42E-4A1F-8E10-6B5C8F0A1BE4}"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2773D-B044-4AAA-BDA0-AECA5B5EE1E6}" type="slidenum">
              <a:rPr lang="en-IN" smtClean="0"/>
              <a:t>‹#›</a:t>
            </a:fld>
            <a:endParaRPr lang="en-IN"/>
          </a:p>
        </p:txBody>
      </p:sp>
    </p:spTree>
    <p:extLst>
      <p:ext uri="{BB962C8B-B14F-4D97-AF65-F5344CB8AC3E}">
        <p14:creationId xmlns:p14="http://schemas.microsoft.com/office/powerpoint/2010/main" val="124328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FADBEE6-F42E-4A1F-8E10-6B5C8F0A1BE4}" type="datetimeFigureOut">
              <a:rPr lang="en-IN" smtClean="0"/>
              <a:t>03-10-2023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652773D-B044-4AAA-BDA0-AECA5B5EE1E6}" type="slidenum">
              <a:rPr lang="en-IN" smtClean="0"/>
              <a:t>‹#›</a:t>
            </a:fld>
            <a:endParaRPr lang="en-IN"/>
          </a:p>
        </p:txBody>
      </p:sp>
    </p:spTree>
    <p:extLst>
      <p:ext uri="{BB962C8B-B14F-4D97-AF65-F5344CB8AC3E}">
        <p14:creationId xmlns:p14="http://schemas.microsoft.com/office/powerpoint/2010/main" val="2996045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JCaOrHEJjw1nS8WTRtxmoFAyQrV5RoVi/view?usp=sharing" TargetMode="Externa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hyperlink" Target="https://drive.google.com/file/d/1GeOdvXW95pi42Q3RKqiTyUeQa6R5qBJM/view?usp=sharing" TargetMode="External"/><Relationship Id="rId5" Type="http://schemas.openxmlformats.org/officeDocument/2006/relationships/hyperlink" Target="https://drive.google.com/file/d/1yLIolOPG8Wis0g62lmyClkaHdczPvY_l/view?usp=sharing" TargetMode="External"/><Relationship Id="rId4" Type="http://schemas.openxmlformats.org/officeDocument/2006/relationships/hyperlink" Target="https://drive.google.com/file/d/16Jn8jXlFB3g9igq-sAi3ij5FNTvkkjpv/view?usp=sharin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65pC4x6ajl1Ee0JgbqJtbrkh4qGkZh8/view?usp=sharing" TargetMode="External"/><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hyperlink" Target="https://drive.google.com/file/d/1dfgpSMJYu0rEirTZuWSikMc7vWeRtpu0/view?usp=shari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276UIIHH3Lmii8lD0EkOVsNpqFGktLiU/view?usp=sharing" TargetMode="External"/><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hyperlink" Target="https://drive.google.com/file/d/17Mq7UXrI_q7Aj52ZjcfAwGRh1yeilFlR/view?usp=shari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Bnq3kbWGINJpqCn9Yf2OlVkEBHV_iaUd/view?usp=sharing"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mS--Wd9mD-BRCvK9jXyeqnIk4jjpVW6z/view?usp=sharing"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1rQguDY50rbUuQVnApVjVJ37pFBUUjCE1/view?usp=sharing" TargetMode="Externa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ile/d/1xAv2Z8GUXqnRqrd6MI0JL3iZU-ZVtf7S/view?usp=sharing" TargetMode="Externa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s://drive.google.com/file/d/12d1iOhXc24tpeTAnY4VS4we4T-7cE8vF/view?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file/d/1jmkTT-rl1EYQvjtXcmwMPqKHjmIz8-NY/view?usp=sha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fVzKaManvfRmKHQGwx2CpxgRBA_6oEVR/view?usp=sharing"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T2z9kBPxPPj7pz98EaUbkXwtrX0t4l_m/view?usp=sharing"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qUYNjtBwFxJUHH4gusl7XwEdj6Yg5a6p/view?usp=sharing"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7Nuj3hjdZVcchitqU51UhtSzP5IVcS2i/view?usp=sharing"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SCm_FpUhQmt9iJHO-XMJkr3_h8P-sWwh/view?usp=sharing"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yIweSAmZKiyHwoOnGXePXPbO6B4Nitou/view?usp=sharing"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7335-3E90-47B1-5A78-C28862747E52}"/>
              </a:ext>
            </a:extLst>
          </p:cNvPr>
          <p:cNvSpPr>
            <a:spLocks noGrp="1"/>
          </p:cNvSpPr>
          <p:nvPr>
            <p:ph type="ctrTitle"/>
          </p:nvPr>
        </p:nvSpPr>
        <p:spPr/>
        <p:txBody>
          <a:bodyPr>
            <a:normAutofit/>
          </a:bodyPr>
          <a:lstStyle/>
          <a:p>
            <a:r>
              <a:rPr lang="en-IN" cap="none" dirty="0" err="1"/>
              <a:t>AtliQ</a:t>
            </a:r>
            <a:r>
              <a:rPr lang="en-IN" cap="none" dirty="0"/>
              <a:t> Hardware</a:t>
            </a:r>
            <a:br>
              <a:rPr lang="en-IN" cap="none" dirty="0"/>
            </a:br>
            <a:r>
              <a:rPr lang="en-IN" cap="none" dirty="0"/>
              <a:t>Finance &amp; Supply Chain</a:t>
            </a:r>
            <a:br>
              <a:rPr lang="en-IN" cap="none" dirty="0"/>
            </a:br>
            <a:r>
              <a:rPr lang="en-IN" cap="none" dirty="0"/>
              <a:t>Analytics</a:t>
            </a:r>
          </a:p>
        </p:txBody>
      </p:sp>
      <p:pic>
        <p:nvPicPr>
          <p:cNvPr id="5" name="Picture 4">
            <a:extLst>
              <a:ext uri="{FF2B5EF4-FFF2-40B4-BE49-F238E27FC236}">
                <a16:creationId xmlns:a16="http://schemas.microsoft.com/office/drawing/2014/main" id="{5772A0D9-B7B1-9207-6021-CD514370E6B9}"/>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3458807" y="668595"/>
            <a:ext cx="4611466" cy="3539611"/>
          </a:xfrm>
          <a:prstGeom prst="rect">
            <a:avLst/>
          </a:prstGeom>
        </p:spPr>
      </p:pic>
      <p:pic>
        <p:nvPicPr>
          <p:cNvPr id="7" name="Picture 6">
            <a:extLst>
              <a:ext uri="{FF2B5EF4-FFF2-40B4-BE49-F238E27FC236}">
                <a16:creationId xmlns:a16="http://schemas.microsoft.com/office/drawing/2014/main" id="{904513FE-7D91-7CAC-A23C-6BC4E47FCB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609" b="96739" l="10000" r="90000">
                        <a14:foregroundMark x1="16739" y1="13152" x2="18152" y2="15870"/>
                        <a14:foregroundMark x1="35109" y1="24239" x2="42500" y2="24891"/>
                        <a14:foregroundMark x1="42500" y1="24891" x2="42717" y2="25000"/>
                        <a14:foregroundMark x1="62717" y1="24348" x2="74022" y2="21087"/>
                        <a14:foregroundMark x1="74022" y1="21087" x2="77283" y2="19022"/>
                        <a14:foregroundMark x1="78261" y1="8043" x2="63152" y2="4783"/>
                        <a14:foregroundMark x1="63152" y1="4783" x2="63152" y2="4783"/>
                        <a14:foregroundMark x1="47391" y1="2717" x2="30109" y2="5978"/>
                        <a14:foregroundMark x1="30109" y1="5978" x2="21413" y2="10326"/>
                        <a14:foregroundMark x1="21413" y1="10326" x2="18696" y2="18478"/>
                        <a14:foregroundMark x1="18696" y1="18478" x2="28043" y2="22717"/>
                        <a14:foregroundMark x1="28043" y1="22717" x2="34348" y2="23370"/>
                        <a14:foregroundMark x1="45435" y1="25217" x2="54022" y2="25217"/>
                        <a14:foregroundMark x1="54022" y1="25217" x2="61739" y2="24674"/>
                        <a14:foregroundMark x1="61739" y1="24674" x2="62065" y2="24674"/>
                        <a14:foregroundMark x1="77935" y1="18370" x2="79674" y2="11522"/>
                        <a14:foregroundMark x1="79674" y1="11522" x2="77826" y2="10326"/>
                        <a14:foregroundMark x1="63804" y1="3478" x2="46304" y2="3261"/>
                        <a14:foregroundMark x1="34239" y1="48478" x2="25543" y2="50109"/>
                        <a14:foregroundMark x1="25543" y1="50109" x2="28696" y2="57391"/>
                        <a14:foregroundMark x1="28696" y1="57391" x2="33587" y2="62391"/>
                        <a14:foregroundMark x1="33587" y1="62391" x2="25870" y2="68043"/>
                        <a14:foregroundMark x1="25870" y1="68043" x2="24891" y2="67935"/>
                        <a14:foregroundMark x1="51304" y1="49348" x2="43261" y2="53370"/>
                        <a14:foregroundMark x1="43261" y1="53370" x2="42500" y2="60109"/>
                        <a14:foregroundMark x1="42717" y1="61413" x2="56630" y2="72826"/>
                        <a14:foregroundMark x1="56630" y1="72826" x2="59022" y2="55652"/>
                        <a14:foregroundMark x1="59022" y1="55652" x2="50978" y2="49457"/>
                        <a14:foregroundMark x1="69348" y1="48913" x2="69348" y2="62609"/>
                        <a14:foregroundMark x1="69348" y1="62609" x2="73804" y2="67935"/>
                        <a14:foregroundMark x1="73804" y1="67935" x2="77391" y2="67717"/>
                        <a14:foregroundMark x1="20761" y1="90870" x2="34891" y2="96739"/>
                        <a14:foregroundMark x1="34891" y1="96739" x2="75543" y2="91087"/>
                        <a14:foregroundMark x1="73261" y1="17500" x2="68913" y2="11087"/>
                        <a14:foregroundMark x1="68913" y1="11087" x2="37500" y2="11522"/>
                        <a14:foregroundMark x1="37500" y1="11522" x2="28261" y2="14565"/>
                        <a14:foregroundMark x1="28261" y1="14565" x2="35435" y2="20000"/>
                        <a14:foregroundMark x1="35435" y1="20000" x2="64457" y2="19022"/>
                        <a14:foregroundMark x1="64457" y1="19022" x2="66630" y2="19022"/>
                      </a14:backgroundRemoval>
                    </a14:imgEffect>
                  </a14:imgLayer>
                </a14:imgProps>
              </a:ext>
              <a:ext uri="{28A0092B-C50C-407E-A947-70E740481C1C}">
                <a14:useLocalDpi xmlns:a14="http://schemas.microsoft.com/office/drawing/2010/main" val="0"/>
              </a:ext>
            </a:extLst>
          </a:blip>
          <a:stretch>
            <a:fillRect/>
          </a:stretch>
        </p:blipFill>
        <p:spPr>
          <a:xfrm>
            <a:off x="4844846" y="4208207"/>
            <a:ext cx="2116394" cy="1848464"/>
          </a:xfrm>
          <a:prstGeom prst="rect">
            <a:avLst/>
          </a:prstGeom>
        </p:spPr>
      </p:pic>
    </p:spTree>
    <p:extLst>
      <p:ext uri="{BB962C8B-B14F-4D97-AF65-F5344CB8AC3E}">
        <p14:creationId xmlns:p14="http://schemas.microsoft.com/office/powerpoint/2010/main" val="405168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E336-628B-8C40-814D-D12445AC1CE1}"/>
              </a:ext>
            </a:extLst>
          </p:cNvPr>
          <p:cNvSpPr>
            <a:spLocks noGrp="1"/>
          </p:cNvSpPr>
          <p:nvPr>
            <p:ph type="title"/>
          </p:nvPr>
        </p:nvSpPr>
        <p:spPr>
          <a:xfrm>
            <a:off x="1" y="0"/>
            <a:ext cx="756468" cy="629265"/>
          </a:xfrm>
        </p:spPr>
        <p:txBody>
          <a:bodyPr/>
          <a:lstStyle/>
          <a:p>
            <a:r>
              <a:rPr lang="en-IN" dirty="0"/>
              <a:t>7.</a:t>
            </a:r>
          </a:p>
        </p:txBody>
      </p:sp>
      <p:pic>
        <p:nvPicPr>
          <p:cNvPr id="5" name="Picture 4">
            <a:extLst>
              <a:ext uri="{FF2B5EF4-FFF2-40B4-BE49-F238E27FC236}">
                <a16:creationId xmlns:a16="http://schemas.microsoft.com/office/drawing/2014/main" id="{1AC71215-C965-5625-D810-1D29B821F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69" y="0"/>
            <a:ext cx="10875092" cy="3559278"/>
          </a:xfrm>
          <a:prstGeom prst="rect">
            <a:avLst/>
          </a:prstGeom>
        </p:spPr>
      </p:pic>
      <p:sp>
        <p:nvSpPr>
          <p:cNvPr id="6" name="TextBox 5">
            <a:extLst>
              <a:ext uri="{FF2B5EF4-FFF2-40B4-BE49-F238E27FC236}">
                <a16:creationId xmlns:a16="http://schemas.microsoft.com/office/drawing/2014/main" id="{D09AD37A-B66E-CE29-088A-A6812B4F4F2C}"/>
              </a:ext>
            </a:extLst>
          </p:cNvPr>
          <p:cNvSpPr txBox="1"/>
          <p:nvPr/>
        </p:nvSpPr>
        <p:spPr>
          <a:xfrm>
            <a:off x="3853013" y="3883739"/>
            <a:ext cx="4790770" cy="646331"/>
          </a:xfrm>
          <a:prstGeom prst="rect">
            <a:avLst/>
          </a:prstGeom>
          <a:noFill/>
        </p:spPr>
        <p:txBody>
          <a:bodyPr wrap="square" rtlCol="0">
            <a:spAutoFit/>
          </a:bodyPr>
          <a:lstStyle/>
          <a:p>
            <a:r>
              <a:rPr lang="en-IN" dirty="0"/>
              <a:t>Click </a:t>
            </a:r>
            <a:r>
              <a:rPr lang="en-IN" dirty="0">
                <a:hlinkClick r:id="rId3"/>
              </a:rPr>
              <a:t>here</a:t>
            </a:r>
            <a:r>
              <a:rPr lang="en-IN" dirty="0"/>
              <a:t> to download the NS view File</a:t>
            </a:r>
          </a:p>
          <a:p>
            <a:endParaRPr lang="en-IN" dirty="0"/>
          </a:p>
        </p:txBody>
      </p:sp>
      <p:sp>
        <p:nvSpPr>
          <p:cNvPr id="7" name="TextBox 6">
            <a:extLst>
              <a:ext uri="{FF2B5EF4-FFF2-40B4-BE49-F238E27FC236}">
                <a16:creationId xmlns:a16="http://schemas.microsoft.com/office/drawing/2014/main" id="{9CF41989-306D-1ECF-3085-B58CBABD734D}"/>
              </a:ext>
            </a:extLst>
          </p:cNvPr>
          <p:cNvSpPr txBox="1"/>
          <p:nvPr/>
        </p:nvSpPr>
        <p:spPr>
          <a:xfrm>
            <a:off x="3484917" y="4530070"/>
            <a:ext cx="5526961" cy="646331"/>
          </a:xfrm>
          <a:prstGeom prst="rect">
            <a:avLst/>
          </a:prstGeom>
          <a:noFill/>
        </p:spPr>
        <p:txBody>
          <a:bodyPr wrap="square" rtlCol="0">
            <a:spAutoFit/>
          </a:bodyPr>
          <a:lstStyle/>
          <a:p>
            <a:r>
              <a:rPr lang="en-IN" dirty="0"/>
              <a:t>Click </a:t>
            </a:r>
            <a:r>
              <a:rPr lang="en-IN" dirty="0">
                <a:hlinkClick r:id="rId4"/>
              </a:rPr>
              <a:t>here</a:t>
            </a:r>
            <a:r>
              <a:rPr lang="en-IN" dirty="0"/>
              <a:t> to download Top customers by NS file</a:t>
            </a:r>
          </a:p>
          <a:p>
            <a:endParaRPr lang="en-IN" dirty="0"/>
          </a:p>
        </p:txBody>
      </p:sp>
      <p:sp>
        <p:nvSpPr>
          <p:cNvPr id="8" name="TextBox 7">
            <a:extLst>
              <a:ext uri="{FF2B5EF4-FFF2-40B4-BE49-F238E27FC236}">
                <a16:creationId xmlns:a16="http://schemas.microsoft.com/office/drawing/2014/main" id="{8298B15C-28A1-B3DD-D086-CB7FA462E960}"/>
              </a:ext>
            </a:extLst>
          </p:cNvPr>
          <p:cNvSpPr txBox="1"/>
          <p:nvPr/>
        </p:nvSpPr>
        <p:spPr>
          <a:xfrm>
            <a:off x="3484916" y="5282377"/>
            <a:ext cx="5526960" cy="646331"/>
          </a:xfrm>
          <a:prstGeom prst="rect">
            <a:avLst/>
          </a:prstGeom>
          <a:noFill/>
        </p:spPr>
        <p:txBody>
          <a:bodyPr wrap="square" rtlCol="0">
            <a:spAutoFit/>
          </a:bodyPr>
          <a:lstStyle/>
          <a:p>
            <a:r>
              <a:rPr lang="en-IN" dirty="0"/>
              <a:t>Click </a:t>
            </a:r>
            <a:r>
              <a:rPr lang="en-IN" dirty="0">
                <a:hlinkClick r:id="rId5"/>
              </a:rPr>
              <a:t>here</a:t>
            </a:r>
            <a:r>
              <a:rPr lang="en-IN" dirty="0"/>
              <a:t> to download Top Market by NS file</a:t>
            </a:r>
          </a:p>
          <a:p>
            <a:endParaRPr lang="en-IN" dirty="0"/>
          </a:p>
        </p:txBody>
      </p:sp>
      <p:sp>
        <p:nvSpPr>
          <p:cNvPr id="9" name="TextBox 8">
            <a:extLst>
              <a:ext uri="{FF2B5EF4-FFF2-40B4-BE49-F238E27FC236}">
                <a16:creationId xmlns:a16="http://schemas.microsoft.com/office/drawing/2014/main" id="{CFED38F9-37D5-B9A0-562D-E0C5089A2E56}"/>
              </a:ext>
            </a:extLst>
          </p:cNvPr>
          <p:cNvSpPr txBox="1"/>
          <p:nvPr/>
        </p:nvSpPr>
        <p:spPr>
          <a:xfrm>
            <a:off x="3484916" y="6041922"/>
            <a:ext cx="5364115" cy="646331"/>
          </a:xfrm>
          <a:prstGeom prst="rect">
            <a:avLst/>
          </a:prstGeom>
          <a:noFill/>
        </p:spPr>
        <p:txBody>
          <a:bodyPr wrap="square" rtlCol="0">
            <a:spAutoFit/>
          </a:bodyPr>
          <a:lstStyle/>
          <a:p>
            <a:r>
              <a:rPr lang="en-IN" dirty="0"/>
              <a:t>Click </a:t>
            </a:r>
            <a:r>
              <a:rPr lang="en-IN" dirty="0">
                <a:hlinkClick r:id="rId6"/>
              </a:rPr>
              <a:t>here</a:t>
            </a:r>
            <a:r>
              <a:rPr lang="en-IN" dirty="0"/>
              <a:t> to download Top Product by NS file</a:t>
            </a:r>
          </a:p>
          <a:p>
            <a:endParaRPr lang="en-IN" dirty="0"/>
          </a:p>
        </p:txBody>
      </p:sp>
    </p:spTree>
    <p:extLst>
      <p:ext uri="{BB962C8B-B14F-4D97-AF65-F5344CB8AC3E}">
        <p14:creationId xmlns:p14="http://schemas.microsoft.com/office/powerpoint/2010/main" val="169640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E336-628B-8C40-814D-D12445AC1CE1}"/>
              </a:ext>
            </a:extLst>
          </p:cNvPr>
          <p:cNvSpPr>
            <a:spLocks noGrp="1"/>
          </p:cNvSpPr>
          <p:nvPr>
            <p:ph type="title"/>
          </p:nvPr>
        </p:nvSpPr>
        <p:spPr>
          <a:xfrm>
            <a:off x="0" y="0"/>
            <a:ext cx="905173" cy="629265"/>
          </a:xfrm>
        </p:spPr>
        <p:txBody>
          <a:bodyPr/>
          <a:lstStyle/>
          <a:p>
            <a:r>
              <a:rPr lang="en-IN" dirty="0"/>
              <a:t>8.</a:t>
            </a:r>
          </a:p>
        </p:txBody>
      </p:sp>
      <p:pic>
        <p:nvPicPr>
          <p:cNvPr id="9" name="Picture 8">
            <a:extLst>
              <a:ext uri="{FF2B5EF4-FFF2-40B4-BE49-F238E27FC236}">
                <a16:creationId xmlns:a16="http://schemas.microsoft.com/office/drawing/2014/main" id="{E610F15A-69AF-2320-86DA-D4148C1EC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987" y="-1"/>
            <a:ext cx="8504903" cy="3018503"/>
          </a:xfrm>
          <a:prstGeom prst="rect">
            <a:avLst/>
          </a:prstGeom>
        </p:spPr>
      </p:pic>
      <p:sp>
        <p:nvSpPr>
          <p:cNvPr id="10" name="TextBox 9">
            <a:extLst>
              <a:ext uri="{FF2B5EF4-FFF2-40B4-BE49-F238E27FC236}">
                <a16:creationId xmlns:a16="http://schemas.microsoft.com/office/drawing/2014/main" id="{0238C691-6FC8-5F52-127B-671C31FF0C86}"/>
              </a:ext>
            </a:extLst>
          </p:cNvPr>
          <p:cNvSpPr txBox="1"/>
          <p:nvPr/>
        </p:nvSpPr>
        <p:spPr>
          <a:xfrm>
            <a:off x="4090219" y="3311013"/>
            <a:ext cx="4370438" cy="646331"/>
          </a:xfrm>
          <a:prstGeom prst="rect">
            <a:avLst/>
          </a:prstGeom>
          <a:noFill/>
        </p:spPr>
        <p:txBody>
          <a:bodyPr wrap="square" rtlCol="0">
            <a:spAutoFit/>
          </a:bodyPr>
          <a:lstStyle/>
          <a:p>
            <a:r>
              <a:rPr lang="en-IN" dirty="0"/>
              <a:t>Click </a:t>
            </a:r>
            <a:r>
              <a:rPr lang="en-IN" dirty="0">
                <a:hlinkClick r:id="rId3"/>
              </a:rPr>
              <a:t>here</a:t>
            </a:r>
            <a:r>
              <a:rPr lang="en-IN" dirty="0"/>
              <a:t> to download the SQL file</a:t>
            </a:r>
          </a:p>
          <a:p>
            <a:endParaRPr lang="en-IN" dirty="0"/>
          </a:p>
        </p:txBody>
      </p:sp>
      <p:sp>
        <p:nvSpPr>
          <p:cNvPr id="11" name="TextBox 10">
            <a:extLst>
              <a:ext uri="{FF2B5EF4-FFF2-40B4-BE49-F238E27FC236}">
                <a16:creationId xmlns:a16="http://schemas.microsoft.com/office/drawing/2014/main" id="{D04AED60-C0E3-D923-901E-C57AB4380B4A}"/>
              </a:ext>
            </a:extLst>
          </p:cNvPr>
          <p:cNvSpPr txBox="1"/>
          <p:nvPr/>
        </p:nvSpPr>
        <p:spPr>
          <a:xfrm>
            <a:off x="3593690" y="3957344"/>
            <a:ext cx="5004619" cy="646331"/>
          </a:xfrm>
          <a:prstGeom prst="rect">
            <a:avLst/>
          </a:prstGeom>
          <a:noFill/>
        </p:spPr>
        <p:txBody>
          <a:bodyPr wrap="square" rtlCol="0">
            <a:spAutoFit/>
          </a:bodyPr>
          <a:lstStyle/>
          <a:p>
            <a:r>
              <a:rPr lang="en-IN" dirty="0"/>
              <a:t>Click </a:t>
            </a:r>
            <a:r>
              <a:rPr lang="en-IN" dirty="0">
                <a:hlinkClick r:id="rId4"/>
              </a:rPr>
              <a:t>here</a:t>
            </a:r>
            <a:r>
              <a:rPr lang="en-IN" dirty="0"/>
              <a:t> to download the Excel File report</a:t>
            </a:r>
          </a:p>
          <a:p>
            <a:endParaRPr lang="en-IN" dirty="0"/>
          </a:p>
        </p:txBody>
      </p:sp>
    </p:spTree>
    <p:extLst>
      <p:ext uri="{BB962C8B-B14F-4D97-AF65-F5344CB8AC3E}">
        <p14:creationId xmlns:p14="http://schemas.microsoft.com/office/powerpoint/2010/main" val="2325727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E336-628B-8C40-814D-D12445AC1CE1}"/>
              </a:ext>
            </a:extLst>
          </p:cNvPr>
          <p:cNvSpPr>
            <a:spLocks noGrp="1"/>
          </p:cNvSpPr>
          <p:nvPr>
            <p:ph type="title"/>
          </p:nvPr>
        </p:nvSpPr>
        <p:spPr>
          <a:xfrm>
            <a:off x="0" y="0"/>
            <a:ext cx="905173" cy="629265"/>
          </a:xfrm>
        </p:spPr>
        <p:txBody>
          <a:bodyPr/>
          <a:lstStyle/>
          <a:p>
            <a:r>
              <a:rPr lang="en-IN" dirty="0"/>
              <a:t>9.</a:t>
            </a:r>
          </a:p>
        </p:txBody>
      </p:sp>
      <p:pic>
        <p:nvPicPr>
          <p:cNvPr id="7" name="Picture 6">
            <a:extLst>
              <a:ext uri="{FF2B5EF4-FFF2-40B4-BE49-F238E27FC236}">
                <a16:creationId xmlns:a16="http://schemas.microsoft.com/office/drawing/2014/main" id="{196B453A-5972-1609-BE49-F1922D92E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990" y="-1"/>
            <a:ext cx="10828020" cy="3254477"/>
          </a:xfrm>
          <a:prstGeom prst="rect">
            <a:avLst/>
          </a:prstGeom>
        </p:spPr>
      </p:pic>
      <p:sp>
        <p:nvSpPr>
          <p:cNvPr id="8" name="TextBox 7">
            <a:extLst>
              <a:ext uri="{FF2B5EF4-FFF2-40B4-BE49-F238E27FC236}">
                <a16:creationId xmlns:a16="http://schemas.microsoft.com/office/drawing/2014/main" id="{3F85E704-8713-225D-CEF3-9C5F29EC03FC}"/>
              </a:ext>
            </a:extLst>
          </p:cNvPr>
          <p:cNvSpPr txBox="1"/>
          <p:nvPr/>
        </p:nvSpPr>
        <p:spPr>
          <a:xfrm>
            <a:off x="4277032" y="3416710"/>
            <a:ext cx="4183625" cy="646331"/>
          </a:xfrm>
          <a:prstGeom prst="rect">
            <a:avLst/>
          </a:prstGeom>
          <a:noFill/>
        </p:spPr>
        <p:txBody>
          <a:bodyPr wrap="square" rtlCol="0">
            <a:spAutoFit/>
          </a:bodyPr>
          <a:lstStyle/>
          <a:p>
            <a:r>
              <a:rPr lang="en-IN" dirty="0"/>
              <a:t>Click </a:t>
            </a:r>
            <a:r>
              <a:rPr lang="en-IN" dirty="0">
                <a:hlinkClick r:id="rId3"/>
              </a:rPr>
              <a:t>here</a:t>
            </a:r>
            <a:r>
              <a:rPr lang="en-IN" dirty="0"/>
              <a:t> to download the SQL file</a:t>
            </a:r>
          </a:p>
          <a:p>
            <a:endParaRPr lang="en-IN" dirty="0"/>
          </a:p>
        </p:txBody>
      </p:sp>
      <p:sp>
        <p:nvSpPr>
          <p:cNvPr id="9" name="TextBox 8">
            <a:extLst>
              <a:ext uri="{FF2B5EF4-FFF2-40B4-BE49-F238E27FC236}">
                <a16:creationId xmlns:a16="http://schemas.microsoft.com/office/drawing/2014/main" id="{89BFA095-6223-479A-C792-F28D10C66769}"/>
              </a:ext>
            </a:extLst>
          </p:cNvPr>
          <p:cNvSpPr txBox="1"/>
          <p:nvPr/>
        </p:nvSpPr>
        <p:spPr>
          <a:xfrm>
            <a:off x="3629332" y="3902109"/>
            <a:ext cx="4933336" cy="646331"/>
          </a:xfrm>
          <a:prstGeom prst="rect">
            <a:avLst/>
          </a:prstGeom>
          <a:noFill/>
        </p:spPr>
        <p:txBody>
          <a:bodyPr wrap="square" rtlCol="0">
            <a:spAutoFit/>
          </a:bodyPr>
          <a:lstStyle/>
          <a:p>
            <a:r>
              <a:rPr lang="en-IN" dirty="0"/>
              <a:t>Click </a:t>
            </a:r>
            <a:r>
              <a:rPr lang="en-IN" dirty="0">
                <a:hlinkClick r:id="rId4"/>
              </a:rPr>
              <a:t>here</a:t>
            </a:r>
            <a:r>
              <a:rPr lang="en-IN" dirty="0"/>
              <a:t> to download the Excel file Report</a:t>
            </a:r>
          </a:p>
          <a:p>
            <a:endParaRPr lang="en-IN" dirty="0"/>
          </a:p>
        </p:txBody>
      </p:sp>
    </p:spTree>
    <p:extLst>
      <p:ext uri="{BB962C8B-B14F-4D97-AF65-F5344CB8AC3E}">
        <p14:creationId xmlns:p14="http://schemas.microsoft.com/office/powerpoint/2010/main" val="2134738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E336-628B-8C40-814D-D12445AC1CE1}"/>
              </a:ext>
            </a:extLst>
          </p:cNvPr>
          <p:cNvSpPr>
            <a:spLocks noGrp="1"/>
          </p:cNvSpPr>
          <p:nvPr>
            <p:ph type="title"/>
          </p:nvPr>
        </p:nvSpPr>
        <p:spPr>
          <a:xfrm>
            <a:off x="0" y="0"/>
            <a:ext cx="905173" cy="629265"/>
          </a:xfrm>
        </p:spPr>
        <p:txBody>
          <a:bodyPr/>
          <a:lstStyle/>
          <a:p>
            <a:r>
              <a:rPr lang="en-IN" dirty="0"/>
              <a:t>10.</a:t>
            </a:r>
          </a:p>
        </p:txBody>
      </p:sp>
      <p:pic>
        <p:nvPicPr>
          <p:cNvPr id="5" name="Picture 4">
            <a:extLst>
              <a:ext uri="{FF2B5EF4-FFF2-40B4-BE49-F238E27FC236}">
                <a16:creationId xmlns:a16="http://schemas.microsoft.com/office/drawing/2014/main" id="{06D5A52D-F634-E9A1-0488-DAC0891F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48" y="0"/>
            <a:ext cx="10127226" cy="3057832"/>
          </a:xfrm>
          <a:prstGeom prst="rect">
            <a:avLst/>
          </a:prstGeom>
        </p:spPr>
      </p:pic>
      <p:sp>
        <p:nvSpPr>
          <p:cNvPr id="6" name="TextBox 5">
            <a:extLst>
              <a:ext uri="{FF2B5EF4-FFF2-40B4-BE49-F238E27FC236}">
                <a16:creationId xmlns:a16="http://schemas.microsoft.com/office/drawing/2014/main" id="{B4F40C32-5E45-AE1C-B814-CB753C99E961}"/>
              </a:ext>
            </a:extLst>
          </p:cNvPr>
          <p:cNvSpPr txBox="1"/>
          <p:nvPr/>
        </p:nvSpPr>
        <p:spPr>
          <a:xfrm>
            <a:off x="4616245" y="3274140"/>
            <a:ext cx="3672349" cy="646331"/>
          </a:xfrm>
          <a:prstGeom prst="rect">
            <a:avLst/>
          </a:prstGeom>
          <a:noFill/>
        </p:spPr>
        <p:txBody>
          <a:bodyPr wrap="square" rtlCol="0">
            <a:spAutoFit/>
          </a:bodyPr>
          <a:lstStyle/>
          <a:p>
            <a:r>
              <a:rPr lang="en-IN" dirty="0"/>
              <a:t>Click </a:t>
            </a:r>
            <a:r>
              <a:rPr lang="en-IN" dirty="0">
                <a:hlinkClick r:id="rId3"/>
              </a:rPr>
              <a:t>here</a:t>
            </a:r>
            <a:r>
              <a:rPr lang="en-IN" dirty="0"/>
              <a:t> to download the file</a:t>
            </a:r>
          </a:p>
          <a:p>
            <a:endParaRPr lang="en-IN" dirty="0"/>
          </a:p>
        </p:txBody>
      </p:sp>
    </p:spTree>
    <p:extLst>
      <p:ext uri="{BB962C8B-B14F-4D97-AF65-F5344CB8AC3E}">
        <p14:creationId xmlns:p14="http://schemas.microsoft.com/office/powerpoint/2010/main" val="120152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E336-628B-8C40-814D-D12445AC1CE1}"/>
              </a:ext>
            </a:extLst>
          </p:cNvPr>
          <p:cNvSpPr>
            <a:spLocks noGrp="1"/>
          </p:cNvSpPr>
          <p:nvPr>
            <p:ph type="title"/>
          </p:nvPr>
        </p:nvSpPr>
        <p:spPr>
          <a:xfrm>
            <a:off x="0" y="0"/>
            <a:ext cx="905173" cy="629265"/>
          </a:xfrm>
        </p:spPr>
        <p:txBody>
          <a:bodyPr/>
          <a:lstStyle/>
          <a:p>
            <a:r>
              <a:rPr lang="en-IN" dirty="0"/>
              <a:t>11.</a:t>
            </a:r>
          </a:p>
        </p:txBody>
      </p:sp>
      <p:pic>
        <p:nvPicPr>
          <p:cNvPr id="5" name="Picture 4">
            <a:extLst>
              <a:ext uri="{FF2B5EF4-FFF2-40B4-BE49-F238E27FC236}">
                <a16:creationId xmlns:a16="http://schemas.microsoft.com/office/drawing/2014/main" id="{C46DFA72-C815-0A17-9B03-B5332B8A2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173" y="-1"/>
            <a:ext cx="9232491" cy="1543666"/>
          </a:xfrm>
          <a:prstGeom prst="rect">
            <a:avLst/>
          </a:prstGeom>
        </p:spPr>
      </p:pic>
      <p:sp>
        <p:nvSpPr>
          <p:cNvPr id="6" name="TextBox 5">
            <a:extLst>
              <a:ext uri="{FF2B5EF4-FFF2-40B4-BE49-F238E27FC236}">
                <a16:creationId xmlns:a16="http://schemas.microsoft.com/office/drawing/2014/main" id="{65D398C4-D3E8-29C0-7DD0-A267F46591AA}"/>
              </a:ext>
            </a:extLst>
          </p:cNvPr>
          <p:cNvSpPr txBox="1"/>
          <p:nvPr/>
        </p:nvSpPr>
        <p:spPr>
          <a:xfrm>
            <a:off x="4259825" y="2025444"/>
            <a:ext cx="3672349" cy="646331"/>
          </a:xfrm>
          <a:prstGeom prst="rect">
            <a:avLst/>
          </a:prstGeom>
          <a:noFill/>
        </p:spPr>
        <p:txBody>
          <a:bodyPr wrap="square" rtlCol="0">
            <a:spAutoFit/>
          </a:bodyPr>
          <a:lstStyle/>
          <a:p>
            <a:r>
              <a:rPr lang="en-IN" dirty="0"/>
              <a:t>Click </a:t>
            </a:r>
            <a:r>
              <a:rPr lang="en-IN" dirty="0">
                <a:hlinkClick r:id="rId3"/>
              </a:rPr>
              <a:t>here</a:t>
            </a:r>
            <a:r>
              <a:rPr lang="en-IN" dirty="0"/>
              <a:t> to download the file</a:t>
            </a:r>
          </a:p>
          <a:p>
            <a:endParaRPr lang="en-IN" dirty="0"/>
          </a:p>
        </p:txBody>
      </p:sp>
    </p:spTree>
    <p:extLst>
      <p:ext uri="{BB962C8B-B14F-4D97-AF65-F5344CB8AC3E}">
        <p14:creationId xmlns:p14="http://schemas.microsoft.com/office/powerpoint/2010/main" val="1737902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E336-628B-8C40-814D-D12445AC1CE1}"/>
              </a:ext>
            </a:extLst>
          </p:cNvPr>
          <p:cNvSpPr>
            <a:spLocks noGrp="1"/>
          </p:cNvSpPr>
          <p:nvPr>
            <p:ph type="title"/>
          </p:nvPr>
        </p:nvSpPr>
        <p:spPr>
          <a:xfrm>
            <a:off x="0" y="0"/>
            <a:ext cx="905173" cy="629265"/>
          </a:xfrm>
        </p:spPr>
        <p:txBody>
          <a:bodyPr/>
          <a:lstStyle/>
          <a:p>
            <a:r>
              <a:rPr lang="en-IN" dirty="0"/>
              <a:t>12.</a:t>
            </a:r>
          </a:p>
        </p:txBody>
      </p:sp>
      <p:pic>
        <p:nvPicPr>
          <p:cNvPr id="5" name="Picture 4">
            <a:extLst>
              <a:ext uri="{FF2B5EF4-FFF2-40B4-BE49-F238E27FC236}">
                <a16:creationId xmlns:a16="http://schemas.microsoft.com/office/drawing/2014/main" id="{CED0A8B7-66E6-DFC0-3677-F1EC8F5B9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9" y="0"/>
            <a:ext cx="9478297" cy="4925961"/>
          </a:xfrm>
          <a:prstGeom prst="rect">
            <a:avLst/>
          </a:prstGeom>
        </p:spPr>
      </p:pic>
      <p:sp>
        <p:nvSpPr>
          <p:cNvPr id="6" name="TextBox 5">
            <a:extLst>
              <a:ext uri="{FF2B5EF4-FFF2-40B4-BE49-F238E27FC236}">
                <a16:creationId xmlns:a16="http://schemas.microsoft.com/office/drawing/2014/main" id="{84D1243C-2AA2-88E2-8DFC-1F0CE4CACF1D}"/>
              </a:ext>
            </a:extLst>
          </p:cNvPr>
          <p:cNvSpPr txBox="1"/>
          <p:nvPr/>
        </p:nvSpPr>
        <p:spPr>
          <a:xfrm>
            <a:off x="4567084" y="5043947"/>
            <a:ext cx="3672349" cy="646331"/>
          </a:xfrm>
          <a:prstGeom prst="rect">
            <a:avLst/>
          </a:prstGeom>
          <a:noFill/>
        </p:spPr>
        <p:txBody>
          <a:bodyPr wrap="square" rtlCol="0">
            <a:spAutoFit/>
          </a:bodyPr>
          <a:lstStyle/>
          <a:p>
            <a:r>
              <a:rPr lang="en-IN" dirty="0"/>
              <a:t>Click </a:t>
            </a:r>
            <a:r>
              <a:rPr lang="en-IN" dirty="0">
                <a:hlinkClick r:id="rId3"/>
              </a:rPr>
              <a:t>here</a:t>
            </a:r>
            <a:r>
              <a:rPr lang="en-IN" dirty="0"/>
              <a:t> to download the file</a:t>
            </a:r>
          </a:p>
          <a:p>
            <a:endParaRPr lang="en-IN" dirty="0"/>
          </a:p>
        </p:txBody>
      </p:sp>
    </p:spTree>
    <p:extLst>
      <p:ext uri="{BB962C8B-B14F-4D97-AF65-F5344CB8AC3E}">
        <p14:creationId xmlns:p14="http://schemas.microsoft.com/office/powerpoint/2010/main" val="3911450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E336-628B-8C40-814D-D12445AC1CE1}"/>
              </a:ext>
            </a:extLst>
          </p:cNvPr>
          <p:cNvSpPr>
            <a:spLocks noGrp="1"/>
          </p:cNvSpPr>
          <p:nvPr>
            <p:ph type="title"/>
          </p:nvPr>
        </p:nvSpPr>
        <p:spPr>
          <a:xfrm>
            <a:off x="0" y="0"/>
            <a:ext cx="905173" cy="629265"/>
          </a:xfrm>
        </p:spPr>
        <p:txBody>
          <a:bodyPr/>
          <a:lstStyle/>
          <a:p>
            <a:r>
              <a:rPr lang="en-IN" dirty="0"/>
              <a:t>13.</a:t>
            </a:r>
          </a:p>
        </p:txBody>
      </p:sp>
      <p:pic>
        <p:nvPicPr>
          <p:cNvPr id="5" name="Picture 4">
            <a:extLst>
              <a:ext uri="{FF2B5EF4-FFF2-40B4-BE49-F238E27FC236}">
                <a16:creationId xmlns:a16="http://schemas.microsoft.com/office/drawing/2014/main" id="{33060851-58AC-EC5F-E3FF-C0120BD9B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173" y="-1"/>
            <a:ext cx="10645140" cy="1514169"/>
          </a:xfrm>
          <a:prstGeom prst="rect">
            <a:avLst/>
          </a:prstGeom>
        </p:spPr>
      </p:pic>
      <p:sp>
        <p:nvSpPr>
          <p:cNvPr id="6" name="TextBox 5">
            <a:extLst>
              <a:ext uri="{FF2B5EF4-FFF2-40B4-BE49-F238E27FC236}">
                <a16:creationId xmlns:a16="http://schemas.microsoft.com/office/drawing/2014/main" id="{2BD820FC-B144-E50A-D1C7-B79A5722AEB2}"/>
              </a:ext>
            </a:extLst>
          </p:cNvPr>
          <p:cNvSpPr txBox="1"/>
          <p:nvPr/>
        </p:nvSpPr>
        <p:spPr>
          <a:xfrm>
            <a:off x="3215148" y="1887792"/>
            <a:ext cx="5830529" cy="646331"/>
          </a:xfrm>
          <a:prstGeom prst="rect">
            <a:avLst/>
          </a:prstGeom>
          <a:noFill/>
        </p:spPr>
        <p:txBody>
          <a:bodyPr wrap="square" rtlCol="0">
            <a:spAutoFit/>
          </a:bodyPr>
          <a:lstStyle/>
          <a:p>
            <a:r>
              <a:rPr lang="en-IN" dirty="0"/>
              <a:t>Click </a:t>
            </a:r>
            <a:r>
              <a:rPr lang="en-IN" dirty="0">
                <a:hlinkClick r:id="rId3"/>
              </a:rPr>
              <a:t>here</a:t>
            </a:r>
            <a:r>
              <a:rPr lang="en-IN" dirty="0"/>
              <a:t> to download the solution using CTE</a:t>
            </a:r>
          </a:p>
          <a:p>
            <a:endParaRPr lang="en-IN" dirty="0"/>
          </a:p>
        </p:txBody>
      </p:sp>
      <p:sp>
        <p:nvSpPr>
          <p:cNvPr id="7" name="TextBox 6">
            <a:extLst>
              <a:ext uri="{FF2B5EF4-FFF2-40B4-BE49-F238E27FC236}">
                <a16:creationId xmlns:a16="http://schemas.microsoft.com/office/drawing/2014/main" id="{9E8EA4B3-92E1-D6F6-D1F6-ABC327D49955}"/>
              </a:ext>
            </a:extLst>
          </p:cNvPr>
          <p:cNvSpPr txBox="1"/>
          <p:nvPr/>
        </p:nvSpPr>
        <p:spPr>
          <a:xfrm>
            <a:off x="2718619" y="2534123"/>
            <a:ext cx="6754762" cy="369332"/>
          </a:xfrm>
          <a:prstGeom prst="rect">
            <a:avLst/>
          </a:prstGeom>
          <a:noFill/>
        </p:spPr>
        <p:txBody>
          <a:bodyPr wrap="square" rtlCol="0">
            <a:spAutoFit/>
          </a:bodyPr>
          <a:lstStyle/>
          <a:p>
            <a:r>
              <a:rPr lang="en-IN" dirty="0"/>
              <a:t>Click </a:t>
            </a:r>
            <a:r>
              <a:rPr lang="en-IN" dirty="0">
                <a:hlinkClick r:id="rId4"/>
              </a:rPr>
              <a:t>here</a:t>
            </a:r>
            <a:r>
              <a:rPr lang="en-IN" dirty="0"/>
              <a:t> to download the solution using Temporary Table</a:t>
            </a:r>
          </a:p>
        </p:txBody>
      </p:sp>
    </p:spTree>
    <p:extLst>
      <p:ext uri="{BB962C8B-B14F-4D97-AF65-F5344CB8AC3E}">
        <p14:creationId xmlns:p14="http://schemas.microsoft.com/office/powerpoint/2010/main" val="2451679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E336-628B-8C40-814D-D12445AC1CE1}"/>
              </a:ext>
            </a:extLst>
          </p:cNvPr>
          <p:cNvSpPr>
            <a:spLocks noGrp="1"/>
          </p:cNvSpPr>
          <p:nvPr>
            <p:ph type="title"/>
          </p:nvPr>
        </p:nvSpPr>
        <p:spPr>
          <a:xfrm>
            <a:off x="2025445" y="1573162"/>
            <a:ext cx="7138220" cy="1130709"/>
          </a:xfrm>
        </p:spPr>
        <p:txBody>
          <a:bodyPr>
            <a:normAutofit/>
          </a:bodyPr>
          <a:lstStyle/>
          <a:p>
            <a:r>
              <a:rPr lang="en-IN" dirty="0"/>
              <a:t>Thanks</a:t>
            </a:r>
          </a:p>
        </p:txBody>
      </p:sp>
    </p:spTree>
    <p:extLst>
      <p:ext uri="{BB962C8B-B14F-4D97-AF65-F5344CB8AC3E}">
        <p14:creationId xmlns:p14="http://schemas.microsoft.com/office/powerpoint/2010/main" val="196959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D8D3-1CF5-94FA-7F2E-C854AC45A094}"/>
              </a:ext>
            </a:extLst>
          </p:cNvPr>
          <p:cNvSpPr>
            <a:spLocks noGrp="1"/>
          </p:cNvSpPr>
          <p:nvPr>
            <p:ph type="title"/>
          </p:nvPr>
        </p:nvSpPr>
        <p:spPr>
          <a:xfrm>
            <a:off x="0" y="0"/>
            <a:ext cx="7119160" cy="757084"/>
          </a:xfrm>
        </p:spPr>
        <p:txBody>
          <a:bodyPr/>
          <a:lstStyle/>
          <a:p>
            <a:pPr algn="l"/>
            <a:r>
              <a:rPr lang="en-IN" cap="none" dirty="0"/>
              <a:t>Problem Statement - </a:t>
            </a:r>
          </a:p>
        </p:txBody>
      </p:sp>
      <p:sp>
        <p:nvSpPr>
          <p:cNvPr id="3" name="Content Placeholder 2">
            <a:extLst>
              <a:ext uri="{FF2B5EF4-FFF2-40B4-BE49-F238E27FC236}">
                <a16:creationId xmlns:a16="http://schemas.microsoft.com/office/drawing/2014/main" id="{74E83B6A-12E2-177E-5238-E959E94CBE6D}"/>
              </a:ext>
            </a:extLst>
          </p:cNvPr>
          <p:cNvSpPr>
            <a:spLocks noGrp="1"/>
          </p:cNvSpPr>
          <p:nvPr>
            <p:ph idx="1"/>
          </p:nvPr>
        </p:nvSpPr>
        <p:spPr>
          <a:xfrm>
            <a:off x="284531" y="757084"/>
            <a:ext cx="11710824" cy="3695136"/>
          </a:xfrm>
        </p:spPr>
        <p:txBody>
          <a:bodyPr/>
          <a:lstStyle/>
          <a:p>
            <a:pPr marL="0" indent="0">
              <a:buNone/>
            </a:pPr>
            <a:r>
              <a:rPr lang="en-US" dirty="0"/>
              <a:t>As the size of our Excel files continues to grow, we are encountering performance issues, causing them to become unresponsive and inefficient. To address this challenge, </a:t>
            </a:r>
            <a:r>
              <a:rPr lang="en-US" dirty="0" err="1"/>
              <a:t>AtliQ</a:t>
            </a:r>
            <a:r>
              <a:rPr lang="en-US" dirty="0"/>
              <a:t> Hardware has initiated a project to incorporate a team of data analysts who will use MySQL as their database management system and to extract valuable insights from the data. These insights will empower our company to make more informed and strategic decisions, ultimately optimizing our operations and performance.</a:t>
            </a:r>
            <a:endParaRPr lang="en-IN" dirty="0"/>
          </a:p>
        </p:txBody>
      </p:sp>
    </p:spTree>
    <p:extLst>
      <p:ext uri="{BB962C8B-B14F-4D97-AF65-F5344CB8AC3E}">
        <p14:creationId xmlns:p14="http://schemas.microsoft.com/office/powerpoint/2010/main" val="3673261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C0ED-D904-0D15-BBDC-15EA2BA8E68A}"/>
              </a:ext>
            </a:extLst>
          </p:cNvPr>
          <p:cNvSpPr>
            <a:spLocks noGrp="1"/>
          </p:cNvSpPr>
          <p:nvPr>
            <p:ph type="title"/>
          </p:nvPr>
        </p:nvSpPr>
        <p:spPr>
          <a:xfrm>
            <a:off x="0" y="16785"/>
            <a:ext cx="4356298" cy="570270"/>
          </a:xfrm>
        </p:spPr>
        <p:txBody>
          <a:bodyPr>
            <a:normAutofit/>
          </a:bodyPr>
          <a:lstStyle/>
          <a:p>
            <a:pPr algn="l"/>
            <a:r>
              <a:rPr lang="en-IN" cap="none" dirty="0"/>
              <a:t>Data Sets -</a:t>
            </a:r>
          </a:p>
        </p:txBody>
      </p:sp>
      <p:sp>
        <p:nvSpPr>
          <p:cNvPr id="21" name="Rectangle: Rounded Corners 20">
            <a:extLst>
              <a:ext uri="{FF2B5EF4-FFF2-40B4-BE49-F238E27FC236}">
                <a16:creationId xmlns:a16="http://schemas.microsoft.com/office/drawing/2014/main" id="{4872EDF8-F981-2DD9-DC0D-A3C71CE5CE3F}"/>
              </a:ext>
            </a:extLst>
          </p:cNvPr>
          <p:cNvSpPr/>
          <p:nvPr/>
        </p:nvSpPr>
        <p:spPr>
          <a:xfrm>
            <a:off x="913792" y="2374160"/>
            <a:ext cx="2802587" cy="657595"/>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r>
              <a:rPr lang="en-IN" dirty="0"/>
              <a:t>Gdb0041 (Database)</a:t>
            </a:r>
          </a:p>
        </p:txBody>
      </p:sp>
      <p:cxnSp>
        <p:nvCxnSpPr>
          <p:cNvPr id="22" name="Straight Arrow Connector 21">
            <a:extLst>
              <a:ext uri="{FF2B5EF4-FFF2-40B4-BE49-F238E27FC236}">
                <a16:creationId xmlns:a16="http://schemas.microsoft.com/office/drawing/2014/main" id="{237BBA8C-B70F-9701-9FDD-61E5638A5C73}"/>
              </a:ext>
            </a:extLst>
          </p:cNvPr>
          <p:cNvCxnSpPr>
            <a:cxnSpLocks/>
          </p:cNvCxnSpPr>
          <p:nvPr/>
        </p:nvCxnSpPr>
        <p:spPr>
          <a:xfrm flipV="1">
            <a:off x="3749969" y="2455955"/>
            <a:ext cx="2385021" cy="227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8D96D88A-FCB6-44D3-C31D-3122C1D184C1}"/>
              </a:ext>
            </a:extLst>
          </p:cNvPr>
          <p:cNvSpPr/>
          <p:nvPr/>
        </p:nvSpPr>
        <p:spPr>
          <a:xfrm>
            <a:off x="6202170" y="2277709"/>
            <a:ext cx="2627197" cy="42524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err="1"/>
              <a:t>Fact_forecast_monthly</a:t>
            </a:r>
            <a:endParaRPr lang="en-IN" dirty="0"/>
          </a:p>
        </p:txBody>
      </p:sp>
      <p:sp>
        <p:nvSpPr>
          <p:cNvPr id="24" name="Rectangle: Rounded Corners 23">
            <a:extLst>
              <a:ext uri="{FF2B5EF4-FFF2-40B4-BE49-F238E27FC236}">
                <a16:creationId xmlns:a16="http://schemas.microsoft.com/office/drawing/2014/main" id="{F4A77EC3-02A3-1AE4-17C5-04BE0292B5FB}"/>
              </a:ext>
            </a:extLst>
          </p:cNvPr>
          <p:cNvSpPr/>
          <p:nvPr/>
        </p:nvSpPr>
        <p:spPr>
          <a:xfrm>
            <a:off x="6235589" y="1571582"/>
            <a:ext cx="2332229" cy="42524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err="1"/>
              <a:t>Fact_sales_monthly</a:t>
            </a:r>
            <a:endParaRPr lang="en-IN" dirty="0"/>
          </a:p>
        </p:txBody>
      </p:sp>
      <p:sp>
        <p:nvSpPr>
          <p:cNvPr id="25" name="Rectangle: Rounded Corners 24">
            <a:extLst>
              <a:ext uri="{FF2B5EF4-FFF2-40B4-BE49-F238E27FC236}">
                <a16:creationId xmlns:a16="http://schemas.microsoft.com/office/drawing/2014/main" id="{7B9FEB47-DC6E-49A4-486B-96B25FE79D2E}"/>
              </a:ext>
            </a:extLst>
          </p:cNvPr>
          <p:cNvSpPr/>
          <p:nvPr/>
        </p:nvSpPr>
        <p:spPr>
          <a:xfrm>
            <a:off x="6235589" y="894066"/>
            <a:ext cx="2104497" cy="42524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err="1"/>
              <a:t>Dim_Product</a:t>
            </a:r>
            <a:endParaRPr lang="en-IN" dirty="0"/>
          </a:p>
        </p:txBody>
      </p:sp>
      <p:sp>
        <p:nvSpPr>
          <p:cNvPr id="26" name="Rectangle: Rounded Corners 25">
            <a:extLst>
              <a:ext uri="{FF2B5EF4-FFF2-40B4-BE49-F238E27FC236}">
                <a16:creationId xmlns:a16="http://schemas.microsoft.com/office/drawing/2014/main" id="{C2663DD0-0AB3-D637-EAE1-57DD821F6831}"/>
              </a:ext>
            </a:extLst>
          </p:cNvPr>
          <p:cNvSpPr/>
          <p:nvPr/>
        </p:nvSpPr>
        <p:spPr>
          <a:xfrm>
            <a:off x="6202170" y="204779"/>
            <a:ext cx="2104497" cy="42524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err="1"/>
              <a:t>dim_customer</a:t>
            </a:r>
            <a:endParaRPr lang="en-IN" dirty="0"/>
          </a:p>
        </p:txBody>
      </p:sp>
      <p:cxnSp>
        <p:nvCxnSpPr>
          <p:cNvPr id="27" name="Straight Arrow Connector 26">
            <a:extLst>
              <a:ext uri="{FF2B5EF4-FFF2-40B4-BE49-F238E27FC236}">
                <a16:creationId xmlns:a16="http://schemas.microsoft.com/office/drawing/2014/main" id="{1A123F54-CEA5-0E8B-EE18-2416EDA43A0C}"/>
              </a:ext>
            </a:extLst>
          </p:cNvPr>
          <p:cNvCxnSpPr>
            <a:cxnSpLocks/>
            <a:stCxn id="21" idx="3"/>
            <a:endCxn id="25" idx="1"/>
          </p:cNvCxnSpPr>
          <p:nvPr/>
        </p:nvCxnSpPr>
        <p:spPr>
          <a:xfrm flipV="1">
            <a:off x="3716379" y="1106690"/>
            <a:ext cx="2519210" cy="1596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13E7E7F-8ECF-5F4C-B91A-80F7A989541F}"/>
              </a:ext>
            </a:extLst>
          </p:cNvPr>
          <p:cNvCxnSpPr>
            <a:cxnSpLocks/>
            <a:stCxn id="21" idx="3"/>
            <a:endCxn id="24" idx="1"/>
          </p:cNvCxnSpPr>
          <p:nvPr/>
        </p:nvCxnSpPr>
        <p:spPr>
          <a:xfrm flipV="1">
            <a:off x="3716379" y="1784206"/>
            <a:ext cx="2519210" cy="9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483DBCA-BF35-9689-E13F-E2C3BEEF516A}"/>
              </a:ext>
            </a:extLst>
          </p:cNvPr>
          <p:cNvCxnSpPr>
            <a:cxnSpLocks/>
            <a:stCxn id="21" idx="3"/>
            <a:endCxn id="44" idx="1"/>
          </p:cNvCxnSpPr>
          <p:nvPr/>
        </p:nvCxnSpPr>
        <p:spPr>
          <a:xfrm>
            <a:off x="3716379" y="2702958"/>
            <a:ext cx="2485790" cy="5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114A70D-6B99-8414-8828-D5DDC4B15E54}"/>
              </a:ext>
            </a:extLst>
          </p:cNvPr>
          <p:cNvSpPr txBox="1"/>
          <p:nvPr/>
        </p:nvSpPr>
        <p:spPr>
          <a:xfrm>
            <a:off x="4232694" y="2499562"/>
            <a:ext cx="1902296" cy="369332"/>
          </a:xfrm>
          <a:prstGeom prst="rect">
            <a:avLst/>
          </a:prstGeom>
          <a:noFill/>
        </p:spPr>
        <p:txBody>
          <a:bodyPr wrap="square" rtlCol="0">
            <a:spAutoFit/>
          </a:bodyPr>
          <a:lstStyle/>
          <a:p>
            <a:r>
              <a:rPr lang="en-IN" dirty="0"/>
              <a:t>Tables</a:t>
            </a:r>
          </a:p>
        </p:txBody>
      </p:sp>
      <p:sp>
        <p:nvSpPr>
          <p:cNvPr id="44" name="Rectangle: Rounded Corners 43">
            <a:extLst>
              <a:ext uri="{FF2B5EF4-FFF2-40B4-BE49-F238E27FC236}">
                <a16:creationId xmlns:a16="http://schemas.microsoft.com/office/drawing/2014/main" id="{797E73E3-78D3-4ACE-CFE8-F6700916418B}"/>
              </a:ext>
            </a:extLst>
          </p:cNvPr>
          <p:cNvSpPr/>
          <p:nvPr/>
        </p:nvSpPr>
        <p:spPr>
          <a:xfrm>
            <a:off x="6202169" y="3032651"/>
            <a:ext cx="2627197" cy="42524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err="1"/>
              <a:t>Fact_gross_price</a:t>
            </a:r>
            <a:endParaRPr lang="en-IN" dirty="0"/>
          </a:p>
        </p:txBody>
      </p:sp>
      <p:cxnSp>
        <p:nvCxnSpPr>
          <p:cNvPr id="45" name="Straight Arrow Connector 44">
            <a:extLst>
              <a:ext uri="{FF2B5EF4-FFF2-40B4-BE49-F238E27FC236}">
                <a16:creationId xmlns:a16="http://schemas.microsoft.com/office/drawing/2014/main" id="{C0D1AF90-AF68-0B8E-9CF5-578CEBF1080D}"/>
              </a:ext>
            </a:extLst>
          </p:cNvPr>
          <p:cNvCxnSpPr>
            <a:cxnSpLocks/>
          </p:cNvCxnSpPr>
          <p:nvPr/>
        </p:nvCxnSpPr>
        <p:spPr>
          <a:xfrm>
            <a:off x="3743870" y="2704069"/>
            <a:ext cx="2485791" cy="1205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2A134E9D-2718-B0F9-E8F4-01ACC613C371}"/>
              </a:ext>
            </a:extLst>
          </p:cNvPr>
          <p:cNvSpPr/>
          <p:nvPr/>
        </p:nvSpPr>
        <p:spPr>
          <a:xfrm>
            <a:off x="6202169" y="4477481"/>
            <a:ext cx="3518011" cy="42524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err="1"/>
              <a:t>Fact_post_invoice</a:t>
            </a:r>
            <a:r>
              <a:rPr lang="en-IN" dirty="0"/>
              <a:t>_ deductions</a:t>
            </a:r>
          </a:p>
        </p:txBody>
      </p:sp>
      <p:cxnSp>
        <p:nvCxnSpPr>
          <p:cNvPr id="47" name="Straight Arrow Connector 46">
            <a:extLst>
              <a:ext uri="{FF2B5EF4-FFF2-40B4-BE49-F238E27FC236}">
                <a16:creationId xmlns:a16="http://schemas.microsoft.com/office/drawing/2014/main" id="{D154242D-BEFB-2511-B6EC-63E2BBC92BD4}"/>
              </a:ext>
            </a:extLst>
          </p:cNvPr>
          <p:cNvCxnSpPr>
            <a:cxnSpLocks/>
            <a:stCxn id="21" idx="3"/>
            <a:endCxn id="46" idx="1"/>
          </p:cNvCxnSpPr>
          <p:nvPr/>
        </p:nvCxnSpPr>
        <p:spPr>
          <a:xfrm>
            <a:off x="3716379" y="2702958"/>
            <a:ext cx="2485790" cy="1987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71510471-A7FA-2838-47AA-05851893C493}"/>
              </a:ext>
            </a:extLst>
          </p:cNvPr>
          <p:cNvSpPr/>
          <p:nvPr/>
        </p:nvSpPr>
        <p:spPr>
          <a:xfrm>
            <a:off x="6202169" y="3722539"/>
            <a:ext cx="3431506" cy="42524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err="1"/>
              <a:t>Fact_pre_invoice_deductions</a:t>
            </a:r>
            <a:endParaRPr lang="en-IN" dirty="0"/>
          </a:p>
        </p:txBody>
      </p:sp>
      <p:cxnSp>
        <p:nvCxnSpPr>
          <p:cNvPr id="49" name="Straight Arrow Connector 48">
            <a:extLst>
              <a:ext uri="{FF2B5EF4-FFF2-40B4-BE49-F238E27FC236}">
                <a16:creationId xmlns:a16="http://schemas.microsoft.com/office/drawing/2014/main" id="{DFA58634-ED35-9B67-2DAA-9B8C2A1D6C62}"/>
              </a:ext>
            </a:extLst>
          </p:cNvPr>
          <p:cNvCxnSpPr>
            <a:cxnSpLocks/>
            <a:stCxn id="21" idx="3"/>
          </p:cNvCxnSpPr>
          <p:nvPr/>
        </p:nvCxnSpPr>
        <p:spPr>
          <a:xfrm>
            <a:off x="3716379" y="2702958"/>
            <a:ext cx="2446102" cy="254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51468343-2B3F-DB4E-A7F3-AEFD5EC5F132}"/>
              </a:ext>
            </a:extLst>
          </p:cNvPr>
          <p:cNvSpPr/>
          <p:nvPr/>
        </p:nvSpPr>
        <p:spPr>
          <a:xfrm>
            <a:off x="6202169" y="5963783"/>
            <a:ext cx="3049986" cy="42524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err="1"/>
              <a:t>Fact_manufacturing_cost</a:t>
            </a:r>
            <a:endParaRPr lang="en-IN" dirty="0"/>
          </a:p>
        </p:txBody>
      </p:sp>
      <p:sp>
        <p:nvSpPr>
          <p:cNvPr id="53" name="Rectangle: Rounded Corners 52">
            <a:extLst>
              <a:ext uri="{FF2B5EF4-FFF2-40B4-BE49-F238E27FC236}">
                <a16:creationId xmlns:a16="http://schemas.microsoft.com/office/drawing/2014/main" id="{32575B75-9203-0A34-100F-69C75A6A4045}"/>
              </a:ext>
            </a:extLst>
          </p:cNvPr>
          <p:cNvSpPr/>
          <p:nvPr/>
        </p:nvSpPr>
        <p:spPr>
          <a:xfrm>
            <a:off x="6190350" y="5221525"/>
            <a:ext cx="2627197" cy="42524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err="1"/>
              <a:t>Fact_freight_cost</a:t>
            </a:r>
            <a:endParaRPr lang="en-IN" dirty="0"/>
          </a:p>
        </p:txBody>
      </p:sp>
      <p:cxnSp>
        <p:nvCxnSpPr>
          <p:cNvPr id="57" name="Straight Arrow Connector 56">
            <a:extLst>
              <a:ext uri="{FF2B5EF4-FFF2-40B4-BE49-F238E27FC236}">
                <a16:creationId xmlns:a16="http://schemas.microsoft.com/office/drawing/2014/main" id="{ECFEBC82-682A-B851-B11A-01E4E6BA7E7D}"/>
              </a:ext>
            </a:extLst>
          </p:cNvPr>
          <p:cNvCxnSpPr>
            <a:cxnSpLocks/>
            <a:stCxn id="21" idx="3"/>
          </p:cNvCxnSpPr>
          <p:nvPr/>
        </p:nvCxnSpPr>
        <p:spPr>
          <a:xfrm flipV="1">
            <a:off x="3716379" y="461199"/>
            <a:ext cx="2473971" cy="224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F796484-2F8B-DDEF-0781-AC17D6C49A81}"/>
              </a:ext>
            </a:extLst>
          </p:cNvPr>
          <p:cNvCxnSpPr>
            <a:cxnSpLocks/>
            <a:stCxn id="21" idx="3"/>
            <a:endCxn id="52" idx="1"/>
          </p:cNvCxnSpPr>
          <p:nvPr/>
        </p:nvCxnSpPr>
        <p:spPr>
          <a:xfrm>
            <a:off x="3716379" y="2702958"/>
            <a:ext cx="2485790" cy="3473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09E6B93-40FE-6AA9-2D40-B339A881D848}"/>
              </a:ext>
            </a:extLst>
          </p:cNvPr>
          <p:cNvSpPr txBox="1"/>
          <p:nvPr/>
        </p:nvSpPr>
        <p:spPr>
          <a:xfrm>
            <a:off x="913792" y="3352800"/>
            <a:ext cx="2762899" cy="646331"/>
          </a:xfrm>
          <a:prstGeom prst="rect">
            <a:avLst/>
          </a:prstGeom>
          <a:noFill/>
        </p:spPr>
        <p:txBody>
          <a:bodyPr wrap="square" rtlCol="0">
            <a:spAutoFit/>
          </a:bodyPr>
          <a:lstStyle/>
          <a:p>
            <a:r>
              <a:rPr lang="en-IN" dirty="0"/>
              <a:t>Click </a:t>
            </a:r>
            <a:r>
              <a:rPr lang="en-IN" dirty="0">
                <a:hlinkClick r:id="rId2"/>
              </a:rPr>
              <a:t>here</a:t>
            </a:r>
            <a:r>
              <a:rPr lang="en-IN" dirty="0"/>
              <a:t> to download the database File.</a:t>
            </a:r>
          </a:p>
        </p:txBody>
      </p:sp>
      <p:sp>
        <p:nvSpPr>
          <p:cNvPr id="4" name="Rectangle: Rounded Corners 3">
            <a:extLst>
              <a:ext uri="{FF2B5EF4-FFF2-40B4-BE49-F238E27FC236}">
                <a16:creationId xmlns:a16="http://schemas.microsoft.com/office/drawing/2014/main" id="{B59BCD9E-5BC7-5039-9E82-67A58015FC77}"/>
              </a:ext>
            </a:extLst>
          </p:cNvPr>
          <p:cNvSpPr/>
          <p:nvPr/>
        </p:nvSpPr>
        <p:spPr>
          <a:xfrm>
            <a:off x="9901692" y="3712309"/>
            <a:ext cx="2212257" cy="42524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Net Invoice Sales</a:t>
            </a:r>
          </a:p>
        </p:txBody>
      </p:sp>
      <p:sp>
        <p:nvSpPr>
          <p:cNvPr id="5" name="Rectangle: Rounded Corners 4">
            <a:extLst>
              <a:ext uri="{FF2B5EF4-FFF2-40B4-BE49-F238E27FC236}">
                <a16:creationId xmlns:a16="http://schemas.microsoft.com/office/drawing/2014/main" id="{860BAAC2-E1DE-7FF1-875A-7B22A5DB827E}"/>
              </a:ext>
            </a:extLst>
          </p:cNvPr>
          <p:cNvSpPr/>
          <p:nvPr/>
        </p:nvSpPr>
        <p:spPr>
          <a:xfrm>
            <a:off x="10055422" y="4477482"/>
            <a:ext cx="2008758" cy="42524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Net Sales</a:t>
            </a:r>
          </a:p>
        </p:txBody>
      </p:sp>
      <p:sp>
        <p:nvSpPr>
          <p:cNvPr id="6" name="Rectangle: Rounded Corners 5">
            <a:extLst>
              <a:ext uri="{FF2B5EF4-FFF2-40B4-BE49-F238E27FC236}">
                <a16:creationId xmlns:a16="http://schemas.microsoft.com/office/drawing/2014/main" id="{20E3965A-D7F0-02FA-ED5D-DF52F44A65CA}"/>
              </a:ext>
            </a:extLst>
          </p:cNvPr>
          <p:cNvSpPr/>
          <p:nvPr/>
        </p:nvSpPr>
        <p:spPr>
          <a:xfrm>
            <a:off x="10055422" y="5963783"/>
            <a:ext cx="2008758" cy="42524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GM</a:t>
            </a:r>
          </a:p>
        </p:txBody>
      </p:sp>
      <p:sp>
        <p:nvSpPr>
          <p:cNvPr id="7" name="Minus Sign 6">
            <a:extLst>
              <a:ext uri="{FF2B5EF4-FFF2-40B4-BE49-F238E27FC236}">
                <a16:creationId xmlns:a16="http://schemas.microsoft.com/office/drawing/2014/main" id="{C22B1B79-5D26-2AB5-0289-CD996CED4084}"/>
              </a:ext>
            </a:extLst>
          </p:cNvPr>
          <p:cNvSpPr/>
          <p:nvPr/>
        </p:nvSpPr>
        <p:spPr>
          <a:xfrm>
            <a:off x="7727162" y="3529781"/>
            <a:ext cx="286128" cy="99863"/>
          </a:xfrm>
          <a:prstGeom prst="mathMinus">
            <a:avLst/>
          </a:prstGeom>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Minus Sign 7">
            <a:extLst>
              <a:ext uri="{FF2B5EF4-FFF2-40B4-BE49-F238E27FC236}">
                <a16:creationId xmlns:a16="http://schemas.microsoft.com/office/drawing/2014/main" id="{50F06E64-45D1-D708-21B2-80794D5CB276}"/>
              </a:ext>
            </a:extLst>
          </p:cNvPr>
          <p:cNvSpPr/>
          <p:nvPr/>
        </p:nvSpPr>
        <p:spPr>
          <a:xfrm>
            <a:off x="9662355" y="4298177"/>
            <a:ext cx="286128" cy="99863"/>
          </a:xfrm>
          <a:prstGeom prst="mathMinus">
            <a:avLst/>
          </a:prstGeom>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5A93EBE8-C1EA-5BED-7B68-FE623082D00B}"/>
              </a:ext>
            </a:extLst>
          </p:cNvPr>
          <p:cNvCxnSpPr>
            <a:cxnSpLocks/>
          </p:cNvCxnSpPr>
          <p:nvPr/>
        </p:nvCxnSpPr>
        <p:spPr>
          <a:xfrm flipV="1">
            <a:off x="9440726" y="3974065"/>
            <a:ext cx="556810" cy="3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B79FE75-CCE1-D9C1-F31C-350860D5A4BA}"/>
              </a:ext>
            </a:extLst>
          </p:cNvPr>
          <p:cNvCxnSpPr>
            <a:cxnSpLocks/>
          </p:cNvCxnSpPr>
          <p:nvPr/>
        </p:nvCxnSpPr>
        <p:spPr>
          <a:xfrm>
            <a:off x="11007820" y="4119879"/>
            <a:ext cx="0" cy="532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1C2E664-54E7-1BD5-0765-AD9E96D86587}"/>
              </a:ext>
            </a:extLst>
          </p:cNvPr>
          <p:cNvCxnSpPr>
            <a:cxnSpLocks/>
            <a:endCxn id="5" idx="2"/>
          </p:cNvCxnSpPr>
          <p:nvPr/>
        </p:nvCxnSpPr>
        <p:spPr>
          <a:xfrm flipV="1">
            <a:off x="9252155" y="4902730"/>
            <a:ext cx="1807646" cy="1061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C4F278A-C2F0-7CA1-6C18-3B0EFE105B12}"/>
              </a:ext>
            </a:extLst>
          </p:cNvPr>
          <p:cNvCxnSpPr>
            <a:cxnSpLocks/>
            <a:endCxn id="4" idx="2"/>
          </p:cNvCxnSpPr>
          <p:nvPr/>
        </p:nvCxnSpPr>
        <p:spPr>
          <a:xfrm flipV="1">
            <a:off x="9573160" y="4137557"/>
            <a:ext cx="1434661" cy="369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Plus Sign 19">
            <a:extLst>
              <a:ext uri="{FF2B5EF4-FFF2-40B4-BE49-F238E27FC236}">
                <a16:creationId xmlns:a16="http://schemas.microsoft.com/office/drawing/2014/main" id="{72F69D0B-B677-EE0E-616F-5E8ACAD39EB6}"/>
              </a:ext>
            </a:extLst>
          </p:cNvPr>
          <p:cNvSpPr/>
          <p:nvPr/>
        </p:nvSpPr>
        <p:spPr>
          <a:xfrm>
            <a:off x="7471787" y="5681704"/>
            <a:ext cx="307282" cy="285136"/>
          </a:xfrm>
          <a:prstGeom prst="mathPlu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Arrow Connector 32">
            <a:extLst>
              <a:ext uri="{FF2B5EF4-FFF2-40B4-BE49-F238E27FC236}">
                <a16:creationId xmlns:a16="http://schemas.microsoft.com/office/drawing/2014/main" id="{BC09DE70-9583-310E-8FF7-15BA47786C4B}"/>
              </a:ext>
            </a:extLst>
          </p:cNvPr>
          <p:cNvCxnSpPr>
            <a:cxnSpLocks/>
            <a:stCxn id="5" idx="2"/>
            <a:endCxn id="6" idx="0"/>
          </p:cNvCxnSpPr>
          <p:nvPr/>
        </p:nvCxnSpPr>
        <p:spPr>
          <a:xfrm>
            <a:off x="11059801" y="4902730"/>
            <a:ext cx="0" cy="1061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Minus Sign 35">
            <a:extLst>
              <a:ext uri="{FF2B5EF4-FFF2-40B4-BE49-F238E27FC236}">
                <a16:creationId xmlns:a16="http://schemas.microsoft.com/office/drawing/2014/main" id="{C3EE884A-B637-3D51-3492-6179CE8615D9}"/>
              </a:ext>
            </a:extLst>
          </p:cNvPr>
          <p:cNvSpPr/>
          <p:nvPr/>
        </p:nvSpPr>
        <p:spPr>
          <a:xfrm>
            <a:off x="9519291" y="5546910"/>
            <a:ext cx="286128" cy="99863"/>
          </a:xfrm>
          <a:prstGeom prst="mathMinus">
            <a:avLst/>
          </a:prstGeom>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538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0"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E336-628B-8C40-814D-D12445AC1CE1}"/>
              </a:ext>
            </a:extLst>
          </p:cNvPr>
          <p:cNvSpPr>
            <a:spLocks noGrp="1"/>
          </p:cNvSpPr>
          <p:nvPr>
            <p:ph type="title"/>
          </p:nvPr>
        </p:nvSpPr>
        <p:spPr>
          <a:xfrm>
            <a:off x="1" y="0"/>
            <a:ext cx="698392" cy="629265"/>
          </a:xfrm>
        </p:spPr>
        <p:txBody>
          <a:bodyPr/>
          <a:lstStyle/>
          <a:p>
            <a:r>
              <a:rPr lang="en-IN" dirty="0"/>
              <a:t>1.</a:t>
            </a:r>
          </a:p>
        </p:txBody>
      </p:sp>
      <p:pic>
        <p:nvPicPr>
          <p:cNvPr id="11" name="Picture 10">
            <a:extLst>
              <a:ext uri="{FF2B5EF4-FFF2-40B4-BE49-F238E27FC236}">
                <a16:creationId xmlns:a16="http://schemas.microsoft.com/office/drawing/2014/main" id="{6C0C6E9D-A7AB-1CE0-EEDA-A582D841D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93" y="0"/>
            <a:ext cx="10957560" cy="4777740"/>
          </a:xfrm>
          <a:prstGeom prst="rect">
            <a:avLst/>
          </a:prstGeom>
        </p:spPr>
      </p:pic>
      <p:sp>
        <p:nvSpPr>
          <p:cNvPr id="12" name="TextBox 11">
            <a:extLst>
              <a:ext uri="{FF2B5EF4-FFF2-40B4-BE49-F238E27FC236}">
                <a16:creationId xmlns:a16="http://schemas.microsoft.com/office/drawing/2014/main" id="{0359B199-12F9-5E99-1036-3B6AE3C51CE0}"/>
              </a:ext>
            </a:extLst>
          </p:cNvPr>
          <p:cNvSpPr txBox="1"/>
          <p:nvPr/>
        </p:nvSpPr>
        <p:spPr>
          <a:xfrm>
            <a:off x="4050283" y="5329083"/>
            <a:ext cx="4523446" cy="369332"/>
          </a:xfrm>
          <a:prstGeom prst="rect">
            <a:avLst/>
          </a:prstGeom>
          <a:noFill/>
        </p:spPr>
        <p:txBody>
          <a:bodyPr wrap="square" rtlCol="0">
            <a:spAutoFit/>
          </a:bodyPr>
          <a:lstStyle/>
          <a:p>
            <a:r>
              <a:rPr lang="en-IN" dirty="0"/>
              <a:t>Click </a:t>
            </a:r>
            <a:r>
              <a:rPr lang="en-IN" dirty="0">
                <a:hlinkClick r:id="rId3"/>
              </a:rPr>
              <a:t>here</a:t>
            </a:r>
            <a:r>
              <a:rPr lang="en-IN" dirty="0"/>
              <a:t> to download the Query file.</a:t>
            </a:r>
          </a:p>
        </p:txBody>
      </p:sp>
    </p:spTree>
    <p:extLst>
      <p:ext uri="{BB962C8B-B14F-4D97-AF65-F5344CB8AC3E}">
        <p14:creationId xmlns:p14="http://schemas.microsoft.com/office/powerpoint/2010/main" val="4067732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E336-628B-8C40-814D-D12445AC1CE1}"/>
              </a:ext>
            </a:extLst>
          </p:cNvPr>
          <p:cNvSpPr>
            <a:spLocks noGrp="1"/>
          </p:cNvSpPr>
          <p:nvPr>
            <p:ph type="title"/>
          </p:nvPr>
        </p:nvSpPr>
        <p:spPr>
          <a:xfrm>
            <a:off x="0" y="0"/>
            <a:ext cx="707923" cy="629265"/>
          </a:xfrm>
        </p:spPr>
        <p:txBody>
          <a:bodyPr/>
          <a:lstStyle/>
          <a:p>
            <a:r>
              <a:rPr lang="en-IN" dirty="0"/>
              <a:t>2.</a:t>
            </a:r>
          </a:p>
        </p:txBody>
      </p:sp>
      <p:pic>
        <p:nvPicPr>
          <p:cNvPr id="7" name="Picture 6">
            <a:extLst>
              <a:ext uri="{FF2B5EF4-FFF2-40B4-BE49-F238E27FC236}">
                <a16:creationId xmlns:a16="http://schemas.microsoft.com/office/drawing/2014/main" id="{EDDE2995-6AB9-6896-3631-2EEC6ED5C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23" y="0"/>
            <a:ext cx="11224260" cy="4366260"/>
          </a:xfrm>
          <a:prstGeom prst="rect">
            <a:avLst/>
          </a:prstGeom>
        </p:spPr>
      </p:pic>
      <p:sp>
        <p:nvSpPr>
          <p:cNvPr id="8" name="TextBox 7">
            <a:extLst>
              <a:ext uri="{FF2B5EF4-FFF2-40B4-BE49-F238E27FC236}">
                <a16:creationId xmlns:a16="http://schemas.microsoft.com/office/drawing/2014/main" id="{B32DB105-AB0D-AD03-6B8F-1C0A9693E030}"/>
              </a:ext>
            </a:extLst>
          </p:cNvPr>
          <p:cNvSpPr txBox="1"/>
          <p:nvPr/>
        </p:nvSpPr>
        <p:spPr>
          <a:xfrm>
            <a:off x="4567084" y="5043947"/>
            <a:ext cx="3672349" cy="646331"/>
          </a:xfrm>
          <a:prstGeom prst="rect">
            <a:avLst/>
          </a:prstGeom>
          <a:noFill/>
        </p:spPr>
        <p:txBody>
          <a:bodyPr wrap="square" rtlCol="0">
            <a:spAutoFit/>
          </a:bodyPr>
          <a:lstStyle/>
          <a:p>
            <a:r>
              <a:rPr lang="en-IN" dirty="0"/>
              <a:t>Click </a:t>
            </a:r>
            <a:r>
              <a:rPr lang="en-IN" dirty="0">
                <a:hlinkClick r:id="rId3"/>
              </a:rPr>
              <a:t>here</a:t>
            </a:r>
            <a:r>
              <a:rPr lang="en-IN" dirty="0"/>
              <a:t> to download the file</a:t>
            </a:r>
          </a:p>
          <a:p>
            <a:endParaRPr lang="en-IN" dirty="0"/>
          </a:p>
        </p:txBody>
      </p:sp>
    </p:spTree>
    <p:extLst>
      <p:ext uri="{BB962C8B-B14F-4D97-AF65-F5344CB8AC3E}">
        <p14:creationId xmlns:p14="http://schemas.microsoft.com/office/powerpoint/2010/main" val="91293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E336-628B-8C40-814D-D12445AC1CE1}"/>
              </a:ext>
            </a:extLst>
          </p:cNvPr>
          <p:cNvSpPr>
            <a:spLocks noGrp="1"/>
          </p:cNvSpPr>
          <p:nvPr>
            <p:ph type="title"/>
          </p:nvPr>
        </p:nvSpPr>
        <p:spPr>
          <a:xfrm>
            <a:off x="0" y="0"/>
            <a:ext cx="905173" cy="629265"/>
          </a:xfrm>
        </p:spPr>
        <p:txBody>
          <a:bodyPr/>
          <a:lstStyle/>
          <a:p>
            <a:r>
              <a:rPr lang="en-IN" dirty="0"/>
              <a:t>3.</a:t>
            </a:r>
          </a:p>
        </p:txBody>
      </p:sp>
      <p:pic>
        <p:nvPicPr>
          <p:cNvPr id="7" name="Picture 6">
            <a:extLst>
              <a:ext uri="{FF2B5EF4-FFF2-40B4-BE49-F238E27FC236}">
                <a16:creationId xmlns:a16="http://schemas.microsoft.com/office/drawing/2014/main" id="{C417F29F-1A98-3B95-259C-C41D0D0E5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861" y="0"/>
            <a:ext cx="8960505" cy="3154066"/>
          </a:xfrm>
          <a:prstGeom prst="rect">
            <a:avLst/>
          </a:prstGeom>
        </p:spPr>
      </p:pic>
      <p:sp>
        <p:nvSpPr>
          <p:cNvPr id="8" name="TextBox 7">
            <a:extLst>
              <a:ext uri="{FF2B5EF4-FFF2-40B4-BE49-F238E27FC236}">
                <a16:creationId xmlns:a16="http://schemas.microsoft.com/office/drawing/2014/main" id="{724ECDAD-CB9D-4B36-D301-1C4E8EB1EA2F}"/>
              </a:ext>
            </a:extLst>
          </p:cNvPr>
          <p:cNvSpPr txBox="1"/>
          <p:nvPr/>
        </p:nvSpPr>
        <p:spPr>
          <a:xfrm>
            <a:off x="4259825" y="3500282"/>
            <a:ext cx="3672349" cy="646331"/>
          </a:xfrm>
          <a:prstGeom prst="rect">
            <a:avLst/>
          </a:prstGeom>
          <a:noFill/>
        </p:spPr>
        <p:txBody>
          <a:bodyPr wrap="square" rtlCol="0">
            <a:spAutoFit/>
          </a:bodyPr>
          <a:lstStyle/>
          <a:p>
            <a:r>
              <a:rPr lang="en-IN" dirty="0"/>
              <a:t>Click </a:t>
            </a:r>
            <a:r>
              <a:rPr lang="en-IN" dirty="0">
                <a:hlinkClick r:id="rId3"/>
              </a:rPr>
              <a:t>here</a:t>
            </a:r>
            <a:r>
              <a:rPr lang="en-IN" dirty="0"/>
              <a:t> to download the file</a:t>
            </a:r>
          </a:p>
          <a:p>
            <a:endParaRPr lang="en-IN" dirty="0"/>
          </a:p>
        </p:txBody>
      </p:sp>
    </p:spTree>
    <p:extLst>
      <p:ext uri="{BB962C8B-B14F-4D97-AF65-F5344CB8AC3E}">
        <p14:creationId xmlns:p14="http://schemas.microsoft.com/office/powerpoint/2010/main" val="368254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E336-628B-8C40-814D-D12445AC1CE1}"/>
              </a:ext>
            </a:extLst>
          </p:cNvPr>
          <p:cNvSpPr>
            <a:spLocks noGrp="1"/>
          </p:cNvSpPr>
          <p:nvPr>
            <p:ph type="title"/>
          </p:nvPr>
        </p:nvSpPr>
        <p:spPr>
          <a:xfrm>
            <a:off x="0" y="0"/>
            <a:ext cx="905173" cy="629265"/>
          </a:xfrm>
        </p:spPr>
        <p:txBody>
          <a:bodyPr/>
          <a:lstStyle/>
          <a:p>
            <a:r>
              <a:rPr lang="en-IN" dirty="0"/>
              <a:t>4.</a:t>
            </a:r>
          </a:p>
        </p:txBody>
      </p:sp>
      <p:pic>
        <p:nvPicPr>
          <p:cNvPr id="5" name="Picture 4">
            <a:extLst>
              <a:ext uri="{FF2B5EF4-FFF2-40B4-BE49-F238E27FC236}">
                <a16:creationId xmlns:a16="http://schemas.microsoft.com/office/drawing/2014/main" id="{E2FC0CC8-58E5-FB26-631D-6A912AF59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180" y="0"/>
            <a:ext cx="8849032" cy="4404852"/>
          </a:xfrm>
          <a:prstGeom prst="rect">
            <a:avLst/>
          </a:prstGeom>
        </p:spPr>
      </p:pic>
      <p:sp>
        <p:nvSpPr>
          <p:cNvPr id="6" name="TextBox 5">
            <a:extLst>
              <a:ext uri="{FF2B5EF4-FFF2-40B4-BE49-F238E27FC236}">
                <a16:creationId xmlns:a16="http://schemas.microsoft.com/office/drawing/2014/main" id="{375BDEE5-E2FA-1F1D-A621-2D716558587D}"/>
              </a:ext>
            </a:extLst>
          </p:cNvPr>
          <p:cNvSpPr txBox="1"/>
          <p:nvPr/>
        </p:nvSpPr>
        <p:spPr>
          <a:xfrm>
            <a:off x="3984521" y="4719483"/>
            <a:ext cx="3672349" cy="646331"/>
          </a:xfrm>
          <a:prstGeom prst="rect">
            <a:avLst/>
          </a:prstGeom>
          <a:noFill/>
        </p:spPr>
        <p:txBody>
          <a:bodyPr wrap="square" rtlCol="0">
            <a:spAutoFit/>
          </a:bodyPr>
          <a:lstStyle/>
          <a:p>
            <a:r>
              <a:rPr lang="en-IN" dirty="0"/>
              <a:t>Click </a:t>
            </a:r>
            <a:r>
              <a:rPr lang="en-IN" dirty="0">
                <a:hlinkClick r:id="rId3"/>
              </a:rPr>
              <a:t>here</a:t>
            </a:r>
            <a:r>
              <a:rPr lang="en-IN" dirty="0"/>
              <a:t> to download the file</a:t>
            </a:r>
          </a:p>
          <a:p>
            <a:endParaRPr lang="en-IN" dirty="0"/>
          </a:p>
        </p:txBody>
      </p:sp>
    </p:spTree>
    <p:extLst>
      <p:ext uri="{BB962C8B-B14F-4D97-AF65-F5344CB8AC3E}">
        <p14:creationId xmlns:p14="http://schemas.microsoft.com/office/powerpoint/2010/main" val="1681743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E336-628B-8C40-814D-D12445AC1CE1}"/>
              </a:ext>
            </a:extLst>
          </p:cNvPr>
          <p:cNvSpPr>
            <a:spLocks noGrp="1"/>
          </p:cNvSpPr>
          <p:nvPr>
            <p:ph type="title"/>
          </p:nvPr>
        </p:nvSpPr>
        <p:spPr>
          <a:xfrm>
            <a:off x="0" y="0"/>
            <a:ext cx="905173" cy="629265"/>
          </a:xfrm>
        </p:spPr>
        <p:txBody>
          <a:bodyPr/>
          <a:lstStyle/>
          <a:p>
            <a:r>
              <a:rPr lang="en-IN" dirty="0"/>
              <a:t>5.</a:t>
            </a:r>
          </a:p>
        </p:txBody>
      </p:sp>
      <p:pic>
        <p:nvPicPr>
          <p:cNvPr id="5" name="Picture 4">
            <a:extLst>
              <a:ext uri="{FF2B5EF4-FFF2-40B4-BE49-F238E27FC236}">
                <a16:creationId xmlns:a16="http://schemas.microsoft.com/office/drawing/2014/main" id="{C4B1B8EE-47FD-F77F-1276-61FB46EB1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4358640"/>
          </a:xfrm>
          <a:prstGeom prst="rect">
            <a:avLst/>
          </a:prstGeom>
        </p:spPr>
      </p:pic>
      <p:sp>
        <p:nvSpPr>
          <p:cNvPr id="6" name="TextBox 5">
            <a:extLst>
              <a:ext uri="{FF2B5EF4-FFF2-40B4-BE49-F238E27FC236}">
                <a16:creationId xmlns:a16="http://schemas.microsoft.com/office/drawing/2014/main" id="{DCDF6328-EE7B-5ABE-734A-6ED99DD81819}"/>
              </a:ext>
            </a:extLst>
          </p:cNvPr>
          <p:cNvSpPr txBox="1"/>
          <p:nvPr/>
        </p:nvSpPr>
        <p:spPr>
          <a:xfrm>
            <a:off x="4340942" y="4591663"/>
            <a:ext cx="3672349" cy="646331"/>
          </a:xfrm>
          <a:prstGeom prst="rect">
            <a:avLst/>
          </a:prstGeom>
          <a:noFill/>
        </p:spPr>
        <p:txBody>
          <a:bodyPr wrap="square" rtlCol="0">
            <a:spAutoFit/>
          </a:bodyPr>
          <a:lstStyle/>
          <a:p>
            <a:r>
              <a:rPr lang="en-IN" dirty="0"/>
              <a:t>Click </a:t>
            </a:r>
            <a:r>
              <a:rPr lang="en-IN" dirty="0">
                <a:hlinkClick r:id="rId3"/>
              </a:rPr>
              <a:t>here</a:t>
            </a:r>
            <a:r>
              <a:rPr lang="en-IN" dirty="0"/>
              <a:t> to download the file</a:t>
            </a:r>
          </a:p>
          <a:p>
            <a:endParaRPr lang="en-IN" dirty="0"/>
          </a:p>
        </p:txBody>
      </p:sp>
    </p:spTree>
    <p:extLst>
      <p:ext uri="{BB962C8B-B14F-4D97-AF65-F5344CB8AC3E}">
        <p14:creationId xmlns:p14="http://schemas.microsoft.com/office/powerpoint/2010/main" val="1325186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E336-628B-8C40-814D-D12445AC1CE1}"/>
              </a:ext>
            </a:extLst>
          </p:cNvPr>
          <p:cNvSpPr>
            <a:spLocks noGrp="1"/>
          </p:cNvSpPr>
          <p:nvPr>
            <p:ph type="title"/>
          </p:nvPr>
        </p:nvSpPr>
        <p:spPr>
          <a:xfrm>
            <a:off x="0" y="0"/>
            <a:ext cx="905173" cy="629265"/>
          </a:xfrm>
        </p:spPr>
        <p:txBody>
          <a:bodyPr/>
          <a:lstStyle/>
          <a:p>
            <a:r>
              <a:rPr lang="en-IN" dirty="0"/>
              <a:t>6.</a:t>
            </a:r>
          </a:p>
        </p:txBody>
      </p:sp>
      <p:pic>
        <p:nvPicPr>
          <p:cNvPr id="5" name="Picture 4">
            <a:extLst>
              <a:ext uri="{FF2B5EF4-FFF2-40B4-BE49-F238E27FC236}">
                <a16:creationId xmlns:a16="http://schemas.microsoft.com/office/drawing/2014/main" id="{B5C9CBF9-E8BE-51D1-66CC-37274D757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405" y="0"/>
            <a:ext cx="9045923" cy="2192594"/>
          </a:xfrm>
          <a:prstGeom prst="rect">
            <a:avLst/>
          </a:prstGeom>
        </p:spPr>
      </p:pic>
      <p:sp>
        <p:nvSpPr>
          <p:cNvPr id="6" name="TextBox 5">
            <a:extLst>
              <a:ext uri="{FF2B5EF4-FFF2-40B4-BE49-F238E27FC236}">
                <a16:creationId xmlns:a16="http://schemas.microsoft.com/office/drawing/2014/main" id="{0E71B6A2-6150-2E24-683E-BB88644A60AE}"/>
              </a:ext>
            </a:extLst>
          </p:cNvPr>
          <p:cNvSpPr txBox="1"/>
          <p:nvPr/>
        </p:nvSpPr>
        <p:spPr>
          <a:xfrm>
            <a:off x="4348191" y="2497392"/>
            <a:ext cx="3672349" cy="646331"/>
          </a:xfrm>
          <a:prstGeom prst="rect">
            <a:avLst/>
          </a:prstGeom>
          <a:noFill/>
        </p:spPr>
        <p:txBody>
          <a:bodyPr wrap="square" rtlCol="0">
            <a:spAutoFit/>
          </a:bodyPr>
          <a:lstStyle/>
          <a:p>
            <a:r>
              <a:rPr lang="en-IN" dirty="0"/>
              <a:t>Click </a:t>
            </a:r>
            <a:r>
              <a:rPr lang="en-IN" dirty="0">
                <a:hlinkClick r:id="rId3"/>
              </a:rPr>
              <a:t>here</a:t>
            </a:r>
            <a:r>
              <a:rPr lang="en-IN" dirty="0"/>
              <a:t> to download the file</a:t>
            </a:r>
          </a:p>
          <a:p>
            <a:endParaRPr lang="en-IN" dirty="0"/>
          </a:p>
        </p:txBody>
      </p:sp>
    </p:spTree>
    <p:extLst>
      <p:ext uri="{BB962C8B-B14F-4D97-AF65-F5344CB8AC3E}">
        <p14:creationId xmlns:p14="http://schemas.microsoft.com/office/powerpoint/2010/main" val="3111341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208</TotalTime>
  <Words>326</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Bookman Old Style</vt:lpstr>
      <vt:lpstr>Rockwell</vt:lpstr>
      <vt:lpstr>Damask</vt:lpstr>
      <vt:lpstr>AtliQ Hardware Finance &amp; Supply Chain Analytics</vt:lpstr>
      <vt:lpstr>Problem Statement - </vt:lpstr>
      <vt:lpstr>Data Sets -</vt:lpstr>
      <vt:lpstr>1.</vt:lpstr>
      <vt:lpstr>2.</vt:lpstr>
      <vt:lpstr>3.</vt:lpstr>
      <vt:lpstr>4.</vt:lpstr>
      <vt:lpstr>5.</vt:lpstr>
      <vt:lpstr>6.</vt:lpstr>
      <vt:lpstr>7.</vt:lpstr>
      <vt:lpstr>8.</vt:lpstr>
      <vt:lpstr>9.</vt:lpstr>
      <vt:lpstr>10.</vt:lpstr>
      <vt:lpstr>11.</vt:lpstr>
      <vt:lpstr>12.</vt:lpstr>
      <vt:lpstr>13.</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Hardware Finance &amp; Supply Chain Analytics</dc:title>
  <dc:creator>Yash Kanojiya</dc:creator>
  <cp:lastModifiedBy>Yash Kanojiya</cp:lastModifiedBy>
  <cp:revision>3</cp:revision>
  <dcterms:created xsi:type="dcterms:W3CDTF">2023-10-03T05:05:30Z</dcterms:created>
  <dcterms:modified xsi:type="dcterms:W3CDTF">2023-10-03T09:20:21Z</dcterms:modified>
</cp:coreProperties>
</file>