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7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1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2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62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9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5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1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2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1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6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1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3447-3B9C-48A9-B31B-69E0E3821D7E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4BE1-26DA-4051-88B6-DB194044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751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959D-717E-185E-7467-07BDFF484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54F8B-27BC-D9BB-2E12-C4184F7E0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C9D69-3241-CCF4-1AE7-9E7C6628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EC6-CBED-0FE7-5037-3B1949E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2" y="255638"/>
            <a:ext cx="10353761" cy="737419"/>
          </a:xfrm>
        </p:spPr>
        <p:txBody>
          <a:bodyPr>
            <a:normAutofit/>
          </a:bodyPr>
          <a:lstStyle/>
          <a:p>
            <a:pPr algn="l"/>
            <a:r>
              <a:rPr lang="en-IN" sz="2500" u="sng" cap="none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F35A-6064-7587-7791-5FA3459B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9" y="1378310"/>
            <a:ext cx="10353762" cy="269224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AtliQ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Grands, with 2 decades in India's hospitality sector faces market share and revenue challenges in luxury/business hotels due to competition and management decisions, aiming for a resurgence.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management team notice this problem and hired a group of data analyst to give them data driven insights so that they can take better decision.</a:t>
            </a: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B121-224F-8F4F-5110-261E578E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62" r="91366">
                        <a14:foregroundMark x1="17425" y1="51000" x2="20094" y2="38000"/>
                        <a14:foregroundMark x1="20094" y1="38000" x2="27159" y2="24000"/>
                        <a14:foregroundMark x1="23391" y1="73800" x2="30298" y2="83200"/>
                        <a14:foregroundMark x1="30298" y1="83200" x2="39246" y2="87800"/>
                        <a14:foregroundMark x1="62794" y1="67800" x2="62794" y2="69600"/>
                        <a14:foregroundMark x1="58713" y1="66800" x2="57457" y2="66800"/>
                        <a14:foregroundMark x1="69859" y1="67600" x2="69859" y2="68400"/>
                        <a14:foregroundMark x1="74882" y1="67800" x2="74882" y2="69000"/>
                        <a14:foregroundMark x1="80534" y1="68200" x2="81162" y2="69000"/>
                        <a14:foregroundMark x1="90581" y1="67400" x2="89325" y2="67000"/>
                        <a14:foregroundMark x1="76766" y1="48000" x2="76766" y2="45000"/>
                        <a14:foregroundMark x1="70330" y1="47800" x2="70330" y2="51600"/>
                        <a14:foregroundMark x1="64364" y1="43400" x2="64364" y2="45600"/>
                        <a14:foregroundMark x1="56829" y1="41000" x2="56829" y2="43400"/>
                        <a14:foregroundMark x1="54788" y1="61400" x2="57457" y2="61400"/>
                        <a14:foregroundMark x1="90581" y1="59800" x2="91366" y2="60400"/>
                        <a14:foregroundMark x1="87598" y1="53000" x2="84458" y2="53000"/>
                        <a14:foregroundMark x1="70016" y1="39200" x2="70016" y2="39200"/>
                        <a14:foregroundMark x1="10518" y1="73600" x2="10047" y2="74400"/>
                        <a14:foregroundMark x1="10047" y1="74600" x2="9262" y2="74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9574" y="471948"/>
            <a:ext cx="6528620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8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364F-F4FD-FD0D-19E2-9B8AC692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91503" cy="401995"/>
          </a:xfrm>
        </p:spPr>
        <p:txBody>
          <a:bodyPr>
            <a:noAutofit/>
          </a:bodyPr>
          <a:lstStyle/>
          <a:p>
            <a:pPr algn="l"/>
            <a:r>
              <a:rPr lang="en-IN" sz="2000" u="sng" cap="none" dirty="0" err="1"/>
              <a:t>AtliQ</a:t>
            </a:r>
            <a:r>
              <a:rPr lang="en-IN" sz="2000" u="sng" cap="none" dirty="0"/>
              <a:t> Grands Hotels :</a:t>
            </a:r>
            <a:r>
              <a:rPr lang="en-IN" sz="2000" u="sng" dirty="0"/>
              <a:t>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B8AE38-EDDC-901B-0C59-32EAB1CAFDA6}"/>
              </a:ext>
            </a:extLst>
          </p:cNvPr>
          <p:cNvSpPr/>
          <p:nvPr/>
        </p:nvSpPr>
        <p:spPr>
          <a:xfrm>
            <a:off x="629264" y="3429000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Blu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287458-18B6-A6C0-DD55-EB45EA80451C}"/>
              </a:ext>
            </a:extLst>
          </p:cNvPr>
          <p:cNvSpPr/>
          <p:nvPr/>
        </p:nvSpPr>
        <p:spPr>
          <a:xfrm>
            <a:off x="6860557" y="2663319"/>
            <a:ext cx="2133600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City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5608D-AB51-069E-7776-DC4EA22F408E}"/>
              </a:ext>
            </a:extLst>
          </p:cNvPr>
          <p:cNvSpPr/>
          <p:nvPr/>
        </p:nvSpPr>
        <p:spPr>
          <a:xfrm>
            <a:off x="9871587" y="2636307"/>
            <a:ext cx="2133600" cy="4301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Palace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CA79D9-B3DA-A1C9-5716-737E74B8B694}"/>
              </a:ext>
            </a:extLst>
          </p:cNvPr>
          <p:cNvSpPr/>
          <p:nvPr/>
        </p:nvSpPr>
        <p:spPr>
          <a:xfrm>
            <a:off x="8542946" y="3432679"/>
            <a:ext cx="2083401" cy="4215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Seasons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DAA12D-5004-70BD-08C5-99CDCC2580AB}"/>
              </a:ext>
            </a:extLst>
          </p:cNvPr>
          <p:cNvSpPr/>
          <p:nvPr/>
        </p:nvSpPr>
        <p:spPr>
          <a:xfrm>
            <a:off x="3991503" y="2663319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Exotica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5F16D1-EB5A-E6DF-8940-4B181D044D03}"/>
              </a:ext>
            </a:extLst>
          </p:cNvPr>
          <p:cNvSpPr/>
          <p:nvPr/>
        </p:nvSpPr>
        <p:spPr>
          <a:xfrm>
            <a:off x="120113" y="2663319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Grands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1695E3-103A-BC7F-9FC5-837E1ECBBA1B}"/>
              </a:ext>
            </a:extLst>
          </p:cNvPr>
          <p:cNvSpPr/>
          <p:nvPr/>
        </p:nvSpPr>
        <p:spPr>
          <a:xfrm>
            <a:off x="2065686" y="545707"/>
            <a:ext cx="2083401" cy="4215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Luxury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419C71-FD02-76A5-4E9A-3D60EE9CEF41}"/>
              </a:ext>
            </a:extLst>
          </p:cNvPr>
          <p:cNvSpPr/>
          <p:nvPr/>
        </p:nvSpPr>
        <p:spPr>
          <a:xfrm>
            <a:off x="8270360" y="545708"/>
            <a:ext cx="2083401" cy="4215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FCD07D-2C3D-0B5C-980B-66B8B317BEF2}"/>
              </a:ext>
            </a:extLst>
          </p:cNvPr>
          <p:cNvSpPr/>
          <p:nvPr/>
        </p:nvSpPr>
        <p:spPr>
          <a:xfrm>
            <a:off x="3421500" y="3429000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Bay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52F6F-5A4C-EB1B-644A-4B12DA5DA6B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81512" y="967276"/>
            <a:ext cx="1425875" cy="166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64F37-83E4-A518-4695-FF9F9D65F43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107387" y="967276"/>
            <a:ext cx="1933521" cy="16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2AF1A4-1D9C-EDE6-6129-1821D085BBD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107387" y="967276"/>
            <a:ext cx="556746" cy="2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982857-9CBE-0783-E188-3CD6EEDA19F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305762" y="967276"/>
            <a:ext cx="801625" cy="24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9E59EE-5920-D6AF-8A7A-B8A39A2B2947}"/>
              </a:ext>
            </a:extLst>
          </p:cNvPr>
          <p:cNvCxnSpPr>
            <a:cxnSpLocks/>
          </p:cNvCxnSpPr>
          <p:nvPr/>
        </p:nvCxnSpPr>
        <p:spPr>
          <a:xfrm>
            <a:off x="9363941" y="996797"/>
            <a:ext cx="1864498" cy="163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4D7BBA-3B7D-DFC3-3895-C2C73A0D1108}"/>
              </a:ext>
            </a:extLst>
          </p:cNvPr>
          <p:cNvCxnSpPr>
            <a:cxnSpLocks/>
          </p:cNvCxnSpPr>
          <p:nvPr/>
        </p:nvCxnSpPr>
        <p:spPr>
          <a:xfrm flipH="1">
            <a:off x="7938066" y="980782"/>
            <a:ext cx="1425875" cy="166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FA540B-ADD1-0CA2-0649-DDC366BE4CDC}"/>
              </a:ext>
            </a:extLst>
          </p:cNvPr>
          <p:cNvCxnSpPr>
            <a:cxnSpLocks/>
          </p:cNvCxnSpPr>
          <p:nvPr/>
        </p:nvCxnSpPr>
        <p:spPr>
          <a:xfrm>
            <a:off x="9363941" y="989439"/>
            <a:ext cx="251567" cy="24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6E6929E-43CD-8DEC-FED1-BE1A91D9EB47}"/>
              </a:ext>
            </a:extLst>
          </p:cNvPr>
          <p:cNvSpPr/>
          <p:nvPr/>
        </p:nvSpPr>
        <p:spPr>
          <a:xfrm>
            <a:off x="325376" y="4957854"/>
            <a:ext cx="2802587" cy="6575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Every Property Room has 4 class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E7AF5A-84E0-53E9-5B36-6D6B508E1C60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127963" y="4677645"/>
            <a:ext cx="2418610" cy="60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F31B4E6-590C-C76D-4C9F-4FD0D3181AF7}"/>
              </a:ext>
            </a:extLst>
          </p:cNvPr>
          <p:cNvSpPr/>
          <p:nvPr/>
        </p:nvSpPr>
        <p:spPr>
          <a:xfrm>
            <a:off x="5613754" y="6279110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Presidential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A80F73D-9B29-BA8A-E984-17715BFC00C6}"/>
              </a:ext>
            </a:extLst>
          </p:cNvPr>
          <p:cNvSpPr/>
          <p:nvPr/>
        </p:nvSpPr>
        <p:spPr>
          <a:xfrm>
            <a:off x="5613755" y="5691666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Premium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A89D2A0-E5A1-C667-E04F-99FA112F9C3B}"/>
              </a:ext>
            </a:extLst>
          </p:cNvPr>
          <p:cNvSpPr/>
          <p:nvPr/>
        </p:nvSpPr>
        <p:spPr>
          <a:xfrm>
            <a:off x="5613755" y="5036567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Elite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51CEA8E-7B13-7CEA-E1B7-363E11D3B304}"/>
              </a:ext>
            </a:extLst>
          </p:cNvPr>
          <p:cNvSpPr/>
          <p:nvPr/>
        </p:nvSpPr>
        <p:spPr>
          <a:xfrm>
            <a:off x="5613756" y="4331110"/>
            <a:ext cx="2104497" cy="4252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EA4854-FB3A-BD27-B8CD-287818A2C9F5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3127963" y="5249191"/>
            <a:ext cx="2485792" cy="3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EC91E4-2B6A-3A1C-A729-D9C455156C38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>
            <a:off x="3127963" y="5286652"/>
            <a:ext cx="2485792" cy="61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306EC4-BE8C-972E-B181-7D8AEC1FA3E8}"/>
              </a:ext>
            </a:extLst>
          </p:cNvPr>
          <p:cNvCxnSpPr>
            <a:cxnSpLocks/>
            <a:stCxn id="42" idx="3"/>
            <a:endCxn id="47" idx="1"/>
          </p:cNvCxnSpPr>
          <p:nvPr/>
        </p:nvCxnSpPr>
        <p:spPr>
          <a:xfrm>
            <a:off x="3127963" y="5286652"/>
            <a:ext cx="2485791" cy="12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81C396-0F3C-05D0-F24B-C5C569084074}"/>
              </a:ext>
            </a:extLst>
          </p:cNvPr>
          <p:cNvSpPr/>
          <p:nvPr/>
        </p:nvSpPr>
        <p:spPr>
          <a:xfrm>
            <a:off x="5040908" y="59020"/>
            <a:ext cx="2083401" cy="3564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95EDF9-7C93-0863-EA07-04BB91BFE5E8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180313" y="415501"/>
            <a:ext cx="1902296" cy="39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B6F086-52AF-FAC5-1A24-72792FE2CB99}"/>
              </a:ext>
            </a:extLst>
          </p:cNvPr>
          <p:cNvCxnSpPr>
            <a:cxnSpLocks/>
            <a:stCxn id="61" idx="2"/>
            <a:endCxn id="19" idx="1"/>
          </p:cNvCxnSpPr>
          <p:nvPr/>
        </p:nvCxnSpPr>
        <p:spPr>
          <a:xfrm>
            <a:off x="6082609" y="415501"/>
            <a:ext cx="2187751" cy="34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554DB69-C9FE-B467-9338-AA8D866B25D7}"/>
              </a:ext>
            </a:extLst>
          </p:cNvPr>
          <p:cNvSpPr txBox="1"/>
          <p:nvPr/>
        </p:nvSpPr>
        <p:spPr>
          <a:xfrm>
            <a:off x="2358530" y="1826681"/>
            <a:ext cx="19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Property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26DAE0-42E0-320D-C696-28597466FE39}"/>
              </a:ext>
            </a:extLst>
          </p:cNvPr>
          <p:cNvSpPr txBox="1"/>
          <p:nvPr/>
        </p:nvSpPr>
        <p:spPr>
          <a:xfrm>
            <a:off x="8538451" y="1812600"/>
            <a:ext cx="19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Property name</a:t>
            </a:r>
          </a:p>
        </p:txBody>
      </p:sp>
    </p:spTree>
    <p:extLst>
      <p:ext uri="{BB962C8B-B14F-4D97-AF65-F5344CB8AC3E}">
        <p14:creationId xmlns:p14="http://schemas.microsoft.com/office/powerpoint/2010/main" val="276893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48EA-04B2-4DC9-4929-F7797F18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53761" cy="540774"/>
          </a:xfrm>
        </p:spPr>
        <p:txBody>
          <a:bodyPr>
            <a:normAutofit/>
          </a:bodyPr>
          <a:lstStyle/>
          <a:p>
            <a:pPr algn="l"/>
            <a:r>
              <a:rPr lang="en-IN" sz="2500" cap="none" dirty="0"/>
              <a:t>Target Cities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793E3-59F2-8D78-E63D-82A1616E0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610" y1="56369" x2="23610" y2="56369"/>
                        <a14:foregroundMark x1="25256" y1="56571" x2="25256" y2="56571"/>
                        <a14:foregroundMark x1="23744" y1="56369" x2="30458" y2="56247"/>
                        <a14:foregroundMark x1="30458" y1="56247" x2="32459" y2="56288"/>
                        <a14:foregroundMark x1="32459" y1="55277" x2="32459" y2="55277"/>
                        <a14:foregroundMark x1="46154" y1="58512" x2="58515" y2="58148"/>
                        <a14:foregroundMark x1="44020" y1="65063" x2="49222" y2="64780"/>
                        <a14:foregroundMark x1="49222" y1="64780" x2="54469" y2="65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18633" r="23262" b="21926"/>
          <a:stretch/>
        </p:blipFill>
        <p:spPr>
          <a:xfrm>
            <a:off x="2890684" y="-206477"/>
            <a:ext cx="6853084" cy="68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0D63-B7CD-70BA-A749-381ED64B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05316" cy="589935"/>
          </a:xfrm>
        </p:spPr>
        <p:txBody>
          <a:bodyPr>
            <a:normAutofit/>
          </a:bodyPr>
          <a:lstStyle/>
          <a:p>
            <a:pPr algn="l"/>
            <a:r>
              <a:rPr lang="en-IN" sz="2500" u="sng" cap="none" dirty="0"/>
              <a:t>Key Metrics</a:t>
            </a:r>
            <a:r>
              <a:rPr lang="en-IN" sz="2500" cap="none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5975-2B6A-5850-4070-B72591E9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49" y="537651"/>
            <a:ext cx="11917302" cy="6320349"/>
          </a:xfrm>
        </p:spPr>
        <p:txBody>
          <a:bodyPr>
            <a:normAutofit/>
          </a:bodyPr>
          <a:lstStyle/>
          <a:p>
            <a:r>
              <a:rPr lang="en-IN" dirty="0"/>
              <a:t>1. Total Available Rooms - </a:t>
            </a:r>
            <a:r>
              <a:rPr lang="en-US" dirty="0"/>
              <a:t>Total number of rooms – Number of rooms out of order/not 			                      in service/out of inventory</a:t>
            </a:r>
          </a:p>
          <a:p>
            <a:r>
              <a:rPr lang="en-US" dirty="0"/>
              <a:t>2. </a:t>
            </a:r>
            <a:r>
              <a:rPr lang="en-US" dirty="0" err="1"/>
              <a:t>RevPar</a:t>
            </a:r>
            <a:r>
              <a:rPr lang="en-US" dirty="0"/>
              <a:t>(</a:t>
            </a:r>
            <a:r>
              <a:rPr lang="en-IN" dirty="0"/>
              <a:t>Revenue per Available Room ) </a:t>
            </a:r>
            <a:r>
              <a:rPr lang="en-US" dirty="0"/>
              <a:t>- Total Room Revenue / Total Rooms Available</a:t>
            </a:r>
          </a:p>
          <a:p>
            <a:r>
              <a:rPr lang="en-US" dirty="0"/>
              <a:t>3.</a:t>
            </a:r>
            <a:r>
              <a:rPr lang="en-IN" dirty="0"/>
              <a:t> Average Daily Rate(ADR) - </a:t>
            </a:r>
            <a:r>
              <a:rPr lang="en-US" dirty="0"/>
              <a:t>Rooms Revenue / Paid Rooms Occupied</a:t>
            </a:r>
          </a:p>
          <a:p>
            <a:r>
              <a:rPr lang="en-US" dirty="0"/>
              <a:t>4. Occupancy % - Paid Rooms Occupied / Rooms Available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OR</a:t>
            </a:r>
            <a:br>
              <a:rPr lang="en-IN" dirty="0"/>
            </a:br>
            <a:r>
              <a:rPr lang="en-IN" dirty="0"/>
              <a:t>                                      		</a:t>
            </a:r>
            <a:r>
              <a:rPr lang="en-IN" dirty="0" err="1"/>
              <a:t>RevPar</a:t>
            </a:r>
            <a:r>
              <a:rPr lang="en-IN" dirty="0"/>
              <a:t>/ ADR   </a:t>
            </a:r>
          </a:p>
          <a:p>
            <a:r>
              <a:rPr lang="en-IN" dirty="0"/>
              <a:t> 5. </a:t>
            </a:r>
            <a:r>
              <a:rPr lang="en-IN" dirty="0" err="1"/>
              <a:t>RevPar</a:t>
            </a:r>
            <a:r>
              <a:rPr lang="en-IN" dirty="0"/>
              <a:t> </a:t>
            </a:r>
            <a:r>
              <a:rPr lang="en-US" dirty="0"/>
              <a:t> = Occupancy %</a:t>
            </a:r>
            <a:r>
              <a:rPr lang="en-IN" dirty="0"/>
              <a:t>  *  ADR    therefore we can say </a:t>
            </a:r>
            <a:r>
              <a:rPr lang="en-IN" dirty="0" err="1"/>
              <a:t>RevPar</a:t>
            </a:r>
            <a:r>
              <a:rPr lang="en-IN" dirty="0"/>
              <a:t> &lt;=  ADR </a:t>
            </a:r>
          </a:p>
          <a:p>
            <a:r>
              <a:rPr lang="en-US" dirty="0"/>
              <a:t>6. SRN (Sellable room Nights) – Days * </a:t>
            </a:r>
            <a:r>
              <a:rPr lang="en-IN" dirty="0"/>
              <a:t>Total Available Rooms </a:t>
            </a:r>
          </a:p>
          <a:p>
            <a:r>
              <a:rPr lang="en-IN" dirty="0"/>
              <a:t>7. DSRN (Daily </a:t>
            </a:r>
            <a:r>
              <a:rPr lang="en-US" dirty="0"/>
              <a:t>Sellable room Nights ) </a:t>
            </a:r>
            <a:r>
              <a:rPr lang="en-IN" dirty="0"/>
              <a:t>- Total Available Rooms </a:t>
            </a:r>
          </a:p>
          <a:p>
            <a:r>
              <a:rPr lang="en-US" dirty="0"/>
              <a:t>8. URN (Utilized Room Nights) – customer stayed or Customer who checked out </a:t>
            </a:r>
          </a:p>
          <a:p>
            <a:r>
              <a:rPr lang="en-US" dirty="0"/>
              <a:t>7. BRN – Total Bookings(customer stayed + No show + Cancelled)</a:t>
            </a:r>
          </a:p>
          <a:p>
            <a:r>
              <a:rPr lang="en-US" dirty="0"/>
              <a:t>8. Realization – URN / BRN </a:t>
            </a:r>
          </a:p>
        </p:txBody>
      </p:sp>
    </p:spTree>
    <p:extLst>
      <p:ext uri="{BB962C8B-B14F-4D97-AF65-F5344CB8AC3E}">
        <p14:creationId xmlns:p14="http://schemas.microsoft.com/office/powerpoint/2010/main" val="40937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3270</TotalTime>
  <Words>265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Rockwell</vt:lpstr>
      <vt:lpstr>Damask</vt:lpstr>
      <vt:lpstr>PowerPoint Presentation</vt:lpstr>
      <vt:lpstr>Problem Statement:</vt:lpstr>
      <vt:lpstr>AtliQ Grands Hotels : </vt:lpstr>
      <vt:lpstr>Target Cities</vt:lpstr>
      <vt:lpstr>Key Metrics:-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Kanojiya</dc:creator>
  <cp:lastModifiedBy>Yash Kanojiya</cp:lastModifiedBy>
  <cp:revision>7</cp:revision>
  <dcterms:created xsi:type="dcterms:W3CDTF">2023-09-21T17:03:21Z</dcterms:created>
  <dcterms:modified xsi:type="dcterms:W3CDTF">2023-10-06T13:03:49Z</dcterms:modified>
</cp:coreProperties>
</file>