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5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7" r:id="rId16"/>
    <p:sldId id="272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93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32fc1f2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b32fc1f2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2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247" y="94914"/>
            <a:ext cx="1868718" cy="1483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67281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algn="ctr">
              <a:spcBef>
                <a:spcPts val="110"/>
              </a:spcBef>
            </a:pPr>
            <a:r>
              <a:rPr lang="en-US" sz="28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SUCCESSIVE APPROXIMATION </a:t>
            </a:r>
            <a:r>
              <a:rPr lang="en-US" sz="2800" b="1" spc="-1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REGISTER </a:t>
            </a:r>
            <a:r>
              <a:rPr lang="en-US" sz="28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ADC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631889" y="3157300"/>
            <a:ext cx="3947033" cy="2103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algn="ctr">
              <a:spcBef>
                <a:spcPts val="100"/>
              </a:spcBef>
            </a:pPr>
            <a:r>
              <a:rPr lang="en-US"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BY</a:t>
            </a:r>
            <a:endParaRPr lang="en-US" sz="1400" dirty="0">
              <a:latin typeface="Times New Roman"/>
              <a:cs typeface="Times New Roman"/>
            </a:endParaRPr>
          </a:p>
          <a:p>
            <a:pPr algn="ctr">
              <a:spcBef>
                <a:spcPts val="9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709295" marR="698500" indent="-1905" algn="ctr"/>
            <a:r>
              <a:rPr lang="en-US" sz="1400" u="heavy" spc="-1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YASH </a:t>
            </a:r>
            <a:r>
              <a:rPr lang="en-US"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(2021A8PS3049G)</a:t>
            </a:r>
            <a:endParaRPr lang="en-US" sz="1400" dirty="0">
              <a:latin typeface="Times New Roman"/>
              <a:cs typeface="Times New Roman"/>
            </a:endParaRPr>
          </a:p>
          <a:p>
            <a:pPr algn="ctr">
              <a:spcBef>
                <a:spcPts val="9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 algn="ctr"/>
            <a:r>
              <a:rPr lang="en-US"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UNDER</a:t>
            </a:r>
            <a:r>
              <a:rPr lang="en-US" sz="14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1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SUPERVISION</a:t>
            </a:r>
            <a:r>
              <a:rPr lang="en-US" sz="1400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algn="ctr"/>
            <a:r>
              <a:rPr lang="en-US"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DR.</a:t>
            </a:r>
            <a:r>
              <a:rPr lang="en-US" sz="1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APURBA</a:t>
            </a:r>
            <a:r>
              <a:rPr lang="en-US" sz="14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CHAKRABORTY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672415" y="459925"/>
            <a:ext cx="50175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ENDSEM Presentation</a:t>
            </a:r>
            <a:endParaRPr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 of SAR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Composed of two rows of DFF:	</a:t>
            </a:r>
          </a:p>
          <a:p>
            <a:pPr lvl="2"/>
            <a:r>
              <a:rPr lang="en-US" dirty="0"/>
              <a:t>Sequence registers: Tracks the conversion sequence using a one-hot-code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Code register: Stores the final DAC code after conversion.</a:t>
            </a:r>
            <a:endParaRPr lang="en-US" dirty="0" smtClean="0"/>
          </a:p>
          <a:p>
            <a:r>
              <a:rPr lang="en-US" dirty="0" smtClean="0"/>
              <a:t>Operation </a:t>
            </a:r>
            <a:r>
              <a:rPr lang="en-US" dirty="0"/>
              <a:t>of Sequencer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/>
              <a:t>Works like a </a:t>
            </a:r>
            <a:r>
              <a:rPr lang="en-US" b="1" dirty="0"/>
              <a:t>ring counter</a:t>
            </a:r>
            <a:r>
              <a:rPr lang="en-US" dirty="0"/>
              <a:t>, circulating a "hot code" (1) through the flip-flops at each </a:t>
            </a:r>
            <a:r>
              <a:rPr lang="en-US" b="1" dirty="0" err="1" smtClean="0"/>
              <a:t>clk</a:t>
            </a:r>
            <a:r>
              <a:rPr lang="en-US" b="1" dirty="0" smtClean="0"/>
              <a:t> SAR</a:t>
            </a:r>
            <a:r>
              <a:rPr lang="en-US" dirty="0" smtClean="0"/>
              <a:t> </a:t>
            </a:r>
            <a:r>
              <a:rPr lang="en-US" dirty="0"/>
              <a:t>rising edge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"hot code" sets the corresponding bit for comparison by triggering the </a:t>
            </a:r>
            <a:r>
              <a:rPr lang="en-US" b="1" dirty="0"/>
              <a:t>set</a:t>
            </a:r>
            <a:r>
              <a:rPr lang="en-US" dirty="0"/>
              <a:t> input of the matching FF in the code register.</a:t>
            </a:r>
            <a:endParaRPr lang="en-US" dirty="0" smtClean="0"/>
          </a:p>
          <a:p>
            <a:r>
              <a:rPr lang="en-US" dirty="0"/>
              <a:t>Code Register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/>
              <a:t>When a bit in the code register is set, it outputs a 1 for its corresponding bit.</a:t>
            </a:r>
            <a:endParaRPr lang="en-US" dirty="0" smtClean="0"/>
          </a:p>
          <a:p>
            <a:r>
              <a:rPr lang="en-US" dirty="0"/>
              <a:t>End of Conversion (EOC) </a:t>
            </a:r>
            <a:r>
              <a:rPr lang="en-US" dirty="0" smtClean="0"/>
              <a:t>Signal</a:t>
            </a:r>
          </a:p>
          <a:p>
            <a:pPr lvl="1"/>
            <a:r>
              <a:rPr lang="en-US" dirty="0"/>
              <a:t>At the end of the conversion, the code register holds the final DAC code.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EOC signal indicates the ADC conversion is complete, sending the result to the output stage.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77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702"/>
            <a:ext cx="9144000" cy="300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D9566F5-3051-80DA-1E87-2ED432AD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98"/>
            <a:ext cx="9144000" cy="20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15" y="0"/>
            <a:ext cx="7038900" cy="914100"/>
          </a:xfrm>
        </p:spPr>
        <p:txBody>
          <a:bodyPr/>
          <a:lstStyle/>
          <a:p>
            <a:r>
              <a:rPr lang="en-US" dirty="0" smtClean="0"/>
              <a:t>CAPACITIVE DAC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17505"/>
            <a:ext cx="3967965" cy="3625995"/>
          </a:xfrm>
        </p:spPr>
        <p:txBody>
          <a:bodyPr>
            <a:normAutofit/>
          </a:bodyPr>
          <a:lstStyle/>
          <a:p>
            <a:r>
              <a:rPr lang="en-US" dirty="0"/>
              <a:t>Primary Function of the </a:t>
            </a:r>
            <a:r>
              <a:rPr lang="en-US" dirty="0" smtClean="0"/>
              <a:t>DAC</a:t>
            </a:r>
          </a:p>
          <a:p>
            <a:pPr lvl="1"/>
            <a:r>
              <a:rPr lang="en-US" dirty="0"/>
              <a:t>Converts digital codes from the SAR logic into corresponding analog voltage levels. </a:t>
            </a:r>
            <a:endParaRPr lang="en-US" dirty="0" smtClean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are compared by the comparator during the SAR ADC operation.</a:t>
            </a:r>
            <a:endParaRPr lang="en-US" dirty="0" smtClean="0"/>
          </a:p>
          <a:p>
            <a:r>
              <a:rPr lang="en-US" dirty="0"/>
              <a:t>Conventional Capacitive </a:t>
            </a:r>
            <a:r>
              <a:rPr lang="en-US" dirty="0" smtClean="0"/>
              <a:t>DAC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charge redistribution</a:t>
            </a:r>
            <a:r>
              <a:rPr lang="en-US" dirty="0"/>
              <a:t> with an array of </a:t>
            </a:r>
            <a:r>
              <a:rPr lang="en-US" b="1" dirty="0"/>
              <a:t>N binary-weighted capacitors</a:t>
            </a:r>
            <a:r>
              <a:rPr lang="en-US" dirty="0"/>
              <a:t> and a dummy capacitor.</a:t>
            </a:r>
            <a:endParaRPr lang="en-US" dirty="0" smtClean="0"/>
          </a:p>
          <a:p>
            <a:r>
              <a:rPr lang="en-US" dirty="0"/>
              <a:t>Design </a:t>
            </a:r>
            <a:r>
              <a:rPr lang="en-US" dirty="0" smtClean="0"/>
              <a:t>Trade-offs</a:t>
            </a:r>
          </a:p>
          <a:p>
            <a:pPr lvl="1"/>
            <a:r>
              <a:rPr lang="en-US" dirty="0"/>
              <a:t>Increasing transistor widths lowers </a:t>
            </a:r>
            <a:r>
              <a:rPr lang="en-US" b="1" dirty="0"/>
              <a:t>ON resistance (RON)</a:t>
            </a:r>
            <a:r>
              <a:rPr lang="en-US" dirty="0"/>
              <a:t> but increases </a:t>
            </a:r>
            <a:r>
              <a:rPr lang="en-US" b="1" dirty="0"/>
              <a:t>parasitic capacitances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E56E08-200E-EE6A-5DC5-8F5A94E4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49" y="-462337"/>
            <a:ext cx="5176035" cy="56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9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7200" dirty="0" smtClean="0">
                <a:latin typeface="Impact" panose="020B0806030902050204" pitchFamily="34" charset="0"/>
              </a:rPr>
              <a:t>THANK</a:t>
            </a:r>
          </a:p>
          <a:p>
            <a:pPr marL="146050" indent="0" algn="ctr">
              <a:buNone/>
            </a:pPr>
            <a:r>
              <a:rPr lang="en-US" sz="7200" dirty="0" smtClean="0">
                <a:latin typeface="Impact" panose="020B0806030902050204" pitchFamily="34" charset="0"/>
              </a:rPr>
              <a:t>YOU</a:t>
            </a:r>
            <a:endParaRPr lang="en-US" sz="7200" dirty="0">
              <a:latin typeface="Impact" panose="020B080603090205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47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b="1" u="sng" dirty="0" smtClean="0"/>
              <a:t>INTRODUCTION TO SAR ADC</a:t>
            </a:r>
            <a:endParaRPr b="1" u="sng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 dirty="0" smtClean="0"/>
              <a:t>The SAR ADC is an attractive solution in low power application, it offers a good compromise between medium resolution, speed and low power consumption.</a:t>
            </a:r>
            <a:endParaRPr sz="1600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 dirty="0" smtClean="0"/>
              <a:t>SAR ADCs uses binary search algorithm in a feedback system.</a:t>
            </a:r>
            <a:endParaRPr sz="1600" dirty="0"/>
          </a:p>
          <a:p>
            <a:pPr lvl="0" indent="-317500">
              <a:buSzPts val="1400"/>
            </a:pPr>
            <a:r>
              <a:rPr lang="en-US" sz="1600" dirty="0" smtClean="0"/>
              <a:t>They don’t require power hungry analog circuits like </a:t>
            </a:r>
            <a:r>
              <a:rPr lang="en-US" sz="1600" dirty="0" err="1" smtClean="0"/>
              <a:t>opamps</a:t>
            </a:r>
            <a:r>
              <a:rPr lang="en-US" sz="1600" dirty="0" smtClean="0"/>
              <a:t> neither do they uses a large number of comparators for other ADCs.</a:t>
            </a:r>
            <a:endParaRPr lang="en-US" sz="1600" dirty="0"/>
          </a:p>
          <a:p>
            <a:pPr lvl="0" indent="-317500">
              <a:buSzPts val="1400"/>
            </a:pPr>
            <a:r>
              <a:rPr lang="en-US" sz="1600" dirty="0" smtClean="0"/>
              <a:t>The power efficiency is useful for systems that require a large number of ADCs.</a:t>
            </a:r>
            <a:endParaRPr lang="en-US" sz="1600" dirty="0"/>
          </a:p>
          <a:p>
            <a:pPr lvl="0" indent="-317500">
              <a:buSzPts val="1400"/>
            </a:pPr>
            <a:r>
              <a:rPr lang="en-US" sz="1600" dirty="0" smtClean="0"/>
              <a:t>Useful for speeds around a few KHz to MHz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WORKING PRINCIPLE</a:t>
            </a:r>
            <a:endParaRPr lang="en-US" b="1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589D34-2568-6FDA-49A1-2C32F742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143"/>
            <a:ext cx="4967544" cy="4039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7AC5B97-550A-4B9B-60E2-4FEC86DB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70" y="1017143"/>
            <a:ext cx="4189730" cy="40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TWO STAGE COMPARATOR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</p:spPr>
        <p:txBody>
          <a:bodyPr>
            <a:normAutofit/>
          </a:bodyPr>
          <a:lstStyle/>
          <a:p>
            <a:r>
              <a:rPr lang="en-US" dirty="0"/>
              <a:t>Comprises a preamp stage and a regenerative latch. The preamp stage isolates the input nodes from the output stage, reducing input-referred offset and kickback noise. </a:t>
            </a:r>
            <a:endParaRPr lang="en-US" dirty="0" smtClean="0"/>
          </a:p>
          <a:p>
            <a:r>
              <a:rPr lang="en-US" dirty="0" smtClean="0"/>
              <a:t>Offers </a:t>
            </a:r>
            <a:r>
              <a:rPr lang="en-US" dirty="0"/>
              <a:t>an extra gain stage, improving sensitivity and accuracy in high-resolution systems</a:t>
            </a:r>
            <a:r>
              <a:rPr lang="en-US" dirty="0" smtClean="0"/>
              <a:t>.</a:t>
            </a:r>
          </a:p>
          <a:p>
            <a:r>
              <a:rPr lang="en-US" dirty="0"/>
              <a:t>During the reset phase, the RS latch stores the decision for SAR logic, maintaining stability while the strong-arm latch resets.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XOR gate generates a ready signal to indicate the completion of the comparison process</a:t>
            </a:r>
            <a:r>
              <a:rPr lang="en-US" dirty="0" smtClean="0"/>
              <a:t>.</a:t>
            </a:r>
          </a:p>
          <a:p>
            <a:r>
              <a:rPr lang="en-US" dirty="0"/>
              <a:t>Operation of Strong-Arm </a:t>
            </a:r>
            <a:r>
              <a:rPr lang="en-US" dirty="0" smtClean="0"/>
              <a:t>Latch</a:t>
            </a:r>
          </a:p>
          <a:p>
            <a:pPr lvl="1"/>
            <a:r>
              <a:rPr lang="en-US" dirty="0"/>
              <a:t>Reset Phase (</a:t>
            </a:r>
            <a:r>
              <a:rPr lang="en-US" dirty="0" err="1"/>
              <a:t>clk</a:t>
            </a:r>
            <a:r>
              <a:rPr lang="en-US" dirty="0"/>
              <a:t> = 0): Tail current is off, and the output nodes are pulled high to VDD. </a:t>
            </a:r>
            <a:endParaRPr lang="en-US" dirty="0" smtClean="0"/>
          </a:p>
          <a:p>
            <a:pPr lvl="1"/>
            <a:r>
              <a:rPr lang="en-US" dirty="0" smtClean="0"/>
              <a:t>Regeneration </a:t>
            </a:r>
            <a:r>
              <a:rPr lang="en-US" dirty="0"/>
              <a:t>Phase (</a:t>
            </a:r>
            <a:r>
              <a:rPr lang="en-US" dirty="0" err="1"/>
              <a:t>clk</a:t>
            </a:r>
            <a:r>
              <a:rPr lang="en-US" dirty="0"/>
              <a:t> = 1): Back-to-back inverters activate, creating a positive feedback loop. Output nodes differentiate, with one pulled to ground and the other to VDD.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RS latch ensures the outputs remain stable during reset, and the XOR gate confirms the completion of regeneration by signaling when outputs differ.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D22CC-E7BD-2D3B-7E5B-A9870604C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" y="0"/>
            <a:ext cx="3716079" cy="5076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34DBDD-FF21-C2EF-658F-A834D285C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5410200" cy="50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4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AND HOLD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sample-and-hold circuit is basically a switch that captures the value of an analog signal at a certain moment and holds it constant for a certain amount of time. </a:t>
            </a:r>
            <a:endParaRPr lang="en-US" dirty="0" smtClean="0"/>
          </a:p>
          <a:p>
            <a:r>
              <a:rPr lang="en-US" dirty="0" smtClean="0"/>
              <a:t>In most circuit implemented using NMOS and PMOS, but they have some non idealities </a:t>
            </a:r>
            <a:r>
              <a:rPr lang="en-US" dirty="0"/>
              <a:t>that affect the quality of the sampled </a:t>
            </a:r>
            <a:r>
              <a:rPr lang="en-US" dirty="0" smtClean="0"/>
              <a:t>signal.</a:t>
            </a:r>
          </a:p>
          <a:p>
            <a:r>
              <a:rPr lang="en-US" dirty="0"/>
              <a:t>The bootstrapped switch help mitigate some of these non-idealities by keeping the VGS of the switch fixed during the sampling phase. </a:t>
            </a:r>
            <a:endParaRPr lang="en-US" dirty="0" smtClean="0"/>
          </a:p>
          <a:p>
            <a:r>
              <a:rPr lang="en-US" dirty="0"/>
              <a:t>Switching </a:t>
            </a:r>
            <a:r>
              <a:rPr lang="en-US" dirty="0" smtClean="0"/>
              <a:t>Mechanism</a:t>
            </a:r>
          </a:p>
          <a:p>
            <a:pPr lvl="1"/>
            <a:r>
              <a:rPr lang="en-US" b="1" dirty="0"/>
              <a:t>Mn1, Mp1, Mn2, and Mp2</a:t>
            </a:r>
            <a:r>
              <a:rPr lang="en-US" dirty="0"/>
              <a:t> act as switches </a:t>
            </a:r>
            <a:r>
              <a:rPr lang="en-US" dirty="0" smtClean="0"/>
              <a:t>to charge </a:t>
            </a:r>
            <a:r>
              <a:rPr lang="en-US" dirty="0"/>
              <a:t>the offset capacitor during the </a:t>
            </a:r>
            <a:r>
              <a:rPr lang="en-US" b="1" dirty="0"/>
              <a:t>hold </a:t>
            </a:r>
            <a:r>
              <a:rPr lang="en-US" b="1" dirty="0" smtClean="0"/>
              <a:t>phase.</a:t>
            </a:r>
          </a:p>
          <a:p>
            <a:pPr lvl="1"/>
            <a:r>
              <a:rPr lang="en-US" dirty="0"/>
              <a:t>A larger </a:t>
            </a:r>
            <a:r>
              <a:rPr lang="en-US" b="1" dirty="0"/>
              <a:t>COFFSET</a:t>
            </a:r>
            <a:r>
              <a:rPr lang="en-US" dirty="0"/>
              <a:t> maintains a constant </a:t>
            </a:r>
            <a:r>
              <a:rPr lang="en-US" b="1" dirty="0" err="1"/>
              <a:t>Vc</a:t>
            </a:r>
            <a:r>
              <a:rPr lang="en-US" dirty="0"/>
              <a:t> during sampling but increases area usage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Clock feedthrough </a:t>
            </a:r>
            <a:r>
              <a:rPr lang="en-US" b="1" dirty="0" smtClean="0"/>
              <a:t>cancellation is ac</a:t>
            </a:r>
            <a:r>
              <a:rPr lang="en-US" dirty="0" smtClean="0"/>
              <a:t>hieved </a:t>
            </a:r>
            <a:r>
              <a:rPr lang="en-US" dirty="0"/>
              <a:t>by adding </a:t>
            </a:r>
            <a:r>
              <a:rPr lang="en-US" b="1" dirty="0" err="1"/>
              <a:t>MpSW</a:t>
            </a:r>
            <a:r>
              <a:rPr lang="en-US" dirty="0"/>
              <a:t> parallel to </a:t>
            </a:r>
            <a:r>
              <a:rPr lang="en-US" dirty="0" err="1"/>
              <a:t>MnSW</a:t>
            </a:r>
            <a:r>
              <a:rPr lang="en-US" dirty="0"/>
              <a:t>, operating with opposing clocks (</a:t>
            </a:r>
            <a:r>
              <a:rPr lang="en-US" dirty="0" err="1"/>
              <a:t>clk</a:t>
            </a:r>
            <a:r>
              <a:rPr lang="en-US" dirty="0"/>
              <a:t> and </a:t>
            </a:r>
            <a:r>
              <a:rPr lang="en-US" dirty="0" err="1"/>
              <a:t>clk_b</a:t>
            </a:r>
            <a:r>
              <a:rPr lang="en-US" dirty="0"/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5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75B1C2-90F9-1987-EF3C-F2984B46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1A9129-8679-5A1B-407D-812BB5BF7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51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511</Words>
  <Application>Microsoft Office PowerPoint</Application>
  <PresentationFormat>On-screen Show (16:9)</PresentationFormat>
  <Paragraphs>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Montserrat</vt:lpstr>
      <vt:lpstr>Times New Roman</vt:lpstr>
      <vt:lpstr>Arial</vt:lpstr>
      <vt:lpstr>Lato</vt:lpstr>
      <vt:lpstr>Impact</vt:lpstr>
      <vt:lpstr>Focus</vt:lpstr>
      <vt:lpstr>SUCCESSIVE APPROXIMATION REGISTER ADC</vt:lpstr>
      <vt:lpstr>INTRODUCTION TO SAR ADC</vt:lpstr>
      <vt:lpstr>WORKING PRINCIPLE</vt:lpstr>
      <vt:lpstr>TWO STAGE COMPARATOR</vt:lpstr>
      <vt:lpstr>PowerPoint Presentation</vt:lpstr>
      <vt:lpstr>PowerPoint Presentation</vt:lpstr>
      <vt:lpstr>SAMPLE AND HOLD </vt:lpstr>
      <vt:lpstr>PowerPoint Presentation</vt:lpstr>
      <vt:lpstr>PowerPoint Presentation</vt:lpstr>
      <vt:lpstr>SAR LOGIC</vt:lpstr>
      <vt:lpstr>PowerPoint Presentation</vt:lpstr>
      <vt:lpstr>CAPACITIVE DAC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Based Approximate Adder</dc:title>
  <cp:lastModifiedBy>Microsoft account</cp:lastModifiedBy>
  <cp:revision>38</cp:revision>
  <dcterms:modified xsi:type="dcterms:W3CDTF">2024-11-25T15:30:32Z</dcterms:modified>
</cp:coreProperties>
</file>